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2" r:id="rId12"/>
    <p:sldId id="274" r:id="rId13"/>
    <p:sldId id="310" r:id="rId14"/>
    <p:sldId id="278" r:id="rId15"/>
    <p:sldId id="279" r:id="rId16"/>
    <p:sldId id="311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  <p:sldId id="290" r:id="rId27"/>
    <p:sldId id="318" r:id="rId28"/>
    <p:sldId id="312" r:id="rId29"/>
    <p:sldId id="313" r:id="rId30"/>
    <p:sldId id="314" r:id="rId31"/>
    <p:sldId id="315" r:id="rId32"/>
    <p:sldId id="316" r:id="rId33"/>
    <p:sldId id="317" r:id="rId34"/>
    <p:sldId id="262" r:id="rId35"/>
    <p:sldId id="263" r:id="rId36"/>
    <p:sldId id="264" r:id="rId37"/>
    <p:sldId id="265" r:id="rId38"/>
    <p:sldId id="266" r:id="rId39"/>
    <p:sldId id="321" r:id="rId40"/>
    <p:sldId id="32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69" d="100"/>
          <a:sy n="69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5ABC4-A5D1-4236-8AD9-CD0B5931B180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AD6A-6CB5-476A-9495-43125B296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9835-1A4A-45E3-9958-D20D437A655C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0497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AD6A-6CB5-476A-9495-43125B296255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98DDC-44A7-4E99-BD85-1FA2D3487DF0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6695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FAD6A-6CB5-476A-9495-43125B296255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7C86-5E73-4A7E-AFF8-0200ABB267BA}" type="datetime1">
              <a:rPr lang="en-US" smtClean="0"/>
              <a:t>10/10/2016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9F5D-141B-4689-A06F-2AC627B61089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29DC-57C8-4F00-81B1-ED92F3ED5CB5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2200" y="6400800"/>
            <a:ext cx="4038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B28A-2390-49FD-B480-25C134D8ADE5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2D44-1AF9-4D3D-A2E7-9ABF3C8E1505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208D-FD2E-49F4-81B6-A2FD10FE9A82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C40C-764F-4ACA-83D8-538E5CB179D2}" type="datetime1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F9BE-F5F8-45BC-9F80-C6FD83ADA0BE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5CF-135A-4464-A013-07D9A744E99E}" type="datetime1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8564-3407-46EA-B5A8-0AB27A573579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0217-2CB0-4A69-89F5-E0262C969364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90CD9-6CCD-4DD9-888E-A88086A6451E}" type="datetime1">
              <a:rPr lang="en-US" smtClean="0"/>
              <a:t>10/10/2016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nformatic-ar.com/wp-content/uploads/2013/09/aggregation.png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7851648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Lec-4 :</a:t>
            </a:r>
            <a:r>
              <a:rPr lang="x-none" sz="32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Unified Modeling Language (UML)</a:t>
            </a:r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Attributes (Cont’d)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685800" y="1676400"/>
            <a:ext cx="2590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Person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85800" y="2438400"/>
            <a:ext cx="25908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name      : String</a:t>
            </a:r>
          </a:p>
          <a:p>
            <a:r>
              <a:rPr lang="en-US"/>
              <a:t>address   : Address</a:t>
            </a:r>
          </a:p>
          <a:p>
            <a:r>
              <a:rPr lang="en-US"/>
              <a:t>birthdate : Date</a:t>
            </a:r>
          </a:p>
          <a:p>
            <a:r>
              <a:rPr lang="en-US"/>
              <a:t>/ age        : Date</a:t>
            </a:r>
          </a:p>
          <a:p>
            <a:r>
              <a:rPr lang="en-US"/>
              <a:t>ssn          : Id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685800" y="47244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657600" y="1600200"/>
            <a:ext cx="45640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Attributes are usually listed in the form:</a:t>
            </a:r>
          </a:p>
          <a:p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err="1"/>
              <a:t>attributeName</a:t>
            </a:r>
            <a:r>
              <a:rPr lang="en-US" sz="2000" dirty="0"/>
              <a:t> : Type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i="1" dirty="0"/>
              <a:t>derived</a:t>
            </a:r>
            <a:r>
              <a:rPr lang="en-US" sz="2000" dirty="0"/>
              <a:t> attribute is one that can be</a:t>
            </a:r>
          </a:p>
          <a:p>
            <a:r>
              <a:rPr lang="en-US" sz="2000" dirty="0"/>
              <a:t>computed from other attributes, but</a:t>
            </a:r>
          </a:p>
          <a:p>
            <a:r>
              <a:rPr lang="en-US" sz="2000" dirty="0"/>
              <a:t>doesn’t actually exist. For example,</a:t>
            </a:r>
          </a:p>
          <a:p>
            <a:r>
              <a:rPr lang="en-US" sz="2000" dirty="0"/>
              <a:t>a Person’s age can be computed from </a:t>
            </a:r>
          </a:p>
          <a:p>
            <a:r>
              <a:rPr lang="en-US" sz="2000" dirty="0"/>
              <a:t>his birth date. A derived attribute is </a:t>
            </a:r>
          </a:p>
          <a:p>
            <a:r>
              <a:rPr lang="en-US" sz="2000" dirty="0"/>
              <a:t>designated by a preceding ‘/’ as in:</a:t>
            </a:r>
          </a:p>
          <a:p>
            <a:endParaRPr lang="en-US" sz="2000" dirty="0"/>
          </a:p>
          <a:p>
            <a:r>
              <a:rPr lang="en-US" sz="2000" dirty="0"/>
              <a:t>      / age : 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Operations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76400"/>
            <a:ext cx="2438400" cy="4114800"/>
            <a:chOff x="336" y="1056"/>
            <a:chExt cx="1536" cy="2592"/>
          </a:xfrm>
        </p:grpSpPr>
        <p:sp>
          <p:nvSpPr>
            <p:cNvPr id="159748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53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59749" name="Rectangle 5"/>
            <p:cNvSpPr>
              <a:spLocks noChangeArrowheads="1"/>
            </p:cNvSpPr>
            <p:nvPr/>
          </p:nvSpPr>
          <p:spPr bwMode="auto">
            <a:xfrm>
              <a:off x="336" y="1536"/>
              <a:ext cx="1536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address   : Address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59750" name="Rectangle 6"/>
            <p:cNvSpPr>
              <a:spLocks noChangeArrowheads="1"/>
            </p:cNvSpPr>
            <p:nvPr/>
          </p:nvSpPr>
          <p:spPr bwMode="auto">
            <a:xfrm>
              <a:off x="336" y="2592"/>
              <a:ext cx="153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eat</a:t>
              </a:r>
            </a:p>
            <a:p>
              <a:pPr algn="ctr"/>
              <a:r>
                <a:rPr lang="en-US"/>
                <a:t>sleep</a:t>
              </a:r>
            </a:p>
            <a:p>
              <a:pPr algn="ctr"/>
              <a:r>
                <a:rPr lang="en-US"/>
                <a:t>work</a:t>
              </a:r>
            </a:p>
            <a:p>
              <a:pPr algn="ctr"/>
              <a:r>
                <a:rPr lang="en-US"/>
                <a:t>play</a:t>
              </a:r>
            </a:p>
          </p:txBody>
        </p:sp>
      </p:grp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352800" y="4038600"/>
            <a:ext cx="5325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/>
              <a:t>Operations </a:t>
            </a:r>
            <a:r>
              <a:rPr lang="en-US" sz="2400" dirty="0"/>
              <a:t>describe the class behavior </a:t>
            </a:r>
          </a:p>
          <a:p>
            <a:r>
              <a:rPr lang="en-US" sz="2400" dirty="0"/>
              <a:t>and appear in the third compartment.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276600" y="2286000"/>
            <a:ext cx="1981200" cy="914400"/>
          </a:xfrm>
          <a:prstGeom prst="wedgeEllipseCallout">
            <a:avLst>
              <a:gd name="adj1" fmla="val -56187"/>
              <a:gd name="adj2" fmla="val 602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  <a:latin typeface="Times New Roman"/>
                <a:cs typeface="Times New Roman"/>
              </a:rPr>
              <a:t>What the class knows</a:t>
            </a:r>
          </a:p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352800" y="5105400"/>
            <a:ext cx="1981200" cy="838200"/>
          </a:xfrm>
          <a:prstGeom prst="wedgeEllipseCallout">
            <a:avLst>
              <a:gd name="adj1" fmla="val -63808"/>
              <a:gd name="adj2" fmla="val -5204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2"/>
                </a:solidFill>
                <a:latin typeface="Times New Roman"/>
                <a:cs typeface="Times New Roman"/>
              </a:rPr>
              <a:t>What the class does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Depicting Classes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48400" y="2133600"/>
            <a:ext cx="2438400" cy="3581400"/>
            <a:chOff x="3936" y="1296"/>
            <a:chExt cx="1536" cy="2256"/>
          </a:xfrm>
        </p:grpSpPr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3936" y="1296"/>
              <a:ext cx="15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3936" y="1680"/>
              <a:ext cx="153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3936" y="2448"/>
              <a:ext cx="153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eat()</a:t>
              </a:r>
            </a:p>
            <a:p>
              <a:pPr algn="ctr"/>
              <a:r>
                <a:rPr lang="en-US"/>
                <a:t>sleep()</a:t>
              </a:r>
            </a:p>
            <a:p>
              <a:pPr algn="ctr"/>
              <a:r>
                <a:rPr lang="en-US"/>
                <a:t>work()</a:t>
              </a:r>
            </a:p>
            <a:p>
              <a:pPr algn="ctr"/>
              <a:r>
                <a:rPr lang="en-US"/>
                <a:t>play()</a:t>
              </a:r>
            </a:p>
          </p:txBody>
        </p:sp>
      </p:grp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348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When drawing a class, you needn’t show attributes and operation in every diagram</a:t>
            </a:r>
            <a:r>
              <a:rPr lang="en-US" dirty="0" smtClean="0"/>
              <a:t>.</a:t>
            </a:r>
          </a:p>
          <a:p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Class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diagrams provide the representations used by </a:t>
            </a: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developers.</a:t>
            </a:r>
            <a:endParaRPr lang="en-CA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457200" y="21336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Person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3276600"/>
            <a:ext cx="2438400" cy="2438400"/>
            <a:chOff x="288" y="2400"/>
            <a:chExt cx="1536" cy="1536"/>
          </a:xfrm>
        </p:grpSpPr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288" y="2400"/>
              <a:ext cx="153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61803" name="Rectangle 11"/>
            <p:cNvSpPr>
              <a:spLocks noChangeArrowheads="1"/>
            </p:cNvSpPr>
            <p:nvPr/>
          </p:nvSpPr>
          <p:spPr bwMode="auto">
            <a:xfrm>
              <a:off x="288" y="2880"/>
              <a:ext cx="153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name</a:t>
              </a:r>
            </a:p>
            <a:p>
              <a:pPr algn="ctr"/>
              <a:r>
                <a:rPr lang="en-US"/>
                <a:t>address</a:t>
              </a:r>
            </a:p>
            <a:p>
              <a:pPr algn="ctr"/>
              <a:r>
                <a:rPr lang="en-US"/>
                <a:t>birthdate</a:t>
              </a:r>
            </a:p>
          </p:txBody>
        </p:sp>
        <p:sp>
          <p:nvSpPr>
            <p:cNvPr id="161804" name="Rectangle 12"/>
            <p:cNvSpPr>
              <a:spLocks noChangeArrowheads="1"/>
            </p:cNvSpPr>
            <p:nvPr/>
          </p:nvSpPr>
          <p:spPr bwMode="auto">
            <a:xfrm>
              <a:off x="288" y="3648"/>
              <a:ext cx="15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29000" y="4114800"/>
            <a:ext cx="2438400" cy="1600200"/>
            <a:chOff x="2208" y="2592"/>
            <a:chExt cx="1536" cy="1008"/>
          </a:xfrm>
        </p:grpSpPr>
        <p:sp>
          <p:nvSpPr>
            <p:cNvPr id="161806" name="Rectangle 14"/>
            <p:cNvSpPr>
              <a:spLocks noChangeArrowheads="1"/>
            </p:cNvSpPr>
            <p:nvPr/>
          </p:nvSpPr>
          <p:spPr bwMode="auto">
            <a:xfrm>
              <a:off x="2208" y="2592"/>
              <a:ext cx="1536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61807" name="Rectangle 15"/>
            <p:cNvSpPr>
              <a:spLocks noChangeArrowheads="1"/>
            </p:cNvSpPr>
            <p:nvPr/>
          </p:nvSpPr>
          <p:spPr bwMode="auto">
            <a:xfrm>
              <a:off x="2208" y="2880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1808" name="Rectangle 16"/>
            <p:cNvSpPr>
              <a:spLocks noChangeArrowheads="1"/>
            </p:cNvSpPr>
            <p:nvPr/>
          </p:nvSpPr>
          <p:spPr bwMode="auto">
            <a:xfrm>
              <a:off x="2208" y="3072"/>
              <a:ext cx="153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eat</a:t>
              </a:r>
            </a:p>
            <a:p>
              <a:pPr algn="ctr"/>
              <a:r>
                <a:rPr lang="en-US"/>
                <a:t>play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429000" y="2133600"/>
            <a:ext cx="2438400" cy="1143000"/>
            <a:chOff x="2160" y="1488"/>
            <a:chExt cx="1536" cy="720"/>
          </a:xfrm>
        </p:grpSpPr>
        <p:sp>
          <p:nvSpPr>
            <p:cNvPr id="161810" name="Rectangle 18"/>
            <p:cNvSpPr>
              <a:spLocks noChangeArrowheads="1"/>
            </p:cNvSpPr>
            <p:nvPr/>
          </p:nvSpPr>
          <p:spPr bwMode="auto">
            <a:xfrm>
              <a:off x="2160" y="1488"/>
              <a:ext cx="15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2160" y="1824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2160" y="2016"/>
              <a:ext cx="15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58474" y="650108"/>
            <a:ext cx="156773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76"/>
              </a:lnSpc>
            </a:pPr>
            <a:r>
              <a:rPr lang="en-CA" sz="4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Objects</a:t>
            </a:r>
          </a:p>
          <a:p>
            <a:pPr>
              <a:lnSpc>
                <a:spcPts val="5076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Generalization Relationships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660400" y="17272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Person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810000" y="2209800"/>
            <a:ext cx="510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i="1" dirty="0"/>
              <a:t>generalization</a:t>
            </a:r>
            <a:r>
              <a:rPr lang="en-US" sz="2000" dirty="0"/>
              <a:t> connects a </a:t>
            </a:r>
            <a:r>
              <a:rPr lang="en-US" sz="2000" dirty="0" smtClean="0"/>
              <a:t>subclass to </a:t>
            </a:r>
            <a:r>
              <a:rPr lang="en-US" sz="2000" dirty="0"/>
              <a:t>its </a:t>
            </a:r>
            <a:r>
              <a:rPr lang="en-US" sz="2000" dirty="0" err="1"/>
              <a:t>superclass</a:t>
            </a:r>
            <a:r>
              <a:rPr lang="en-US" sz="2000" dirty="0"/>
              <a:t>. It denotes an </a:t>
            </a:r>
            <a:r>
              <a:rPr lang="en-US" sz="2000" dirty="0" smtClean="0"/>
              <a:t>inheritance of attributes </a:t>
            </a:r>
            <a:r>
              <a:rPr lang="en-US" sz="2000" dirty="0"/>
              <a:t>and </a:t>
            </a:r>
            <a:r>
              <a:rPr lang="en-US" sz="2000" dirty="0" smtClean="0"/>
              <a:t>behavior from </a:t>
            </a:r>
            <a:r>
              <a:rPr lang="en-US" sz="2000" dirty="0"/>
              <a:t>the </a:t>
            </a:r>
            <a:r>
              <a:rPr lang="en-US" sz="2000" dirty="0" err="1"/>
              <a:t>superclass</a:t>
            </a:r>
            <a:r>
              <a:rPr lang="en-US" sz="2000" dirty="0"/>
              <a:t> to the subclass </a:t>
            </a:r>
            <a:r>
              <a:rPr lang="en-US" sz="2000" dirty="0" smtClean="0"/>
              <a:t>and indicates </a:t>
            </a:r>
            <a:r>
              <a:rPr lang="en-US" sz="2000" dirty="0"/>
              <a:t>a specialization in the </a:t>
            </a:r>
            <a:r>
              <a:rPr lang="en-US" sz="2000" dirty="0" smtClean="0"/>
              <a:t>subclass of </a:t>
            </a:r>
            <a:r>
              <a:rPr lang="en-US" sz="2000" dirty="0"/>
              <a:t>the more </a:t>
            </a:r>
            <a:r>
              <a:rPr lang="en-US" sz="2000" dirty="0" smtClean="0"/>
              <a:t>general  </a:t>
            </a:r>
            <a:r>
              <a:rPr lang="en-US" sz="2000" dirty="0" err="1" smtClean="0"/>
              <a:t>superclass</a:t>
            </a:r>
            <a:r>
              <a:rPr lang="en-US" sz="2000" dirty="0"/>
              <a:t>.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85800" y="41910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2514600"/>
            <a:ext cx="419100" cy="1676400"/>
            <a:chOff x="968" y="1584"/>
            <a:chExt cx="264" cy="1056"/>
          </a:xfrm>
        </p:grpSpPr>
        <p:sp>
          <p:nvSpPr>
            <p:cNvPr id="166919" name="Line 7"/>
            <p:cNvSpPr>
              <a:spLocks noChangeShapeType="1"/>
            </p:cNvSpPr>
            <p:nvPr/>
          </p:nvSpPr>
          <p:spPr bwMode="auto">
            <a:xfrm>
              <a:off x="1104" y="182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0" name="Freeform 8"/>
            <p:cNvSpPr>
              <a:spLocks/>
            </p:cNvSpPr>
            <p:nvPr/>
          </p:nvSpPr>
          <p:spPr bwMode="auto">
            <a:xfrm>
              <a:off x="968" y="1584"/>
              <a:ext cx="264" cy="24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240"/>
                </a:cxn>
                <a:cxn ang="0">
                  <a:pos x="336" y="240"/>
                </a:cxn>
                <a:cxn ang="0">
                  <a:pos x="144" y="0"/>
                </a:cxn>
              </a:cxnLst>
              <a:rect l="0" t="0" r="r" b="b"/>
              <a:pathLst>
                <a:path w="336" h="240">
                  <a:moveTo>
                    <a:pt x="144" y="0"/>
                  </a:moveTo>
                  <a:lnTo>
                    <a:pt x="0" y="240"/>
                  </a:lnTo>
                  <a:lnTo>
                    <a:pt x="336" y="24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67939" name="Rectangle 1027"/>
          <p:cNvSpPr>
            <a:spLocks noChangeArrowheads="1"/>
          </p:cNvSpPr>
          <p:nvPr/>
        </p:nvSpPr>
        <p:spPr bwMode="auto">
          <a:xfrm>
            <a:off x="1295400" y="28194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457200" y="12954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UML permits a class to inherit from multiple </a:t>
            </a:r>
            <a:r>
              <a:rPr lang="en-US" dirty="0" err="1" smtClean="0"/>
              <a:t>superclasses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7941" name="Rectangle 1029"/>
          <p:cNvSpPr>
            <a:spLocks noChangeArrowheads="1"/>
          </p:cNvSpPr>
          <p:nvPr/>
        </p:nvSpPr>
        <p:spPr bwMode="auto">
          <a:xfrm>
            <a:off x="2895600" y="5029200"/>
            <a:ext cx="304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TeachingAssistant</a:t>
            </a:r>
          </a:p>
        </p:txBody>
      </p:sp>
      <p:sp>
        <p:nvSpPr>
          <p:cNvPr id="167942" name="Line 1030"/>
          <p:cNvSpPr>
            <a:spLocks noChangeShapeType="1"/>
          </p:cNvSpPr>
          <p:nvPr/>
        </p:nvSpPr>
        <p:spPr bwMode="auto">
          <a:xfrm>
            <a:off x="4343400" y="4495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Freeform 1031"/>
          <p:cNvSpPr>
            <a:spLocks/>
          </p:cNvSpPr>
          <p:nvPr/>
        </p:nvSpPr>
        <p:spPr bwMode="auto">
          <a:xfrm>
            <a:off x="2755900" y="3619500"/>
            <a:ext cx="419100" cy="398463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40"/>
              </a:cxn>
              <a:cxn ang="0">
                <a:pos x="336" y="240"/>
              </a:cxn>
              <a:cxn ang="0">
                <a:pos x="144" y="0"/>
              </a:cxn>
            </a:cxnLst>
            <a:rect l="0" t="0" r="r" b="b"/>
            <a:pathLst>
              <a:path w="336" h="240">
                <a:moveTo>
                  <a:pt x="144" y="0"/>
                </a:moveTo>
                <a:lnTo>
                  <a:pt x="0" y="240"/>
                </a:lnTo>
                <a:lnTo>
                  <a:pt x="336" y="240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1032"/>
          <p:cNvSpPr>
            <a:spLocks noChangeArrowheads="1"/>
          </p:cNvSpPr>
          <p:nvPr/>
        </p:nvSpPr>
        <p:spPr bwMode="auto">
          <a:xfrm>
            <a:off x="4724400" y="2895600"/>
            <a:ext cx="2438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Employee</a:t>
            </a:r>
          </a:p>
        </p:txBody>
      </p:sp>
      <p:sp>
        <p:nvSpPr>
          <p:cNvPr id="167945" name="Freeform 1033"/>
          <p:cNvSpPr>
            <a:spLocks/>
          </p:cNvSpPr>
          <p:nvPr/>
        </p:nvSpPr>
        <p:spPr bwMode="auto">
          <a:xfrm>
            <a:off x="5562600" y="3657600"/>
            <a:ext cx="419100" cy="398463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40"/>
              </a:cxn>
              <a:cxn ang="0">
                <a:pos x="336" y="240"/>
              </a:cxn>
              <a:cxn ang="0">
                <a:pos x="144" y="0"/>
              </a:cxn>
            </a:cxnLst>
            <a:rect l="0" t="0" r="r" b="b"/>
            <a:pathLst>
              <a:path w="336" h="240">
                <a:moveTo>
                  <a:pt x="144" y="0"/>
                </a:moveTo>
                <a:lnTo>
                  <a:pt x="0" y="240"/>
                </a:lnTo>
                <a:lnTo>
                  <a:pt x="336" y="240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Freeform 1034"/>
          <p:cNvSpPr>
            <a:spLocks/>
          </p:cNvSpPr>
          <p:nvPr/>
        </p:nvSpPr>
        <p:spPr bwMode="auto">
          <a:xfrm>
            <a:off x="2971800" y="4038600"/>
            <a:ext cx="28194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1776" y="288"/>
              </a:cxn>
              <a:cxn ang="0">
                <a:pos x="1776" y="0"/>
              </a:cxn>
            </a:cxnLst>
            <a:rect l="0" t="0" r="r" b="b"/>
            <a:pathLst>
              <a:path w="1776" h="288">
                <a:moveTo>
                  <a:pt x="0" y="0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9" y="0"/>
            <a:ext cx="9144000" cy="68580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52400" y="533400"/>
            <a:ext cx="8636980" cy="140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11"/>
              </a:lnSpc>
            </a:pPr>
            <a:r>
              <a:rPr lang="en-CA" sz="4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Association, aggregation </a:t>
            </a:r>
            <a:r>
              <a:rPr lang="en-CA" sz="4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and </a:t>
            </a:r>
            <a:r>
              <a:rPr lang="en-CA" sz="4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composition</a:t>
            </a:r>
          </a:p>
          <a:p>
            <a:pPr>
              <a:lnSpc>
                <a:spcPts val="3611"/>
              </a:lnSpc>
            </a:pPr>
            <a:endParaRPr lang="en-CA" sz="4000" dirty="0" smtClean="0">
              <a:solidFill>
                <a:srgbClr val="071D57"/>
              </a:solidFill>
              <a:latin typeface="Times New Roman"/>
              <a:cs typeface="Times New Roman"/>
            </a:endParaRPr>
          </a:p>
          <a:p>
            <a:pPr>
              <a:lnSpc>
                <a:spcPts val="361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9772" y="2141532"/>
            <a:ext cx="7464628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30"/>
              </a:lnSpc>
            </a:pPr>
            <a:r>
              <a:rPr lang="en-CA" dirty="0" smtClean="0"/>
              <a:t>When </a:t>
            </a:r>
            <a:r>
              <a:rPr lang="en-CA" dirty="0" smtClean="0"/>
              <a:t>considering the 3 </a:t>
            </a:r>
            <a:r>
              <a:rPr lang="en-CA" dirty="0" smtClean="0"/>
              <a:t>relationships: </a:t>
            </a:r>
            <a:r>
              <a:rPr lang="en-CA" dirty="0" smtClean="0"/>
              <a:t>association, aggregation and composition</a:t>
            </a:r>
            <a:r>
              <a:rPr lang="en-CA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>
              <a:lnSpc>
                <a:spcPts val="3230"/>
              </a:lnSpc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6"/>
          <p:cNvSpPr txBox="1"/>
          <p:nvPr/>
        </p:nvSpPr>
        <p:spPr>
          <a:xfrm>
            <a:off x="1642864" y="3416253"/>
            <a:ext cx="8976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7" name="TextBox 7"/>
          <p:cNvSpPr txBox="1"/>
          <p:nvPr/>
        </p:nvSpPr>
        <p:spPr>
          <a:xfrm>
            <a:off x="2101337" y="3416253"/>
            <a:ext cx="468410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most</a:t>
            </a:r>
            <a:r>
              <a:rPr lang="en-CA" sz="2000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general relationship is association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1642864" y="4142844"/>
            <a:ext cx="8976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9" name="TextBox 9"/>
          <p:cNvSpPr txBox="1"/>
          <p:nvPr/>
        </p:nvSpPr>
        <p:spPr>
          <a:xfrm>
            <a:off x="2101337" y="4142844"/>
            <a:ext cx="250389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followed by aggregation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1642864" y="4882182"/>
            <a:ext cx="89768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•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2101337" y="4882182"/>
            <a:ext cx="260584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and, finally, composition.</a:t>
            </a:r>
          </a:p>
          <a:p>
            <a:pPr>
              <a:lnSpc>
                <a:spcPts val="2307"/>
              </a:lnSpc>
            </a:pPr>
            <a:endParaRPr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Relationships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08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If two classes in a model need to communicate with each other, there must be link between them. 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i="1" dirty="0"/>
              <a:t>association</a:t>
            </a:r>
            <a:r>
              <a:rPr lang="en-US" dirty="0"/>
              <a:t> denotes that link. 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Instructor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685800" y="37719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08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We can indicate the </a:t>
            </a:r>
            <a:r>
              <a:rPr lang="en-US" i="1" dirty="0"/>
              <a:t>multiplicity</a:t>
            </a:r>
            <a:r>
              <a:rPr lang="en-US" dirty="0"/>
              <a:t> of an association by adding </a:t>
            </a:r>
            <a:r>
              <a:rPr lang="en-US" i="1" dirty="0"/>
              <a:t>multiplicity adornments</a:t>
            </a:r>
            <a:r>
              <a:rPr lang="en-US" dirty="0"/>
              <a:t> to the line denoting the association. </a:t>
            </a:r>
          </a:p>
          <a:p>
            <a:endParaRPr lang="en-US" dirty="0"/>
          </a:p>
          <a:p>
            <a:r>
              <a:rPr lang="en-US" dirty="0"/>
              <a:t>The example indicates that a </a:t>
            </a:r>
            <a:r>
              <a:rPr lang="en-US" i="1" dirty="0"/>
              <a:t>Student</a:t>
            </a:r>
            <a:r>
              <a:rPr lang="en-US" dirty="0"/>
              <a:t> has one or more </a:t>
            </a:r>
            <a:r>
              <a:rPr lang="en-US" i="1" dirty="0"/>
              <a:t>Instructors</a:t>
            </a:r>
            <a:r>
              <a:rPr lang="en-US" dirty="0"/>
              <a:t>:</a:t>
            </a: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Instructor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685800" y="37719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56388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810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example indicates that every </a:t>
            </a:r>
            <a:r>
              <a:rPr lang="en-US" i="1"/>
              <a:t>Instructor</a:t>
            </a:r>
            <a:r>
              <a:rPr lang="en-US"/>
              <a:t> has one or more </a:t>
            </a:r>
            <a:r>
              <a:rPr lang="en-US" i="1"/>
              <a:t>Students</a:t>
            </a:r>
            <a:r>
              <a:rPr lang="en-US"/>
              <a:t>:</a:t>
            </a:r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Instructor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85800" y="37719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7432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x-none" sz="4000" dirty="0" smtClean="0"/>
              <a:t> </a:t>
            </a:r>
            <a:r>
              <a:rPr lang="en-US" sz="4000" dirty="0" smtClean="0"/>
              <a:t>Unified Modeling Language (UML)</a:t>
            </a:r>
            <a:endParaRPr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579296" cy="4240128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>
                <a:cs typeface="Times New Roman" pitchFamily="18" charset="0"/>
              </a:rPr>
              <a:t>UML (Unified Modeling Language) </a:t>
            </a:r>
            <a:r>
              <a:rPr lang="en-US" sz="2000" b="0" dirty="0" smtClean="0">
                <a:cs typeface="Times New Roman" pitchFamily="18" charset="0"/>
              </a:rPr>
              <a:t>is a graphical language that is suit-able to express software or system requirements, architecture, and design.</a:t>
            </a:r>
          </a:p>
          <a:p>
            <a:pPr algn="l" rtl="0"/>
            <a:r>
              <a:rPr lang="en-US" sz="2000" b="0" dirty="0" smtClean="0">
                <a:cs typeface="Times New Roman" pitchFamily="18" charset="0"/>
              </a:rPr>
              <a:t>UML used for both database and software modeling</a:t>
            </a:r>
          </a:p>
          <a:p>
            <a:pPr algn="l" rtl="0"/>
            <a:r>
              <a:rPr lang="en-US" sz="2000" b="0" dirty="0" smtClean="0">
                <a:cs typeface="Times New Roman" pitchFamily="18" charset="0"/>
              </a:rPr>
              <a:t>UML modeling also supports multiple views of the same system.</a:t>
            </a:r>
          </a:p>
          <a:p>
            <a:pPr algn="l" rtl="0"/>
            <a:endParaRPr lang="x-none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9FF-C7F4-4093-A697-966096276169}" type="slidenum">
              <a:rPr lang="x-none" smtClean="0"/>
              <a:pPr/>
              <a:t>2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10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We can also indicate the behavior of an object in an association (</a:t>
            </a:r>
            <a:r>
              <a:rPr lang="en-US" i="1" dirty="0"/>
              <a:t>i.e.,</a:t>
            </a:r>
            <a:r>
              <a:rPr lang="en-US" dirty="0"/>
              <a:t> the </a:t>
            </a:r>
            <a:r>
              <a:rPr lang="en-US" i="1" dirty="0"/>
              <a:t>role </a:t>
            </a:r>
            <a:r>
              <a:rPr lang="en-US" dirty="0"/>
              <a:t>of an object) using </a:t>
            </a:r>
            <a:r>
              <a:rPr lang="en-US" i="1" dirty="0" err="1"/>
              <a:t>rolenames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Instructor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685800" y="37592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7150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7432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4724400" y="3581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learns from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28194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teaches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524000" y="1905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We can also name the association.</a:t>
            </a:r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Team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685800" y="37592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38100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membership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743200" y="4038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57150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We can specify dual associations.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2743200" y="40386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324600" y="3810000"/>
            <a:ext cx="2057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Team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3759200"/>
            <a:ext cx="2057400" cy="149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Student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3810000" y="3581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member of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7432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2743200" y="4876800"/>
            <a:ext cx="358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810000" y="4876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president of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2743200" y="4876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5715000" y="4876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5715000" y="4038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1..*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(Cont’d</a:t>
            </a:r>
            <a:r>
              <a:rPr lang="en-US" dirty="0"/>
              <a:t>)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08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Associations can also be objects themselves, called </a:t>
            </a:r>
            <a:r>
              <a:rPr lang="en-US" i="1" dirty="0"/>
              <a:t>link</a:t>
            </a:r>
            <a:r>
              <a:rPr lang="en-US" dirty="0"/>
              <a:t> </a:t>
            </a:r>
            <a:r>
              <a:rPr lang="en-US" i="1" dirty="0"/>
              <a:t>classes</a:t>
            </a:r>
            <a:r>
              <a:rPr lang="en-US" dirty="0"/>
              <a:t> or an </a:t>
            </a:r>
            <a:r>
              <a:rPr lang="en-US" i="1" dirty="0"/>
              <a:t>association classes</a:t>
            </a:r>
            <a:r>
              <a:rPr lang="en-US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5257800"/>
            <a:ext cx="7696200" cy="546100"/>
            <a:chOff x="432" y="3072"/>
            <a:chExt cx="4848" cy="344"/>
          </a:xfrm>
        </p:grpSpPr>
        <p:sp>
          <p:nvSpPr>
            <p:cNvPr id="178181" name="Line 5"/>
            <p:cNvSpPr>
              <a:spLocks noChangeShapeType="1"/>
            </p:cNvSpPr>
            <p:nvPr/>
          </p:nvSpPr>
          <p:spPr bwMode="auto">
            <a:xfrm>
              <a:off x="1728" y="3248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3984" y="3080"/>
              <a:ext cx="129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Warranty</a:t>
              </a:r>
            </a:p>
          </p:txBody>
        </p:sp>
        <p:sp>
          <p:nvSpPr>
            <p:cNvPr id="178183" name="Rectangle 7"/>
            <p:cNvSpPr>
              <a:spLocks noChangeArrowheads="1"/>
            </p:cNvSpPr>
            <p:nvPr/>
          </p:nvSpPr>
          <p:spPr bwMode="auto">
            <a:xfrm>
              <a:off x="432" y="3072"/>
              <a:ext cx="129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Product</a:t>
              </a:r>
            </a:p>
          </p:txBody>
        </p:sp>
      </p:grp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4495800" y="43434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67100" y="2286000"/>
            <a:ext cx="2057400" cy="1981200"/>
            <a:chOff x="2256" y="1344"/>
            <a:chExt cx="1296" cy="1248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2256" y="2400"/>
              <a:ext cx="129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2256" y="1344"/>
              <a:ext cx="129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Registration</a:t>
              </a:r>
            </a:p>
          </p:txBody>
        </p:sp>
        <p:sp>
          <p:nvSpPr>
            <p:cNvPr id="178188" name="Rectangle 12"/>
            <p:cNvSpPr>
              <a:spLocks noChangeArrowheads="1"/>
            </p:cNvSpPr>
            <p:nvPr/>
          </p:nvSpPr>
          <p:spPr bwMode="auto">
            <a:xfrm>
              <a:off x="2256" y="168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modelNumber</a:t>
              </a:r>
            </a:p>
            <a:p>
              <a:pPr algn="ctr"/>
              <a:r>
                <a:rPr lang="en-US"/>
                <a:t>serialNumber</a:t>
              </a:r>
            </a:p>
            <a:p>
              <a:pPr algn="ctr"/>
              <a:r>
                <a:rPr lang="en-US"/>
                <a:t>warrentyCode</a:t>
              </a:r>
            </a:p>
          </p:txBody>
        </p:sp>
      </p:grp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A class can have a </a:t>
            </a:r>
            <a:r>
              <a:rPr lang="en-US" i="1" dirty="0"/>
              <a:t>self association</a:t>
            </a:r>
            <a:r>
              <a:rPr lang="en-US" dirty="0"/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3581400"/>
            <a:ext cx="3505200" cy="1585913"/>
            <a:chOff x="1680" y="2256"/>
            <a:chExt cx="2208" cy="999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544" y="2256"/>
              <a:ext cx="1296" cy="8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0" name="Rectangle 6"/>
            <p:cNvSpPr>
              <a:spLocks noChangeArrowheads="1"/>
            </p:cNvSpPr>
            <p:nvPr/>
          </p:nvSpPr>
          <p:spPr bwMode="auto">
            <a:xfrm>
              <a:off x="1680" y="2784"/>
              <a:ext cx="153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LinkedListNode</a:t>
              </a:r>
            </a:p>
          </p:txBody>
        </p:sp>
        <p:sp>
          <p:nvSpPr>
            <p:cNvPr id="180231" name="Text Box 7"/>
            <p:cNvSpPr txBox="1">
              <a:spLocks noChangeArrowheads="1"/>
            </p:cNvSpPr>
            <p:nvPr/>
          </p:nvSpPr>
          <p:spPr bwMode="auto">
            <a:xfrm>
              <a:off x="2208" y="25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next</a:t>
              </a:r>
            </a:p>
          </p:txBody>
        </p:sp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3216" y="302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previous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Aggregations</a:t>
            </a:r>
            <a:endParaRPr lang="en-US" dirty="0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48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We can model objects that contain other objects by way of special associations called </a:t>
            </a:r>
            <a:r>
              <a:rPr lang="en-US" i="1" dirty="0"/>
              <a:t>aggregations</a:t>
            </a:r>
            <a:r>
              <a:rPr lang="en-US" dirty="0"/>
              <a:t> and </a:t>
            </a:r>
            <a:r>
              <a:rPr lang="en-US" i="1" dirty="0"/>
              <a:t>compositions.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i="1" dirty="0"/>
              <a:t>aggregation</a:t>
            </a:r>
            <a:r>
              <a:rPr lang="en-US" dirty="0"/>
              <a:t> specifies a whole-part relationship between an aggregate (a whole) and a constituent part, where the part can exist independently from the aggregate. Aggregations are denoted by a hollow-diamond adornment on the association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CA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Example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a bank (whole) has customers (as parts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.Deleting 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bank </a:t>
            </a:r>
            <a:r>
              <a:rPr lang="en-CA" sz="2000" dirty="0" smtClean="0">
                <a:solidFill>
                  <a:srgbClr val="FB0128"/>
                </a:solidFill>
                <a:latin typeface="Times New Roman"/>
                <a:cs typeface="Times New Roman"/>
              </a:rPr>
              <a:t>does not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cascade 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deleting customers. Customers 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can move to another bank</a:t>
            </a:r>
          </a:p>
          <a:p>
            <a:endParaRPr lang="en-CA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22530" name="Picture 2" descr="aggreg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5789"/>
          <a:stretch>
            <a:fillRect/>
          </a:stretch>
        </p:blipFill>
        <p:spPr bwMode="auto">
          <a:xfrm>
            <a:off x="1828800" y="5105400"/>
            <a:ext cx="511900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Compositions</a:t>
            </a:r>
            <a:endParaRPr lang="en-US" dirty="0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composition </a:t>
            </a:r>
            <a:r>
              <a:rPr lang="en-US" dirty="0"/>
              <a:t>indicates a strong ownership and coincident lifetime of parts by the whole (</a:t>
            </a:r>
            <a:r>
              <a:rPr lang="en-US" i="1" dirty="0"/>
              <a:t>i.e.,</a:t>
            </a:r>
            <a:r>
              <a:rPr lang="en-US" dirty="0"/>
              <a:t> they live and die as a whole). Compositions are denoted by a filled-diamond adornment on the association.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762000" y="3352800"/>
            <a:ext cx="2133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Window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95600" y="3352800"/>
            <a:ext cx="5562600" cy="685800"/>
            <a:chOff x="1824" y="2760"/>
            <a:chExt cx="3504" cy="43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24" y="2930"/>
              <a:ext cx="1755" cy="110"/>
              <a:chOff x="1920" y="2736"/>
              <a:chExt cx="1584" cy="96"/>
            </a:xfrm>
          </p:grpSpPr>
          <p:sp>
            <p:nvSpPr>
              <p:cNvPr id="182279" name="Line 7"/>
              <p:cNvSpPr>
                <a:spLocks noChangeShapeType="1"/>
              </p:cNvSpPr>
              <p:nvPr/>
            </p:nvSpPr>
            <p:spPr bwMode="auto">
              <a:xfrm flipV="1">
                <a:off x="2112" y="2784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0" name="Freeform 8"/>
              <p:cNvSpPr>
                <a:spLocks/>
              </p:cNvSpPr>
              <p:nvPr/>
            </p:nvSpPr>
            <p:spPr bwMode="auto">
              <a:xfrm>
                <a:off x="1920" y="2736"/>
                <a:ext cx="19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192" y="48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192" h="96">
                    <a:moveTo>
                      <a:pt x="0" y="48"/>
                    </a:moveTo>
                    <a:lnTo>
                      <a:pt x="96" y="0"/>
                    </a:lnTo>
                    <a:lnTo>
                      <a:pt x="192" y="48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2281" name="Rectangle 9"/>
            <p:cNvSpPr>
              <a:spLocks noChangeArrowheads="1"/>
            </p:cNvSpPr>
            <p:nvPr/>
          </p:nvSpPr>
          <p:spPr bwMode="auto">
            <a:xfrm>
              <a:off x="3552" y="2760"/>
              <a:ext cx="177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Scrollbar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95600" y="4191000"/>
            <a:ext cx="5562600" cy="685800"/>
            <a:chOff x="1824" y="2760"/>
            <a:chExt cx="3504" cy="432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824" y="2930"/>
              <a:ext cx="1755" cy="110"/>
              <a:chOff x="1920" y="2736"/>
              <a:chExt cx="1584" cy="96"/>
            </a:xfrm>
          </p:grpSpPr>
          <p:sp>
            <p:nvSpPr>
              <p:cNvPr id="182284" name="Line 12"/>
              <p:cNvSpPr>
                <a:spLocks noChangeShapeType="1"/>
              </p:cNvSpPr>
              <p:nvPr/>
            </p:nvSpPr>
            <p:spPr bwMode="auto">
              <a:xfrm flipV="1">
                <a:off x="2112" y="2784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5" name="Freeform 13"/>
              <p:cNvSpPr>
                <a:spLocks/>
              </p:cNvSpPr>
              <p:nvPr/>
            </p:nvSpPr>
            <p:spPr bwMode="auto">
              <a:xfrm>
                <a:off x="1920" y="2736"/>
                <a:ext cx="19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192" y="48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192" h="96">
                    <a:moveTo>
                      <a:pt x="0" y="48"/>
                    </a:moveTo>
                    <a:lnTo>
                      <a:pt x="96" y="0"/>
                    </a:lnTo>
                    <a:lnTo>
                      <a:pt x="192" y="48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2286" name="Rectangle 14"/>
            <p:cNvSpPr>
              <a:spLocks noChangeArrowheads="1"/>
            </p:cNvSpPr>
            <p:nvPr/>
          </p:nvSpPr>
          <p:spPr bwMode="auto">
            <a:xfrm>
              <a:off x="3552" y="2760"/>
              <a:ext cx="177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Titlebar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895600" y="5029200"/>
            <a:ext cx="5562600" cy="685800"/>
            <a:chOff x="1824" y="2760"/>
            <a:chExt cx="3504" cy="432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824" y="2930"/>
              <a:ext cx="1755" cy="110"/>
              <a:chOff x="1920" y="2736"/>
              <a:chExt cx="1584" cy="96"/>
            </a:xfrm>
          </p:grpSpPr>
          <p:sp>
            <p:nvSpPr>
              <p:cNvPr id="182289" name="Line 17"/>
              <p:cNvSpPr>
                <a:spLocks noChangeShapeType="1"/>
              </p:cNvSpPr>
              <p:nvPr/>
            </p:nvSpPr>
            <p:spPr bwMode="auto">
              <a:xfrm flipV="1">
                <a:off x="2112" y="2784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90" name="Freeform 18"/>
              <p:cNvSpPr>
                <a:spLocks/>
              </p:cNvSpPr>
              <p:nvPr/>
            </p:nvSpPr>
            <p:spPr bwMode="auto">
              <a:xfrm>
                <a:off x="1920" y="2736"/>
                <a:ext cx="19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192" y="48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192" h="96">
                    <a:moveTo>
                      <a:pt x="0" y="48"/>
                    </a:moveTo>
                    <a:lnTo>
                      <a:pt x="96" y="0"/>
                    </a:lnTo>
                    <a:lnTo>
                      <a:pt x="192" y="48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2291" name="Rectangle 19"/>
            <p:cNvSpPr>
              <a:spLocks noChangeArrowheads="1"/>
            </p:cNvSpPr>
            <p:nvPr/>
          </p:nvSpPr>
          <p:spPr bwMode="auto">
            <a:xfrm>
              <a:off x="3552" y="2760"/>
              <a:ext cx="177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Menu</a:t>
              </a:r>
            </a:p>
          </p:txBody>
        </p:sp>
      </p:grp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3200400" y="3733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32004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82294" name="Text Box 22"/>
          <p:cNvSpPr txBox="1">
            <a:spLocks noChangeArrowheads="1"/>
          </p:cNvSpPr>
          <p:nvPr/>
        </p:nvSpPr>
        <p:spPr bwMode="auto">
          <a:xfrm>
            <a:off x="3200400" y="541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5334000" y="3733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5334000" y="4572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</a:t>
            </a:r>
            <a:endParaRPr lang="en-US"/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5029200" y="541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 .. *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Example : A bank (whole) has many branches (parts). Branches can not exist independently of the whole (parts objects can NOT exist independently)</a:t>
            </a:r>
          </a:p>
          <a:p>
            <a:r>
              <a:rPr lang="en-CA" sz="2000" dirty="0" smtClean="0"/>
              <a:t>Deleting a bank (whole) cascades deleting branches (parts). But, if a branch (part) is deleted, the bank (whole) may remain.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58474" y="624613"/>
            <a:ext cx="3634008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76"/>
              </a:lnSpc>
            </a:pPr>
            <a:r>
              <a:rPr lang="en-CA" sz="4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Inheritance:</a:t>
            </a:r>
            <a:r>
              <a:rPr lang="en-CA" sz="4400" dirty="0" smtClean="0">
                <a:solidFill>
                  <a:srgbClr val="FB0128"/>
                </a:solidFill>
                <a:latin typeface="Times New Roman Bold Italic"/>
                <a:cs typeface="Times New Roman Bold Italic"/>
              </a:rPr>
              <a:t> is a</a:t>
            </a:r>
          </a:p>
          <a:p>
            <a:pPr>
              <a:lnSpc>
                <a:spcPts val="5076"/>
              </a:lnSpc>
            </a:pPr>
            <a:endParaRPr dirty="0"/>
          </a:p>
        </p:txBody>
      </p:sp>
      <p:sp>
        <p:nvSpPr>
          <p:cNvPr id="3" name="TextBox 3"/>
          <p:cNvSpPr txBox="1"/>
          <p:nvPr/>
        </p:nvSpPr>
        <p:spPr>
          <a:xfrm>
            <a:off x="4342763" y="624613"/>
            <a:ext cx="3121047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76"/>
              </a:lnSpc>
            </a:pPr>
            <a:r>
              <a:rPr lang="en-CA" sz="4400" dirty="0" smtClean="0">
                <a:solidFill>
                  <a:srgbClr val="071D57"/>
                </a:solidFill>
                <a:latin typeface="Times New Roman Italic"/>
                <a:cs typeface="Times New Roman Italic"/>
              </a:rPr>
              <a:t>“is a kind of”</a:t>
            </a:r>
          </a:p>
          <a:p>
            <a:pPr>
              <a:lnSpc>
                <a:spcPts val="5076"/>
              </a:lnSpc>
            </a:pPr>
            <a:endParaRPr dirty="0"/>
          </a:p>
        </p:txBody>
      </p:sp>
      <p:sp>
        <p:nvSpPr>
          <p:cNvPr id="4" name="TextBox 4"/>
          <p:cNvSpPr txBox="1"/>
          <p:nvPr/>
        </p:nvSpPr>
        <p:spPr>
          <a:xfrm>
            <a:off x="1069772" y="1771863"/>
            <a:ext cx="221214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30"/>
              </a:lnSpc>
            </a:pPr>
            <a:r>
              <a:rPr lang="en-CA" sz="3600" dirty="0" smtClean="0">
                <a:solidFill>
                  <a:srgbClr val="FB0128"/>
                </a:solidFill>
                <a:latin typeface="Times New Roman Bold Italic"/>
                <a:cs typeface="Times New Roman Bold Italic"/>
              </a:rPr>
              <a:t>is </a:t>
            </a:r>
            <a:r>
              <a:rPr lang="en-CA" sz="3600" dirty="0" smtClean="0">
                <a:solidFill>
                  <a:srgbClr val="FB0128"/>
                </a:solidFill>
                <a:latin typeface="Times New Roman Bold Italic"/>
                <a:cs typeface="Times New Roman Bold Italic"/>
              </a:rPr>
              <a:t>a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association.</a:t>
            </a:r>
          </a:p>
          <a:p>
            <a:pPr>
              <a:lnSpc>
                <a:spcPts val="323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9773" y="2676915"/>
            <a:ext cx="3426027" cy="20005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08"/>
              </a:lnSpc>
              <a:tabLst>
                <a:tab pos="458617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Child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class ‘subclass’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can inherit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attributes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operations from parent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class‘superclass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’.</a:t>
            </a:r>
          </a:p>
          <a:p>
            <a:pPr>
              <a:lnSpc>
                <a:spcPts val="2608"/>
              </a:lnSpc>
              <a:tabLst>
                <a:tab pos="458617" algn="l"/>
              </a:tabLst>
            </a:pPr>
            <a:endParaRPr lang="en-CA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08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9772" y="4436030"/>
            <a:ext cx="3426028" cy="17953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9"/>
              </a:lnSpc>
            </a:pPr>
            <a:r>
              <a:rPr lang="en-CA" sz="2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Example</a:t>
            </a:r>
            <a:r>
              <a:rPr lang="en-CA" sz="2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: An </a:t>
            </a:r>
            <a:r>
              <a:rPr lang="en-CA" sz="2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inheritance </a:t>
            </a:r>
            <a:r>
              <a:rPr lang="en-CA" sz="2400" dirty="0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hierarchy in the animal kingdom</a:t>
            </a:r>
          </a:p>
          <a:p>
            <a:pPr>
              <a:lnSpc>
                <a:spcPts val="2769"/>
              </a:lnSpc>
            </a:pPr>
            <a:endParaRPr lang="en-CA" sz="2400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  <a:p>
            <a:pPr>
              <a:lnSpc>
                <a:spcPts val="2769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1528245" y="4767457"/>
            <a:ext cx="65" cy="6444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58"/>
              </a:lnSpc>
            </a:pPr>
            <a:endParaRPr lang="en-CA" sz="2400" dirty="0" smtClean="0">
              <a:solidFill>
                <a:srgbClr val="000000"/>
              </a:solidFill>
              <a:latin typeface="Times New Roman Italic"/>
              <a:cs typeface="Times New Roman Italic"/>
            </a:endParaRPr>
          </a:p>
          <a:p>
            <a:pPr>
              <a:lnSpc>
                <a:spcPts val="2558"/>
              </a:lnSpc>
            </a:pPr>
            <a:endParaRPr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1299008" y="458900"/>
            <a:ext cx="10579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7"/>
              </a:lnSpc>
            </a:pP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Class name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86273" y="1261974"/>
            <a:ext cx="92333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7"/>
              </a:lnSpc>
            </a:pP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Attributes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53716" y="2460212"/>
            <a:ext cx="43601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8"/>
              </a:lnSpc>
            </a:pP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</a:p>
          <a:p>
            <a:pPr>
              <a:lnSpc>
                <a:spcPts val="2769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07877" y="509888"/>
            <a:ext cx="900888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Library item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89493" y="905052"/>
            <a:ext cx="132247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Catalogue number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Acquisition date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Cost</a:t>
            </a:r>
          </a:p>
          <a:p>
            <a:pPr>
              <a:lnSpc>
                <a:spcPts val="1485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89493" y="1465929"/>
            <a:ext cx="439223" cy="5781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Type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Status</a:t>
            </a:r>
          </a:p>
          <a:p>
            <a:pPr>
              <a:lnSpc>
                <a:spcPts val="1485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89493" y="1848346"/>
            <a:ext cx="1332096" cy="3858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Number of  copies</a:t>
            </a:r>
          </a:p>
          <a:p>
            <a:pPr>
              <a:lnSpc>
                <a:spcPts val="1485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527699" y="2141531"/>
            <a:ext cx="89287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Acquire ()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Catalogue ()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Dispose ()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Issue ()</a:t>
            </a:r>
          </a:p>
          <a:p>
            <a:pPr>
              <a:lnSpc>
                <a:spcPts val="1404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27699" y="2855375"/>
            <a:ext cx="652423" cy="363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Return ()</a:t>
            </a:r>
          </a:p>
          <a:p>
            <a:pPr>
              <a:lnSpc>
                <a:spcPts val="1404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01683" y="548130"/>
            <a:ext cx="330699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10"/>
              </a:lnSpc>
            </a:pPr>
            <a:r>
              <a:rPr lang="en-CA" sz="28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Library class hierarchy</a:t>
            </a:r>
          </a:p>
          <a:p>
            <a:pPr>
              <a:lnSpc>
                <a:spcPts val="3230"/>
              </a:lnSpc>
            </a:pPr>
            <a:endParaRPr lang="en-CA" sz="28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53515" y="1975818"/>
            <a:ext cx="101309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2500">
              <a:lnSpc>
                <a:spcPts val="2107"/>
              </a:lnSpc>
            </a:pP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Methods</a:t>
            </a:r>
            <a:r>
              <a:rPr lang="en-CA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Operations</a:t>
            </a:r>
          </a:p>
          <a:p>
            <a:pPr>
              <a:lnSpc>
                <a:spcPts val="2167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54953" y="2842628"/>
            <a:ext cx="134652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7"/>
              </a:lnSpc>
            </a:pPr>
            <a:r>
              <a:rPr lang="en-CA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Generalisation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1209" y="4053614"/>
            <a:ext cx="43601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8"/>
              </a:lnSpc>
            </a:pP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a</a:t>
            </a:r>
          </a:p>
          <a:p>
            <a:pPr>
              <a:lnSpc>
                <a:spcPts val="2769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4390" y="5226357"/>
            <a:ext cx="389530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Book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6858" y="5545037"/>
            <a:ext cx="527388" cy="5781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Author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Edition</a:t>
            </a:r>
          </a:p>
          <a:p>
            <a:pPr>
              <a:lnSpc>
                <a:spcPts val="152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33894" y="3709439"/>
            <a:ext cx="1072409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Published item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30128" y="4015372"/>
            <a:ext cx="331950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Title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30128" y="4219327"/>
            <a:ext cx="678071" cy="3184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Publisher</a:t>
            </a:r>
          </a:p>
          <a:p>
            <a:pPr>
              <a:lnSpc>
                <a:spcPts val="1249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65459" y="5264598"/>
            <a:ext cx="710131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Magazine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85281" y="5621520"/>
            <a:ext cx="370294" cy="517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Year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Issue</a:t>
            </a:r>
          </a:p>
          <a:p>
            <a:pPr>
              <a:lnSpc>
                <a:spcPts val="1369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57827" y="3658450"/>
            <a:ext cx="1193596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9373">
              <a:lnSpc>
                <a:spcPts val="2207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Recorded item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Title</a:t>
            </a:r>
          </a:p>
          <a:p>
            <a:pPr>
              <a:lnSpc>
                <a:spcPts val="2207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57827" y="4219327"/>
            <a:ext cx="609141" cy="363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Medium</a:t>
            </a:r>
          </a:p>
          <a:p>
            <a:pPr>
              <a:lnSpc>
                <a:spcPts val="1389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750295" y="5226357"/>
            <a:ext cx="2321148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5"/>
              </a:lnSpc>
              <a:tabLst>
                <a:tab pos="1592421" algn="l"/>
              </a:tabLst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Film	Computer</a:t>
            </a:r>
          </a:p>
          <a:p>
            <a:pPr>
              <a:lnSpc>
                <a:spcPts val="1670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291822" y="5404818"/>
            <a:ext cx="2745303" cy="4723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123700">
              <a:lnSpc>
                <a:spcPts val="1204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program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Director</a:t>
            </a:r>
          </a:p>
          <a:p>
            <a:pPr>
              <a:lnSpc>
                <a:spcPts val="1244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291822" y="5736246"/>
            <a:ext cx="2293256" cy="4723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4"/>
              </a:lnSpc>
              <a:tabLst>
                <a:tab pos="1732554" algn="l"/>
              </a:tabLst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Date of  release	Version</a:t>
            </a:r>
            <a:r>
              <a:rPr lang="en-CA" sz="15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Distributor</a:t>
            </a:r>
          </a:p>
          <a:p>
            <a:pPr>
              <a:lnSpc>
                <a:spcPts val="1174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76858" y="5914706"/>
            <a:ext cx="116217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9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Publication date</a:t>
            </a:r>
          </a:p>
          <a:p>
            <a:pPr>
              <a:lnSpc>
                <a:spcPts val="1309"/>
              </a:lnSpc>
            </a:pPr>
            <a:endParaRPr dirty="0"/>
          </a:p>
        </p:txBody>
      </p:sp>
      <p:sp>
        <p:nvSpPr>
          <p:cNvPr id="28" name="TextBox 28"/>
          <p:cNvSpPr txBox="1"/>
          <p:nvPr/>
        </p:nvSpPr>
        <p:spPr>
          <a:xfrm>
            <a:off x="6036568" y="5876465"/>
            <a:ext cx="626775" cy="4424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Platform</a:t>
            </a:r>
          </a:p>
          <a:p>
            <a:pPr>
              <a:lnSpc>
                <a:spcPts val="1670"/>
              </a:lnSpc>
            </a:pPr>
            <a:endParaRPr dirty="0"/>
          </a:p>
        </p:txBody>
      </p:sp>
      <p:sp>
        <p:nvSpPr>
          <p:cNvPr id="29" name="TextBox 29"/>
          <p:cNvSpPr txBox="1"/>
          <p:nvPr/>
        </p:nvSpPr>
        <p:spPr>
          <a:xfrm>
            <a:off x="776858" y="6156904"/>
            <a:ext cx="408766" cy="3409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9"/>
              </a:lnSpc>
            </a:pPr>
            <a:r>
              <a:rPr lang="en-CA"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ISBN</a:t>
            </a:r>
          </a:p>
          <a:p>
            <a:pPr>
              <a:lnSpc>
                <a:spcPts val="1309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20940" cy="548640"/>
          </a:xfrm>
        </p:spPr>
        <p:txBody>
          <a:bodyPr>
            <a:noAutofit/>
          </a:bodyPr>
          <a:lstStyle/>
          <a:p>
            <a:r>
              <a:rPr lang="en-US" sz="4000" dirty="0" smtClean="0"/>
              <a:t>UML diagrams</a:t>
            </a:r>
            <a:endParaRPr lang="x-non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104456"/>
          </a:xfrm>
        </p:spPr>
        <p:txBody>
          <a:bodyPr>
            <a:noAutofit/>
          </a:bodyPr>
          <a:lstStyle/>
          <a:p>
            <a:pPr marL="0" indent="0" algn="l" rtl="0">
              <a:spcBef>
                <a:spcPts val="580"/>
              </a:spcBef>
              <a:defRPr/>
            </a:pPr>
            <a:r>
              <a:rPr lang="en-US" sz="2000" dirty="0" smtClean="0"/>
              <a:t>Can be categorized as the fallowing:</a:t>
            </a:r>
            <a:endParaRPr lang="en-US" sz="2000" b="1" dirty="0" smtClean="0"/>
          </a:p>
          <a:p>
            <a:pPr marL="777240" lvl="1" indent="-457200">
              <a:spcBef>
                <a:spcPts val="370"/>
              </a:spcBef>
              <a:defRPr/>
            </a:pPr>
            <a:r>
              <a:rPr lang="en-US" sz="2000" b="1" dirty="0" smtClean="0"/>
              <a:t>Structural diagrams:</a:t>
            </a:r>
            <a:r>
              <a:rPr lang="en-US" sz="2000" dirty="0" smtClean="0"/>
              <a:t> </a:t>
            </a:r>
          </a:p>
          <a:p>
            <a:pPr marL="320040" lvl="1" indent="0" algn="l" rtl="0">
              <a:spcBef>
                <a:spcPts val="370"/>
              </a:spcBef>
              <a:buNone/>
              <a:defRPr/>
            </a:pPr>
            <a:r>
              <a:rPr lang="en-US" sz="1800" dirty="0"/>
              <a:t>S</a:t>
            </a:r>
            <a:r>
              <a:rPr lang="en-US" sz="1800" dirty="0" smtClean="0"/>
              <a:t>how the building blocks of your system—features that don’t change with time. </a:t>
            </a:r>
          </a:p>
          <a:p>
            <a:pPr marL="822960" lvl="2" algn="l" rtl="0">
              <a:spcBef>
                <a:spcPts val="370"/>
              </a:spcBef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1800" dirty="0" smtClean="0"/>
              <a:t>Ex: Class diagram</a:t>
            </a:r>
            <a:endParaRPr lang="en-US" sz="1800" b="1" dirty="0" smtClean="0"/>
          </a:p>
          <a:p>
            <a:pPr marL="777240" lvl="1" indent="-457200">
              <a:spcBef>
                <a:spcPts val="370"/>
              </a:spcBef>
              <a:defRPr/>
            </a:pPr>
            <a:r>
              <a:rPr lang="en-US" sz="2000" b="1" dirty="0" smtClean="0"/>
              <a:t>Behavioral diagrams:</a:t>
            </a:r>
          </a:p>
          <a:p>
            <a:pPr marL="320040" lvl="1" indent="0" algn="l" rtl="0">
              <a:spcBef>
                <a:spcPts val="370"/>
              </a:spcBef>
              <a:buNone/>
              <a:defRPr/>
            </a:pPr>
            <a:r>
              <a:rPr lang="en-US" sz="2000" dirty="0"/>
              <a:t>S</a:t>
            </a:r>
            <a:r>
              <a:rPr lang="en-US" sz="1800" dirty="0" smtClean="0"/>
              <a:t>how how your system responds to requests or otherwise evolves over time.</a:t>
            </a:r>
          </a:p>
          <a:p>
            <a:pPr marL="822960" lvl="2" algn="l" rtl="0">
              <a:spcBef>
                <a:spcPts val="370"/>
              </a:spcBef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1800" dirty="0" smtClean="0"/>
              <a:t>Ex: Use case diagram</a:t>
            </a:r>
            <a:endParaRPr lang="en-US" sz="1800" b="1" dirty="0" smtClean="0"/>
          </a:p>
          <a:p>
            <a:pPr marL="777240" lvl="1" indent="-457200">
              <a:spcBef>
                <a:spcPts val="370"/>
              </a:spcBef>
              <a:defRPr/>
            </a:pPr>
            <a:r>
              <a:rPr lang="en-US" sz="2000" b="1" dirty="0" smtClean="0"/>
              <a:t>Interaction diagrams:</a:t>
            </a:r>
            <a:r>
              <a:rPr lang="en-US" sz="2000" dirty="0" smtClean="0"/>
              <a:t> </a:t>
            </a:r>
          </a:p>
          <a:p>
            <a:pPr marL="320040" lvl="1" indent="0" algn="l" rtl="0">
              <a:spcBef>
                <a:spcPts val="370"/>
              </a:spcBef>
              <a:buNone/>
              <a:defRPr/>
            </a:pPr>
            <a:r>
              <a:rPr lang="en-US" sz="1800" dirty="0" smtClean="0"/>
              <a:t>Is a type of behavioral diagram. </a:t>
            </a:r>
          </a:p>
          <a:p>
            <a:pPr marL="320040" lvl="1" indent="0" algn="l" rtl="0">
              <a:spcBef>
                <a:spcPts val="370"/>
              </a:spcBef>
              <a:buNone/>
              <a:defRPr/>
            </a:pPr>
            <a:r>
              <a:rPr lang="en-US" sz="1800" dirty="0" smtClean="0"/>
              <a:t>To depict the exchange of messages within a </a:t>
            </a:r>
            <a:r>
              <a:rPr lang="en-US" sz="1800" i="1" dirty="0" smtClean="0"/>
              <a:t>collaboration</a:t>
            </a:r>
            <a:r>
              <a:rPr lang="en-US" sz="1800" dirty="0" smtClean="0"/>
              <a:t> (a group of cooperating objects).</a:t>
            </a:r>
          </a:p>
          <a:p>
            <a:pPr marL="822960" lvl="2" algn="l" rtl="0">
              <a:spcBef>
                <a:spcPts val="370"/>
              </a:spcBef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sz="1800" dirty="0" smtClean="0"/>
              <a:t>Ex: Sequence diagram &amp; Collaboration</a:t>
            </a:r>
            <a:r>
              <a:rPr lang="en-US" sz="1800" b="1" dirty="0" smtClean="0"/>
              <a:t> </a:t>
            </a:r>
            <a:r>
              <a:rPr lang="en-US" sz="1800" dirty="0" smtClean="0"/>
              <a:t>diagram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9FF-C7F4-4093-A697-966096276169}" type="slidenum">
              <a:rPr lang="x-none" smtClean="0"/>
              <a:pPr/>
              <a:t>3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3362139" y="637360"/>
            <a:ext cx="101149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Library user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32903" y="994282"/>
            <a:ext cx="4905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Name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2903" y="1210985"/>
            <a:ext cx="673261" cy="54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Address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Phone</a:t>
            </a:r>
          </a:p>
          <a:p>
            <a:pPr>
              <a:lnSpc>
                <a:spcPts val="1384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32903" y="1567907"/>
            <a:ext cx="1160574" cy="3684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Registration #</a:t>
            </a:r>
          </a:p>
          <a:p>
            <a:pPr>
              <a:lnSpc>
                <a:spcPts val="1384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2903" y="1937576"/>
            <a:ext cx="1115690" cy="54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4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Register ()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De-register ()</a:t>
            </a:r>
          </a:p>
          <a:p>
            <a:pPr>
              <a:lnSpc>
                <a:spcPts val="1414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54507" y="573625"/>
            <a:ext cx="2494273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8"/>
              </a:lnSpc>
            </a:pPr>
            <a:r>
              <a:rPr lang="en-CA" sz="2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User class hierarchy</a:t>
            </a:r>
          </a:p>
          <a:p>
            <a:pPr>
              <a:lnSpc>
                <a:spcPts val="2769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9008" y="3072078"/>
            <a:ext cx="581891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Reader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9" name="TextBox 9"/>
          <p:cNvSpPr txBox="1"/>
          <p:nvPr/>
        </p:nvSpPr>
        <p:spPr>
          <a:xfrm>
            <a:off x="5654507" y="3084825"/>
            <a:ext cx="787075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Borrower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853270" y="3429000"/>
            <a:ext cx="866712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1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Affiliation</a:t>
            </a:r>
          </a:p>
          <a:p>
            <a:pPr>
              <a:lnSpc>
                <a:spcPts val="1901"/>
              </a:lnSpc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5196033" y="3403506"/>
            <a:ext cx="1120500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Items on loan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5196033" y="3581967"/>
            <a:ext cx="9137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4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Max. loans</a:t>
            </a:r>
          </a:p>
          <a:p>
            <a:pPr>
              <a:lnSpc>
                <a:spcPts val="1444"/>
              </a:lnSpc>
            </a:pPr>
            <a:endParaRPr dirty="0"/>
          </a:p>
        </p:txBody>
      </p:sp>
      <p:sp>
        <p:nvSpPr>
          <p:cNvPr id="13" name="TextBox 13"/>
          <p:cNvSpPr txBox="1"/>
          <p:nvPr/>
        </p:nvSpPr>
        <p:spPr>
          <a:xfrm>
            <a:off x="4648412" y="4831193"/>
            <a:ext cx="397032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Staff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4" name="TextBox 14"/>
          <p:cNvSpPr txBox="1"/>
          <p:nvPr/>
        </p:nvSpPr>
        <p:spPr>
          <a:xfrm>
            <a:off x="6711543" y="4856688"/>
            <a:ext cx="628377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Student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5" name="TextBox 15"/>
          <p:cNvSpPr txBox="1"/>
          <p:nvPr/>
        </p:nvSpPr>
        <p:spPr>
          <a:xfrm>
            <a:off x="4011644" y="5149874"/>
            <a:ext cx="971420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Department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6" name="TextBox 16"/>
          <p:cNvSpPr txBox="1"/>
          <p:nvPr/>
        </p:nvSpPr>
        <p:spPr>
          <a:xfrm>
            <a:off x="6202128" y="5149874"/>
            <a:ext cx="1138132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Major subject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4011644" y="5353829"/>
            <a:ext cx="15244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Department phone</a:t>
            </a:r>
          </a:p>
          <a:p>
            <a:pPr>
              <a:lnSpc>
                <a:spcPts val="1580"/>
              </a:lnSpc>
            </a:pPr>
            <a:endParaRPr dirty="0"/>
          </a:p>
        </p:txBody>
      </p:sp>
      <p:sp>
        <p:nvSpPr>
          <p:cNvPr id="18" name="TextBox 18"/>
          <p:cNvSpPr txBox="1"/>
          <p:nvPr/>
        </p:nvSpPr>
        <p:spPr>
          <a:xfrm>
            <a:off x="6202128" y="5341082"/>
            <a:ext cx="1170192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Home address</a:t>
            </a:r>
          </a:p>
          <a:p>
            <a:pPr>
              <a:lnSpc>
                <a:spcPts val="1846"/>
              </a:lnSpc>
            </a:pP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764123" y="38241"/>
            <a:ext cx="4368183" cy="10465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72"/>
              </a:lnSpc>
            </a:pPr>
            <a:r>
              <a:rPr lang="en-CA" sz="4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Hierarchy Diagram</a:t>
            </a:r>
          </a:p>
          <a:p>
            <a:pPr>
              <a:lnSpc>
                <a:spcPts val="3972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4123" y="662855"/>
            <a:ext cx="2744341" cy="11028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48"/>
              </a:lnSpc>
            </a:pPr>
            <a:r>
              <a:rPr lang="en-CA" sz="4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(</a:t>
            </a:r>
            <a:r>
              <a:rPr lang="en-CA" sz="4000" dirty="0" smtClean="0">
                <a:solidFill>
                  <a:srgbClr val="7DFF00"/>
                </a:solidFill>
                <a:latin typeface="Times New Roman Italic"/>
                <a:cs typeface="Times New Roman Italic"/>
              </a:rPr>
              <a:t>UML</a:t>
            </a:r>
            <a:r>
              <a:rPr lang="en-CA" sz="2800" dirty="0" smtClean="0">
                <a:solidFill>
                  <a:srgbClr val="7DFF00"/>
                </a:solidFill>
                <a:latin typeface="Times New Roman Italic"/>
                <a:cs typeface="Times New Roman Italic"/>
              </a:rPr>
              <a:t> notation</a:t>
            </a:r>
            <a:r>
              <a:rPr lang="en-CA" sz="4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)</a:t>
            </a:r>
          </a:p>
          <a:p>
            <a:pPr>
              <a:lnSpc>
                <a:spcPts val="4348"/>
              </a:lnSpc>
            </a:pPr>
            <a:endParaRPr lang="en-CA" sz="33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55053" y="1465929"/>
            <a:ext cx="9746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6"/>
              </a:lnSpc>
            </a:pPr>
            <a:r>
              <a:rPr lang="en-CA" b="1" dirty="0" smtClean="0">
                <a:solidFill>
                  <a:srgbClr val="000000"/>
                </a:solidFill>
                <a:latin typeface="Arial Bold"/>
                <a:cs typeface="Arial Bold"/>
              </a:rPr>
              <a:t>PERSON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9404" y="1784610"/>
            <a:ext cx="1402500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Name, Address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Phone, Sex</a:t>
            </a:r>
          </a:p>
          <a:p>
            <a:pPr>
              <a:lnSpc>
                <a:spcPts val="190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49404" y="2281751"/>
            <a:ext cx="114133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Date of Birth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49404" y="2511201"/>
            <a:ext cx="1639873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6"/>
              </a:lnSpc>
            </a:pP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ChangeAddress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EnquireDOB&amp;Sex</a:t>
            </a: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00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32457" y="3620208"/>
            <a:ext cx="38472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6"/>
              </a:lnSpc>
            </a:pPr>
            <a:r>
              <a:rPr lang="en-CA" b="1" dirty="0" smtClean="0">
                <a:solidFill>
                  <a:srgbClr val="FB0128"/>
                </a:solidFill>
                <a:latin typeface="Arial Bold"/>
                <a:cs typeface="Arial Bold"/>
              </a:rPr>
              <a:t>ISA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4122" y="4321305"/>
            <a:ext cx="131670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7"/>
              </a:lnSpc>
            </a:pPr>
            <a:r>
              <a:rPr lang="en-CA" b="1" dirty="0" smtClean="0">
                <a:solidFill>
                  <a:srgbClr val="000000"/>
                </a:solidFill>
                <a:latin typeface="Arial Bold"/>
                <a:cs typeface="Arial Bold"/>
              </a:rPr>
              <a:t>CUSTOMER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7710" y="4716468"/>
            <a:ext cx="73898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Balance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7710" y="4958665"/>
            <a:ext cx="156453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O/Due 30, 60, 90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Credit Rating</a:t>
            </a:r>
          </a:p>
          <a:p>
            <a:pPr>
              <a:lnSpc>
                <a:spcPts val="1931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710" y="5455807"/>
            <a:ext cx="89928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Date Paid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7710" y="5698004"/>
            <a:ext cx="138820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CheckCrRating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AgeBalances</a:t>
            </a: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931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94696" y="5111632"/>
            <a:ext cx="280525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7"/>
              </a:lnSpc>
            </a:pPr>
            <a:r>
              <a:rPr lang="en-CA" sz="2000" b="1" dirty="0" smtClean="0">
                <a:solidFill>
                  <a:srgbClr val="000000"/>
                </a:solidFill>
                <a:latin typeface="Arial Bold"/>
                <a:cs typeface="Arial Bold"/>
              </a:rPr>
              <a:t>This kind of arrowhead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b="1" dirty="0" smtClean="0">
                <a:solidFill>
                  <a:srgbClr val="000000"/>
                </a:solidFill>
                <a:latin typeface="Arial Bold"/>
                <a:cs typeface="Arial Bold"/>
              </a:rPr>
              <a:t>indicates that this</a:t>
            </a:r>
          </a:p>
          <a:p>
            <a:pPr>
              <a:lnSpc>
                <a:spcPts val="2402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94696" y="5723498"/>
            <a:ext cx="257602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7"/>
              </a:lnSpc>
            </a:pPr>
            <a:r>
              <a:rPr lang="en-CA" sz="2000" b="1" dirty="0" smtClean="0">
                <a:solidFill>
                  <a:srgbClr val="000000"/>
                </a:solidFill>
                <a:latin typeface="Arial Bold"/>
                <a:cs typeface="Arial Bold"/>
              </a:rPr>
              <a:t>relationship is one of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b="1" dirty="0" err="1" smtClean="0">
                <a:solidFill>
                  <a:srgbClr val="000000"/>
                </a:solidFill>
                <a:latin typeface="Arial Bold"/>
                <a:cs typeface="Arial Bold"/>
              </a:rPr>
              <a:t>subclassing</a:t>
            </a:r>
            <a:endParaRPr lang="en-CA" sz="2000" b="1" dirty="0" smtClean="0">
              <a:solidFill>
                <a:srgbClr val="000000"/>
              </a:solidFill>
              <a:latin typeface="Arial Bold"/>
              <a:cs typeface="Arial Bold"/>
            </a:endParaRPr>
          </a:p>
          <a:p>
            <a:pPr>
              <a:lnSpc>
                <a:spcPts val="2402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24279" y="4397788"/>
            <a:ext cx="12824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7"/>
              </a:lnSpc>
            </a:pPr>
            <a:r>
              <a:rPr lang="en-CA" b="1" dirty="0" smtClean="0">
                <a:solidFill>
                  <a:srgbClr val="000000"/>
                </a:solidFill>
                <a:latin typeface="Arial Bold"/>
                <a:cs typeface="Arial Bold"/>
              </a:rPr>
              <a:t>EMPLOYEE</a:t>
            </a:r>
          </a:p>
          <a:p>
            <a:pPr>
              <a:lnSpc>
                <a:spcPts val="2076"/>
              </a:lnSpc>
            </a:pP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47866" y="4716468"/>
            <a:ext cx="34144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SIN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47866" y="4958665"/>
            <a:ext cx="125515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Marital Status</a:t>
            </a: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47866" y="5200862"/>
            <a:ext cx="1710405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No. of Dependants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Date Hired</a:t>
            </a:r>
          </a:p>
          <a:p>
            <a:pPr>
              <a:lnSpc>
                <a:spcPts val="1931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47866" y="5685256"/>
            <a:ext cx="1018292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6"/>
              </a:lnSpc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Wage Rate</a:t>
            </a:r>
            <a:r>
              <a:rPr lang="en-CA" sz="16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GiveRaise</a:t>
            </a: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931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47866" y="6195145"/>
            <a:ext cx="133209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6"/>
              </a:lnSpc>
            </a:pPr>
            <a:r>
              <a:rPr lang="en-CA" sz="1600" dirty="0" err="1" smtClean="0">
                <a:solidFill>
                  <a:srgbClr val="000000"/>
                </a:solidFill>
                <a:latin typeface="Arial"/>
                <a:cs typeface="Arial"/>
              </a:rPr>
              <a:t>CalcMonthPay</a:t>
            </a: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846"/>
              </a:lnSpc>
            </a:pP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58474" y="650108"/>
            <a:ext cx="4591000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76"/>
              </a:lnSpc>
            </a:pPr>
            <a:r>
              <a:rPr lang="en-CA" sz="44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Multiple inheritance</a:t>
            </a:r>
          </a:p>
          <a:p>
            <a:pPr>
              <a:lnSpc>
                <a:spcPts val="5076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1" y="1695379"/>
            <a:ext cx="7543800" cy="18594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874"/>
              </a:lnSpc>
              <a:tabLst>
                <a:tab pos="458617" algn="l"/>
                <a:tab pos="458617" algn="l"/>
                <a:tab pos="458617" algn="l"/>
              </a:tabLst>
            </a:pP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Rather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than inheriting the attributes and services from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single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parent class, a system which supports multiple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inheritance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allows object classes to inherit from </a:t>
            </a:r>
            <a:r>
              <a:rPr lang="en-CA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several super-classes.</a:t>
            </a:r>
            <a:endParaRPr lang="en-CA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874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458474" y="203955"/>
            <a:ext cx="6269345" cy="94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11"/>
              </a:lnSpc>
            </a:pPr>
            <a:r>
              <a:rPr lang="en-CA" sz="40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Example: Multiple inheritance</a:t>
            </a:r>
          </a:p>
          <a:p>
            <a:pPr>
              <a:lnSpc>
                <a:spcPts val="3611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474" y="713844"/>
            <a:ext cx="3504164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14"/>
              </a:lnSpc>
            </a:pPr>
            <a:r>
              <a:rPr lang="en-CA" sz="4000" dirty="0" smtClean="0">
                <a:solidFill>
                  <a:srgbClr val="071D57"/>
                </a:solidFill>
                <a:latin typeface="Times New Roman"/>
                <a:cs typeface="Times New Roman"/>
              </a:rPr>
              <a:t>The talking book</a:t>
            </a:r>
          </a:p>
          <a:p>
            <a:pPr>
              <a:lnSpc>
                <a:spcPts val="4614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8106" y="1695379"/>
            <a:ext cx="556243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Book</a:t>
            </a:r>
          </a:p>
          <a:p>
            <a:pPr>
              <a:lnSpc>
                <a:spcPts val="2362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2279" y="2128784"/>
            <a:ext cx="771045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Author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Edition</a:t>
            </a:r>
          </a:p>
          <a:p>
            <a:pPr>
              <a:lnSpc>
                <a:spcPts val="2297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52279" y="2715156"/>
            <a:ext cx="1655903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Publication date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ISBN</a:t>
            </a:r>
          </a:p>
          <a:p>
            <a:pPr>
              <a:lnSpc>
                <a:spcPts val="2297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12535" y="1695379"/>
            <a:ext cx="1624419" cy="602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Voice recording</a:t>
            </a:r>
          </a:p>
          <a:p>
            <a:pPr>
              <a:lnSpc>
                <a:spcPts val="2362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6123" y="2192520"/>
            <a:ext cx="929742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Speaker</a:t>
            </a:r>
            <a:r>
              <a:rPr lang="en-CA" sz="2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Duration</a:t>
            </a:r>
          </a:p>
          <a:p>
            <a:pPr>
              <a:lnSpc>
                <a:spcPts val="2297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36123" y="2778892"/>
            <a:ext cx="155811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7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Recording date</a:t>
            </a:r>
          </a:p>
          <a:p>
            <a:pPr>
              <a:lnSpc>
                <a:spcPts val="2297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73437" y="4869435"/>
            <a:ext cx="135588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Talking book</a:t>
            </a:r>
          </a:p>
          <a:p>
            <a:pPr>
              <a:lnSpc>
                <a:spcPts val="2362"/>
              </a:lnSpc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3782406" y="5366576"/>
            <a:ext cx="78220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CA" sz="20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# Tapes</a:t>
            </a:r>
          </a:p>
          <a:p>
            <a:pPr>
              <a:lnSpc>
                <a:spcPts val="2362"/>
              </a:lnSpc>
            </a:pPr>
            <a:endParaRPr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UML Class Diagram Notation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350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of UML Class Diagram Notation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787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295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UML Example for Displaying Specialization / Generalization</a:t>
            </a:r>
          </a:p>
        </p:txBody>
      </p:sp>
      <p:pic>
        <p:nvPicPr>
          <p:cNvPr id="33795" name="Picture 4" descr="spec_gen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1143000" y="1752600"/>
            <a:ext cx="7467600" cy="457041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cs typeface="Tahoma" pitchFamily="34" charset="0"/>
              </a:rPr>
              <a:t>UML Diagrams</a:t>
            </a:r>
            <a:endParaRPr lang="en-US" sz="4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Another </a:t>
            </a:r>
            <a:r>
              <a:rPr lang="en-US" sz="2400" dirty="0" smtClean="0">
                <a:cs typeface="Times New Roman" pitchFamily="18" charset="0"/>
              </a:rPr>
              <a:t> way </a:t>
            </a:r>
            <a:r>
              <a:rPr lang="en-US" sz="2400" dirty="0" smtClean="0">
                <a:cs typeface="Times New Roman" pitchFamily="18" charset="0"/>
              </a:rPr>
              <a:t>of categorizing </a:t>
            </a:r>
            <a:r>
              <a:rPr lang="en-US" sz="2400" b="1" dirty="0" smtClean="0">
                <a:cs typeface="Times New Roman" pitchFamily="18" charset="0"/>
              </a:rPr>
              <a:t>UML </a:t>
            </a:r>
            <a:r>
              <a:rPr lang="en-US" sz="2400" b="1" dirty="0" smtClean="0">
                <a:cs typeface="Times New Roman" pitchFamily="18" charset="0"/>
              </a:rPr>
              <a:t>static </a:t>
            </a:r>
            <a:r>
              <a:rPr lang="en-US" sz="2400" dirty="0" smtClean="0">
                <a:cs typeface="Times New Roman" pitchFamily="18" charset="0"/>
              </a:rPr>
              <a:t>diagram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Component </a:t>
            </a:r>
            <a:r>
              <a:rPr lang="en-US" sz="2400" dirty="0" smtClean="0"/>
              <a:t>Diagrams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Show the organizations and dependencies among software </a:t>
            </a:r>
            <a:r>
              <a:rPr lang="en-US" sz="2200" dirty="0" smtClean="0"/>
              <a:t>components.</a:t>
            </a:r>
          </a:p>
          <a:p>
            <a:pPr lvl="1">
              <a:lnSpc>
                <a:spcPct val="90000"/>
              </a:lnSpc>
              <a:buNone/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Deployment Diagrams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Represent the distribution of components across the hardware topology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96213" cy="77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 </a:t>
            </a:r>
            <a:r>
              <a:rPr lang="en-US" dirty="0" smtClean="0"/>
              <a:t>Diagrams</a:t>
            </a:r>
            <a:endParaRPr lang="en-US" dirty="0" smtClean="0"/>
          </a:p>
        </p:txBody>
      </p:sp>
      <p:pic>
        <p:nvPicPr>
          <p:cNvPr id="37891" name="Content Placeholder 4" descr="p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916113"/>
            <a:ext cx="5622925" cy="3333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cs typeface="Tahoma" pitchFamily="34" charset="0"/>
              </a:rPr>
              <a:t>UML Diagrams</a:t>
            </a:r>
            <a:endParaRPr lang="x-none" sz="40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7772400" cy="349188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 smtClean="0">
                <a:cs typeface="Times New Roman" pitchFamily="18" charset="0"/>
              </a:rPr>
              <a:t>Another way of categorizing </a:t>
            </a:r>
            <a:r>
              <a:rPr lang="en-US" sz="2000" b="1" dirty="0" smtClean="0">
                <a:cs typeface="Times New Roman" pitchFamily="18" charset="0"/>
              </a:rPr>
              <a:t>UML </a:t>
            </a:r>
            <a:r>
              <a:rPr lang="en-US" sz="2000" dirty="0" smtClean="0">
                <a:cs typeface="Times New Roman" pitchFamily="18" charset="0"/>
              </a:rPr>
              <a:t>diagram:</a:t>
            </a:r>
          </a:p>
          <a:p>
            <a:pPr algn="l" rtl="0" eaLnBrk="1" hangingPunct="1"/>
            <a:endParaRPr lang="en-US" sz="2000" dirty="0" smtClean="0">
              <a:cs typeface="Times New Roman" pitchFamily="18" charset="0"/>
            </a:endParaRPr>
          </a:p>
          <a:p>
            <a:pPr marL="776288" lvl="1" indent="-457200" algn="l" rtl="0" eaLnBrk="1" hangingPunct="1">
              <a:buFont typeface="Franklin Gothic Book" pitchFamily="34" charset="0"/>
              <a:buAutoNum type="arabicPeriod"/>
            </a:pPr>
            <a:r>
              <a:rPr lang="en-US" sz="2000" b="1" dirty="0" smtClean="0">
                <a:cs typeface="Times New Roman" pitchFamily="18" charset="0"/>
              </a:rPr>
              <a:t>Static diagrams</a:t>
            </a:r>
          </a:p>
          <a:p>
            <a:pPr marL="936625" lvl="2" indent="-342900"/>
            <a:r>
              <a:rPr lang="en-US" sz="2000" dirty="0" smtClean="0">
                <a:cs typeface="Times New Roman" pitchFamily="18" charset="0"/>
              </a:rPr>
              <a:t>to show the static features of the system. (no change)</a:t>
            </a:r>
          </a:p>
          <a:p>
            <a:pPr marL="776288" lvl="1" indent="-457200" algn="l" rtl="0" eaLnBrk="1" hangingPunct="1">
              <a:buFont typeface="Franklin Gothic Book" pitchFamily="34" charset="0"/>
              <a:buAutoNum type="arabicPeriod"/>
            </a:pPr>
            <a:r>
              <a:rPr lang="en-US" sz="2000" b="1" dirty="0" smtClean="0">
                <a:cs typeface="Times New Roman" pitchFamily="18" charset="0"/>
              </a:rPr>
              <a:t>Dynamic diagrams</a:t>
            </a:r>
          </a:p>
          <a:p>
            <a:pPr marL="936625" lvl="2" indent="-342900"/>
            <a:r>
              <a:rPr lang="en-US" sz="2000" dirty="0" smtClean="0">
                <a:cs typeface="Times New Roman" pitchFamily="18" charset="0"/>
              </a:rPr>
              <a:t>to show how your system evolves over time.</a:t>
            </a:r>
          </a:p>
          <a:p>
            <a:pPr marL="776288" lvl="1" indent="-457200" algn="l" rtl="0" eaLnBrk="1" hangingPunct="1">
              <a:buFont typeface="Franklin Gothic Book" pitchFamily="34" charset="0"/>
              <a:buAutoNum type="arabicPeriod"/>
            </a:pPr>
            <a:r>
              <a:rPr lang="en-US" sz="2000" b="1" dirty="0" smtClean="0">
                <a:cs typeface="Times New Roman" pitchFamily="18" charset="0"/>
              </a:rPr>
              <a:t>Functional diagrams: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936625" lvl="2" indent="-342900"/>
            <a:r>
              <a:rPr lang="en-US" sz="2000" dirty="0" smtClean="0">
                <a:cs typeface="Times New Roman" pitchFamily="18" charset="0"/>
              </a:rPr>
              <a:t>to show the details of behaviors and algorithms.  </a:t>
            </a:r>
            <a:endParaRPr lang="x-none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9FF-C7F4-4093-A697-966096276169}" type="slidenum">
              <a:rPr lang="x-none" smtClean="0"/>
              <a:pPr/>
              <a:t>4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"/>
            <a:ext cx="7796213" cy="992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Deployment </a:t>
            </a:r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38915" name="Content Placeholder 4" descr="p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741488"/>
            <a:ext cx="6908800" cy="4013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7060" y="1030104"/>
            <a:ext cx="7520940" cy="54864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/>
              <a:t>Object-oriented analysis (OOA)</a:t>
            </a:r>
            <a:endParaRPr lang="en-US" dirty="0" smtClean="0">
              <a:solidFill>
                <a:srgbClr val="0099CC"/>
              </a:solidFill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132856"/>
            <a:ext cx="7853496" cy="384054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Trying to figure out what the users and customers of a software effort want the System to do.</a:t>
            </a:r>
          </a:p>
          <a:p>
            <a:pPr algn="l" rtl="0"/>
            <a:r>
              <a:rPr lang="en-US" sz="2000" dirty="0" smtClean="0"/>
              <a:t>Builds a “real-world” model from requirements</a:t>
            </a:r>
          </a:p>
          <a:p>
            <a:pPr lvl="1" algn="l" rtl="0"/>
            <a:r>
              <a:rPr lang="en-US" sz="2000" dirty="0" smtClean="0"/>
              <a:t> client interviews, domain knowledge, real-world experience collected in use cases and other simple notations</a:t>
            </a:r>
          </a:p>
          <a:p>
            <a:pPr algn="l" rtl="0"/>
            <a:r>
              <a:rPr lang="en-US" sz="2000" dirty="0" smtClean="0"/>
              <a:t>OOA models address three aspects of the system (its objects)</a:t>
            </a:r>
          </a:p>
          <a:p>
            <a:pPr lvl="1" algn="l" rtl="0"/>
            <a:r>
              <a:rPr lang="en-US" sz="2000" dirty="0" smtClean="0"/>
              <a:t>class structure and relationships</a:t>
            </a:r>
          </a:p>
          <a:p>
            <a:pPr lvl="1" algn="l" rtl="0"/>
            <a:r>
              <a:rPr lang="en-US" sz="2000" dirty="0" smtClean="0"/>
              <a:t>sequencing of interactions and events</a:t>
            </a:r>
          </a:p>
          <a:p>
            <a:pPr lvl="1" algn="l" rtl="0"/>
            <a:r>
              <a:rPr lang="en-US" sz="2000" dirty="0" smtClean="0"/>
              <a:t>data transformations and computations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9FF-C7F4-4093-A697-966096276169}" type="slidenum">
              <a:rPr lang="x-none" smtClean="0"/>
              <a:pPr/>
              <a:t>5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i="1" dirty="0" smtClean="0">
                <a:solidFill>
                  <a:schemeClr val="tx2"/>
                </a:solidFill>
              </a:rPr>
              <a:t>Static Modeling using the</a:t>
            </a:r>
            <a:br>
              <a:rPr lang="en-US" sz="4400" b="1" i="1" dirty="0" smtClean="0">
                <a:solidFill>
                  <a:schemeClr val="tx2"/>
                </a:solidFill>
              </a:rPr>
            </a:br>
            <a:r>
              <a:rPr lang="en-US" sz="4400" b="1" i="1" dirty="0" smtClean="0">
                <a:solidFill>
                  <a:schemeClr val="tx2"/>
                </a:solidFill>
              </a:rPr>
              <a:t>Unified Modeling Language (UML</a:t>
            </a:r>
            <a:r>
              <a:rPr lang="en-US" sz="4400" b="1" i="1" dirty="0" smtClean="0">
                <a:solidFill>
                  <a:schemeClr val="tx2"/>
                </a:solidFill>
              </a:rPr>
              <a:t>)</a:t>
            </a:r>
          </a:p>
          <a:p>
            <a:pPr algn="ctr">
              <a:buNone/>
            </a:pPr>
            <a:r>
              <a:rPr lang="en-CA" sz="4400" b="1" i="1" dirty="0" smtClean="0">
                <a:solidFill>
                  <a:schemeClr val="tx2"/>
                </a:solidFill>
                <a:latin typeface="Times New Roman Bold"/>
                <a:cs typeface="Times New Roman Bold"/>
              </a:rPr>
              <a:t> </a:t>
            </a:r>
            <a:r>
              <a:rPr lang="en-CA" sz="4400" b="1" i="1" dirty="0" smtClean="0">
                <a:solidFill>
                  <a:schemeClr val="tx2"/>
                </a:solidFill>
                <a:latin typeface="Times New Roman Bold"/>
                <a:cs typeface="Times New Roman Bold"/>
              </a:rPr>
              <a:t>UML Class Diagrams</a:t>
            </a:r>
          </a:p>
          <a:p>
            <a:pPr algn="ctr">
              <a:buNone/>
            </a:pPr>
            <a:endParaRPr lang="en-US" sz="4400" i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76400"/>
            <a:ext cx="2057400" cy="2571750"/>
            <a:chOff x="576" y="1056"/>
            <a:chExt cx="1296" cy="1620"/>
          </a:xfrm>
        </p:grpSpPr>
        <p:sp>
          <p:nvSpPr>
            <p:cNvPr id="154628" name="Rectangle 4"/>
            <p:cNvSpPr>
              <a:spLocks noChangeArrowheads="1"/>
            </p:cNvSpPr>
            <p:nvPr/>
          </p:nvSpPr>
          <p:spPr bwMode="auto">
            <a:xfrm>
              <a:off x="576" y="1056"/>
              <a:ext cx="129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ClassName</a:t>
              </a:r>
            </a:p>
          </p:txBody>
        </p:sp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576" y="1536"/>
              <a:ext cx="1296" cy="5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attributes</a:t>
              </a:r>
            </a:p>
          </p:txBody>
        </p:sp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576" y="2076"/>
              <a:ext cx="1296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operations</a:t>
              </a:r>
            </a:p>
          </p:txBody>
        </p:sp>
      </p:grp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3352800" y="1412875"/>
            <a:ext cx="5546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class</a:t>
            </a:r>
            <a:r>
              <a:rPr lang="en-US" sz="2400" dirty="0"/>
              <a:t> is a description of a set of </a:t>
            </a:r>
          </a:p>
          <a:p>
            <a:r>
              <a:rPr lang="en-US" sz="2400" dirty="0"/>
              <a:t>objects that share the same attributes,</a:t>
            </a:r>
          </a:p>
          <a:p>
            <a:r>
              <a:rPr lang="en-US" sz="2400" dirty="0"/>
              <a:t>operations, relationships, and semantics.</a:t>
            </a:r>
          </a:p>
          <a:p>
            <a:endParaRPr lang="en-US" sz="2400" dirty="0"/>
          </a:p>
          <a:p>
            <a:r>
              <a:rPr lang="en-US" sz="2400" dirty="0"/>
              <a:t>Graphically, a class is rendered as a </a:t>
            </a:r>
          </a:p>
          <a:p>
            <a:r>
              <a:rPr lang="en-US" sz="2400" dirty="0"/>
              <a:t>rectangle, usually including its name,</a:t>
            </a:r>
          </a:p>
          <a:p>
            <a:r>
              <a:rPr lang="en-US" sz="2400" dirty="0"/>
              <a:t>attributes, and operations in separate,</a:t>
            </a:r>
          </a:p>
          <a:p>
            <a:r>
              <a:rPr lang="en-US" sz="2400" dirty="0"/>
              <a:t>designated compartments.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Names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76400"/>
            <a:ext cx="2057400" cy="2571750"/>
            <a:chOff x="576" y="1056"/>
            <a:chExt cx="1296" cy="1620"/>
          </a:xfrm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576" y="1056"/>
              <a:ext cx="129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ClassName</a:t>
              </a:r>
            </a:p>
          </p:txBody>
        </p:sp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576" y="1536"/>
              <a:ext cx="1296" cy="5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attributes</a:t>
              </a:r>
            </a:p>
          </p:txBody>
        </p:sp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576" y="2076"/>
              <a:ext cx="1296" cy="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operations</a:t>
              </a:r>
            </a:p>
          </p:txBody>
        </p:sp>
      </p:grp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352800" y="1905000"/>
            <a:ext cx="5486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2400" dirty="0" smtClean="0"/>
              <a:t>Class naming:  Use singular names because each class represents a generalized 	version of a singular object.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name of the class is </a:t>
            </a:r>
            <a:r>
              <a:rPr lang="en-US" sz="2400" dirty="0" smtClean="0"/>
              <a:t>always </a:t>
            </a:r>
            <a:r>
              <a:rPr lang="en-US" sz="2400" dirty="0"/>
              <a:t>appears in the top-most compartment.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848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Attributes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676400"/>
            <a:ext cx="2590800" cy="3048000"/>
            <a:chOff x="336" y="1056"/>
            <a:chExt cx="1536" cy="192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336" y="1056"/>
              <a:ext cx="153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Person</a:t>
              </a: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336" y="1536"/>
              <a:ext cx="1536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name      : String</a:t>
              </a:r>
            </a:p>
            <a:p>
              <a:r>
                <a:rPr lang="en-US"/>
                <a:t>address   : Address</a:t>
              </a:r>
            </a:p>
            <a:p>
              <a:r>
                <a:rPr lang="en-US"/>
                <a:t>birthdate : Date</a:t>
              </a:r>
            </a:p>
            <a:p>
              <a:r>
                <a:rPr lang="en-US"/>
                <a:t>ssn          : Id</a:t>
              </a: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336" y="2592"/>
              <a:ext cx="1536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406775" y="2438400"/>
            <a:ext cx="57372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An </a:t>
            </a:r>
            <a:r>
              <a:rPr lang="en-US" sz="2000" i="1" dirty="0"/>
              <a:t>attribute</a:t>
            </a:r>
            <a:r>
              <a:rPr lang="en-US" sz="2000" dirty="0"/>
              <a:t> is a named property of a </a:t>
            </a:r>
          </a:p>
          <a:p>
            <a:r>
              <a:rPr lang="en-US" sz="2000" dirty="0"/>
              <a:t>class that describes the object being modeled.</a:t>
            </a:r>
          </a:p>
          <a:p>
            <a:r>
              <a:rPr lang="en-US" sz="2000" dirty="0"/>
              <a:t>In the class diagram, attributes appear in </a:t>
            </a:r>
          </a:p>
          <a:p>
            <a:r>
              <a:rPr lang="en-US" sz="2000" dirty="0"/>
              <a:t>the second compartment just below the </a:t>
            </a:r>
          </a:p>
          <a:p>
            <a:r>
              <a:rPr lang="en-US" sz="2000" dirty="0" smtClean="0"/>
              <a:t>name-compartment.</a:t>
            </a:r>
          </a:p>
          <a:p>
            <a:r>
              <a:rPr lang="en-CA" sz="2000" dirty="0" smtClean="0"/>
              <a:t>An object class is an abstraction over a set of objects with common: </a:t>
            </a:r>
            <a:r>
              <a:rPr lang="en-CA" sz="2000" u="sng" dirty="0" smtClean="0"/>
              <a:t>attributes (states) </a:t>
            </a:r>
            <a:r>
              <a:rPr lang="en-CA" sz="2000" dirty="0" smtClean="0"/>
              <a:t>and and</a:t>
            </a:r>
            <a:r>
              <a:rPr lang="en-CA" sz="2000" dirty="0" smtClean="0"/>
              <a:t> the </a:t>
            </a:r>
            <a:r>
              <a:rPr lang="en-CA" sz="2000" u="sng" dirty="0" smtClean="0"/>
              <a:t>services (operations) (methods</a:t>
            </a:r>
            <a:r>
              <a:rPr lang="en-CA" sz="2000" dirty="0" smtClean="0"/>
              <a:t>), provided by each </a:t>
            </a:r>
            <a:r>
              <a:rPr lang="en-CA" sz="2000" dirty="0" smtClean="0"/>
              <a:t>object.</a:t>
            </a:r>
            <a:endParaRPr lang="en-CA" sz="2000" dirty="0" smtClean="0"/>
          </a:p>
          <a:p>
            <a:endParaRPr lang="en-CA" sz="2000" b="1" dirty="0" smtClean="0">
              <a:solidFill>
                <a:srgbClr val="FB0128"/>
              </a:solidFill>
              <a:latin typeface="Times New Roman Bold"/>
              <a:cs typeface="Times New Roman Bold"/>
            </a:endParaRPr>
          </a:p>
          <a:p>
            <a:endParaRPr lang="en-CA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1330</Words>
  <Application>Microsoft Office PowerPoint</Application>
  <PresentationFormat>On-screen Show (4:3)</PresentationFormat>
  <Paragraphs>337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Lec-4 : Unified Modeling Language (UML)</vt:lpstr>
      <vt:lpstr> Unified Modeling Language (UML)</vt:lpstr>
      <vt:lpstr>UML diagrams</vt:lpstr>
      <vt:lpstr>UML Diagrams</vt:lpstr>
      <vt:lpstr>Object-oriented analysis (OOA)</vt:lpstr>
      <vt:lpstr>Slide 6</vt:lpstr>
      <vt:lpstr>Classes</vt:lpstr>
      <vt:lpstr>Class Names</vt:lpstr>
      <vt:lpstr>Class Attributes</vt:lpstr>
      <vt:lpstr>Class Attributes (Cont’d)</vt:lpstr>
      <vt:lpstr>Class Operations</vt:lpstr>
      <vt:lpstr>Depicting Classes</vt:lpstr>
      <vt:lpstr>Slide 13</vt:lpstr>
      <vt:lpstr>Generalization Relationships</vt:lpstr>
      <vt:lpstr>(Cont’d)</vt:lpstr>
      <vt:lpstr>Slide 16</vt:lpstr>
      <vt:lpstr>Association Relationships</vt:lpstr>
      <vt:lpstr>(Cont’d)</vt:lpstr>
      <vt:lpstr>(Cont’d)</vt:lpstr>
      <vt:lpstr>(Cont’d)</vt:lpstr>
      <vt:lpstr>(Cont’d)</vt:lpstr>
      <vt:lpstr>(Cont’d)</vt:lpstr>
      <vt:lpstr>(Cont’d)</vt:lpstr>
      <vt:lpstr>(Cont’d)</vt:lpstr>
      <vt:lpstr>Aggregations</vt:lpstr>
      <vt:lpstr>Compositions</vt:lpstr>
      <vt:lpstr>(Cont’d)</vt:lpstr>
      <vt:lpstr>Slide 28</vt:lpstr>
      <vt:lpstr>Slide 29</vt:lpstr>
      <vt:lpstr>Slide 30</vt:lpstr>
      <vt:lpstr>Slide 31</vt:lpstr>
      <vt:lpstr>Slide 32</vt:lpstr>
      <vt:lpstr>Slide 33</vt:lpstr>
      <vt:lpstr>Summary of UML Class Diagram Notation </vt:lpstr>
      <vt:lpstr>Summary of UML Class Diagram Notation </vt:lpstr>
      <vt:lpstr>Slide 36</vt:lpstr>
      <vt:lpstr>UML Example for Displaying Specialization / Generalization</vt:lpstr>
      <vt:lpstr>UML Diagrams</vt:lpstr>
      <vt:lpstr>Component Diagrams</vt:lpstr>
      <vt:lpstr>Deployment Diagrams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Lec-4 : Unified Modeling Language (UML)</dc:title>
  <dc:creator>User</dc:creator>
  <cp:lastModifiedBy>User</cp:lastModifiedBy>
  <cp:revision>14</cp:revision>
  <dcterms:created xsi:type="dcterms:W3CDTF">2006-08-16T00:00:00Z</dcterms:created>
  <dcterms:modified xsi:type="dcterms:W3CDTF">2016-10-09T21:02:16Z</dcterms:modified>
</cp:coreProperties>
</file>