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48"/>
  </p:notesMasterIdLst>
  <p:handoutMasterIdLst>
    <p:handoutMasterId r:id="rId49"/>
  </p:handoutMasterIdLst>
  <p:sldIdLst>
    <p:sldId id="265" r:id="rId3"/>
    <p:sldId id="348" r:id="rId4"/>
    <p:sldId id="273" r:id="rId5"/>
    <p:sldId id="349" r:id="rId6"/>
    <p:sldId id="350" r:id="rId7"/>
    <p:sldId id="351" r:id="rId8"/>
    <p:sldId id="352" r:id="rId9"/>
    <p:sldId id="353" r:id="rId10"/>
    <p:sldId id="311" r:id="rId11"/>
    <p:sldId id="325" r:id="rId12"/>
    <p:sldId id="312" r:id="rId13"/>
    <p:sldId id="275" r:id="rId14"/>
    <p:sldId id="274" r:id="rId15"/>
    <p:sldId id="276" r:id="rId16"/>
    <p:sldId id="277" r:id="rId17"/>
    <p:sldId id="327" r:id="rId18"/>
    <p:sldId id="355" r:id="rId19"/>
    <p:sldId id="356" r:id="rId20"/>
    <p:sldId id="357" r:id="rId21"/>
    <p:sldId id="358" r:id="rId22"/>
    <p:sldId id="354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41" r:id="rId35"/>
    <p:sldId id="339" r:id="rId36"/>
    <p:sldId id="340" r:id="rId37"/>
    <p:sldId id="342" r:id="rId38"/>
    <p:sldId id="343" r:id="rId39"/>
    <p:sldId id="344" r:id="rId40"/>
    <p:sldId id="346" r:id="rId41"/>
    <p:sldId id="347" r:id="rId42"/>
    <p:sldId id="345" r:id="rId43"/>
    <p:sldId id="278" r:id="rId44"/>
    <p:sldId id="284" r:id="rId45"/>
    <p:sldId id="326" r:id="rId46"/>
    <p:sldId id="296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8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4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8A34-83F4-4B2E-BC5A-DE51EE8822F9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E58C-C1A6-4C4C-90C2-B7F5B050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1917-0BAF-4687-978A-82FFF05559C3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1E9A-E921-4174-A0FC-51868D7AC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98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9362-B643-4F0E-9560-B70E6FEE63F5}" type="datetime1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8E2A-EEDF-4D14-A8D3-8A68C7D13DBD}" type="datetime1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C805-CF8A-45B2-92D5-0789DF0430AE}" type="datetime1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7E71-DB08-4948-A3D1-AF631E12F150}" type="datetime1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559D-F187-4B2F-A974-0BA395FFBA04}" type="datetime1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7E50-A699-483F-9145-30F63CE94806}" type="datetime1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8DB69-9C93-44C6-9C10-E76A1A5F5EE0}" type="datetime1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BAA6-245A-40CB-813B-C137F5608526}" type="datetime1">
              <a:rPr lang="en-US" smtClean="0"/>
              <a:t>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0762-5A60-4349-B8D5-BDCD55182780}" type="datetime1">
              <a:rPr lang="en-US" smtClean="0"/>
              <a:t>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681A-08AE-48FA-BF42-CBE968DC1A7A}" type="datetime1">
              <a:rPr lang="en-US" smtClean="0"/>
              <a:t>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7F10-D55B-4D01-A80D-B196B1EF2236}" type="datetime1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BC2A-5DA1-466A-91E8-7D30F231EDB9}" type="datetime1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56316-86CF-4DF5-9BAB-05ADD3EA2A0F}" type="datetime1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lorpicker.com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cssref/pr_background-attachment.asp" TargetMode="External"/><Relationship Id="rId7" Type="http://schemas.openxmlformats.org/officeDocument/2006/relationships/hyperlink" Target="http://www.w3schools.com/cssref/pr_background-repeat.asp" TargetMode="External"/><Relationship Id="rId2" Type="http://schemas.openxmlformats.org/officeDocument/2006/relationships/hyperlink" Target="http://www.w3schools.com/cssref/css3_pr_background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3schools.com/cssref/pr_background-position.asp" TargetMode="External"/><Relationship Id="rId5" Type="http://schemas.openxmlformats.org/officeDocument/2006/relationships/hyperlink" Target="http://www.w3schools.com/cssref/pr_background-image.asp" TargetMode="External"/><Relationship Id="rId4" Type="http://schemas.openxmlformats.org/officeDocument/2006/relationships/hyperlink" Target="http://www.w3schools.com/cssref/pr_background-color.asp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Lecture 4</a:t>
            </a:r>
          </a:p>
          <a:p>
            <a:endParaRPr lang="en-US" dirty="0" smtClean="0"/>
          </a:p>
          <a:p>
            <a:r>
              <a:rPr lang="en-US" sz="4800" b="1" dirty="0" smtClean="0"/>
              <a:t>CSS 1</a:t>
            </a:r>
          </a:p>
          <a:p>
            <a:r>
              <a:rPr lang="en-US" sz="4800" b="1" dirty="0" smtClean="0"/>
              <a:t>Sara Almudauh</a:t>
            </a:r>
            <a:endParaRPr lang="en-US" sz="48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307132" cy="2387600"/>
          </a:xfrm>
        </p:spPr>
        <p:txBody>
          <a:bodyPr/>
          <a:lstStyle/>
          <a:p>
            <a:r>
              <a:rPr lang="en-US" altLang="zh-CN" dirty="0"/>
              <a:t>Introduction to the Internet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856" y="785613"/>
            <a:ext cx="9791700" cy="5318973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&lt;</a:t>
            </a:r>
            <a:r>
              <a:rPr lang="en-US" sz="18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html&gt;</a:t>
            </a:r>
          </a:p>
          <a:p>
            <a:r>
              <a:rPr lang="en-US" sz="18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&lt;head&gt;</a:t>
            </a:r>
          </a:p>
          <a:p>
            <a:r>
              <a:rPr lang="en-US" sz="18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&lt;style&gt;</a:t>
            </a:r>
          </a:p>
          <a:p>
            <a:r>
              <a:rPr lang="en-US" sz="18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body {</a:t>
            </a:r>
          </a:p>
          <a:p>
            <a:r>
              <a:rPr lang="en-US" sz="18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    background-color: #d0e4fe</a:t>
            </a:r>
            <a:r>
              <a:rPr lang="en-US" sz="18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;   }</a:t>
            </a:r>
            <a:endParaRPr lang="en-US" sz="1800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r>
              <a:rPr lang="en-US" sz="18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h1 {</a:t>
            </a:r>
          </a:p>
          <a:p>
            <a:r>
              <a:rPr lang="en-US" sz="18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    color: orange;</a:t>
            </a:r>
          </a:p>
          <a:p>
            <a:r>
              <a:rPr lang="en-US" sz="18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    text-align: center</a:t>
            </a:r>
            <a:r>
              <a:rPr lang="en-US" sz="18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;   }</a:t>
            </a:r>
            <a:endParaRPr lang="en-US" sz="1800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r>
              <a:rPr lang="en-US" sz="18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p {</a:t>
            </a:r>
          </a:p>
          <a:p>
            <a:r>
              <a:rPr lang="en-US" sz="18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    font-family: "Times New Roman";</a:t>
            </a:r>
          </a:p>
          <a:p>
            <a:r>
              <a:rPr lang="en-US" sz="18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    font-size: 20px</a:t>
            </a:r>
            <a:r>
              <a:rPr lang="en-US" sz="18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;   }</a:t>
            </a:r>
            <a:endParaRPr lang="en-US" sz="1800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r>
              <a:rPr lang="en-US" sz="18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&lt;/style</a:t>
            </a:r>
            <a:r>
              <a:rPr lang="en-US" sz="18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&gt; &lt;/</a:t>
            </a:r>
            <a:r>
              <a:rPr lang="en-US" sz="18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head&gt;</a:t>
            </a:r>
          </a:p>
          <a:p>
            <a:r>
              <a:rPr lang="en-US" sz="18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&lt;body</a:t>
            </a:r>
            <a:r>
              <a:rPr lang="en-US" sz="18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&gt;</a:t>
            </a:r>
            <a:endParaRPr lang="en-US" sz="1800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r>
              <a:rPr lang="en-US" sz="18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&lt;h1&gt;My First CSS Example&lt;/h1&gt;</a:t>
            </a:r>
          </a:p>
          <a:p>
            <a:r>
              <a:rPr lang="en-US" sz="18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&lt;p&gt;This is a paragraph.&lt;/p</a:t>
            </a:r>
            <a:r>
              <a:rPr lang="en-US" sz="18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&gt;      &lt;/</a:t>
            </a:r>
            <a:r>
              <a:rPr lang="en-US" sz="18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body</a:t>
            </a:r>
            <a:r>
              <a:rPr lang="en-US" sz="18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&gt;  &lt;/</a:t>
            </a:r>
            <a:r>
              <a:rPr lang="en-US" sz="1800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html&gt;</a:t>
            </a:r>
            <a:endParaRPr lang="en-GB" sz="1800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92281" y="189986"/>
            <a:ext cx="9029700" cy="441079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 smtClean="0">
                <a:solidFill>
                  <a:srgbClr val="0070C0"/>
                </a:solidFill>
              </a:rPr>
              <a:t>Example</a:t>
            </a:r>
            <a:endParaRPr lang="en-GB" sz="32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079" y="1530073"/>
            <a:ext cx="5163271" cy="3334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919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7554" y="1790165"/>
            <a:ext cx="9791700" cy="3258354"/>
          </a:xfrm>
        </p:spPr>
        <p:txBody>
          <a:bodyPr>
            <a:normAutofit/>
          </a:bodyPr>
          <a:lstStyle/>
          <a:p>
            <a:r>
              <a:rPr lang="en-GB" dirty="0"/>
              <a:t>HTML was NEVER intended to contain tags for formatting a document.</a:t>
            </a:r>
          </a:p>
          <a:p>
            <a:r>
              <a:rPr lang="en-GB" dirty="0"/>
              <a:t>HTML was intended to </a:t>
            </a:r>
            <a:r>
              <a:rPr lang="en-GB" b="1" dirty="0"/>
              <a:t>define the content</a:t>
            </a:r>
            <a:r>
              <a:rPr lang="en-GB" dirty="0"/>
              <a:t> of a document, like:</a:t>
            </a:r>
          </a:p>
          <a:p>
            <a:r>
              <a:rPr lang="en-GB" dirty="0"/>
              <a:t>&lt;h1&gt;This is a heading&lt;/h1&gt;</a:t>
            </a:r>
          </a:p>
          <a:p>
            <a:r>
              <a:rPr lang="en-GB" dirty="0"/>
              <a:t>&lt;p&gt;This is a paragraph.&lt;/p</a:t>
            </a:r>
            <a:r>
              <a:rPr lang="en-GB" dirty="0" smtClean="0"/>
              <a:t>&gt;</a:t>
            </a:r>
          </a:p>
          <a:p>
            <a:r>
              <a:rPr lang="en-GB" dirty="0"/>
              <a:t>To solve this </a:t>
            </a:r>
            <a:r>
              <a:rPr lang="en-GB" dirty="0" smtClean="0"/>
              <a:t>problem, CSS was created !!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24100" y="365126"/>
            <a:ext cx="9029700" cy="678064"/>
          </a:xfrm>
        </p:spPr>
        <p:txBody>
          <a:bodyPr>
            <a:noAutofit/>
          </a:bodyPr>
          <a:lstStyle/>
          <a:p>
            <a:pPr algn="ctr"/>
            <a:r>
              <a:rPr lang="en-GB" b="1" dirty="0"/>
              <a:t>CSS Solved a Big Problem</a:t>
            </a:r>
          </a:p>
        </p:txBody>
      </p:sp>
    </p:spTree>
    <p:extLst>
      <p:ext uri="{BB962C8B-B14F-4D97-AF65-F5344CB8AC3E}">
        <p14:creationId xmlns:p14="http://schemas.microsoft.com/office/powerpoint/2010/main" val="296622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3551" y="1426380"/>
            <a:ext cx="9791700" cy="4351338"/>
          </a:xfrm>
        </p:spPr>
        <p:txBody>
          <a:bodyPr>
            <a:normAutofit/>
          </a:bodyPr>
          <a:lstStyle/>
          <a:p>
            <a:r>
              <a:rPr lang="en-GB" sz="3200" dirty="0" smtClean="0"/>
              <a:t>The </a:t>
            </a:r>
            <a:r>
              <a:rPr lang="en-GB" sz="3200" dirty="0"/>
              <a:t>style definitions are normally saved in external .</a:t>
            </a:r>
            <a:r>
              <a:rPr lang="en-GB" sz="3200" dirty="0" err="1"/>
              <a:t>css</a:t>
            </a:r>
            <a:r>
              <a:rPr lang="en-GB" sz="3200" dirty="0"/>
              <a:t> files.</a:t>
            </a:r>
          </a:p>
          <a:p>
            <a:r>
              <a:rPr lang="en-GB" sz="3200" dirty="0"/>
              <a:t>With an external style sheet file, you can change the look of an entire Web site by changing just one file!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44551" y="223459"/>
            <a:ext cx="9029700" cy="832610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/>
              <a:t/>
            </a:r>
            <a:br>
              <a:rPr lang="en-GB" sz="3600" b="1" dirty="0"/>
            </a:br>
            <a:r>
              <a:rPr lang="en-GB" sz="3600" b="1" dirty="0" smtClean="0"/>
              <a:t>CSS </a:t>
            </a:r>
            <a:r>
              <a:rPr lang="en-GB" sz="3600" b="1" dirty="0"/>
              <a:t>Saves a Lot of Work!</a:t>
            </a:r>
            <a:br>
              <a:rPr lang="en-GB" sz="3600" b="1" dirty="0"/>
            </a:br>
            <a:r>
              <a:rPr lang="en-GB" sz="3600" b="1" dirty="0"/>
              <a:t/>
            </a:r>
            <a:br>
              <a:rPr lang="en-GB" sz="3600" b="1" dirty="0"/>
            </a:br>
            <a:endParaRPr lang="en-GB" sz="3600" b="1" dirty="0"/>
          </a:p>
        </p:txBody>
      </p:sp>
      <p:pic>
        <p:nvPicPr>
          <p:cNvPr id="5" name="Picture 2" descr="Figure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101" y="3594278"/>
            <a:ext cx="5562600" cy="2762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638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9978" y="1593712"/>
            <a:ext cx="9791700" cy="428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A CSS rule set consists of a selector and a declaration </a:t>
            </a:r>
            <a:r>
              <a:rPr lang="en-GB" sz="2400" dirty="0" smtClean="0"/>
              <a:t>block :</a:t>
            </a:r>
            <a:endParaRPr lang="en-GB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1978" y="240215"/>
            <a:ext cx="9029700" cy="576954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CSS </a:t>
            </a:r>
            <a:r>
              <a:rPr lang="en-GB" b="1" dirty="0" smtClean="0"/>
              <a:t>Syntax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SS sel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61" y="2231789"/>
            <a:ext cx="5419725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78505" y="3751698"/>
            <a:ext cx="1065717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The </a:t>
            </a:r>
            <a:r>
              <a:rPr lang="en-GB" b="1" u="sng" dirty="0">
                <a:solidFill>
                  <a:srgbClr val="000000"/>
                </a:solidFill>
                <a:latin typeface="Verdana" panose="020B0604030504040204" pitchFamily="34" charset="0"/>
              </a:rPr>
              <a:t>selector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points to the HTML element you want to style.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The </a:t>
            </a:r>
            <a:r>
              <a:rPr lang="en-GB" b="1" u="sng" dirty="0">
                <a:solidFill>
                  <a:srgbClr val="000000"/>
                </a:solidFill>
                <a:latin typeface="Verdana" panose="020B0604030504040204" pitchFamily="34" charset="0"/>
              </a:rPr>
              <a:t>declaration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 block contains one or more declarations separated by semicolons.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Each declaration includes a</a:t>
            </a:r>
            <a:r>
              <a:rPr lang="en-GB" b="1" u="sng" dirty="0">
                <a:solidFill>
                  <a:srgbClr val="000000"/>
                </a:solidFill>
                <a:latin typeface="Verdana" panose="020B0604030504040204" pitchFamily="34" charset="0"/>
              </a:rPr>
              <a:t> property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name and a value, separated by a colon.</a:t>
            </a: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49978" y="5307939"/>
            <a:ext cx="562205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solidFill>
                  <a:srgbClr val="000000"/>
                </a:solidFill>
                <a:latin typeface="Consolas" panose="020B0609020204030204" pitchFamily="49" charset="0"/>
              </a:rPr>
              <a:t>Example:</a:t>
            </a:r>
            <a:endParaRPr lang="en-GB" sz="2400" b="1" u="sng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p </a:t>
            </a:r>
            <a:r>
              <a:rPr lang="en-GB" sz="2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r>
              <a:rPr lang="en-GB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color:red;text-align:center</a:t>
            </a:r>
            <a:r>
              <a:rPr lang="en-GB" sz="2400" dirty="0">
                <a:solidFill>
                  <a:srgbClr val="000000"/>
                </a:solidFill>
                <a:latin typeface="Consolas" panose="020B0609020204030204" pitchFamily="49" charset="0"/>
              </a:rPr>
              <a:t>;}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6754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011239"/>
          </a:xfrm>
        </p:spPr>
        <p:txBody>
          <a:bodyPr/>
          <a:lstStyle/>
          <a:p>
            <a:pPr algn="ctr"/>
            <a:r>
              <a:rPr lang="en-GB" b="1" dirty="0"/>
              <a:t>CSS Comments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987379" y="1518359"/>
            <a:ext cx="89679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Comments are used to explain your code, </a:t>
            </a:r>
            <a:endParaRPr lang="en-GB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0000"/>
                </a:solidFill>
                <a:latin typeface="Verdana" panose="020B0604030504040204" pitchFamily="34" charset="0"/>
              </a:rPr>
              <a:t>and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may help you when you edit the source code at a later date. Comments are ignored by browsers.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A CSS comment starts with /* and ends with */. </a:t>
            </a:r>
            <a:endParaRPr lang="en-GB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0000"/>
                </a:solidFill>
                <a:latin typeface="Verdana" panose="020B0604030504040204" pitchFamily="34" charset="0"/>
              </a:rPr>
              <a:t>Comments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can also span multiple lines:</a:t>
            </a: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06321" y="3305866"/>
            <a:ext cx="6096000" cy="286232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GB" sz="2000" dirty="0">
                <a:solidFill>
                  <a:srgbClr val="A52A2A"/>
                </a:solidFill>
                <a:latin typeface="Consolas" panose="020B0609020204030204" pitchFamily="49" charset="0"/>
              </a:rPr>
              <a:t>p </a:t>
            </a:r>
            <a:r>
              <a:rPr lang="en-GB" sz="2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GB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color</a:t>
            </a:r>
            <a:r>
              <a:rPr lang="en-GB" sz="2000" dirty="0">
                <a:solidFill>
                  <a:srgbClr val="FF0000"/>
                </a:solidFill>
                <a:latin typeface="Consolas" panose="020B0609020204030204" pitchFamily="49" charset="0"/>
              </a:rPr>
              <a:t>:</a:t>
            </a:r>
            <a:r>
              <a:rPr lang="en-GB" sz="2000" dirty="0">
                <a:solidFill>
                  <a:srgbClr val="0000CD"/>
                </a:solidFill>
                <a:latin typeface="Consolas" panose="020B0609020204030204" pitchFamily="49" charset="0"/>
              </a:rPr>
              <a:t> red;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GB" sz="2000" dirty="0">
                <a:solidFill>
                  <a:srgbClr val="008000"/>
                </a:solidFill>
                <a:latin typeface="Consolas" panose="020B0609020204030204" pitchFamily="49" charset="0"/>
              </a:rPr>
              <a:t>/* This is a single-line comment */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GB" sz="2000" dirty="0">
                <a:solidFill>
                  <a:srgbClr val="FF0000"/>
                </a:solidFill>
                <a:latin typeface="Consolas" panose="020B0609020204030204" pitchFamily="49" charset="0"/>
              </a:rPr>
              <a:t>text-align:</a:t>
            </a:r>
            <a:r>
              <a:rPr lang="en-GB" sz="2000" dirty="0">
                <a:solidFill>
                  <a:srgbClr val="0000CD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 err="1">
                <a:solidFill>
                  <a:srgbClr val="0000CD"/>
                </a:solidFill>
                <a:latin typeface="Consolas" panose="020B0609020204030204" pitchFamily="49" charset="0"/>
              </a:rPr>
              <a:t>center</a:t>
            </a:r>
            <a:r>
              <a:rPr lang="en-GB" sz="2000" dirty="0">
                <a:solidFill>
                  <a:srgbClr val="0000CD"/>
                </a:solidFill>
                <a:latin typeface="Consolas" panose="020B0609020204030204" pitchFamily="49" charset="0"/>
              </a:rPr>
              <a:t>;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>
                <a:solidFill>
                  <a:srgbClr val="008000"/>
                </a:solidFill>
                <a:latin typeface="Consolas" panose="020B0609020204030204" pitchFamily="49" charset="0"/>
              </a:rPr>
              <a:t>/* This is</a:t>
            </a:r>
            <a:br>
              <a:rPr lang="en-GB" sz="2000" dirty="0">
                <a:solidFill>
                  <a:srgbClr val="008000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008000"/>
                </a:solidFill>
                <a:latin typeface="Consolas" panose="020B0609020204030204" pitchFamily="49" charset="0"/>
              </a:rPr>
              <a:t>a multi-line</a:t>
            </a:r>
            <a:br>
              <a:rPr lang="en-GB" sz="2000" dirty="0">
                <a:solidFill>
                  <a:srgbClr val="008000"/>
                </a:solidFill>
                <a:latin typeface="Consolas" panose="020B0609020204030204" pitchFamily="49" charset="0"/>
              </a:rPr>
            </a:br>
            <a:r>
              <a:rPr lang="en-GB" sz="2000" dirty="0">
                <a:solidFill>
                  <a:srgbClr val="008000"/>
                </a:solidFill>
                <a:latin typeface="Consolas" panose="020B0609020204030204" pitchFamily="49" charset="0"/>
              </a:rPr>
              <a:t>comment */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0458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858" y="152332"/>
            <a:ext cx="9029700" cy="724839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CSS Selectors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871471" y="1621390"/>
            <a:ext cx="101786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CSS selectors allow you to select and manipulate HTML elements.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CSS selectors are used to "find" (or select) HTML elements based on their id, class, type, attribute, and more.</a:t>
            </a: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1470" y="2696209"/>
            <a:ext cx="105080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>
                <a:solidFill>
                  <a:srgbClr val="000000"/>
                </a:solidFill>
                <a:latin typeface="Segoe UI" panose="020B0502040204020203" pitchFamily="34" charset="0"/>
              </a:rPr>
              <a:t>The element Selector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The element selector selects elements based on the element name.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You can select all &lt;p&gt; elements on a page like this: (all &lt;p&gt; elements will be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center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-aligned, with a red text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color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6169" y="4048027"/>
            <a:ext cx="341719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A52A2A"/>
                </a:solidFill>
                <a:latin typeface="Consolas" panose="020B0609020204030204" pitchFamily="49" charset="0"/>
              </a:rPr>
              <a:t>p 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text-align:</a:t>
            </a:r>
            <a:r>
              <a:rPr lang="en-GB" dirty="0">
                <a:solidFill>
                  <a:srgbClr val="0000CD"/>
                </a:solidFill>
                <a:latin typeface="Consolas" panose="020B0609020204030204" pitchFamily="49" charset="0"/>
              </a:rPr>
              <a:t> </a:t>
            </a:r>
            <a:r>
              <a:rPr lang="en-GB" dirty="0" err="1">
                <a:solidFill>
                  <a:srgbClr val="0000CD"/>
                </a:solidFill>
                <a:latin typeface="Consolas" panose="020B0609020204030204" pitchFamily="49" charset="0"/>
              </a:rPr>
              <a:t>center</a:t>
            </a:r>
            <a:r>
              <a:rPr lang="en-GB" dirty="0">
                <a:solidFill>
                  <a:srgbClr val="0000CD"/>
                </a:solidFill>
                <a:latin typeface="Consolas" panose="020B0609020204030204" pitchFamily="49" charset="0"/>
              </a:rPr>
              <a:t>;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GB" dirty="0" err="1">
                <a:solidFill>
                  <a:srgbClr val="FF0000"/>
                </a:solidFill>
                <a:latin typeface="Consolas" panose="020B0609020204030204" pitchFamily="49" charset="0"/>
              </a:rPr>
              <a:t>color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:</a:t>
            </a:r>
            <a:r>
              <a:rPr lang="en-GB" dirty="0">
                <a:solidFill>
                  <a:srgbClr val="0000CD"/>
                </a:solidFill>
                <a:latin typeface="Consolas" panose="020B0609020204030204" pitchFamily="49" charset="0"/>
              </a:rPr>
              <a:t> red;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75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100" y="1825625"/>
            <a:ext cx="9791700" cy="556967"/>
          </a:xfrm>
        </p:spPr>
        <p:txBody>
          <a:bodyPr/>
          <a:lstStyle/>
          <a:p>
            <a:r>
              <a:rPr lang="en-GB" dirty="0"/>
              <a:t>If you have elements with the same style definitions, like this: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24100" y="365126"/>
            <a:ext cx="9029700" cy="768216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00B0F0"/>
                </a:solidFill>
              </a:rPr>
              <a:t>Grouping </a:t>
            </a:r>
            <a:r>
              <a:rPr lang="en-GB" b="1" dirty="0" smtClean="0">
                <a:solidFill>
                  <a:srgbClr val="00B0F0"/>
                </a:solidFill>
              </a:rPr>
              <a:t>Selectors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2079" y="2382592"/>
            <a:ext cx="3416121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A52A2A"/>
                </a:solidFill>
                <a:latin typeface="Consolas" panose="020B0609020204030204" pitchFamily="49" charset="0"/>
              </a:rPr>
              <a:t>h1 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text-align:</a:t>
            </a:r>
            <a:r>
              <a:rPr lang="en-GB" dirty="0">
                <a:solidFill>
                  <a:srgbClr val="0000CD"/>
                </a:solidFill>
                <a:latin typeface="Consolas" panose="020B0609020204030204" pitchFamily="49" charset="0"/>
              </a:rPr>
              <a:t> </a:t>
            </a:r>
            <a:r>
              <a:rPr lang="en-GB" dirty="0" err="1">
                <a:solidFill>
                  <a:srgbClr val="0000CD"/>
                </a:solidFill>
                <a:latin typeface="Consolas" panose="020B0609020204030204" pitchFamily="49" charset="0"/>
              </a:rPr>
              <a:t>center</a:t>
            </a:r>
            <a:r>
              <a:rPr lang="en-GB" dirty="0">
                <a:solidFill>
                  <a:srgbClr val="0000CD"/>
                </a:solidFill>
                <a:latin typeface="Consolas" panose="020B0609020204030204" pitchFamily="49" charset="0"/>
              </a:rPr>
              <a:t>;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GB" dirty="0" err="1">
                <a:solidFill>
                  <a:srgbClr val="FF0000"/>
                </a:solidFill>
                <a:latin typeface="Consolas" panose="020B0609020204030204" pitchFamily="49" charset="0"/>
              </a:rPr>
              <a:t>color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:</a:t>
            </a:r>
            <a:r>
              <a:rPr lang="en-GB" dirty="0">
                <a:solidFill>
                  <a:srgbClr val="0000CD"/>
                </a:solidFill>
                <a:latin typeface="Consolas" panose="020B0609020204030204" pitchFamily="49" charset="0"/>
              </a:rPr>
              <a:t> red;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A52A2A"/>
                </a:solidFill>
                <a:latin typeface="Consolas" panose="020B0609020204030204" pitchFamily="49" charset="0"/>
              </a:rPr>
              <a:t>h2 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text-align:</a:t>
            </a:r>
            <a:r>
              <a:rPr lang="en-GB" dirty="0">
                <a:solidFill>
                  <a:srgbClr val="0000CD"/>
                </a:solidFill>
                <a:latin typeface="Consolas" panose="020B0609020204030204" pitchFamily="49" charset="0"/>
              </a:rPr>
              <a:t> </a:t>
            </a:r>
            <a:r>
              <a:rPr lang="en-GB" dirty="0" err="1">
                <a:solidFill>
                  <a:srgbClr val="0000CD"/>
                </a:solidFill>
                <a:latin typeface="Consolas" panose="020B0609020204030204" pitchFamily="49" charset="0"/>
              </a:rPr>
              <a:t>center</a:t>
            </a:r>
            <a:r>
              <a:rPr lang="en-GB" dirty="0">
                <a:solidFill>
                  <a:srgbClr val="0000CD"/>
                </a:solidFill>
                <a:latin typeface="Consolas" panose="020B0609020204030204" pitchFamily="49" charset="0"/>
              </a:rPr>
              <a:t>;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GB" dirty="0" err="1">
                <a:solidFill>
                  <a:srgbClr val="FF0000"/>
                </a:solidFill>
                <a:latin typeface="Consolas" panose="020B0609020204030204" pitchFamily="49" charset="0"/>
              </a:rPr>
              <a:t>color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:</a:t>
            </a:r>
            <a:r>
              <a:rPr lang="en-GB" dirty="0">
                <a:solidFill>
                  <a:srgbClr val="0000CD"/>
                </a:solidFill>
                <a:latin typeface="Consolas" panose="020B0609020204030204" pitchFamily="49" charset="0"/>
              </a:rPr>
              <a:t> red;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A52A2A"/>
                </a:solidFill>
                <a:latin typeface="Consolas" panose="020B0609020204030204" pitchFamily="49" charset="0"/>
              </a:rPr>
              <a:t>p 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text-align:</a:t>
            </a:r>
            <a:r>
              <a:rPr lang="en-GB" dirty="0">
                <a:solidFill>
                  <a:srgbClr val="0000CD"/>
                </a:solidFill>
                <a:latin typeface="Consolas" panose="020B0609020204030204" pitchFamily="49" charset="0"/>
              </a:rPr>
              <a:t> </a:t>
            </a:r>
            <a:r>
              <a:rPr lang="en-GB" dirty="0" err="1">
                <a:solidFill>
                  <a:srgbClr val="0000CD"/>
                </a:solidFill>
                <a:latin typeface="Consolas" panose="020B0609020204030204" pitchFamily="49" charset="0"/>
              </a:rPr>
              <a:t>center</a:t>
            </a:r>
            <a:r>
              <a:rPr lang="en-GB" dirty="0">
                <a:solidFill>
                  <a:srgbClr val="0000CD"/>
                </a:solidFill>
                <a:latin typeface="Consolas" panose="020B0609020204030204" pitchFamily="49" charset="0"/>
              </a:rPr>
              <a:t>;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GB" dirty="0" err="1">
                <a:solidFill>
                  <a:srgbClr val="FF0000"/>
                </a:solidFill>
                <a:latin typeface="Consolas" panose="020B0609020204030204" pitchFamily="49" charset="0"/>
              </a:rPr>
              <a:t>color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:</a:t>
            </a:r>
            <a:r>
              <a:rPr lang="en-GB" dirty="0">
                <a:solidFill>
                  <a:srgbClr val="0000CD"/>
                </a:solidFill>
                <a:latin typeface="Consolas" panose="020B0609020204030204" pitchFamily="49" charset="0"/>
              </a:rPr>
              <a:t> red;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257800" y="237983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you can group the selectors, to minimize the code.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To group selectors, separate each selector with a comma.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In the example below we have grouped the selectors from the code above:</a:t>
            </a: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39685" y="4506935"/>
            <a:ext cx="6096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GB" dirty="0">
                <a:solidFill>
                  <a:srgbClr val="A52A2A"/>
                </a:solidFill>
                <a:latin typeface="Consolas" panose="020B0609020204030204" pitchFamily="49" charset="0"/>
              </a:rPr>
              <a:t>h1, h2, p 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text-align:</a:t>
            </a:r>
            <a:r>
              <a:rPr lang="en-GB" dirty="0">
                <a:solidFill>
                  <a:srgbClr val="0000CD"/>
                </a:solidFill>
                <a:latin typeface="Consolas" panose="020B0609020204030204" pitchFamily="49" charset="0"/>
              </a:rPr>
              <a:t> </a:t>
            </a:r>
            <a:r>
              <a:rPr lang="en-GB" dirty="0" err="1">
                <a:solidFill>
                  <a:srgbClr val="0000CD"/>
                </a:solidFill>
                <a:latin typeface="Consolas" panose="020B0609020204030204" pitchFamily="49" charset="0"/>
              </a:rPr>
              <a:t>center</a:t>
            </a:r>
            <a:r>
              <a:rPr lang="en-GB" dirty="0">
                <a:solidFill>
                  <a:srgbClr val="0000CD"/>
                </a:solidFill>
                <a:latin typeface="Consolas" panose="020B0609020204030204" pitchFamily="49" charset="0"/>
              </a:rPr>
              <a:t>;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GB" dirty="0" err="1">
                <a:solidFill>
                  <a:srgbClr val="FF0000"/>
                </a:solidFill>
                <a:latin typeface="Consolas" panose="020B0609020204030204" pitchFamily="49" charset="0"/>
              </a:rPr>
              <a:t>color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:</a:t>
            </a:r>
            <a:r>
              <a:rPr lang="en-GB" dirty="0">
                <a:solidFill>
                  <a:srgbClr val="0000CD"/>
                </a:solidFill>
                <a:latin typeface="Consolas" panose="020B0609020204030204" pitchFamily="49" charset="0"/>
              </a:rPr>
              <a:t> red;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946560" y="2379837"/>
            <a:ext cx="11806" cy="3814901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33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4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0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3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</a:t>
            </a:r>
            <a:r>
              <a:rPr lang="en-GB" dirty="0"/>
              <a:t>what font type and size does &lt;h1&gt;Introduction&lt;/h1&gt; generate?</a:t>
            </a:r>
          </a:p>
          <a:p>
            <a:r>
              <a:rPr lang="en-GB" dirty="0"/>
              <a:t>Answer: Some default from the browser (HTML tells </a:t>
            </a:r>
            <a:r>
              <a:rPr lang="en-GB" b="1" dirty="0"/>
              <a:t>what </a:t>
            </a:r>
            <a:r>
              <a:rPr lang="en-GB" dirty="0"/>
              <a:t>browser </a:t>
            </a:r>
            <a:r>
              <a:rPr lang="en-GB" b="1" dirty="0"/>
              <a:t>how</a:t>
            </a:r>
            <a:r>
              <a:rPr lang="en-GB" dirty="0"/>
              <a:t>)</a:t>
            </a:r>
          </a:p>
          <a:p>
            <a:r>
              <a:rPr lang="en-GB" dirty="0"/>
              <a:t>Early HTML - Override defaults with attributes</a:t>
            </a:r>
          </a:p>
          <a:p>
            <a:r>
              <a:rPr lang="en-GB" dirty="0"/>
              <a:t>&lt;table border="2" </a:t>
            </a:r>
            <a:r>
              <a:rPr lang="en-GB" dirty="0" err="1"/>
              <a:t>bordercolor</a:t>
            </a:r>
            <a:r>
              <a:rPr lang="en-GB" dirty="0"/>
              <a:t>="black"&gt;</a:t>
            </a:r>
          </a:p>
          <a:p>
            <a:r>
              <a:rPr lang="en-GB" b="1" dirty="0"/>
              <a:t>Style sheets </a:t>
            </a:r>
            <a:r>
              <a:rPr lang="en-GB" dirty="0"/>
              <a:t>were added to address this:</a:t>
            </a:r>
          </a:p>
          <a:p>
            <a:r>
              <a:rPr lang="en-GB" dirty="0"/>
              <a:t>Specify style to use rather than browser default</a:t>
            </a:r>
          </a:p>
          <a:p>
            <a:r>
              <a:rPr lang="en-GB" dirty="0"/>
              <a:t>Not have to code styling on every element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Driving problem behind CSS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75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7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30" y="734291"/>
            <a:ext cx="10895739" cy="499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4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0" y="1503653"/>
            <a:ext cx="9791700" cy="4351338"/>
          </a:xfrm>
        </p:spPr>
        <p:txBody>
          <a:bodyPr/>
          <a:lstStyle/>
          <a:p>
            <a:r>
              <a:rPr lang="en-GB" dirty="0"/>
              <a:t>There are three ways of inserting a style sheet:</a:t>
            </a:r>
          </a:p>
          <a:p>
            <a:r>
              <a:rPr lang="en-GB" dirty="0"/>
              <a:t>External style sheet</a:t>
            </a:r>
          </a:p>
          <a:p>
            <a:r>
              <a:rPr lang="en-GB" dirty="0"/>
              <a:t>Internal style sheet</a:t>
            </a:r>
          </a:p>
          <a:p>
            <a:r>
              <a:rPr lang="en-GB" dirty="0"/>
              <a:t>Inline style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Ways </a:t>
            </a:r>
            <a:r>
              <a:rPr lang="en-GB" b="1" dirty="0"/>
              <a:t>to Insert CSS</a:t>
            </a:r>
            <a:br>
              <a:rPr lang="en-GB" b="1" dirty="0"/>
            </a:b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1799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100" y="1825625"/>
            <a:ext cx="9791700" cy="3068347"/>
          </a:xfrm>
        </p:spPr>
        <p:txBody>
          <a:bodyPr/>
          <a:lstStyle/>
          <a:p>
            <a:r>
              <a:rPr lang="en-GB" dirty="0"/>
              <a:t>With an external style sheet, you can change the look of an entire website by changing just one file!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CSS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style rules are contained in a text file </a:t>
            </a:r>
            <a:r>
              <a:rPr lang="en-US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separate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from the HTML documents. 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/>
              <a:t>Each page must include a reference to the external style sheet file inside the &lt;link&gt; element. The &lt;link&gt; element goes inside the head section</a:t>
            </a:r>
            <a:r>
              <a:rPr lang="en-GB" dirty="0" smtClean="0"/>
              <a:t>: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/>
              <a:t>External Style Sheet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1772991" y="4893972"/>
            <a:ext cx="60960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GB" sz="2000" dirty="0"/>
              <a:t>&lt;head&gt;</a:t>
            </a:r>
            <a:br>
              <a:rPr lang="en-GB" sz="2000" dirty="0"/>
            </a:br>
            <a:r>
              <a:rPr lang="en-GB" sz="2000" dirty="0"/>
              <a:t>&lt;link </a:t>
            </a:r>
            <a:r>
              <a:rPr lang="en-GB" sz="2000" dirty="0" err="1"/>
              <a:t>rel</a:t>
            </a:r>
            <a:r>
              <a:rPr lang="en-GB" sz="2000" dirty="0"/>
              <a:t>="stylesheet" type="text/</a:t>
            </a:r>
            <a:r>
              <a:rPr lang="en-GB" sz="2000" dirty="0" err="1"/>
              <a:t>css</a:t>
            </a:r>
            <a:r>
              <a:rPr lang="en-GB" sz="2000" dirty="0"/>
              <a:t>" </a:t>
            </a:r>
            <a:r>
              <a:rPr lang="en-GB" sz="2000" dirty="0" err="1"/>
              <a:t>href</a:t>
            </a:r>
            <a:r>
              <a:rPr lang="en-GB" sz="2000" dirty="0"/>
              <a:t>="mystyle.css"&gt;</a:t>
            </a:r>
            <a:br>
              <a:rPr lang="en-GB" sz="2000" dirty="0"/>
            </a:br>
            <a:r>
              <a:rPr lang="en-GB" sz="2000" dirty="0"/>
              <a:t>&lt;/head&gt;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29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0" y="1297593"/>
            <a:ext cx="9791700" cy="1960764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External Style Sheet text file: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extension ".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css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contains only style rules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does not contain any HTML tags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/>
              <a:t>External Style Sheet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6" name="Rectangle 5"/>
          <p:cNvSpPr/>
          <p:nvPr/>
        </p:nvSpPr>
        <p:spPr>
          <a:xfrm>
            <a:off x="1341818" y="3636759"/>
            <a:ext cx="102301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rebuchet MS" charset="0"/>
                <a:cs typeface="Tahoma" charset="0"/>
              </a:rPr>
              <a:t>The power of External Style Sheet</a:t>
            </a:r>
          </a:p>
          <a:p>
            <a:pPr>
              <a:buFont typeface="Wingdings 3" charset="2"/>
              <a:buChar char="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Configured in a single file that can be associated with many webpages.</a:t>
            </a:r>
          </a:p>
          <a:p>
            <a:pPr>
              <a:buFont typeface="Wingdings 3" charset="2"/>
              <a:buChar char="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 styles need to be modified only </a:t>
            </a:r>
            <a:r>
              <a:rPr lang="en-US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file needs to be changed.</a:t>
            </a:r>
          </a:p>
          <a:p>
            <a:pPr>
              <a:buFont typeface="Wingdings 3" charset="2"/>
              <a:buChar char="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Styles can be stored.</a:t>
            </a:r>
          </a:p>
          <a:p>
            <a:pPr>
              <a:buFont typeface="Wingdings 3" charset="2"/>
              <a:buChar char="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Documents are potentially smaller.</a:t>
            </a:r>
          </a:p>
          <a:p>
            <a:endParaRPr lang="en-US" sz="2400" dirty="0" smtClean="0">
              <a:latin typeface="Trebuchet MS" charset="0"/>
              <a:cs typeface="Tahoma" charset="0"/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saves the developer so much time and increases the productivity!</a:t>
            </a:r>
          </a:p>
          <a:p>
            <a:endParaRPr lang="en-US" sz="2400" dirty="0" smtClean="0">
              <a:latin typeface="Trebuchet MS" charset="0"/>
              <a:cs typeface="Tahoma" charset="0"/>
            </a:endParaRPr>
          </a:p>
          <a:p>
            <a:endParaRPr lang="en-US" sz="2400" dirty="0" smtClean="0">
              <a:latin typeface="Trebuchet MS" charset="0"/>
              <a:cs typeface="Tahoma" charset="0"/>
            </a:endParaRPr>
          </a:p>
          <a:p>
            <a:endParaRPr lang="en-US" sz="2400" dirty="0" smtClean="0">
              <a:latin typeface="Trebuchet MS" charset="0"/>
              <a:cs typeface="Tahoma" charset="0"/>
            </a:endParaRPr>
          </a:p>
          <a:p>
            <a:endParaRPr lang="en-US" sz="2400" dirty="0" smtClean="0">
              <a:latin typeface="Trebuchet MS" charset="0"/>
              <a:cs typeface="Tahoma" charset="0"/>
            </a:endParaRPr>
          </a:p>
          <a:p>
            <a:endParaRPr lang="en-US" sz="2400" dirty="0" smtClean="0">
              <a:latin typeface="Trebuchet MS" charset="0"/>
              <a:cs typeface="Tahoma" charset="0"/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9936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24100" y="365126"/>
            <a:ext cx="9029700" cy="49776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External Style Sheet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5847009" y="2241550"/>
            <a:ext cx="4343400" cy="4114800"/>
          </a:xfrm>
          <a:prstGeom prst="leftArrowCallout">
            <a:avLst>
              <a:gd name="adj1" fmla="val 25000"/>
              <a:gd name="adj2" fmla="val 25000"/>
              <a:gd name="adj3" fmla="val 19137"/>
              <a:gd name="adj4" fmla="val 66667"/>
            </a:avLst>
          </a:prstGeom>
          <a:solidFill>
            <a:schemeClr val="hlink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ar-SA" altLang="en-US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2037009" y="1098550"/>
            <a:ext cx="7239000" cy="5257800"/>
          </a:xfrm>
        </p:spPr>
        <p:txBody>
          <a:bodyPr/>
          <a:lstStyle/>
          <a:p>
            <a:pPr lvl="1"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Multiple web pages can associate with the same external style sheet file.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8666409" y="4697413"/>
            <a:ext cx="1447800" cy="12192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486113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1800">
              <a:ea typeface="+mn-ea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7447209" y="2470150"/>
            <a:ext cx="1447800" cy="10668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486113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ea typeface="+mn-ea"/>
              </a:rPr>
              <a:t>index.html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7790109" y="3232150"/>
            <a:ext cx="1485900" cy="10668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486113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ea typeface="+mn-ea"/>
              </a:rPr>
              <a:t>clients.html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8171109" y="4049713"/>
            <a:ext cx="1503363" cy="10668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rgbClr val="486113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ea typeface="+mn-ea"/>
              </a:rPr>
              <a:t>about.html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904205" y="3079750"/>
            <a:ext cx="4343400" cy="2246313"/>
          </a:xfrm>
          <a:prstGeom prst="rect">
            <a:avLst/>
          </a:prstGeom>
          <a:solidFill>
            <a:srgbClr val="D5EDA2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ea typeface="+mn-ea"/>
              </a:rPr>
              <a:t>body {background-color:#E6E6FA;</a:t>
            </a:r>
          </a:p>
          <a:p>
            <a:pPr>
              <a:defRPr/>
            </a:pPr>
            <a:r>
              <a:rPr lang="en-US" sz="2000" b="1" dirty="0">
                <a:ea typeface="+mn-ea"/>
              </a:rPr>
              <a:t>          	 color:#000000;</a:t>
            </a:r>
          </a:p>
          <a:p>
            <a:pPr>
              <a:defRPr/>
            </a:pPr>
            <a:r>
              <a:rPr lang="en-US" sz="2000" b="1" dirty="0">
                <a:ea typeface="+mn-ea"/>
              </a:rPr>
              <a:t>          	 font-</a:t>
            </a:r>
            <a:r>
              <a:rPr lang="en-US" sz="2000" b="1" dirty="0" err="1">
                <a:ea typeface="+mn-ea"/>
              </a:rPr>
              <a:t>family:Arial</a:t>
            </a:r>
            <a:r>
              <a:rPr lang="en-US" sz="2000" b="1" dirty="0">
                <a:ea typeface="+mn-ea"/>
              </a:rPr>
              <a:t>, sans-serif;</a:t>
            </a:r>
          </a:p>
          <a:p>
            <a:pPr>
              <a:defRPr/>
            </a:pPr>
            <a:r>
              <a:rPr lang="en-US" sz="2000" b="1" dirty="0">
                <a:ea typeface="+mn-ea"/>
              </a:rPr>
              <a:t>          	 font-size:90%; }</a:t>
            </a:r>
          </a:p>
          <a:p>
            <a:pPr>
              <a:defRPr/>
            </a:pPr>
            <a:r>
              <a:rPr lang="en-US" sz="2000" b="1" dirty="0">
                <a:ea typeface="+mn-ea"/>
              </a:rPr>
              <a:t>h2 {  color: #003366; }</a:t>
            </a:r>
          </a:p>
          <a:p>
            <a:pPr>
              <a:defRPr/>
            </a:pPr>
            <a:r>
              <a:rPr lang="en-US" sz="2000" b="1" dirty="0" err="1">
                <a:ea typeface="+mn-ea"/>
              </a:rPr>
              <a:t>nav</a:t>
            </a:r>
            <a:r>
              <a:rPr lang="en-US" sz="2000" b="1" dirty="0">
                <a:ea typeface="+mn-ea"/>
              </a:rPr>
              <a:t> { font-size: 16px;</a:t>
            </a:r>
          </a:p>
          <a:p>
            <a:pPr>
              <a:defRPr/>
            </a:pPr>
            <a:r>
              <a:rPr lang="en-US" sz="2000" b="1" dirty="0">
                <a:ea typeface="+mn-ea"/>
              </a:rPr>
              <a:t>           font-weight: bold; }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352005" y="2470150"/>
            <a:ext cx="1073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site.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css</a:t>
            </a:r>
          </a:p>
        </p:txBody>
      </p:sp>
    </p:spTree>
    <p:extLst>
      <p:ext uri="{BB962C8B-B14F-4D97-AF65-F5344CB8AC3E}">
        <p14:creationId xmlns:p14="http://schemas.microsoft.com/office/powerpoint/2010/main" val="49185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24100" y="365126"/>
            <a:ext cx="9029700" cy="49776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External Style Sheet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1498242" y="1225520"/>
            <a:ext cx="8650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An example of a style sheet file called "myStyle.css", is shown below: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498242" y="1836957"/>
            <a:ext cx="6096000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GB" dirty="0">
                <a:solidFill>
                  <a:srgbClr val="A52A2A"/>
                </a:solidFill>
                <a:latin typeface="Consolas" panose="020B0609020204030204" pitchFamily="49" charset="0"/>
              </a:rPr>
              <a:t>body 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background-</a:t>
            </a:r>
            <a:r>
              <a:rPr lang="en-GB" dirty="0" err="1">
                <a:solidFill>
                  <a:srgbClr val="FF0000"/>
                </a:solidFill>
                <a:latin typeface="Consolas" panose="020B0609020204030204" pitchFamily="49" charset="0"/>
              </a:rPr>
              <a:t>color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:</a:t>
            </a:r>
            <a:r>
              <a:rPr lang="en-GB" dirty="0">
                <a:solidFill>
                  <a:srgbClr val="0000CD"/>
                </a:solidFill>
                <a:latin typeface="Consolas" panose="020B0609020204030204" pitchFamily="49" charset="0"/>
              </a:rPr>
              <a:t> </a:t>
            </a:r>
            <a:r>
              <a:rPr lang="en-GB" dirty="0" err="1">
                <a:solidFill>
                  <a:srgbClr val="0000CD"/>
                </a:solidFill>
                <a:latin typeface="Consolas" panose="020B0609020204030204" pitchFamily="49" charset="0"/>
              </a:rPr>
              <a:t>lightblue</a:t>
            </a:r>
            <a:r>
              <a:rPr lang="en-GB" dirty="0">
                <a:solidFill>
                  <a:srgbClr val="0000CD"/>
                </a:solidFill>
                <a:latin typeface="Consolas" panose="020B0609020204030204" pitchFamily="49" charset="0"/>
              </a:rPr>
              <a:t>;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A52A2A"/>
                </a:solidFill>
                <a:latin typeface="Consolas" panose="020B0609020204030204" pitchFamily="49" charset="0"/>
              </a:rPr>
              <a:t>h1 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GB" dirty="0" err="1">
                <a:solidFill>
                  <a:srgbClr val="FF0000"/>
                </a:solidFill>
                <a:latin typeface="Consolas" panose="020B0609020204030204" pitchFamily="49" charset="0"/>
              </a:rPr>
              <a:t>color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:</a:t>
            </a:r>
            <a:r>
              <a:rPr lang="en-GB" dirty="0">
                <a:solidFill>
                  <a:srgbClr val="0000CD"/>
                </a:solidFill>
                <a:latin typeface="Consolas" panose="020B0609020204030204" pitchFamily="49" charset="0"/>
              </a:rPr>
              <a:t> navy;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margin-left:</a:t>
            </a:r>
            <a:r>
              <a:rPr lang="en-GB" dirty="0">
                <a:solidFill>
                  <a:srgbClr val="0000CD"/>
                </a:solidFill>
                <a:latin typeface="Consolas" panose="020B0609020204030204" pitchFamily="49" charset="0"/>
              </a:rPr>
              <a:t> 20px;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787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100" y="1452138"/>
            <a:ext cx="97917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An internal style sheet may be used if one single page has a unique style.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Internal styles are defined within the &lt;style&gt; element, </a:t>
            </a:r>
            <a:endParaRPr lang="en-GB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inside </a:t>
            </a:r>
            <a:r>
              <a:rPr lang="en-GB" sz="2400" dirty="0"/>
              <a:t>the head section of an HTML page: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523517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Internal Style </a:t>
            </a:r>
            <a:r>
              <a:rPr lang="en-GB" b="1" dirty="0" smtClean="0"/>
              <a:t>Sheet (</a:t>
            </a:r>
            <a:r>
              <a:rPr lang="en-US" altLang="en-US" dirty="0">
                <a:latin typeface="Trebuchet MS" panose="020B0603020202020204" pitchFamily="34" charset="0"/>
              </a:rPr>
              <a:t>Embedded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1600200" y="2940030"/>
            <a:ext cx="6096000" cy="3416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GB" dirty="0">
                <a:solidFill>
                  <a:srgbClr val="A52A2A"/>
                </a:solidFill>
                <a:latin typeface="Consolas" panose="020B0609020204030204" pitchFamily="49" charset="0"/>
              </a:rPr>
              <a:t>&lt;head&gt;</a:t>
            </a:r>
            <a:br>
              <a:rPr lang="en-GB" dirty="0">
                <a:solidFill>
                  <a:srgbClr val="A52A2A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A52A2A"/>
                </a:solidFill>
                <a:latin typeface="Consolas" panose="020B0609020204030204" pitchFamily="49" charset="0"/>
              </a:rPr>
              <a:t>&lt;style&gt;</a:t>
            </a:r>
            <a:br>
              <a:rPr lang="en-GB" dirty="0">
                <a:solidFill>
                  <a:srgbClr val="A52A2A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A52A2A"/>
                </a:solidFill>
                <a:latin typeface="Consolas" panose="020B0609020204030204" pitchFamily="49" charset="0"/>
              </a:rPr>
              <a:t>body 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background-</a:t>
            </a:r>
            <a:r>
              <a:rPr lang="en-GB" dirty="0" err="1">
                <a:solidFill>
                  <a:srgbClr val="FF0000"/>
                </a:solidFill>
                <a:latin typeface="Consolas" panose="020B0609020204030204" pitchFamily="49" charset="0"/>
              </a:rPr>
              <a:t>color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:</a:t>
            </a:r>
            <a:r>
              <a:rPr lang="en-GB" dirty="0">
                <a:solidFill>
                  <a:srgbClr val="0000CD"/>
                </a:solidFill>
                <a:latin typeface="Consolas" panose="020B0609020204030204" pitchFamily="49" charset="0"/>
              </a:rPr>
              <a:t> linen;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A52A2A"/>
                </a:solidFill>
                <a:latin typeface="Consolas" panose="020B0609020204030204" pitchFamily="49" charset="0"/>
              </a:rPr>
              <a:t>h1 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GB" dirty="0" err="1">
                <a:solidFill>
                  <a:srgbClr val="FF0000"/>
                </a:solidFill>
                <a:latin typeface="Consolas" panose="020B0609020204030204" pitchFamily="49" charset="0"/>
              </a:rPr>
              <a:t>color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:</a:t>
            </a:r>
            <a:r>
              <a:rPr lang="en-GB" dirty="0">
                <a:solidFill>
                  <a:srgbClr val="0000CD"/>
                </a:solidFill>
                <a:latin typeface="Consolas" panose="020B0609020204030204" pitchFamily="49" charset="0"/>
              </a:rPr>
              <a:t> maroon;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margin-left:</a:t>
            </a:r>
            <a:r>
              <a:rPr lang="en-GB" dirty="0">
                <a:solidFill>
                  <a:srgbClr val="0000CD"/>
                </a:solidFill>
                <a:latin typeface="Consolas" panose="020B0609020204030204" pitchFamily="49" charset="0"/>
              </a:rPr>
              <a:t> 40px;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} 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A52A2A"/>
                </a:solidFill>
                <a:latin typeface="Consolas" panose="020B0609020204030204" pitchFamily="49" charset="0"/>
              </a:rPr>
              <a:t>&lt;/style&gt;</a:t>
            </a:r>
            <a:br>
              <a:rPr lang="en-GB" dirty="0">
                <a:solidFill>
                  <a:srgbClr val="A52A2A"/>
                </a:solidFill>
                <a:latin typeface="Consolas" panose="020B0609020204030204" pitchFamily="49" charset="0"/>
              </a:rPr>
            </a:br>
            <a:r>
              <a:rPr lang="en-GB" dirty="0">
                <a:solidFill>
                  <a:srgbClr val="A52A2A"/>
                </a:solidFill>
                <a:latin typeface="Consolas" panose="020B0609020204030204" pitchFamily="49" charset="0"/>
              </a:rPr>
              <a:t>&lt;/head&gt;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30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523517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Internal Style </a:t>
            </a:r>
            <a:r>
              <a:rPr lang="en-GB" b="1" dirty="0" smtClean="0"/>
              <a:t>Sheet (</a:t>
            </a:r>
            <a:r>
              <a:rPr lang="en-US" altLang="en-US" dirty="0">
                <a:latin typeface="Trebuchet MS" panose="020B0603020202020204" pitchFamily="34" charset="0"/>
              </a:rPr>
              <a:t>Embedded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2107840" y="1577134"/>
            <a:ext cx="908389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/>
              <a:buChar char="•"/>
              <a:defRPr/>
            </a:pPr>
            <a:r>
              <a:rPr lang="en-US" sz="2400" dirty="0">
                <a:latin typeface="Trebuchet MS" charset="0"/>
                <a:cs typeface="Times New Roman" charset="0"/>
              </a:rPr>
              <a:t>Example</a:t>
            </a:r>
            <a:r>
              <a:rPr lang="en-US" sz="2400" dirty="0" smtClean="0">
                <a:latin typeface="Trebuchet MS" charset="0"/>
                <a:cs typeface="Times New Roman" charset="0"/>
              </a:rPr>
              <a:t>:</a:t>
            </a:r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latin typeface="Trebuchet MS" charset="0"/>
              <a:cs typeface="Times New Roman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dirty="0" smtClean="0">
                <a:latin typeface="Trebuchet MS" charset="0"/>
                <a:cs typeface="Times New Roman" charset="0"/>
              </a:rPr>
              <a:t>Configure </a:t>
            </a:r>
            <a:r>
              <a:rPr lang="en-US" sz="2400" dirty="0">
                <a:latin typeface="Trebuchet MS" charset="0"/>
                <a:cs typeface="Times New Roman" charset="0"/>
              </a:rPr>
              <a:t>a web page with white text on a black background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324100" y="3078051"/>
            <a:ext cx="4784725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ea typeface="+mn-ea"/>
                <a:cs typeface="Times New Roman" pitchFamily="18" charset="0"/>
              </a:rPr>
              <a:t>&lt;style&gt;</a:t>
            </a:r>
            <a:endParaRPr lang="en-US" dirty="0">
              <a:ea typeface="+mn-ea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b="1" dirty="0">
                <a:ea typeface="+mn-ea"/>
                <a:cs typeface="Times New Roman" pitchFamily="18" charset="0"/>
              </a:rPr>
              <a:t>body { background-color: #000000;</a:t>
            </a:r>
            <a:endParaRPr lang="en-US" dirty="0">
              <a:ea typeface="+mn-ea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b="1" dirty="0">
                <a:ea typeface="+mn-ea"/>
                <a:cs typeface="Times New Roman" pitchFamily="18" charset="0"/>
              </a:rPr>
              <a:t>           color: #FFFFFF;</a:t>
            </a:r>
            <a:endParaRPr lang="en-US" dirty="0">
              <a:ea typeface="+mn-ea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b="1" dirty="0">
                <a:ea typeface="+mn-ea"/>
                <a:cs typeface="Times New Roman" pitchFamily="18" charset="0"/>
              </a:rPr>
              <a:t>}</a:t>
            </a:r>
          </a:p>
          <a:p>
            <a:pPr eaLnBrk="1" hangingPunct="1">
              <a:defRPr/>
            </a:pPr>
            <a:r>
              <a:rPr lang="en-US" b="1" dirty="0">
                <a:ea typeface="+mn-ea"/>
                <a:cs typeface="Times New Roman" pitchFamily="18" charset="0"/>
              </a:rPr>
              <a:t>&lt;/style&gt; </a:t>
            </a:r>
          </a:p>
        </p:txBody>
      </p:sp>
    </p:spTree>
    <p:extLst>
      <p:ext uri="{BB962C8B-B14F-4D97-AF65-F5344CB8AC3E}">
        <p14:creationId xmlns:p14="http://schemas.microsoft.com/office/powerpoint/2010/main" val="4385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523517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Internal Style </a:t>
            </a:r>
            <a:r>
              <a:rPr lang="en-GB" b="1" dirty="0" smtClean="0"/>
              <a:t>Sheet (</a:t>
            </a:r>
            <a:r>
              <a:rPr lang="en-US" altLang="en-US" dirty="0">
                <a:latin typeface="Trebuchet MS" panose="020B0603020202020204" pitchFamily="34" charset="0"/>
              </a:rPr>
              <a:t>Embedded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67814" y="1522927"/>
            <a:ext cx="8229600" cy="45259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&lt;head&gt;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dirty="0">
                <a:solidFill>
                  <a:srgbClr val="FF6600"/>
                </a:solidFill>
                <a:ea typeface="+mn-ea"/>
                <a:cs typeface="+mn-cs"/>
              </a:rPr>
              <a:t>&lt;style&gt;      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Body {background-color: #CCFFFF; color: #000033;}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dirty="0">
                <a:solidFill>
                  <a:srgbClr val="FF6600"/>
                </a:solidFill>
                <a:ea typeface="+mn-ea"/>
                <a:cs typeface="+mn-cs"/>
              </a:rPr>
              <a:t>&lt;/style&gt;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&lt;/head&gt;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&lt;body&gt;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&lt;p&gt; this page is embedded style &lt;/p&gt;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&lt;/body&gt;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77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796" y="1519708"/>
            <a:ext cx="9791700" cy="3258354"/>
          </a:xfrm>
        </p:spPr>
        <p:txBody>
          <a:bodyPr>
            <a:normAutofit/>
          </a:bodyPr>
          <a:lstStyle/>
          <a:p>
            <a:r>
              <a:rPr lang="en-GB" b="1" dirty="0" smtClean="0"/>
              <a:t>CSS</a:t>
            </a:r>
            <a:r>
              <a:rPr lang="en-GB" dirty="0"/>
              <a:t> stands for </a:t>
            </a:r>
            <a:r>
              <a:rPr lang="en-GB" b="1" dirty="0"/>
              <a:t>C</a:t>
            </a:r>
            <a:r>
              <a:rPr lang="en-GB" dirty="0"/>
              <a:t>ascading </a:t>
            </a:r>
            <a:r>
              <a:rPr lang="en-GB" b="1" dirty="0"/>
              <a:t>S</a:t>
            </a:r>
            <a:r>
              <a:rPr lang="en-GB" dirty="0"/>
              <a:t>tyle </a:t>
            </a:r>
            <a:r>
              <a:rPr lang="en-GB" b="1" dirty="0"/>
              <a:t>S</a:t>
            </a:r>
            <a:r>
              <a:rPr lang="en-GB" dirty="0"/>
              <a:t>heets</a:t>
            </a:r>
          </a:p>
          <a:p>
            <a:r>
              <a:rPr lang="en-GB" dirty="0"/>
              <a:t>CSS defines </a:t>
            </a:r>
            <a:r>
              <a:rPr lang="en-GB" b="1" dirty="0"/>
              <a:t>how HTML elements are to be displayed</a:t>
            </a:r>
            <a:endParaRPr lang="en-GB" dirty="0"/>
          </a:p>
          <a:p>
            <a:r>
              <a:rPr lang="en-GB" dirty="0"/>
              <a:t>Styles were added to HTML 4.0 </a:t>
            </a:r>
            <a:r>
              <a:rPr lang="en-GB" b="1" dirty="0"/>
              <a:t>to solve a problem</a:t>
            </a:r>
            <a:endParaRPr lang="en-GB" dirty="0"/>
          </a:p>
          <a:p>
            <a:r>
              <a:rPr lang="en-GB" dirty="0"/>
              <a:t>CSS saves a lot of work</a:t>
            </a:r>
          </a:p>
          <a:p>
            <a:r>
              <a:rPr lang="en-GB" dirty="0"/>
              <a:t>External Style Sheets are stored in </a:t>
            </a:r>
            <a:r>
              <a:rPr lang="en-GB" b="1" dirty="0"/>
              <a:t>CSS files</a:t>
            </a:r>
            <a:endParaRPr lang="en-GB" dirty="0"/>
          </a:p>
          <a:p>
            <a:pPr marL="517525" lvl="2" indent="0">
              <a:lnSpc>
                <a:spcPct val="70000"/>
              </a:lnSpc>
              <a:spcBef>
                <a:spcPct val="0"/>
              </a:spcBef>
              <a:buNone/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5463" y="391532"/>
            <a:ext cx="9029700" cy="678064"/>
          </a:xfrm>
        </p:spPr>
        <p:txBody>
          <a:bodyPr>
            <a:noAutofit/>
          </a:bodyPr>
          <a:lstStyle/>
          <a:p>
            <a:pPr algn="ctr"/>
            <a:r>
              <a:rPr lang="en-GB" b="1" dirty="0"/>
              <a:t>What is CSS?</a:t>
            </a:r>
            <a:br>
              <a:rPr lang="en-GB" b="1" dirty="0"/>
            </a:b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52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6038" y="940158"/>
            <a:ext cx="9791700" cy="1922127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>
                <a:latin typeface="Trebuchet MS" panose="020B0603020202020204" pitchFamily="34" charset="0"/>
              </a:rPr>
              <a:t>You can style more than one element: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b="1" u="sng" dirty="0">
                <a:latin typeface="Trebuchet MS" panose="020B0603020202020204" pitchFamily="34" charset="0"/>
              </a:rPr>
              <a:t>Exercise</a:t>
            </a:r>
            <a:r>
              <a:rPr lang="en-US" altLang="en-US" sz="2400" dirty="0">
                <a:latin typeface="Trebuchet MS" panose="020B0603020202020204" pitchFamily="34" charset="0"/>
              </a:rPr>
              <a:t>: </a:t>
            </a:r>
            <a:endParaRPr lang="en-US" altLang="en-US" sz="2400" dirty="0" smtClean="0">
              <a:latin typeface="Trebuchet MS" panose="020B0603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 smtClean="0">
                <a:latin typeface="Trebuchet MS" panose="020B0603020202020204" pitchFamily="34" charset="0"/>
              </a:rPr>
              <a:t>Find </a:t>
            </a:r>
            <a:r>
              <a:rPr lang="en-US" altLang="en-US" sz="2400" dirty="0">
                <a:latin typeface="Trebuchet MS" panose="020B0603020202020204" pitchFamily="34" charset="0"/>
              </a:rPr>
              <a:t>out how the Embedded CSS style below styles the web page. Show me your result.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P.S Don</a:t>
            </a:r>
            <a:r>
              <a:rPr lang="ja-JP" altLang="en-US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’</a:t>
            </a:r>
            <a:r>
              <a:rPr lang="en-US" altLang="ja-JP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t forget to write the rest of the code</a:t>
            </a:r>
          </a:p>
          <a:p>
            <a:endParaRPr lang="en-GB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11221" y="182562"/>
            <a:ext cx="9029700" cy="5750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Trebuchet MS" charset="0"/>
              </a:rPr>
              <a:t>Embedded CSS with Style element</a:t>
            </a:r>
            <a:endParaRPr lang="en-GB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1356038" y="2914832"/>
            <a:ext cx="6096000" cy="33424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>
                <a:latin typeface="Trebuchet MS" panose="020B0603020202020204" pitchFamily="34" charset="0"/>
              </a:rPr>
              <a:t>&lt;head&gt;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rgbClr val="6D6440"/>
                </a:solidFill>
                <a:latin typeface="Trebuchet MS" panose="020B0603020202020204" pitchFamily="34" charset="0"/>
              </a:rPr>
              <a:t>&lt;style&gt; </a:t>
            </a:r>
            <a:endParaRPr lang="en-US" altLang="en-US" sz="2400" dirty="0" smtClean="0">
              <a:solidFill>
                <a:srgbClr val="6D6440"/>
              </a:solidFill>
              <a:latin typeface="Trebuchet MS" panose="020B0603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solidFill>
                  <a:srgbClr val="6D6440"/>
                </a:solidFill>
                <a:latin typeface="Trebuchet MS" panose="020B0603020202020204" pitchFamily="34" charset="0"/>
              </a:rPr>
              <a:t>     </a:t>
            </a:r>
            <a:endParaRPr lang="en-US" altLang="en-US" sz="2400" dirty="0">
              <a:solidFill>
                <a:srgbClr val="6D6440"/>
              </a:solidFill>
              <a:latin typeface="Trebuchet MS" panose="020B0603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rgbClr val="6D6440"/>
                </a:solidFill>
                <a:latin typeface="Trebuchet MS" panose="020B0603020202020204" pitchFamily="34" charset="0"/>
              </a:rPr>
              <a:t>Body {background-color: #CCFFFF; color: #000033</a:t>
            </a:r>
            <a:r>
              <a:rPr lang="en-US" altLang="en-US" sz="2400" dirty="0" smtClean="0">
                <a:solidFill>
                  <a:srgbClr val="6D6440"/>
                </a:solidFill>
                <a:latin typeface="Trebuchet MS" panose="020B0603020202020204" pitchFamily="34" charset="0"/>
              </a:rPr>
              <a:t>;}</a:t>
            </a:r>
          </a:p>
          <a:p>
            <a:pPr>
              <a:lnSpc>
                <a:spcPct val="80000"/>
              </a:lnSpc>
            </a:pPr>
            <a:endParaRPr lang="en-US" altLang="en-US" sz="2400" dirty="0">
              <a:solidFill>
                <a:srgbClr val="6D6440"/>
              </a:solidFill>
              <a:latin typeface="Trebuchet MS" panose="020B0603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rgbClr val="6D6440"/>
                </a:solidFill>
                <a:latin typeface="Trebuchet MS" panose="020B0603020202020204" pitchFamily="34" charset="0"/>
              </a:rPr>
              <a:t>h1 { background-color: #e6e6fa</a:t>
            </a:r>
            <a:r>
              <a:rPr lang="en-US" altLang="en-US" sz="2400" dirty="0" smtClean="0">
                <a:solidFill>
                  <a:srgbClr val="6D6440"/>
                </a:solidFill>
                <a:latin typeface="Trebuchet MS" panose="020B0603020202020204" pitchFamily="34" charset="0"/>
              </a:rPr>
              <a:t>;}</a:t>
            </a:r>
          </a:p>
          <a:p>
            <a:pPr>
              <a:lnSpc>
                <a:spcPct val="80000"/>
              </a:lnSpc>
            </a:pPr>
            <a:endParaRPr lang="en-US" altLang="en-US" sz="2400" dirty="0">
              <a:solidFill>
                <a:srgbClr val="6D6440"/>
              </a:solidFill>
              <a:latin typeface="Trebuchet MS" panose="020B0603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rgbClr val="6D6440"/>
                </a:solidFill>
                <a:latin typeface="Trebuchet MS" panose="020B0603020202020204" pitchFamily="34" charset="0"/>
              </a:rPr>
              <a:t>h2 {background-color: #191970;}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rgbClr val="6D6440"/>
                </a:solidFill>
                <a:latin typeface="Trebuchet MS" panose="020B0603020202020204" pitchFamily="34" charset="0"/>
              </a:rPr>
              <a:t>&lt;/style&gt;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Trebuchet MS" panose="020B0603020202020204" pitchFamily="34" charset="0"/>
              </a:rPr>
              <a:t>&lt;/head&gt;</a:t>
            </a:r>
          </a:p>
        </p:txBody>
      </p:sp>
    </p:spTree>
    <p:extLst>
      <p:ext uri="{BB962C8B-B14F-4D97-AF65-F5344CB8AC3E}">
        <p14:creationId xmlns:p14="http://schemas.microsoft.com/office/powerpoint/2010/main" val="4114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36979" y="67883"/>
            <a:ext cx="9029700" cy="4730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</a:rPr>
              <a:t>CSS Embedded Styles</a:t>
            </a:r>
            <a:endParaRPr lang="en-GB" sz="3200" b="1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48744" y="3233984"/>
            <a:ext cx="4724400" cy="27432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rtlCol="0">
            <a:normAutofit fontScale="77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&lt;style&gt;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body { background-color: #E6E6FA;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color: #191970;}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h1 { background-color: #191970;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color: #E6E6FA;}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h2 { background-color: #AEAED4;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color: #191970;}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&lt;/style&gt;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8744" y="653625"/>
            <a:ext cx="4610100" cy="22955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Box 6"/>
          <p:cNvSpPr txBox="1"/>
          <p:nvPr/>
        </p:nvSpPr>
        <p:spPr>
          <a:xfrm>
            <a:off x="6466267" y="1672006"/>
            <a:ext cx="3733800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ea typeface="+mn-ea"/>
              </a:rPr>
              <a:t> The body selector sets the global style rules for the entire page.</a:t>
            </a:r>
            <a:br>
              <a:rPr lang="en-US" sz="2400" dirty="0">
                <a:latin typeface="+mn-lt"/>
                <a:ea typeface="+mn-ea"/>
              </a:rPr>
            </a:br>
            <a:endParaRPr lang="en-US" sz="2400" dirty="0">
              <a:latin typeface="+mn-lt"/>
              <a:ea typeface="+mn-ea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ea typeface="+mn-ea"/>
              </a:rPr>
              <a:t> These global rules are overridden for &lt;h1&gt; and &lt;h2&gt; elements by the h1 and h2 style rules.</a:t>
            </a:r>
          </a:p>
        </p:txBody>
      </p:sp>
    </p:spTree>
    <p:extLst>
      <p:ext uri="{BB962C8B-B14F-4D97-AF65-F5344CB8AC3E}">
        <p14:creationId xmlns:p14="http://schemas.microsoft.com/office/powerpoint/2010/main" val="8720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159" y="1117287"/>
            <a:ext cx="9791700" cy="3042589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An inline style may be used to apply a unique style for a single element</a:t>
            </a:r>
            <a:r>
              <a:rPr lang="en-GB" sz="2400" dirty="0" smtClean="0"/>
              <a:t>. Such as: &lt;p&gt; or &lt;h1&gt;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the </a:t>
            </a:r>
            <a:r>
              <a:rPr lang="en-US" sz="2400" dirty="0">
                <a:solidFill>
                  <a:srgbClr val="E46C0A"/>
                </a:solidFill>
              </a:rPr>
              <a:t>style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attribute on an HTML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tag</a:t>
            </a:r>
            <a:endParaRPr lang="en-GB" sz="2400" dirty="0"/>
          </a:p>
          <a:p>
            <a:r>
              <a:rPr lang="en-GB" sz="2400" dirty="0" smtClean="0"/>
              <a:t>The </a:t>
            </a:r>
            <a:r>
              <a:rPr lang="en-GB" sz="2400" dirty="0"/>
              <a:t>style attribute can contain any CSS property. </a:t>
            </a:r>
            <a:endParaRPr lang="en-GB" sz="2400" dirty="0" smtClean="0"/>
          </a:p>
          <a:p>
            <a:pPr marL="228600" lvl="1"/>
            <a:r>
              <a:rPr lang="en-US" dirty="0"/>
              <a:t>It is in </a:t>
            </a:r>
            <a:r>
              <a:rPr lang="en-US" altLang="en-US" dirty="0"/>
              <a:t>body </a:t>
            </a:r>
            <a:r>
              <a:rPr lang="en-US" altLang="en-US" dirty="0" smtClean="0"/>
              <a:t>section.</a:t>
            </a:r>
          </a:p>
          <a:p>
            <a:pPr marL="228600"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Inline styles is not recommended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GB" dirty="0"/>
          </a:p>
          <a:p>
            <a:r>
              <a:rPr lang="en-GB" sz="2400" dirty="0" smtClean="0"/>
              <a:t>The </a:t>
            </a:r>
            <a:r>
              <a:rPr lang="en-GB" sz="2400" dirty="0"/>
              <a:t>example shows how to change the </a:t>
            </a:r>
            <a:r>
              <a:rPr lang="en-GB" sz="2400" dirty="0" err="1"/>
              <a:t>color</a:t>
            </a:r>
            <a:r>
              <a:rPr lang="en-GB" sz="2400" dirty="0"/>
              <a:t> and the left margin of a &lt;h1&gt; element:</a:t>
            </a:r>
          </a:p>
          <a:p>
            <a:endParaRPr lang="en-GB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24100" y="365126"/>
            <a:ext cx="9029700" cy="587911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/>
              <a:t>Inline </a:t>
            </a:r>
            <a:r>
              <a:rPr lang="en-GB" sz="4000" b="1" dirty="0" smtClean="0"/>
              <a:t>Styles</a:t>
            </a:r>
            <a:endParaRPr lang="en-GB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662724" y="4548268"/>
            <a:ext cx="1104417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GB" sz="2400" dirty="0">
                <a:solidFill>
                  <a:srgbClr val="A52A2A"/>
                </a:solidFill>
                <a:latin typeface="Consolas" panose="020B0609020204030204" pitchFamily="49" charset="0"/>
              </a:rPr>
              <a:t>h1</a:t>
            </a:r>
            <a:r>
              <a:rPr lang="en-GB" sz="2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GB" sz="2400" dirty="0">
                <a:solidFill>
                  <a:srgbClr val="FF0000"/>
                </a:solidFill>
                <a:latin typeface="Consolas" panose="020B0609020204030204" pitchFamily="49" charset="0"/>
              </a:rPr>
              <a:t>style=</a:t>
            </a:r>
            <a:r>
              <a:rPr lang="en-GB" sz="2400" dirty="0">
                <a:solidFill>
                  <a:srgbClr val="0000CD"/>
                </a:solidFill>
                <a:latin typeface="Consolas" panose="020B0609020204030204" pitchFamily="49" charset="0"/>
              </a:rPr>
              <a:t>"color:blue;margin-left:30px;"</a:t>
            </a:r>
            <a:r>
              <a:rPr lang="en-GB" sz="2400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r>
              <a:rPr lang="en-GB" sz="2400" dirty="0">
                <a:solidFill>
                  <a:srgbClr val="000000"/>
                </a:solidFill>
                <a:latin typeface="Consolas" panose="020B0609020204030204" pitchFamily="49" charset="0"/>
              </a:rPr>
              <a:t>This is a heading.</a:t>
            </a:r>
            <a:r>
              <a:rPr lang="en-GB" sz="2400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GB" sz="2400" dirty="0">
                <a:solidFill>
                  <a:srgbClr val="A52A2A"/>
                </a:solidFill>
                <a:latin typeface="Consolas" panose="020B0609020204030204" pitchFamily="49" charset="0"/>
              </a:rPr>
              <a:t>/h1</a:t>
            </a:r>
            <a:r>
              <a:rPr lang="en-GB" sz="2400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4914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100" y="1420232"/>
            <a:ext cx="9791700" cy="2295614"/>
          </a:xfrm>
        </p:spPr>
        <p:txBody>
          <a:bodyPr/>
          <a:lstStyle/>
          <a:p>
            <a:r>
              <a:rPr lang="en-GB" dirty="0"/>
              <a:t>With CSS, a </a:t>
            </a:r>
            <a:r>
              <a:rPr lang="en-GB" dirty="0" err="1"/>
              <a:t>color</a:t>
            </a:r>
            <a:r>
              <a:rPr lang="en-GB" dirty="0"/>
              <a:t> is most often specified by:</a:t>
            </a:r>
          </a:p>
          <a:p>
            <a:r>
              <a:rPr lang="en-GB" dirty="0"/>
              <a:t>a HEX value - like "#ff0000"</a:t>
            </a:r>
          </a:p>
          <a:p>
            <a:r>
              <a:rPr lang="en-GB" dirty="0"/>
              <a:t>an RGB value - like "</a:t>
            </a:r>
            <a:r>
              <a:rPr lang="en-GB" dirty="0" err="1"/>
              <a:t>rgb</a:t>
            </a:r>
            <a:r>
              <a:rPr lang="en-GB" dirty="0"/>
              <a:t>(255,0,0)"</a:t>
            </a:r>
          </a:p>
          <a:p>
            <a:r>
              <a:rPr lang="en-GB" dirty="0"/>
              <a:t>a </a:t>
            </a:r>
            <a:r>
              <a:rPr lang="en-GB" dirty="0" err="1"/>
              <a:t>color</a:t>
            </a:r>
            <a:r>
              <a:rPr lang="en-GB" dirty="0"/>
              <a:t> name - like "red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8190" y="94669"/>
            <a:ext cx="9029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b="1" dirty="0">
                <a:latin typeface="Trebuchet MS" panose="020B0603020202020204" pitchFamily="34" charset="0"/>
              </a:rPr>
              <a:t>Using colors on </a:t>
            </a:r>
            <a:r>
              <a:rPr lang="en-US" altLang="en-US" sz="3600" b="1" dirty="0" smtClean="0">
                <a:latin typeface="Trebuchet MS" panose="020B0603020202020204" pitchFamily="34" charset="0"/>
              </a:rPr>
              <a:t>CSS</a:t>
            </a:r>
            <a:endParaRPr lang="en-GB" sz="36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35240" y="332159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Where to find hexadecimal color values? </a:t>
            </a:r>
            <a:endParaRPr lang="en-US" sz="2800" dirty="0">
              <a:solidFill>
                <a:schemeClr val="tx1"/>
              </a:solidFill>
              <a:latin typeface="+mn-lt"/>
              <a:ea typeface="ＭＳ Ｐゴシック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35240" y="4464598"/>
            <a:ext cx="8229600" cy="1273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mtClean="0"/>
              <a:t>Many websites provide color pickers tools.</a:t>
            </a:r>
          </a:p>
          <a:p>
            <a:r>
              <a:rPr lang="en-US" altLang="en-US" smtClean="0"/>
              <a:t>For example try: </a:t>
            </a:r>
            <a:r>
              <a:rPr lang="pl-PL" altLang="en-US" smtClean="0">
                <a:hlinkClick r:id="rId2"/>
              </a:rPr>
              <a:t>http://www.colorpicker.com/</a:t>
            </a:r>
            <a:r>
              <a:rPr lang="pl-PL" altLang="en-US" smtClean="0"/>
              <a:t>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072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100" y="1284712"/>
            <a:ext cx="9791700" cy="4351338"/>
          </a:xfrm>
        </p:spPr>
        <p:txBody>
          <a:bodyPr/>
          <a:lstStyle/>
          <a:p>
            <a:r>
              <a:rPr lang="en-GB" dirty="0"/>
              <a:t>CSS background properties are used to define the background effects of an element.</a:t>
            </a:r>
          </a:p>
          <a:p>
            <a:r>
              <a:rPr lang="en-GB" dirty="0"/>
              <a:t>CSS properties used for background effects:</a:t>
            </a:r>
          </a:p>
          <a:p>
            <a:r>
              <a:rPr lang="en-GB" dirty="0"/>
              <a:t>background-</a:t>
            </a:r>
            <a:r>
              <a:rPr lang="en-GB" dirty="0" err="1"/>
              <a:t>color</a:t>
            </a:r>
            <a:endParaRPr lang="en-GB" dirty="0"/>
          </a:p>
          <a:p>
            <a:r>
              <a:rPr lang="en-GB" dirty="0"/>
              <a:t>background-image</a:t>
            </a:r>
          </a:p>
          <a:p>
            <a:r>
              <a:rPr lang="en-GB" dirty="0"/>
              <a:t>background-repeat</a:t>
            </a:r>
          </a:p>
          <a:p>
            <a:r>
              <a:rPr lang="en-GB" dirty="0"/>
              <a:t>background-attachment</a:t>
            </a:r>
          </a:p>
          <a:p>
            <a:r>
              <a:rPr lang="en-GB" dirty="0"/>
              <a:t>background-position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63942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dirty="0"/>
              <a:t>CSS </a:t>
            </a:r>
            <a:r>
              <a:rPr lang="en-GB" sz="4000" b="1" dirty="0" smtClean="0"/>
              <a:t>Background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55686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15231" y="91114"/>
            <a:ext cx="9029700" cy="652306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Background </a:t>
            </a:r>
            <a:r>
              <a:rPr lang="en-GB" b="1" dirty="0" err="1" smtClean="0"/>
              <a:t>Color</a:t>
            </a:r>
            <a:endParaRPr lang="en-GB" b="1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506405" y="1114837"/>
            <a:ext cx="10434588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he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DC143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background-color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property specifies the background color of an element.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background color of a page is set like this: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6405" y="2231066"/>
            <a:ext cx="6096000" cy="92333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GB" dirty="0">
                <a:solidFill>
                  <a:srgbClr val="A52A2A"/>
                </a:solidFill>
                <a:latin typeface="Consolas" panose="020B0609020204030204" pitchFamily="49" charset="0"/>
              </a:rPr>
              <a:t>body 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background-</a:t>
            </a:r>
            <a:r>
              <a:rPr lang="en-GB" dirty="0" err="1">
                <a:solidFill>
                  <a:srgbClr val="FF0000"/>
                </a:solidFill>
                <a:latin typeface="Consolas" panose="020B0609020204030204" pitchFamily="49" charset="0"/>
              </a:rPr>
              <a:t>color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:</a:t>
            </a:r>
            <a:r>
              <a:rPr lang="en-GB" dirty="0">
                <a:solidFill>
                  <a:srgbClr val="0000CD"/>
                </a:solidFill>
                <a:latin typeface="Consolas" panose="020B0609020204030204" pitchFamily="49" charset="0"/>
              </a:rPr>
              <a:t> #b0c4de;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92680" y="3254962"/>
            <a:ext cx="11148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In the example below, the &lt;h1&gt;, &lt;p&gt;, and &lt;div&gt; elements have different background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colors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447800" y="3624294"/>
            <a:ext cx="6096000" cy="3139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GB" dirty="0">
                <a:solidFill>
                  <a:srgbClr val="A52A2A"/>
                </a:solidFill>
                <a:latin typeface="Consolas" panose="020B0609020204030204" pitchFamily="49" charset="0"/>
              </a:rPr>
              <a:t>h1 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background-</a:t>
            </a:r>
            <a:r>
              <a:rPr lang="en-GB" dirty="0" err="1">
                <a:solidFill>
                  <a:srgbClr val="FF0000"/>
                </a:solidFill>
                <a:latin typeface="Consolas" panose="020B0609020204030204" pitchFamily="49" charset="0"/>
              </a:rPr>
              <a:t>color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:</a:t>
            </a:r>
            <a:r>
              <a:rPr lang="en-GB" dirty="0">
                <a:solidFill>
                  <a:srgbClr val="0000CD"/>
                </a:solidFill>
                <a:latin typeface="Consolas" panose="020B0609020204030204" pitchFamily="49" charset="0"/>
              </a:rPr>
              <a:t> #6495ed;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A52A2A"/>
                </a:solidFill>
                <a:latin typeface="Consolas" panose="020B0609020204030204" pitchFamily="49" charset="0"/>
              </a:rPr>
              <a:t>p 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background-</a:t>
            </a:r>
            <a:r>
              <a:rPr lang="en-GB" dirty="0" err="1">
                <a:solidFill>
                  <a:srgbClr val="FF0000"/>
                </a:solidFill>
                <a:latin typeface="Consolas" panose="020B0609020204030204" pitchFamily="49" charset="0"/>
              </a:rPr>
              <a:t>color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:</a:t>
            </a:r>
            <a:r>
              <a:rPr lang="en-GB" dirty="0">
                <a:solidFill>
                  <a:srgbClr val="0000CD"/>
                </a:solidFill>
                <a:latin typeface="Consolas" panose="020B0609020204030204" pitchFamily="49" charset="0"/>
              </a:rPr>
              <a:t> #e0ffff;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A52A2A"/>
                </a:solidFill>
                <a:latin typeface="Consolas" panose="020B0609020204030204" pitchFamily="49" charset="0"/>
              </a:rPr>
              <a:t>div 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background-</a:t>
            </a:r>
            <a:r>
              <a:rPr lang="en-GB" dirty="0" err="1">
                <a:solidFill>
                  <a:srgbClr val="FF0000"/>
                </a:solidFill>
                <a:latin typeface="Consolas" panose="020B0609020204030204" pitchFamily="49" charset="0"/>
              </a:rPr>
              <a:t>color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:</a:t>
            </a:r>
            <a:r>
              <a:rPr lang="en-GB" dirty="0">
                <a:solidFill>
                  <a:srgbClr val="0000CD"/>
                </a:solidFill>
                <a:latin typeface="Consolas" panose="020B0609020204030204" pitchFamily="49" charset="0"/>
              </a:rPr>
              <a:t> #b0c4de;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63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3643" y="66348"/>
            <a:ext cx="9029700" cy="641366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/>
              <a:t>Background </a:t>
            </a:r>
            <a:r>
              <a:rPr lang="en-GB" sz="3600" b="1" dirty="0" smtClean="0"/>
              <a:t>Image</a:t>
            </a:r>
            <a:endParaRPr lang="en-GB" sz="3600" b="1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95114" y="755335"/>
            <a:ext cx="10461398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 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DC143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background-image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property specifies an image to use as the background of an element.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By default, the image is repeated so it covers the entire element.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background image for a page can be set like this 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2096" y="1934110"/>
            <a:ext cx="8388439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A52A2A"/>
                </a:solidFill>
                <a:latin typeface="Consolas" panose="020B0609020204030204" pitchFamily="49" charset="0"/>
              </a:rPr>
              <a:t>body </a:t>
            </a:r>
            <a:r>
              <a:rPr lang="en-GB" sz="2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GB" sz="2000" dirty="0">
                <a:solidFill>
                  <a:srgbClr val="FF0000"/>
                </a:solidFill>
                <a:latin typeface="Consolas" panose="020B0609020204030204" pitchFamily="49" charset="0"/>
              </a:rPr>
              <a:t>background-image:</a:t>
            </a:r>
            <a:r>
              <a:rPr lang="en-GB" sz="2000" dirty="0">
                <a:solidFill>
                  <a:srgbClr val="0000CD"/>
                </a:solidFill>
                <a:latin typeface="Consolas" panose="020B0609020204030204" pitchFamily="49" charset="0"/>
              </a:rPr>
              <a:t> </a:t>
            </a:r>
            <a:r>
              <a:rPr lang="en-GB" sz="2000" dirty="0" err="1">
                <a:solidFill>
                  <a:srgbClr val="0000CD"/>
                </a:solidFill>
                <a:latin typeface="Consolas" panose="020B0609020204030204" pitchFamily="49" charset="0"/>
              </a:rPr>
              <a:t>url</a:t>
            </a:r>
            <a:r>
              <a:rPr lang="en-GB" sz="2000" dirty="0">
                <a:solidFill>
                  <a:srgbClr val="0000CD"/>
                </a:solidFill>
                <a:latin typeface="Consolas" panose="020B0609020204030204" pitchFamily="49" charset="0"/>
              </a:rPr>
              <a:t>("paper.gif");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GB" sz="2000" dirty="0"/>
          </a:p>
        </p:txBody>
      </p:sp>
      <p:sp>
        <p:nvSpPr>
          <p:cNvPr id="7" name="Rectangle 6"/>
          <p:cNvSpPr/>
          <p:nvPr/>
        </p:nvSpPr>
        <p:spPr>
          <a:xfrm>
            <a:off x="595114" y="3012660"/>
            <a:ext cx="10569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If the image is repeated only horizontally (repeat-x), the background will look better: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95114" y="3381992"/>
            <a:ext cx="821618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A52A2A"/>
                </a:solidFill>
                <a:latin typeface="Consolas" panose="020B0609020204030204" pitchFamily="49" charset="0"/>
              </a:rPr>
              <a:t>body 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background-image:</a:t>
            </a:r>
            <a:r>
              <a:rPr lang="en-GB" dirty="0">
                <a:solidFill>
                  <a:srgbClr val="0000CD"/>
                </a:solidFill>
                <a:latin typeface="Consolas" panose="020B0609020204030204" pitchFamily="49" charset="0"/>
              </a:rPr>
              <a:t> </a:t>
            </a:r>
            <a:r>
              <a:rPr lang="en-GB" dirty="0" err="1">
                <a:solidFill>
                  <a:srgbClr val="0000CD"/>
                </a:solidFill>
                <a:latin typeface="Consolas" panose="020B0609020204030204" pitchFamily="49" charset="0"/>
              </a:rPr>
              <a:t>url</a:t>
            </a:r>
            <a:r>
              <a:rPr lang="en-GB" dirty="0">
                <a:solidFill>
                  <a:srgbClr val="0000CD"/>
                </a:solidFill>
                <a:latin typeface="Consolas" panose="020B0609020204030204" pitchFamily="49" charset="0"/>
              </a:rPr>
              <a:t>("gradient_bg.png");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background-repeat:</a:t>
            </a:r>
            <a:r>
              <a:rPr lang="en-GB" dirty="0">
                <a:solidFill>
                  <a:srgbClr val="0000CD"/>
                </a:solidFill>
                <a:latin typeface="Consolas" panose="020B0609020204030204" pitchFamily="49" charset="0"/>
              </a:rPr>
              <a:t> repeat-x;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GB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67398" y="4700024"/>
            <a:ext cx="9271962" cy="369332"/>
          </a:xfrm>
          <a:prstGeom prst="rect">
            <a:avLst/>
          </a:prstGeom>
          <a:solidFill>
            <a:srgbClr val="F1F1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position of the image is specified by the 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DC143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background-position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property: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5114" y="5130651"/>
            <a:ext cx="609600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GB" dirty="0">
                <a:solidFill>
                  <a:srgbClr val="A52A2A"/>
                </a:solidFill>
                <a:latin typeface="Consolas" panose="020B0609020204030204" pitchFamily="49" charset="0"/>
              </a:rPr>
              <a:t>body 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background-image:</a:t>
            </a:r>
            <a:r>
              <a:rPr lang="en-GB" dirty="0">
                <a:solidFill>
                  <a:srgbClr val="0000CD"/>
                </a:solidFill>
                <a:latin typeface="Consolas" panose="020B0609020204030204" pitchFamily="49" charset="0"/>
              </a:rPr>
              <a:t> </a:t>
            </a:r>
            <a:r>
              <a:rPr lang="en-GB" dirty="0" err="1">
                <a:solidFill>
                  <a:srgbClr val="0000CD"/>
                </a:solidFill>
                <a:latin typeface="Consolas" panose="020B0609020204030204" pitchFamily="49" charset="0"/>
              </a:rPr>
              <a:t>url</a:t>
            </a:r>
            <a:r>
              <a:rPr lang="en-GB" dirty="0">
                <a:solidFill>
                  <a:srgbClr val="0000CD"/>
                </a:solidFill>
                <a:latin typeface="Consolas" panose="020B0609020204030204" pitchFamily="49" charset="0"/>
              </a:rPr>
              <a:t>("img_tree.png");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background-repeat:</a:t>
            </a:r>
            <a:r>
              <a:rPr lang="en-GB" dirty="0">
                <a:solidFill>
                  <a:srgbClr val="0000CD"/>
                </a:solidFill>
                <a:latin typeface="Consolas" panose="020B0609020204030204" pitchFamily="49" charset="0"/>
              </a:rPr>
              <a:t> no-repeat;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background-position:</a:t>
            </a:r>
            <a:r>
              <a:rPr lang="en-GB" dirty="0">
                <a:solidFill>
                  <a:srgbClr val="0000CD"/>
                </a:solidFill>
                <a:latin typeface="Consolas" panose="020B0609020204030204" pitchFamily="49" charset="0"/>
              </a:rPr>
              <a:t> right top;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644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004621"/>
              </p:ext>
            </p:extLst>
          </p:nvPr>
        </p:nvGraphicFramePr>
        <p:xfrm>
          <a:off x="1895072" y="1791065"/>
          <a:ext cx="8610600" cy="3474720"/>
        </p:xfrm>
        <a:graphic>
          <a:graphicData uri="http://schemas.openxmlformats.org/drawingml/2006/table">
            <a:tbl>
              <a:tblPr/>
              <a:tblGrid>
                <a:gridCol w="2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GB" b="1" u="sng" dirty="0" smtClean="0">
                          <a:effectLst/>
                        </a:rPr>
                        <a:t>Property</a:t>
                      </a:r>
                      <a:endParaRPr lang="en-GB" b="1" u="sng" dirty="0">
                        <a:effectLst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b="1" u="sng" dirty="0">
                          <a:effectLst/>
                        </a:rPr>
                        <a:t>Description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GB">
                          <a:effectLst/>
                          <a:hlinkClick r:id="rId2"/>
                        </a:rPr>
                        <a:t>background</a:t>
                      </a:r>
                      <a:endParaRPr lang="en-GB">
                        <a:effectLst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>
                          <a:effectLst/>
                        </a:rPr>
                        <a:t>Sets all the background properties in one declaration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GB">
                          <a:effectLst/>
                          <a:hlinkClick r:id="rId3"/>
                        </a:rPr>
                        <a:t>background-attachment</a:t>
                      </a:r>
                      <a:endParaRPr lang="en-GB">
                        <a:effectLst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>
                          <a:effectLst/>
                        </a:rPr>
                        <a:t>Sets whether a background image is fixed or scrolls with the rest of the page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GB">
                          <a:effectLst/>
                          <a:hlinkClick r:id="rId4"/>
                        </a:rPr>
                        <a:t>background-color</a:t>
                      </a:r>
                      <a:endParaRPr lang="en-GB">
                        <a:effectLst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>
                          <a:effectLst/>
                        </a:rPr>
                        <a:t>Sets the background color of an element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GB">
                          <a:effectLst/>
                          <a:hlinkClick r:id="rId5"/>
                        </a:rPr>
                        <a:t>background-image</a:t>
                      </a:r>
                      <a:endParaRPr lang="en-GB">
                        <a:effectLst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>
                          <a:effectLst/>
                        </a:rPr>
                        <a:t>Sets the background image for an element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GB">
                          <a:effectLst/>
                          <a:hlinkClick r:id="rId6"/>
                        </a:rPr>
                        <a:t>background-position</a:t>
                      </a:r>
                      <a:endParaRPr lang="en-GB">
                        <a:effectLst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>
                          <a:effectLst/>
                        </a:rPr>
                        <a:t>Sets the starting position of a background image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GB">
                          <a:effectLst/>
                          <a:hlinkClick r:id="rId7"/>
                        </a:rPr>
                        <a:t>background-repeat</a:t>
                      </a:r>
                      <a:endParaRPr lang="en-GB">
                        <a:effectLst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 dirty="0">
                          <a:effectLst/>
                        </a:rPr>
                        <a:t>Sets how a background image will be repeated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24100" y="365126"/>
            <a:ext cx="9029700" cy="1090188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All CSS Background Properties</a:t>
            </a:r>
            <a:br>
              <a:rPr lang="en-GB" b="1" dirty="0"/>
            </a:b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3641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/>
              <a:t>CSS </a:t>
            </a:r>
            <a:r>
              <a:rPr lang="en-GB" b="1" dirty="0" smtClean="0"/>
              <a:t>Text</a:t>
            </a:r>
            <a:endParaRPr lang="en-GB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18574" y="1587322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CSS properties for configuring text: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font-weight	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Configures the boldness of text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font-style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Configures text to an italic style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font-size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Configures the size of the text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font-family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Configures the font typeface of the text</a:t>
            </a:r>
          </a:p>
        </p:txBody>
      </p:sp>
    </p:spTree>
    <p:extLst>
      <p:ext uri="{BB962C8B-B14F-4D97-AF65-F5344CB8AC3E}">
        <p14:creationId xmlns:p14="http://schemas.microsoft.com/office/powerpoint/2010/main" val="314911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599" y="1308323"/>
            <a:ext cx="6285963" cy="1022753"/>
          </a:xfrm>
        </p:spPr>
        <p:txBody>
          <a:bodyPr>
            <a:noAutofit/>
          </a:bodyPr>
          <a:lstStyle/>
          <a:p>
            <a:r>
              <a:rPr lang="en-US" sz="2000" b="1" u="sng" dirty="0" smtClean="0"/>
              <a:t>Text Alignment:</a:t>
            </a:r>
          </a:p>
          <a:p>
            <a:r>
              <a:rPr lang="en-GB" sz="2000" dirty="0"/>
              <a:t>Text can be </a:t>
            </a:r>
            <a:r>
              <a:rPr lang="en-GB" sz="2000" dirty="0" err="1"/>
              <a:t>centered</a:t>
            </a:r>
            <a:r>
              <a:rPr lang="en-GB" sz="2000" dirty="0"/>
              <a:t>, or aligned to the left or right, or justified</a:t>
            </a:r>
            <a:r>
              <a:rPr lang="en-GB" sz="2000" dirty="0" smtClean="0"/>
              <a:t>. Using </a:t>
            </a:r>
            <a:r>
              <a:rPr lang="en-GB" sz="2000" dirty="0">
                <a:solidFill>
                  <a:srgbClr val="FF0000"/>
                </a:solidFill>
              </a:rPr>
              <a:t>text-align</a:t>
            </a:r>
            <a:endParaRPr lang="en-GB" sz="2000" b="1" u="sng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24100" y="107549"/>
            <a:ext cx="9029700" cy="678064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/>
              <a:t>CSS Text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7402" y="1609860"/>
            <a:ext cx="3666722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A52A2A"/>
                </a:solidFill>
                <a:latin typeface="Consolas" panose="020B0609020204030204" pitchFamily="49" charset="0"/>
              </a:rPr>
              <a:t>body 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GB" dirty="0" err="1">
                <a:solidFill>
                  <a:srgbClr val="FF0000"/>
                </a:solidFill>
                <a:latin typeface="Consolas" panose="020B0609020204030204" pitchFamily="49" charset="0"/>
              </a:rPr>
              <a:t>color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:</a:t>
            </a:r>
            <a:r>
              <a:rPr lang="en-GB" dirty="0">
                <a:solidFill>
                  <a:srgbClr val="0000CD"/>
                </a:solidFill>
                <a:latin typeface="Consolas" panose="020B0609020204030204" pitchFamily="49" charset="0"/>
              </a:rPr>
              <a:t> blue</a:t>
            </a:r>
            <a:r>
              <a:rPr lang="en-GB" dirty="0" smtClean="0">
                <a:solidFill>
                  <a:srgbClr val="0000CD"/>
                </a:solidFill>
                <a:latin typeface="Consolas" panose="020B0609020204030204" pitchFamily="49" charset="0"/>
              </a:rPr>
              <a:t>;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A52A2A"/>
                </a:solidFill>
                <a:latin typeface="Consolas" panose="020B0609020204030204" pitchFamily="49" charset="0"/>
              </a:rPr>
              <a:t>h1 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GB" dirty="0" err="1">
                <a:solidFill>
                  <a:srgbClr val="FF0000"/>
                </a:solidFill>
                <a:latin typeface="Consolas" panose="020B0609020204030204" pitchFamily="49" charset="0"/>
              </a:rPr>
              <a:t>color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:</a:t>
            </a:r>
            <a:r>
              <a:rPr lang="en-GB" dirty="0">
                <a:solidFill>
                  <a:srgbClr val="0000CD"/>
                </a:solidFill>
                <a:latin typeface="Consolas" panose="020B0609020204030204" pitchFamily="49" charset="0"/>
              </a:rPr>
              <a:t> #00ff00</a:t>
            </a:r>
            <a:r>
              <a:rPr lang="en-GB" dirty="0" smtClean="0">
                <a:solidFill>
                  <a:srgbClr val="0000CD"/>
                </a:solidFill>
                <a:latin typeface="Consolas" panose="020B0609020204030204" pitchFamily="49" charset="0"/>
              </a:rPr>
              <a:t>;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A52A2A"/>
                </a:solidFill>
                <a:latin typeface="Consolas" panose="020B0609020204030204" pitchFamily="49" charset="0"/>
              </a:rPr>
              <a:t>h2 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GB" dirty="0" err="1">
                <a:solidFill>
                  <a:srgbClr val="FF0000"/>
                </a:solidFill>
                <a:latin typeface="Consolas" panose="020B0609020204030204" pitchFamily="49" charset="0"/>
              </a:rPr>
              <a:t>color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:</a:t>
            </a:r>
            <a:r>
              <a:rPr lang="en-GB" dirty="0">
                <a:solidFill>
                  <a:srgbClr val="0000CD"/>
                </a:solidFill>
                <a:latin typeface="Consolas" panose="020B0609020204030204" pitchFamily="49" charset="0"/>
              </a:rPr>
              <a:t> </a:t>
            </a:r>
            <a:r>
              <a:rPr lang="en-GB" dirty="0" err="1">
                <a:solidFill>
                  <a:srgbClr val="0000CD"/>
                </a:solidFill>
                <a:latin typeface="Consolas" panose="020B0609020204030204" pitchFamily="49" charset="0"/>
              </a:rPr>
              <a:t>rgb</a:t>
            </a:r>
            <a:r>
              <a:rPr lang="en-GB" dirty="0">
                <a:solidFill>
                  <a:srgbClr val="0000CD"/>
                </a:solidFill>
                <a:latin typeface="Consolas" panose="020B0609020204030204" pitchFamily="49" charset="0"/>
              </a:rPr>
              <a:t>(255,0,0</a:t>
            </a:r>
            <a:r>
              <a:rPr lang="en-GB" dirty="0" smtClean="0">
                <a:solidFill>
                  <a:srgbClr val="0000CD"/>
                </a:solidFill>
                <a:latin typeface="Consolas" panose="020B0609020204030204" pitchFamily="49" charset="0"/>
              </a:rPr>
              <a:t>);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18287" y="1189239"/>
            <a:ext cx="3666722" cy="453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 smtClean="0"/>
              <a:t>Text color:</a:t>
            </a:r>
            <a:endParaRPr lang="en-GB" sz="2400" b="1" u="sng" dirty="0"/>
          </a:p>
        </p:txBody>
      </p:sp>
      <p:sp>
        <p:nvSpPr>
          <p:cNvPr id="7" name="Rectangle 6"/>
          <p:cNvSpPr/>
          <p:nvPr/>
        </p:nvSpPr>
        <p:spPr>
          <a:xfrm>
            <a:off x="5958625" y="2382364"/>
            <a:ext cx="6096000" cy="3139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GB" dirty="0">
                <a:solidFill>
                  <a:srgbClr val="A52A2A"/>
                </a:solidFill>
                <a:latin typeface="Consolas" panose="020B0609020204030204" pitchFamily="49" charset="0"/>
              </a:rPr>
              <a:t>h1 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text-align:</a:t>
            </a:r>
            <a:r>
              <a:rPr lang="en-GB" dirty="0">
                <a:solidFill>
                  <a:srgbClr val="0000CD"/>
                </a:solidFill>
                <a:latin typeface="Consolas" panose="020B0609020204030204" pitchFamily="49" charset="0"/>
              </a:rPr>
              <a:t> </a:t>
            </a:r>
            <a:r>
              <a:rPr lang="en-GB" dirty="0" err="1">
                <a:solidFill>
                  <a:srgbClr val="0000CD"/>
                </a:solidFill>
                <a:latin typeface="Consolas" panose="020B0609020204030204" pitchFamily="49" charset="0"/>
              </a:rPr>
              <a:t>center</a:t>
            </a:r>
            <a:r>
              <a:rPr lang="en-GB" dirty="0">
                <a:solidFill>
                  <a:srgbClr val="0000CD"/>
                </a:solidFill>
                <a:latin typeface="Consolas" panose="020B0609020204030204" pitchFamily="49" charset="0"/>
              </a:rPr>
              <a:t>;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 err="1">
                <a:solidFill>
                  <a:srgbClr val="A52A2A"/>
                </a:solidFill>
                <a:latin typeface="Consolas" panose="020B0609020204030204" pitchFamily="49" charset="0"/>
              </a:rPr>
              <a:t>p.date</a:t>
            </a:r>
            <a:r>
              <a:rPr lang="en-GB" dirty="0">
                <a:solidFill>
                  <a:srgbClr val="A52A2A"/>
                </a:solidFill>
                <a:latin typeface="Consolas" panose="020B0609020204030204" pitchFamily="49" charset="0"/>
              </a:rPr>
              <a:t> 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text-align:</a:t>
            </a:r>
            <a:r>
              <a:rPr lang="en-GB" dirty="0">
                <a:solidFill>
                  <a:srgbClr val="0000CD"/>
                </a:solidFill>
                <a:latin typeface="Consolas" panose="020B0609020204030204" pitchFamily="49" charset="0"/>
              </a:rPr>
              <a:t> right;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 err="1">
                <a:solidFill>
                  <a:srgbClr val="A52A2A"/>
                </a:solidFill>
                <a:latin typeface="Consolas" panose="020B0609020204030204" pitchFamily="49" charset="0"/>
              </a:rPr>
              <a:t>p.main</a:t>
            </a:r>
            <a:r>
              <a:rPr lang="en-GB" dirty="0">
                <a:solidFill>
                  <a:srgbClr val="A52A2A"/>
                </a:solidFill>
                <a:latin typeface="Consolas" panose="020B0609020204030204" pitchFamily="49" charset="0"/>
              </a:rPr>
              <a:t> 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text-align:</a:t>
            </a:r>
            <a:r>
              <a:rPr lang="en-GB" dirty="0">
                <a:solidFill>
                  <a:srgbClr val="0000CD"/>
                </a:solidFill>
                <a:latin typeface="Consolas" panose="020B0609020204030204" pitchFamily="49" charset="0"/>
              </a:rPr>
              <a:t> justify;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584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Content </a:t>
            </a:r>
            <a:r>
              <a:rPr lang="en-GB" dirty="0"/>
              <a:t>(what to display) is in HTML files</a:t>
            </a:r>
          </a:p>
          <a:p>
            <a:r>
              <a:rPr lang="en-GB" dirty="0"/>
              <a:t>Formatting information (how to display it) is in separate style sheets (.</a:t>
            </a:r>
            <a:r>
              <a:rPr lang="en-GB" dirty="0" err="1"/>
              <a:t>css</a:t>
            </a:r>
            <a:r>
              <a:rPr lang="en-GB" dirty="0"/>
              <a:t> files).</a:t>
            </a:r>
          </a:p>
          <a:p>
            <a:r>
              <a:rPr lang="en-GB" dirty="0"/>
              <a:t>Use an element attribute named </a:t>
            </a:r>
            <a:r>
              <a:rPr lang="en-GB" b="1" dirty="0"/>
              <a:t>class </a:t>
            </a:r>
            <a:r>
              <a:rPr lang="en-GB" dirty="0"/>
              <a:t>to link (e.g. &lt;span class=”test”&gt;)</a:t>
            </a:r>
          </a:p>
          <a:p>
            <a:r>
              <a:rPr lang="en-GB" dirty="0"/>
              <a:t>Result: define style information once, use in many places</a:t>
            </a:r>
          </a:p>
          <a:p>
            <a:r>
              <a:rPr lang="en-GB" dirty="0"/>
              <a:t>Consider can you make all the text in the app slightly bigger?</a:t>
            </a:r>
          </a:p>
          <a:p>
            <a:r>
              <a:rPr lang="en-GB" dirty="0"/>
              <a:t>Or purple is our new company </a:t>
            </a:r>
            <a:r>
              <a:rPr lang="en-GB" dirty="0" err="1"/>
              <a:t>color</a:t>
            </a:r>
            <a:r>
              <a:rPr lang="en-GB" dirty="0"/>
              <a:t>.</a:t>
            </a:r>
          </a:p>
          <a:p>
            <a:r>
              <a:rPr lang="en-GB" b="1" dirty="0"/>
              <a:t>DRY principle: Don't Repeat Yourself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Key concept: Separate style from content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79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24100" y="107549"/>
            <a:ext cx="9029700" cy="678064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/>
              <a:t>CSS Text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5577" y="1423205"/>
            <a:ext cx="3666722" cy="453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 smtClean="0"/>
              <a:t>Text </a:t>
            </a:r>
            <a:r>
              <a:rPr lang="en-GB" sz="2400" b="1" u="sng" dirty="0" smtClean="0"/>
              <a:t>Decoration</a:t>
            </a:r>
          </a:p>
          <a:p>
            <a:endParaRPr lang="en-GB" sz="2400" dirty="0"/>
          </a:p>
          <a:p>
            <a:endParaRPr lang="en-GB" sz="2400" b="1" u="sng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35577" y="1946355"/>
            <a:ext cx="10493322" cy="400110"/>
          </a:xfrm>
          <a:prstGeom prst="rect">
            <a:avLst/>
          </a:prstGeom>
          <a:solidFill>
            <a:srgbClr val="F1F1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DC143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text-decoration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property is used to set or remove decorations from text.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776490" y="2960753"/>
            <a:ext cx="366672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A52A2A"/>
                </a:solidFill>
                <a:latin typeface="Consolas" panose="020B0609020204030204" pitchFamily="49" charset="0"/>
              </a:rPr>
              <a:t>a 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text-decoration:</a:t>
            </a:r>
            <a:r>
              <a:rPr lang="en-GB" dirty="0">
                <a:solidFill>
                  <a:srgbClr val="0000CD"/>
                </a:solidFill>
                <a:latin typeface="Consolas" panose="020B0609020204030204" pitchFamily="49" charset="0"/>
              </a:rPr>
              <a:t> none;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35576" y="2330890"/>
            <a:ext cx="11535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Verdana" panose="020B0604030504040204" pitchFamily="34" charset="0"/>
              </a:rPr>
              <a:t>The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text-decoration property is mostly used to remove underlines from links for design purposes: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93587" y="3993783"/>
            <a:ext cx="4436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It can also be used to decorate text: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525295" y="3153971"/>
            <a:ext cx="4640687" cy="3139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A52A2A"/>
                </a:solidFill>
                <a:latin typeface="Consolas" panose="020B0609020204030204" pitchFamily="49" charset="0"/>
              </a:rPr>
              <a:t>h1 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text-decoration:</a:t>
            </a:r>
            <a:r>
              <a:rPr lang="en-GB" dirty="0">
                <a:solidFill>
                  <a:srgbClr val="0000CD"/>
                </a:solidFill>
                <a:latin typeface="Consolas" panose="020B0609020204030204" pitchFamily="49" charset="0"/>
              </a:rPr>
              <a:t> </a:t>
            </a:r>
            <a:r>
              <a:rPr lang="en-GB" dirty="0" err="1">
                <a:solidFill>
                  <a:srgbClr val="0000CD"/>
                </a:solidFill>
                <a:latin typeface="Consolas" panose="020B0609020204030204" pitchFamily="49" charset="0"/>
              </a:rPr>
              <a:t>overline</a:t>
            </a:r>
            <a:r>
              <a:rPr lang="en-GB" dirty="0">
                <a:solidFill>
                  <a:srgbClr val="0000CD"/>
                </a:solidFill>
                <a:latin typeface="Consolas" panose="020B0609020204030204" pitchFamily="49" charset="0"/>
              </a:rPr>
              <a:t>;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A52A2A"/>
                </a:solidFill>
                <a:latin typeface="Consolas" panose="020B0609020204030204" pitchFamily="49" charset="0"/>
              </a:rPr>
              <a:t>h2 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text-decoration:</a:t>
            </a:r>
            <a:r>
              <a:rPr lang="en-GB" dirty="0">
                <a:solidFill>
                  <a:srgbClr val="0000CD"/>
                </a:solidFill>
                <a:latin typeface="Consolas" panose="020B0609020204030204" pitchFamily="49" charset="0"/>
              </a:rPr>
              <a:t> line-through;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A52A2A"/>
                </a:solidFill>
                <a:latin typeface="Consolas" panose="020B0609020204030204" pitchFamily="49" charset="0"/>
              </a:rPr>
              <a:t>h3 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text-decoration:</a:t>
            </a:r>
            <a:r>
              <a:rPr lang="en-GB" dirty="0">
                <a:solidFill>
                  <a:srgbClr val="0000CD"/>
                </a:solidFill>
                <a:latin typeface="Consolas" panose="020B0609020204030204" pitchFamily="49" charset="0"/>
              </a:rPr>
              <a:t> underline;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56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43795" y="0"/>
            <a:ext cx="9029700" cy="68258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The font-size Property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83595" y="1133342"/>
            <a:ext cx="10655120" cy="685800"/>
          </a:xfrm>
        </p:spPr>
        <p:txBody>
          <a:bodyPr>
            <a:normAutofit/>
          </a:bodyPr>
          <a:lstStyle/>
          <a:p>
            <a:pPr marL="80963" indent="0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en-US" altLang="en-US" sz="2200" dirty="0" smtClean="0">
                <a:latin typeface="Trebuchet MS" panose="020B0603020202020204" pitchFamily="34" charset="0"/>
              </a:rPr>
              <a:t>Accessibility Recommendation:  Use </a:t>
            </a:r>
            <a:r>
              <a:rPr lang="en-US" altLang="en-US" sz="2200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em</a:t>
            </a:r>
            <a:r>
              <a:rPr lang="en-US" altLang="en-US" sz="2200" dirty="0" smtClean="0">
                <a:latin typeface="Trebuchet MS" panose="020B0603020202020204" pitchFamily="34" charset="0"/>
              </a:rPr>
              <a:t> or </a:t>
            </a:r>
            <a:r>
              <a:rPr lang="en-US" altLang="en-US" sz="22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percentage</a:t>
            </a:r>
            <a:r>
              <a:rPr lang="en-US" altLang="en-US" sz="2200" dirty="0" smtClean="0">
                <a:latin typeface="Trebuchet MS" panose="020B0603020202020204" pitchFamily="34" charset="0"/>
              </a:rPr>
              <a:t> font sizes – these can be easily enlarged in all browsers by users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70" y="1895342"/>
            <a:ext cx="6715125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54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11221" y="184822"/>
            <a:ext cx="9029700" cy="678064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00B0F0"/>
                </a:solidFill>
                <a:latin typeface="Verdana" panose="020B0604030504040204" pitchFamily="34" charset="0"/>
              </a:rPr>
              <a:t>The id </a:t>
            </a:r>
            <a:r>
              <a:rPr lang="en-GB" b="1" dirty="0" smtClean="0">
                <a:solidFill>
                  <a:srgbClr val="00B0F0"/>
                </a:solidFill>
                <a:latin typeface="Verdana" panose="020B0604030504040204" pitchFamily="34" charset="0"/>
              </a:rPr>
              <a:t>Selector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4436" y="1024294"/>
            <a:ext cx="109567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The id selector uses the id attribute of an HTML element to select a specific element.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An id should be unique within a page, so the id selector is used if you want to select a single, unique element.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To select an element with a specific id, write a hash character, followed by the id of the element.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The style rule below will be applied to the HTML element with id="para1":</a:t>
            </a: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7243" y="2859325"/>
            <a:ext cx="6096000" cy="3416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GB" dirty="0" smtClean="0">
                <a:latin typeface="Khmer UI" panose="020B0502040204020203" pitchFamily="34" charset="0"/>
                <a:ea typeface="BatangChe" panose="02030609000101010101" pitchFamily="49" charset="-127"/>
                <a:cs typeface="Khmer UI" panose="020B0502040204020203" pitchFamily="34" charset="0"/>
              </a:rPr>
              <a:t>&lt;</a:t>
            </a:r>
            <a:r>
              <a:rPr lang="en-GB" dirty="0">
                <a:latin typeface="Khmer UI" panose="020B0502040204020203" pitchFamily="34" charset="0"/>
                <a:ea typeface="BatangChe" panose="02030609000101010101" pitchFamily="49" charset="-127"/>
                <a:cs typeface="Khmer UI" panose="020B0502040204020203" pitchFamily="34" charset="0"/>
              </a:rPr>
              <a:t>html&gt;</a:t>
            </a:r>
          </a:p>
          <a:p>
            <a:r>
              <a:rPr lang="en-GB" dirty="0">
                <a:latin typeface="Khmer UI" panose="020B0502040204020203" pitchFamily="34" charset="0"/>
                <a:ea typeface="BatangChe" panose="02030609000101010101" pitchFamily="49" charset="-127"/>
                <a:cs typeface="Khmer UI" panose="020B0502040204020203" pitchFamily="34" charset="0"/>
              </a:rPr>
              <a:t>&lt;head&gt;</a:t>
            </a:r>
          </a:p>
          <a:p>
            <a:r>
              <a:rPr lang="en-GB" dirty="0">
                <a:latin typeface="Khmer UI" panose="020B0502040204020203" pitchFamily="34" charset="0"/>
                <a:ea typeface="BatangChe" panose="02030609000101010101" pitchFamily="49" charset="-127"/>
                <a:cs typeface="Khmer UI" panose="020B0502040204020203" pitchFamily="34" charset="0"/>
              </a:rPr>
              <a:t>&lt;style&gt;</a:t>
            </a:r>
          </a:p>
          <a:p>
            <a:r>
              <a:rPr lang="en-GB" dirty="0">
                <a:latin typeface="Khmer UI" panose="020B0502040204020203" pitchFamily="34" charset="0"/>
                <a:ea typeface="BatangChe" panose="02030609000101010101" pitchFamily="49" charset="-127"/>
                <a:cs typeface="Khmer UI" panose="020B0502040204020203" pitchFamily="34" charset="0"/>
              </a:rPr>
              <a:t>#para1 {</a:t>
            </a:r>
          </a:p>
          <a:p>
            <a:r>
              <a:rPr lang="en-GB" dirty="0">
                <a:latin typeface="Khmer UI" panose="020B0502040204020203" pitchFamily="34" charset="0"/>
                <a:ea typeface="BatangChe" panose="02030609000101010101" pitchFamily="49" charset="-127"/>
                <a:cs typeface="Khmer UI" panose="020B0502040204020203" pitchFamily="34" charset="0"/>
              </a:rPr>
              <a:t>    text-align: </a:t>
            </a:r>
            <a:r>
              <a:rPr lang="en-GB" dirty="0" err="1">
                <a:latin typeface="Khmer UI" panose="020B0502040204020203" pitchFamily="34" charset="0"/>
                <a:ea typeface="BatangChe" panose="02030609000101010101" pitchFamily="49" charset="-127"/>
                <a:cs typeface="Khmer UI" panose="020B0502040204020203" pitchFamily="34" charset="0"/>
              </a:rPr>
              <a:t>center</a:t>
            </a:r>
            <a:r>
              <a:rPr lang="en-GB" dirty="0">
                <a:latin typeface="Khmer UI" panose="020B0502040204020203" pitchFamily="34" charset="0"/>
                <a:ea typeface="BatangChe" panose="02030609000101010101" pitchFamily="49" charset="-127"/>
                <a:cs typeface="Khmer UI" panose="020B0502040204020203" pitchFamily="34" charset="0"/>
              </a:rPr>
              <a:t>;</a:t>
            </a:r>
          </a:p>
          <a:p>
            <a:r>
              <a:rPr lang="en-GB" dirty="0">
                <a:latin typeface="Khmer UI" panose="020B0502040204020203" pitchFamily="34" charset="0"/>
                <a:ea typeface="BatangChe" panose="02030609000101010101" pitchFamily="49" charset="-127"/>
                <a:cs typeface="Khmer UI" panose="020B0502040204020203" pitchFamily="34" charset="0"/>
              </a:rPr>
              <a:t>    </a:t>
            </a:r>
            <a:r>
              <a:rPr lang="en-GB" dirty="0" err="1">
                <a:latin typeface="Khmer UI" panose="020B0502040204020203" pitchFamily="34" charset="0"/>
                <a:ea typeface="BatangChe" panose="02030609000101010101" pitchFamily="49" charset="-127"/>
                <a:cs typeface="Khmer UI" panose="020B0502040204020203" pitchFamily="34" charset="0"/>
              </a:rPr>
              <a:t>color</a:t>
            </a:r>
            <a:r>
              <a:rPr lang="en-GB" dirty="0">
                <a:latin typeface="Khmer UI" panose="020B0502040204020203" pitchFamily="34" charset="0"/>
                <a:ea typeface="BatangChe" panose="02030609000101010101" pitchFamily="49" charset="-127"/>
                <a:cs typeface="Khmer UI" panose="020B0502040204020203" pitchFamily="34" charset="0"/>
              </a:rPr>
              <a:t>: red</a:t>
            </a:r>
            <a:r>
              <a:rPr lang="en-GB" dirty="0" smtClean="0">
                <a:latin typeface="Khmer UI" panose="020B0502040204020203" pitchFamily="34" charset="0"/>
                <a:ea typeface="BatangChe" panose="02030609000101010101" pitchFamily="49" charset="-127"/>
                <a:cs typeface="Khmer UI" panose="020B0502040204020203" pitchFamily="34" charset="0"/>
              </a:rPr>
              <a:t>;  }</a:t>
            </a:r>
          </a:p>
          <a:p>
            <a:endParaRPr lang="en-GB" dirty="0">
              <a:latin typeface="Khmer UI" panose="020B0502040204020203" pitchFamily="34" charset="0"/>
              <a:ea typeface="BatangChe" panose="02030609000101010101" pitchFamily="49" charset="-127"/>
              <a:cs typeface="Khmer UI" panose="020B0502040204020203" pitchFamily="34" charset="0"/>
            </a:endParaRPr>
          </a:p>
          <a:p>
            <a:r>
              <a:rPr lang="en-GB" dirty="0">
                <a:latin typeface="Khmer UI" panose="020B0502040204020203" pitchFamily="34" charset="0"/>
                <a:ea typeface="BatangChe" panose="02030609000101010101" pitchFamily="49" charset="-127"/>
                <a:cs typeface="Khmer UI" panose="020B0502040204020203" pitchFamily="34" charset="0"/>
              </a:rPr>
              <a:t>&lt;/style</a:t>
            </a:r>
            <a:r>
              <a:rPr lang="en-GB" dirty="0" smtClean="0">
                <a:latin typeface="Khmer UI" panose="020B0502040204020203" pitchFamily="34" charset="0"/>
                <a:ea typeface="BatangChe" panose="02030609000101010101" pitchFamily="49" charset="-127"/>
                <a:cs typeface="Khmer UI" panose="020B0502040204020203" pitchFamily="34" charset="0"/>
              </a:rPr>
              <a:t>&gt; &lt;/</a:t>
            </a:r>
            <a:r>
              <a:rPr lang="en-GB" dirty="0">
                <a:latin typeface="Khmer UI" panose="020B0502040204020203" pitchFamily="34" charset="0"/>
                <a:ea typeface="BatangChe" panose="02030609000101010101" pitchFamily="49" charset="-127"/>
                <a:cs typeface="Khmer UI" panose="020B0502040204020203" pitchFamily="34" charset="0"/>
              </a:rPr>
              <a:t>head&gt;</a:t>
            </a:r>
          </a:p>
          <a:p>
            <a:r>
              <a:rPr lang="en-GB" dirty="0">
                <a:latin typeface="Khmer UI" panose="020B0502040204020203" pitchFamily="34" charset="0"/>
                <a:ea typeface="BatangChe" panose="02030609000101010101" pitchFamily="49" charset="-127"/>
                <a:cs typeface="Khmer UI" panose="020B0502040204020203" pitchFamily="34" charset="0"/>
              </a:rPr>
              <a:t>&lt;body</a:t>
            </a:r>
            <a:r>
              <a:rPr lang="en-GB" dirty="0" smtClean="0">
                <a:latin typeface="Khmer UI" panose="020B0502040204020203" pitchFamily="34" charset="0"/>
                <a:ea typeface="BatangChe" panose="02030609000101010101" pitchFamily="49" charset="-127"/>
                <a:cs typeface="Khmer UI" panose="020B0502040204020203" pitchFamily="34" charset="0"/>
              </a:rPr>
              <a:t>&gt;</a:t>
            </a:r>
            <a:endParaRPr lang="en-GB" dirty="0">
              <a:latin typeface="Khmer UI" panose="020B0502040204020203" pitchFamily="34" charset="0"/>
              <a:ea typeface="BatangChe" panose="02030609000101010101" pitchFamily="49" charset="-127"/>
              <a:cs typeface="Khmer UI" panose="020B0502040204020203" pitchFamily="34" charset="0"/>
            </a:endParaRPr>
          </a:p>
          <a:p>
            <a:r>
              <a:rPr lang="en-GB" dirty="0">
                <a:latin typeface="Khmer UI" panose="020B0502040204020203" pitchFamily="34" charset="0"/>
                <a:ea typeface="BatangChe" panose="02030609000101010101" pitchFamily="49" charset="-127"/>
                <a:cs typeface="Khmer UI" panose="020B0502040204020203" pitchFamily="34" charset="0"/>
              </a:rPr>
              <a:t>&lt;p id="para1"&gt;Hello World!&lt;/p&gt;</a:t>
            </a:r>
          </a:p>
          <a:p>
            <a:r>
              <a:rPr lang="en-GB" dirty="0">
                <a:latin typeface="Khmer UI" panose="020B0502040204020203" pitchFamily="34" charset="0"/>
                <a:ea typeface="BatangChe" panose="02030609000101010101" pitchFamily="49" charset="-127"/>
                <a:cs typeface="Khmer UI" panose="020B0502040204020203" pitchFamily="34" charset="0"/>
              </a:rPr>
              <a:t>&lt;p&gt;This paragraph is not affected by the style.&lt;/p</a:t>
            </a:r>
            <a:r>
              <a:rPr lang="en-GB" dirty="0" smtClean="0">
                <a:latin typeface="Khmer UI" panose="020B0502040204020203" pitchFamily="34" charset="0"/>
                <a:ea typeface="BatangChe" panose="02030609000101010101" pitchFamily="49" charset="-127"/>
                <a:cs typeface="Khmer UI" panose="020B0502040204020203" pitchFamily="34" charset="0"/>
              </a:rPr>
              <a:t>&gt;</a:t>
            </a:r>
            <a:endParaRPr lang="en-GB" dirty="0">
              <a:latin typeface="Khmer UI" panose="020B0502040204020203" pitchFamily="34" charset="0"/>
              <a:ea typeface="BatangChe" panose="02030609000101010101" pitchFamily="49" charset="-127"/>
              <a:cs typeface="Khmer UI" panose="020B0502040204020203" pitchFamily="34" charset="0"/>
            </a:endParaRPr>
          </a:p>
          <a:p>
            <a:r>
              <a:rPr lang="en-GB" dirty="0">
                <a:latin typeface="Khmer UI" panose="020B0502040204020203" pitchFamily="34" charset="0"/>
                <a:ea typeface="BatangChe" panose="02030609000101010101" pitchFamily="49" charset="-127"/>
                <a:cs typeface="Khmer UI" panose="020B0502040204020203" pitchFamily="34" charset="0"/>
              </a:rPr>
              <a:t>&lt;/body</a:t>
            </a:r>
            <a:r>
              <a:rPr lang="en-GB" dirty="0" smtClean="0">
                <a:latin typeface="Khmer UI" panose="020B0502040204020203" pitchFamily="34" charset="0"/>
                <a:ea typeface="BatangChe" panose="02030609000101010101" pitchFamily="49" charset="-127"/>
                <a:cs typeface="Khmer UI" panose="020B0502040204020203" pitchFamily="34" charset="0"/>
              </a:rPr>
              <a:t>&gt;&lt;/</a:t>
            </a:r>
            <a:r>
              <a:rPr lang="en-GB" dirty="0">
                <a:latin typeface="Khmer UI" panose="020B0502040204020203" pitchFamily="34" charset="0"/>
                <a:ea typeface="BatangChe" panose="02030609000101010101" pitchFamily="49" charset="-127"/>
                <a:cs typeface="Khmer UI" panose="020B0502040204020203" pitchFamily="34" charset="0"/>
              </a:rPr>
              <a:t>html&gt;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39696" y="3041440"/>
            <a:ext cx="4752304" cy="3416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</a:rPr>
              <a:t>Hello World</a:t>
            </a: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!</a:t>
            </a:r>
          </a:p>
          <a:p>
            <a:pPr algn="ctr"/>
            <a:endParaRPr 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endParaRPr lang="en-GB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This paragraph is not affected by the style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GB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64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91578" y="192847"/>
            <a:ext cx="9029700" cy="768216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solidFill>
                  <a:srgbClr val="00B0F0"/>
                </a:solidFill>
              </a:rPr>
              <a:t/>
            </a:r>
            <a:br>
              <a:rPr lang="en-GB" b="1" dirty="0" smtClean="0">
                <a:solidFill>
                  <a:srgbClr val="00B0F0"/>
                </a:solidFill>
              </a:rPr>
            </a:br>
            <a:r>
              <a:rPr lang="en-GB" b="1" dirty="0">
                <a:solidFill>
                  <a:srgbClr val="00B0F0"/>
                </a:solidFill>
              </a:rPr>
              <a:t/>
            </a:r>
            <a:br>
              <a:rPr lang="en-GB" b="1" dirty="0">
                <a:solidFill>
                  <a:srgbClr val="00B0F0"/>
                </a:solidFill>
              </a:rPr>
            </a:br>
            <a:r>
              <a:rPr lang="en-GB" b="1" dirty="0" smtClean="0">
                <a:solidFill>
                  <a:srgbClr val="00B0F0"/>
                </a:solidFill>
              </a:rPr>
              <a:t>The </a:t>
            </a:r>
            <a:r>
              <a:rPr lang="en-GB" b="1" dirty="0">
                <a:solidFill>
                  <a:srgbClr val="00B0F0"/>
                </a:solidFill>
              </a:rPr>
              <a:t>class Selector</a:t>
            </a:r>
            <a:br>
              <a:rPr lang="en-GB" b="1" dirty="0">
                <a:solidFill>
                  <a:srgbClr val="00B0F0"/>
                </a:solidFill>
              </a:rPr>
            </a:br>
            <a:r>
              <a:rPr lang="en-GB" b="1" dirty="0">
                <a:solidFill>
                  <a:srgbClr val="00B0F0"/>
                </a:solidFill>
              </a:rPr>
              <a:t/>
            </a:r>
            <a:br>
              <a:rPr lang="en-GB" b="1" dirty="0">
                <a:solidFill>
                  <a:srgbClr val="00B0F0"/>
                </a:solidFill>
              </a:rPr>
            </a:b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1303540"/>
            <a:ext cx="96210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/>
              <a:t>The class selector selects elements with a specific class attribute.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/>
              <a:t>To select elements with a specific class, write a period character, followed by the name of the class: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/>
              <a:t>In the example below, all HTML elements with class="</a:t>
            </a:r>
            <a:r>
              <a:rPr lang="en-GB" sz="2000" dirty="0" err="1"/>
              <a:t>center</a:t>
            </a:r>
            <a:r>
              <a:rPr lang="en-GB" sz="2000" dirty="0"/>
              <a:t>" will be </a:t>
            </a:r>
            <a:r>
              <a:rPr lang="en-GB" sz="2000" dirty="0" err="1"/>
              <a:t>center</a:t>
            </a:r>
            <a:r>
              <a:rPr lang="en-GB" sz="2000" dirty="0"/>
              <a:t>-aligned</a:t>
            </a:r>
          </a:p>
        </p:txBody>
      </p:sp>
      <p:sp>
        <p:nvSpPr>
          <p:cNvPr id="6" name="Rectangle 5"/>
          <p:cNvSpPr/>
          <p:nvPr/>
        </p:nvSpPr>
        <p:spPr>
          <a:xfrm>
            <a:off x="1309352" y="2626979"/>
            <a:ext cx="5748271" cy="36933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&lt;</a:t>
            </a:r>
            <a:r>
              <a:rPr lang="en-GB" dirty="0"/>
              <a:t>html&gt;</a:t>
            </a:r>
          </a:p>
          <a:p>
            <a:r>
              <a:rPr lang="en-GB" dirty="0"/>
              <a:t>&lt;head&gt;</a:t>
            </a:r>
          </a:p>
          <a:p>
            <a:r>
              <a:rPr lang="en-GB" dirty="0"/>
              <a:t>&lt;style&gt;</a:t>
            </a:r>
          </a:p>
          <a:p>
            <a:r>
              <a:rPr lang="en-GB" dirty="0"/>
              <a:t>.</a:t>
            </a:r>
            <a:r>
              <a:rPr lang="en-GB" dirty="0" err="1"/>
              <a:t>center</a:t>
            </a:r>
            <a:r>
              <a:rPr lang="en-GB" dirty="0"/>
              <a:t> {</a:t>
            </a:r>
          </a:p>
          <a:p>
            <a:r>
              <a:rPr lang="en-GB" dirty="0"/>
              <a:t>    text-align: </a:t>
            </a:r>
            <a:r>
              <a:rPr lang="en-GB" dirty="0" err="1"/>
              <a:t>center</a:t>
            </a:r>
            <a:r>
              <a:rPr lang="en-GB" dirty="0"/>
              <a:t>;</a:t>
            </a:r>
          </a:p>
          <a:p>
            <a:r>
              <a:rPr lang="en-GB" dirty="0"/>
              <a:t>    </a:t>
            </a:r>
            <a:r>
              <a:rPr lang="en-GB" dirty="0" err="1"/>
              <a:t>color</a:t>
            </a:r>
            <a:r>
              <a:rPr lang="en-GB" dirty="0"/>
              <a:t>: red;</a:t>
            </a:r>
          </a:p>
          <a:p>
            <a:r>
              <a:rPr lang="en-GB" dirty="0"/>
              <a:t>}</a:t>
            </a:r>
          </a:p>
          <a:p>
            <a:r>
              <a:rPr lang="en-GB" dirty="0"/>
              <a:t>&lt;/style&gt;</a:t>
            </a:r>
          </a:p>
          <a:p>
            <a:r>
              <a:rPr lang="en-GB" dirty="0"/>
              <a:t>&lt;/head&gt;</a:t>
            </a:r>
          </a:p>
          <a:p>
            <a:r>
              <a:rPr lang="en-GB" dirty="0"/>
              <a:t>&lt;body</a:t>
            </a:r>
            <a:r>
              <a:rPr lang="en-GB" dirty="0" smtClean="0"/>
              <a:t>&gt;</a:t>
            </a:r>
            <a:endParaRPr lang="en-GB" dirty="0"/>
          </a:p>
          <a:p>
            <a:r>
              <a:rPr lang="en-GB" dirty="0"/>
              <a:t>&lt;h1 class="</a:t>
            </a:r>
            <a:r>
              <a:rPr lang="en-GB" dirty="0" err="1"/>
              <a:t>center</a:t>
            </a:r>
            <a:r>
              <a:rPr lang="en-GB" dirty="0"/>
              <a:t>"&gt;Red and </a:t>
            </a:r>
            <a:r>
              <a:rPr lang="en-GB" dirty="0" err="1"/>
              <a:t>center</a:t>
            </a:r>
            <a:r>
              <a:rPr lang="en-GB" dirty="0"/>
              <a:t>-aligned heading&lt;/h1&gt;</a:t>
            </a:r>
          </a:p>
          <a:p>
            <a:r>
              <a:rPr lang="en-GB" dirty="0"/>
              <a:t>&lt;p class="</a:t>
            </a:r>
            <a:r>
              <a:rPr lang="en-GB" dirty="0" err="1"/>
              <a:t>center</a:t>
            </a:r>
            <a:r>
              <a:rPr lang="en-GB" dirty="0"/>
              <a:t>"&gt;Red and </a:t>
            </a:r>
            <a:r>
              <a:rPr lang="en-GB" dirty="0" err="1"/>
              <a:t>center</a:t>
            </a:r>
            <a:r>
              <a:rPr lang="en-GB" dirty="0"/>
              <a:t>-aligned paragraph.&lt;/p</a:t>
            </a:r>
            <a:r>
              <a:rPr lang="en-GB" dirty="0" smtClean="0"/>
              <a:t>&gt;  &lt;/</a:t>
            </a:r>
            <a:r>
              <a:rPr lang="en-GB" dirty="0"/>
              <a:t>body</a:t>
            </a:r>
            <a:r>
              <a:rPr lang="en-GB" dirty="0" smtClean="0"/>
              <a:t>&gt; &lt;/</a:t>
            </a:r>
            <a:r>
              <a:rPr lang="en-GB" dirty="0"/>
              <a:t>html&gt;</a:t>
            </a:r>
          </a:p>
        </p:txBody>
      </p:sp>
      <p:sp>
        <p:nvSpPr>
          <p:cNvPr id="7" name="Rectangle 6"/>
          <p:cNvSpPr/>
          <p:nvPr/>
        </p:nvSpPr>
        <p:spPr>
          <a:xfrm>
            <a:off x="7543800" y="2802030"/>
            <a:ext cx="4382038" cy="3139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Red and </a:t>
            </a:r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center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-aligned </a:t>
            </a:r>
            <a:r>
              <a:rPr lang="en-GB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heading</a:t>
            </a:r>
          </a:p>
          <a:p>
            <a:pPr algn="ctr"/>
            <a:endParaRPr lang="en-GB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</a:rPr>
              <a:t>Red and </a:t>
            </a:r>
            <a:r>
              <a:rPr lang="en-GB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center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</a:rPr>
              <a:t>-aligned paragraph</a:t>
            </a: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algn="ctr"/>
            <a:endParaRPr lang="en-US" b="0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endParaRPr lang="en-US" b="0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endParaRPr lang="en-US" b="0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endParaRPr lang="en-US" b="0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endParaRPr lang="en-GB" b="0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98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91578" y="192847"/>
            <a:ext cx="9029700" cy="768216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solidFill>
                  <a:srgbClr val="00B0F0"/>
                </a:solidFill>
              </a:rPr>
              <a:t/>
            </a:r>
            <a:br>
              <a:rPr lang="en-GB" b="1" dirty="0" smtClean="0">
                <a:solidFill>
                  <a:srgbClr val="00B0F0"/>
                </a:solidFill>
              </a:rPr>
            </a:br>
            <a:r>
              <a:rPr lang="en-GB" b="1" dirty="0">
                <a:solidFill>
                  <a:srgbClr val="00B0F0"/>
                </a:solidFill>
              </a:rPr>
              <a:t/>
            </a:r>
            <a:br>
              <a:rPr lang="en-GB" b="1" dirty="0">
                <a:solidFill>
                  <a:srgbClr val="00B0F0"/>
                </a:solidFill>
              </a:rPr>
            </a:br>
            <a:r>
              <a:rPr lang="en-GB" b="1" dirty="0" smtClean="0">
                <a:solidFill>
                  <a:srgbClr val="00B0F0"/>
                </a:solidFill>
              </a:rPr>
              <a:t>The </a:t>
            </a:r>
            <a:r>
              <a:rPr lang="en-GB" b="1" dirty="0">
                <a:solidFill>
                  <a:srgbClr val="00B0F0"/>
                </a:solidFill>
              </a:rPr>
              <a:t>class Selector</a:t>
            </a:r>
            <a:br>
              <a:rPr lang="en-GB" b="1" dirty="0">
                <a:solidFill>
                  <a:srgbClr val="00B0F0"/>
                </a:solidFill>
              </a:rPr>
            </a:br>
            <a:r>
              <a:rPr lang="en-GB" b="1" dirty="0">
                <a:solidFill>
                  <a:srgbClr val="00B0F0"/>
                </a:solidFill>
              </a:rPr>
              <a:t/>
            </a:r>
            <a:br>
              <a:rPr lang="en-GB" b="1" dirty="0">
                <a:solidFill>
                  <a:srgbClr val="00B0F0"/>
                </a:solidFill>
              </a:rPr>
            </a:b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1303540"/>
            <a:ext cx="96210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You can also specify that only specific HTML elements should be affected by a class.</a:t>
            </a:r>
          </a:p>
          <a:p>
            <a:r>
              <a:rPr lang="en-GB" sz="2000" dirty="0"/>
              <a:t>In the example below, all &lt;p&gt; elements with class="</a:t>
            </a:r>
            <a:r>
              <a:rPr lang="en-GB" sz="2000" dirty="0" err="1"/>
              <a:t>center</a:t>
            </a:r>
            <a:r>
              <a:rPr lang="en-GB" sz="2000" dirty="0"/>
              <a:t>" will be </a:t>
            </a:r>
            <a:r>
              <a:rPr lang="en-GB" sz="2000" dirty="0" err="1"/>
              <a:t>center</a:t>
            </a:r>
            <a:r>
              <a:rPr lang="en-GB" sz="2000" dirty="0"/>
              <a:t>-aligned:</a:t>
            </a:r>
          </a:p>
        </p:txBody>
      </p:sp>
      <p:sp>
        <p:nvSpPr>
          <p:cNvPr id="5" name="Rectangle 4"/>
          <p:cNvSpPr/>
          <p:nvPr/>
        </p:nvSpPr>
        <p:spPr>
          <a:xfrm>
            <a:off x="1013138" y="2164852"/>
            <a:ext cx="5709634" cy="42473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mtClean="0"/>
              <a:t>&lt;html&gt;</a:t>
            </a:r>
          </a:p>
          <a:p>
            <a:r>
              <a:rPr lang="en-GB" smtClean="0"/>
              <a:t>&lt;head&gt;</a:t>
            </a:r>
          </a:p>
          <a:p>
            <a:r>
              <a:rPr lang="en-GB" smtClean="0"/>
              <a:t>&lt;style&gt;</a:t>
            </a:r>
          </a:p>
          <a:p>
            <a:r>
              <a:rPr lang="en-GB" smtClean="0"/>
              <a:t>p.center {</a:t>
            </a:r>
          </a:p>
          <a:p>
            <a:r>
              <a:rPr lang="en-GB" smtClean="0"/>
              <a:t>    text-align: center;</a:t>
            </a:r>
          </a:p>
          <a:p>
            <a:r>
              <a:rPr lang="en-GB" smtClean="0"/>
              <a:t>    color: red;</a:t>
            </a:r>
          </a:p>
          <a:p>
            <a:r>
              <a:rPr lang="en-GB" smtClean="0"/>
              <a:t>}</a:t>
            </a:r>
          </a:p>
          <a:p>
            <a:r>
              <a:rPr lang="en-GB" smtClean="0"/>
              <a:t>&lt;/style&gt;</a:t>
            </a:r>
          </a:p>
          <a:p>
            <a:r>
              <a:rPr lang="en-GB" smtClean="0"/>
              <a:t>&lt;/head&gt;</a:t>
            </a:r>
          </a:p>
          <a:p>
            <a:r>
              <a:rPr lang="en-GB" smtClean="0"/>
              <a:t>&lt;body&gt;</a:t>
            </a:r>
          </a:p>
          <a:p>
            <a:r>
              <a:rPr lang="en-GB" smtClean="0"/>
              <a:t>&lt;h1 class="center"&gt;This heading will not be affected&lt;/h1&gt;</a:t>
            </a:r>
          </a:p>
          <a:p>
            <a:r>
              <a:rPr lang="en-GB" smtClean="0"/>
              <a:t>&lt;p class="center"&gt;This paragraph will be red and center-aligned.&lt;/p&gt; </a:t>
            </a:r>
          </a:p>
          <a:p>
            <a:r>
              <a:rPr lang="en-GB" smtClean="0"/>
              <a:t>&lt;/body&gt;</a:t>
            </a:r>
          </a:p>
          <a:p>
            <a:r>
              <a:rPr lang="en-GB" smtClean="0"/>
              <a:t>&lt;/html&gt;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834388" y="2719469"/>
            <a:ext cx="6263425" cy="31393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This heading will not be affected</a:t>
            </a:r>
          </a:p>
          <a:p>
            <a:pPr algn="ctr"/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</a:rPr>
              <a:t>This paragraph will be red and </a:t>
            </a:r>
            <a:r>
              <a:rPr lang="en-GB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center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</a:rPr>
              <a:t>-aligned</a:t>
            </a: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algn="ctr"/>
            <a:endParaRPr lang="en-US" b="0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endParaRPr lang="en-US" b="0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endParaRPr lang="en-US" b="0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endParaRPr lang="en-US" b="0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endParaRPr lang="en-GB" b="0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91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18038" y="1756044"/>
            <a:ext cx="9029700" cy="1325563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 smtClean="0"/>
              <a:t>Questions !!</a:t>
            </a:r>
            <a:br>
              <a:rPr lang="en-GB" sz="6000" b="1" dirty="0" smtClean="0"/>
            </a:br>
            <a:r>
              <a:rPr lang="en-GB" sz="6000" b="1" dirty="0" smtClean="0">
                <a:sym typeface="Wingdings" panose="05000000000000000000" pitchFamily="2" charset="2"/>
              </a:rPr>
              <a:t>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330527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493" y="367000"/>
            <a:ext cx="9087851" cy="55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262" y="623455"/>
            <a:ext cx="9673331" cy="5498090"/>
          </a:xfrm>
        </p:spPr>
      </p:pic>
    </p:spTree>
    <p:extLst>
      <p:ext uri="{BB962C8B-B14F-4D97-AF65-F5344CB8AC3E}">
        <p14:creationId xmlns:p14="http://schemas.microsoft.com/office/powerpoint/2010/main" val="197507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12" y="449913"/>
            <a:ext cx="11826976" cy="581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3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34" y="789710"/>
            <a:ext cx="10693028" cy="46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7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0281" y="1352283"/>
            <a:ext cx="9791700" cy="471366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Add the CSS style to your HTML page: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body</a:t>
            </a:r>
            <a:r>
              <a:rPr lang="en-GB" dirty="0"/>
              <a:t> {</a:t>
            </a:r>
            <a:br>
              <a:rPr lang="en-GB" dirty="0"/>
            </a:br>
            <a:r>
              <a:rPr lang="en-GB" dirty="0"/>
              <a:t>    background-</a:t>
            </a:r>
            <a:r>
              <a:rPr lang="en-GB" dirty="0" err="1"/>
              <a:t>color</a:t>
            </a:r>
            <a:r>
              <a:rPr lang="en-GB" dirty="0"/>
              <a:t>: #d0e4fe;</a:t>
            </a:r>
            <a:br>
              <a:rPr lang="en-GB" dirty="0"/>
            </a:br>
            <a:r>
              <a:rPr lang="en-GB" dirty="0"/>
              <a:t>}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FF0000"/>
                </a:solidFill>
              </a:rPr>
              <a:t>h1</a:t>
            </a:r>
            <a:r>
              <a:rPr lang="en-GB" dirty="0"/>
              <a:t> {</a:t>
            </a:r>
            <a:br>
              <a:rPr lang="en-GB" dirty="0"/>
            </a:br>
            <a:r>
              <a:rPr lang="en-GB" dirty="0"/>
              <a:t>    </a:t>
            </a:r>
            <a:r>
              <a:rPr lang="en-GB" dirty="0" err="1"/>
              <a:t>color</a:t>
            </a:r>
            <a:r>
              <a:rPr lang="en-GB" dirty="0"/>
              <a:t>: orange;</a:t>
            </a:r>
            <a:br>
              <a:rPr lang="en-GB" dirty="0"/>
            </a:br>
            <a:r>
              <a:rPr lang="en-GB" dirty="0"/>
              <a:t>    text-align: </a:t>
            </a:r>
            <a:r>
              <a:rPr lang="en-GB" dirty="0" err="1"/>
              <a:t>center</a:t>
            </a:r>
            <a:r>
              <a:rPr lang="en-GB" dirty="0"/>
              <a:t>;</a:t>
            </a:r>
            <a:br>
              <a:rPr lang="en-GB" dirty="0"/>
            </a:br>
            <a:r>
              <a:rPr lang="en-GB" dirty="0"/>
              <a:t>}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FF0000"/>
                </a:solidFill>
              </a:rPr>
              <a:t>p</a:t>
            </a:r>
            <a:r>
              <a:rPr lang="en-GB" dirty="0"/>
              <a:t> {</a:t>
            </a:r>
            <a:br>
              <a:rPr lang="en-GB" dirty="0"/>
            </a:br>
            <a:r>
              <a:rPr lang="en-GB" dirty="0"/>
              <a:t>    font-family: "Times New Roman";</a:t>
            </a:r>
            <a:br>
              <a:rPr lang="en-GB" dirty="0"/>
            </a:br>
            <a:r>
              <a:rPr lang="en-GB" dirty="0"/>
              <a:t>    font-size: 20px;</a:t>
            </a:r>
            <a:br>
              <a:rPr lang="en-GB" dirty="0"/>
            </a:br>
            <a:r>
              <a:rPr lang="en-GB" dirty="0"/>
              <a:t>}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24100" y="365126"/>
            <a:ext cx="9029700" cy="678064"/>
          </a:xfrm>
        </p:spPr>
        <p:txBody>
          <a:bodyPr>
            <a:no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Example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38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oud skipper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oud skipper design template" id="{30DBBF30-EDA2-4408-9702-3B0A8AED6F12}" vid="{0F128B79-39D4-4007-9EC6-E245A2CC91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A1AFEDE-5CAF-4D05-AC35-0F55C5366E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Cloud skipper design slides</Template>
  <TotalTime>0</TotalTime>
  <Words>2203</Words>
  <Application>Microsoft Office PowerPoint</Application>
  <PresentationFormat>Widescreen</PresentationFormat>
  <Paragraphs>379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66" baseType="lpstr">
      <vt:lpstr>BatangChe</vt:lpstr>
      <vt:lpstr>ＭＳ ゴシック</vt:lpstr>
      <vt:lpstr>MS PGothic</vt:lpstr>
      <vt:lpstr>MS PGothic</vt:lpstr>
      <vt:lpstr>宋体</vt:lpstr>
      <vt:lpstr>Arial</vt:lpstr>
      <vt:lpstr>Arial Narrow</vt:lpstr>
      <vt:lpstr>Calibri</vt:lpstr>
      <vt:lpstr>Cambria</vt:lpstr>
      <vt:lpstr>Consolas</vt:lpstr>
      <vt:lpstr>Courier New</vt:lpstr>
      <vt:lpstr>Khmer UI</vt:lpstr>
      <vt:lpstr>Nirmala UI Semilight</vt:lpstr>
      <vt:lpstr>Segoe UI</vt:lpstr>
      <vt:lpstr>Tahoma</vt:lpstr>
      <vt:lpstr>Times New Roman</vt:lpstr>
      <vt:lpstr>Trebuchet MS</vt:lpstr>
      <vt:lpstr>Verdana</vt:lpstr>
      <vt:lpstr>Wingdings</vt:lpstr>
      <vt:lpstr>Wingdings 3</vt:lpstr>
      <vt:lpstr>Cloud skipper design template</vt:lpstr>
      <vt:lpstr>Introduction to the Internet</vt:lpstr>
      <vt:lpstr>Driving problem behind CSS </vt:lpstr>
      <vt:lpstr>What is CSS? </vt:lpstr>
      <vt:lpstr>Key concept: Separate style from content </vt:lpstr>
      <vt:lpstr>PowerPoint Presentation</vt:lpstr>
      <vt:lpstr>PowerPoint Presentation</vt:lpstr>
      <vt:lpstr>PowerPoint Presentation</vt:lpstr>
      <vt:lpstr>PowerPoint Presentation</vt:lpstr>
      <vt:lpstr>Example</vt:lpstr>
      <vt:lpstr>Example</vt:lpstr>
      <vt:lpstr>CSS Solved a Big Problem</vt:lpstr>
      <vt:lpstr>  CSS Saves a Lot of Work!  </vt:lpstr>
      <vt:lpstr>CSS Syntax</vt:lpstr>
      <vt:lpstr>CSS Comments</vt:lpstr>
      <vt:lpstr>CSS Selectors</vt:lpstr>
      <vt:lpstr>Grouping Selectors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Ways to Insert CSS </vt:lpstr>
      <vt:lpstr>External Style Sheet </vt:lpstr>
      <vt:lpstr>External Style Sheet </vt:lpstr>
      <vt:lpstr>External Style Sheet </vt:lpstr>
      <vt:lpstr>External Style Sheet </vt:lpstr>
      <vt:lpstr>Internal Style Sheet (Embedded)</vt:lpstr>
      <vt:lpstr>Internal Style Sheet (Embedded)</vt:lpstr>
      <vt:lpstr>Internal Style Sheet (Embedded)</vt:lpstr>
      <vt:lpstr>Embedded CSS with Style element</vt:lpstr>
      <vt:lpstr>CSS Embedded Styles</vt:lpstr>
      <vt:lpstr>Inline Styles</vt:lpstr>
      <vt:lpstr>Using colors on CSS</vt:lpstr>
      <vt:lpstr>CSS Background</vt:lpstr>
      <vt:lpstr>Background Color</vt:lpstr>
      <vt:lpstr>Background Image</vt:lpstr>
      <vt:lpstr>All CSS Background Properties </vt:lpstr>
      <vt:lpstr>CSS Text</vt:lpstr>
      <vt:lpstr>CSS Text</vt:lpstr>
      <vt:lpstr>CSS Text</vt:lpstr>
      <vt:lpstr>The font-size Property</vt:lpstr>
      <vt:lpstr>The id Selector</vt:lpstr>
      <vt:lpstr>  The class Selector  </vt:lpstr>
      <vt:lpstr>  The class Selector  </vt:lpstr>
      <vt:lpstr>Questions !!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2015-06-10T01:27:29Z</dcterms:created>
  <dcterms:modified xsi:type="dcterms:W3CDTF">2016-02-11T09:58:07Z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TC034605089991</vt:lpwstr>
  </property>
</Properties>
</file>