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35C263-8F79-468B-9D74-2EFC508D23FB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2C7C5C-7BEE-44C2-8474-C901A3869C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/>
          <a:p>
            <a:r>
              <a:rPr lang="en-US" sz="4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Hemoflagellates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 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Phylum</a:t>
            </a:r>
            <a:r>
              <a:rPr lang="en-US" sz="28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:   </a:t>
            </a:r>
            <a:r>
              <a:rPr lang="en-US" sz="28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Sarcomastigophora</a:t>
            </a:r>
            <a:endParaRPr lang="en-US" sz="2800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5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Pathogenesis and clinical picture: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rypanosomal</a:t>
            </a:r>
            <a:r>
              <a:rPr lang="en-US" dirty="0" smtClean="0"/>
              <a:t> chancre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arasitemia</a:t>
            </a:r>
            <a:r>
              <a:rPr lang="en-US" dirty="0" smtClean="0"/>
              <a:t> </a:t>
            </a:r>
            <a:r>
              <a:rPr lang="en-US" dirty="0"/>
              <a:t>with lymphadenopathy (especially lymph nodes at the posterior triangle of the neck (winter bottom’s sign), headache, </a:t>
            </a:r>
            <a:r>
              <a:rPr lang="en-US" dirty="0" smtClean="0"/>
              <a:t>splenomegaly.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Recurrent </a:t>
            </a:r>
            <a:r>
              <a:rPr lang="en-US" dirty="0" smtClean="0"/>
              <a:t>fever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erandel’s</a:t>
            </a:r>
            <a:r>
              <a:rPr lang="en-US" dirty="0" smtClean="0"/>
              <a:t> sign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8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Diagnosis, treatment and major problems: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trypomastigote</a:t>
            </a:r>
            <a:r>
              <a:rPr lang="en-US" dirty="0"/>
              <a:t> could be detected in the blood, CSF, fluid aspiration from enlarged lymph nodes.</a:t>
            </a:r>
            <a:br>
              <a:rPr lang="en-US" dirty="0"/>
            </a:br>
            <a:r>
              <a:rPr lang="en-US" dirty="0" smtClean="0"/>
              <a:t>Motile </a:t>
            </a:r>
            <a:r>
              <a:rPr lang="en-US" dirty="0"/>
              <a:t>organisms on wet preparations of fresh blood or </a:t>
            </a:r>
            <a:r>
              <a:rPr lang="en-US" dirty="0" smtClean="0"/>
              <a:t>CSF.</a:t>
            </a:r>
          </a:p>
          <a:p>
            <a:pPr marL="0" indent="0">
              <a:buNone/>
            </a:pPr>
            <a:r>
              <a:rPr lang="en-US" dirty="0" smtClean="0"/>
              <a:t>High </a:t>
            </a:r>
            <a:r>
              <a:rPr lang="en-US" dirty="0"/>
              <a:t>levels of protein (IgG and IgM) in blood and </a:t>
            </a:r>
            <a:r>
              <a:rPr lang="en-US" dirty="0" smtClean="0"/>
              <a:t>CSF.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ymphocytosis </a:t>
            </a:r>
            <a:r>
              <a:rPr lang="en-US" dirty="0"/>
              <a:t>in </a:t>
            </a:r>
            <a:r>
              <a:rPr lang="en-US" dirty="0" smtClean="0"/>
              <a:t>CSF.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ntigen </a:t>
            </a:r>
            <a:r>
              <a:rPr lang="en-US" dirty="0"/>
              <a:t>capture or </a:t>
            </a:r>
            <a:r>
              <a:rPr lang="en-US" dirty="0" smtClean="0"/>
              <a:t>PCR.</a:t>
            </a:r>
          </a:p>
          <a:p>
            <a:pPr marL="0" indent="0">
              <a:buNone/>
            </a:pPr>
            <a:r>
              <a:rPr lang="en-US" dirty="0"/>
              <a:t>Culture on </a:t>
            </a:r>
            <a:r>
              <a:rPr lang="en-US" dirty="0" err="1"/>
              <a:t>weinman’s</a:t>
            </a:r>
            <a:r>
              <a:rPr lang="en-US" dirty="0"/>
              <a:t> </a:t>
            </a:r>
            <a:r>
              <a:rPr lang="en-US" dirty="0" smtClean="0"/>
              <a:t>media.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Treatment </a:t>
            </a:r>
            <a:r>
              <a:rPr lang="en-US" dirty="0"/>
              <a:t>- </a:t>
            </a:r>
            <a:r>
              <a:rPr lang="en-US" dirty="0" err="1"/>
              <a:t>Pentamidine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                     - </a:t>
            </a:r>
            <a:r>
              <a:rPr lang="en-US" dirty="0" err="1"/>
              <a:t>Suramin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              - </a:t>
            </a:r>
            <a:r>
              <a:rPr lang="en-US" dirty="0" err="1"/>
              <a:t>Eflornithine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              - </a:t>
            </a:r>
            <a:r>
              <a:rPr lang="en-US" dirty="0" err="1" smtClean="0"/>
              <a:t>Melarseprol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Major problem</a:t>
            </a:r>
            <a:r>
              <a:rPr lang="en-US" dirty="0" smtClean="0"/>
              <a:t>: </a:t>
            </a:r>
            <a:r>
              <a:rPr lang="en-US" dirty="0"/>
              <a:t>vaccine production very difficult because of antigenic variation of trypanosome.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40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Leishmaniasis</a:t>
            </a:r>
            <a:r>
              <a:rPr lang="en-US" sz="4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, Morphology:</a:t>
            </a:r>
            <a: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endParaRPr lang="en-US" sz="4000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Visceral </a:t>
            </a:r>
            <a:r>
              <a:rPr lang="en-US" sz="3600" dirty="0" err="1" smtClean="0"/>
              <a:t>leishmaniasis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Cutaneous </a:t>
            </a:r>
            <a:r>
              <a:rPr lang="en-US" sz="3600" dirty="0"/>
              <a:t>and </a:t>
            </a:r>
            <a:r>
              <a:rPr lang="en-US" sz="3600" dirty="0" err="1"/>
              <a:t>mucocutaneous</a:t>
            </a:r>
            <a:r>
              <a:rPr lang="en-US" sz="3600" dirty="0"/>
              <a:t> </a:t>
            </a:r>
            <a:r>
              <a:rPr lang="en-US" sz="3600" dirty="0" err="1" smtClean="0"/>
              <a:t>leishmaniasis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Promastigote:                                           Amastigote: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2895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3048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8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Epidemiology and life cycle: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Epidemiology:</a:t>
            </a:r>
          </a:p>
          <a:p>
            <a:pPr marL="0" indent="0">
              <a:buNone/>
            </a:pPr>
            <a:r>
              <a:rPr lang="en-US" dirty="0"/>
              <a:t>1-Bite of infected sand fly </a:t>
            </a:r>
          </a:p>
          <a:p>
            <a:pPr marL="0" indent="0">
              <a:buNone/>
            </a:pPr>
            <a:r>
              <a:rPr lang="en-US" dirty="0" smtClean="0"/>
              <a:t>2-Accidental </a:t>
            </a:r>
            <a:r>
              <a:rPr lang="en-US" dirty="0"/>
              <a:t>in lab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3-Mechanical </a:t>
            </a:r>
            <a:r>
              <a:rPr lang="en-US" dirty="0"/>
              <a:t>transmission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4-Blood transfusion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5- </a:t>
            </a:r>
            <a:r>
              <a:rPr lang="en-US" dirty="0" smtClean="0"/>
              <a:t>Congenital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0200"/>
            <a:ext cx="487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3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Clinical picture: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Visceral </a:t>
            </a:r>
            <a:r>
              <a:rPr lang="en-US" b="1" dirty="0" err="1"/>
              <a:t>leishmaniasis</a:t>
            </a:r>
            <a:r>
              <a:rPr lang="en-US" b="1" dirty="0"/>
              <a:t>:</a:t>
            </a:r>
            <a:r>
              <a:rPr lang="en-US" dirty="0"/>
              <a:t> (</a:t>
            </a:r>
            <a:r>
              <a:rPr lang="en-US" i="1" dirty="0"/>
              <a:t>L. </a:t>
            </a:r>
            <a:r>
              <a:rPr lang="en-US" i="1" dirty="0" err="1"/>
              <a:t>donovani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-Early nodule at site of </a:t>
            </a:r>
            <a:r>
              <a:rPr lang="en-US" dirty="0" err="1"/>
              <a:t>sandfly</a:t>
            </a:r>
            <a:r>
              <a:rPr lang="en-US" dirty="0"/>
              <a:t> bite seen at times</a:t>
            </a:r>
          </a:p>
          <a:p>
            <a:pPr marL="0" indent="0">
              <a:buNone/>
            </a:pPr>
            <a:r>
              <a:rPr lang="en-US" dirty="0"/>
              <a:t>- Chronic fever (but the patient is not aware of this fever)</a:t>
            </a:r>
          </a:p>
          <a:p>
            <a:pPr marL="0" indent="0">
              <a:buNone/>
            </a:pPr>
            <a:r>
              <a:rPr lang="en-US" dirty="0"/>
              <a:t>- Splenomegaly (very large), hepatomegaly, lymphadenopathy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Dark skin = Kala, azar.</a:t>
            </a:r>
          </a:p>
          <a:p>
            <a:pPr marL="0" indent="0">
              <a:buNone/>
            </a:pPr>
            <a:r>
              <a:rPr lang="en-US" dirty="0"/>
              <a:t>- Anemia, leucopenia and thrombocytopenia</a:t>
            </a:r>
          </a:p>
          <a:p>
            <a:pPr marL="0" indent="0">
              <a:buNone/>
            </a:pPr>
            <a:r>
              <a:rPr lang="en-US" dirty="0"/>
              <a:t>- Increase in the globulin and decrease in the albumin (characteristic).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Clinical picture: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Cutaneous </a:t>
            </a:r>
            <a:r>
              <a:rPr lang="en-US" b="1" dirty="0" err="1"/>
              <a:t>leishmaniasis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i="1" dirty="0"/>
              <a:t>L. </a:t>
            </a:r>
            <a:r>
              <a:rPr lang="en-US" b="1" i="1" dirty="0" err="1"/>
              <a:t>tropica</a:t>
            </a:r>
            <a:r>
              <a:rPr lang="en-US" b="1" dirty="0"/>
              <a:t> (urban</a:t>
            </a:r>
            <a:r>
              <a:rPr lang="en-US" b="1" dirty="0" smtClean="0"/>
              <a:t>): dry sore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i="1" dirty="0"/>
              <a:t>L. major</a:t>
            </a:r>
            <a:r>
              <a:rPr lang="en-US" b="1" dirty="0"/>
              <a:t> (rural</a:t>
            </a:r>
            <a:r>
              <a:rPr lang="en-US" b="1" dirty="0" smtClean="0"/>
              <a:t>): wet sore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i="1" dirty="0" err="1"/>
              <a:t>L.aethiopica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048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32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Clinical picture: 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ucocutaneous</a:t>
            </a:r>
            <a:r>
              <a:rPr lang="en-US" b="1" dirty="0" smtClean="0"/>
              <a:t> </a:t>
            </a:r>
            <a:r>
              <a:rPr lang="en-US" b="1" dirty="0" err="1"/>
              <a:t>leishmaniasis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L. </a:t>
            </a:r>
            <a:r>
              <a:rPr lang="en-US" i="1" dirty="0" err="1" smtClean="0"/>
              <a:t>Braziliensis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4038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65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Diagnosis: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Visceral:</a:t>
            </a:r>
          </a:p>
          <a:p>
            <a:pPr marL="457200" indent="-457200">
              <a:buAutoNum type="arabicPeriod"/>
            </a:pPr>
            <a:r>
              <a:rPr lang="en-US" dirty="0" smtClean="0"/>
              <a:t>aspirate </a:t>
            </a:r>
            <a:r>
              <a:rPr lang="en-US" dirty="0"/>
              <a:t>bone marrow or spleen or lymph nodes or </a:t>
            </a:r>
            <a:r>
              <a:rPr lang="en-US" dirty="0" smtClean="0"/>
              <a:t>liver.</a:t>
            </a:r>
          </a:p>
          <a:p>
            <a:pPr marL="457200" indent="-457200">
              <a:buAutoNum type="arabicPeriod"/>
            </a:pPr>
            <a:r>
              <a:rPr lang="en-US" dirty="0"/>
              <a:t>Blood </a:t>
            </a:r>
            <a:r>
              <a:rPr lang="en-US" dirty="0" smtClean="0"/>
              <a:t>examination: only </a:t>
            </a:r>
            <a:r>
              <a:rPr lang="en-US" dirty="0"/>
              <a:t>on Indian type of kala azar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Serology.</a:t>
            </a:r>
          </a:p>
          <a:p>
            <a:pPr marL="457200" indent="-457200">
              <a:buAutoNum type="arabicPeriod"/>
            </a:pPr>
            <a:r>
              <a:rPr lang="en-US" dirty="0" err="1"/>
              <a:t>Formol</a:t>
            </a:r>
            <a:r>
              <a:rPr lang="en-US" dirty="0"/>
              <a:t> gel </a:t>
            </a:r>
            <a:r>
              <a:rPr lang="en-US" dirty="0" smtClean="0"/>
              <a:t>test.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Leishmanin</a:t>
            </a:r>
            <a:r>
              <a:rPr lang="en-US" dirty="0" smtClean="0"/>
              <a:t> test.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Cutaneous and </a:t>
            </a:r>
            <a:r>
              <a:rPr lang="en-US" b="1" dirty="0" err="1" smtClean="0"/>
              <a:t>mucocutaneous</a:t>
            </a:r>
            <a:r>
              <a:rPr lang="en-US" b="1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aspirate </a:t>
            </a:r>
            <a:r>
              <a:rPr lang="en-US" dirty="0"/>
              <a:t>material from edge of ulcer and never the floor to avoid contamination and stain (Giemsa</a:t>
            </a:r>
            <a:r>
              <a:rPr lang="en-US" dirty="0" smtClean="0"/>
              <a:t>).</a:t>
            </a:r>
          </a:p>
          <a:p>
            <a:pPr marL="457200" indent="-457200">
              <a:buAutoNum type="arabicPeriod"/>
            </a:pPr>
            <a:r>
              <a:rPr lang="en-US" dirty="0" smtClean="0"/>
              <a:t>Biopsy and stain.</a:t>
            </a:r>
          </a:p>
          <a:p>
            <a:pPr marL="457200" indent="-457200">
              <a:buAutoNum type="arabicPeriod"/>
            </a:pPr>
            <a:r>
              <a:rPr lang="en-US" dirty="0" smtClean="0"/>
              <a:t>Culture in N.N.N media.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Leishmanin</a:t>
            </a:r>
            <a:r>
              <a:rPr lang="en-US" dirty="0" smtClean="0"/>
              <a:t> test.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572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Treatment: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R</a:t>
            </a:r>
            <a:r>
              <a:rPr lang="en-US" dirty="0" smtClean="0"/>
              <a:t>elatively </a:t>
            </a:r>
            <a:r>
              <a:rPr lang="en-US" dirty="0"/>
              <a:t>toxic drugs, e.g. </a:t>
            </a:r>
            <a:r>
              <a:rPr lang="en-US" dirty="0" err="1"/>
              <a:t>antimonials</a:t>
            </a:r>
            <a:r>
              <a:rPr lang="en-US" dirty="0"/>
              <a:t> (</a:t>
            </a:r>
            <a:r>
              <a:rPr lang="en-US" dirty="0" err="1"/>
              <a:t>Pentostam</a:t>
            </a:r>
            <a:r>
              <a:rPr lang="en-US" dirty="0"/>
              <a:t>), </a:t>
            </a:r>
            <a:r>
              <a:rPr lang="en-US" dirty="0" err="1"/>
              <a:t>Pentamidine</a:t>
            </a:r>
            <a:r>
              <a:rPr lang="en-US" dirty="0"/>
              <a:t>, </a:t>
            </a:r>
            <a:r>
              <a:rPr lang="en-US" dirty="0" err="1"/>
              <a:t>Amphoteracin</a:t>
            </a:r>
            <a:r>
              <a:rPr lang="en-US" dirty="0"/>
              <a:t> B.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R</a:t>
            </a:r>
            <a:r>
              <a:rPr lang="en-US" dirty="0" smtClean="0"/>
              <a:t>esistance </a:t>
            </a:r>
            <a:r>
              <a:rPr lang="en-US" dirty="0"/>
              <a:t>to all drugs in some geographic areas.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6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2 medically important genera: </a:t>
            </a:r>
            <a:r>
              <a:rPr lang="en-US" i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Trypanosoma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and </a:t>
            </a:r>
            <a:r>
              <a:rPr lang="en-US" i="1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Leishmania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Important pathogens of </a:t>
            </a:r>
            <a:r>
              <a:rPr lang="en-US" dirty="0" smtClean="0"/>
              <a:t>humans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pathogenic species transmitted by </a:t>
            </a:r>
            <a:r>
              <a:rPr lang="en-US" dirty="0" smtClean="0"/>
              <a:t>insects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have more or less complex cycles alternating from one morphologic form to another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9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Genus Trypanosoma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 different species of medical </a:t>
            </a:r>
            <a:r>
              <a:rPr lang="en-US" dirty="0" smtClean="0"/>
              <a:t>importance: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        - </a:t>
            </a:r>
            <a:r>
              <a:rPr lang="en-US" i="1" dirty="0"/>
              <a:t>Trypanosoma </a:t>
            </a:r>
            <a:r>
              <a:rPr lang="en-US" i="1" dirty="0" err="1"/>
              <a:t>cruzi</a:t>
            </a:r>
            <a:r>
              <a:rPr lang="en-US" i="1" dirty="0"/>
              <a:t> (American Trypanosoma)</a:t>
            </a:r>
            <a:r>
              <a:rPr lang="en-US" dirty="0"/>
              <a:t>: causes Chagas' disease in South </a:t>
            </a:r>
            <a:r>
              <a:rPr lang="en-US" dirty="0" smtClean="0"/>
              <a:t>America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 - </a:t>
            </a:r>
            <a:r>
              <a:rPr lang="en-US" i="1" dirty="0"/>
              <a:t>Trypanosoma </a:t>
            </a:r>
            <a:r>
              <a:rPr lang="en-US" i="1" dirty="0" err="1"/>
              <a:t>brudei</a:t>
            </a:r>
            <a:r>
              <a:rPr lang="en-US" i="1" dirty="0"/>
              <a:t> </a:t>
            </a:r>
            <a:r>
              <a:rPr lang="en-US" i="1" dirty="0" err="1"/>
              <a:t>gambiense</a:t>
            </a:r>
            <a:r>
              <a:rPr lang="en-US" i="1" dirty="0"/>
              <a:t> and </a:t>
            </a:r>
            <a:r>
              <a:rPr lang="en-US" i="1" dirty="0" err="1"/>
              <a:t>rhodesiense</a:t>
            </a:r>
            <a:r>
              <a:rPr lang="en-US" i="1" dirty="0"/>
              <a:t> (African Trypanosoma)</a:t>
            </a:r>
            <a:r>
              <a:rPr lang="en-US" dirty="0"/>
              <a:t>: causes African trypanosomiasis (African sleeping sickness)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7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Trypanosoma </a:t>
            </a:r>
            <a:r>
              <a:rPr lang="en-US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cruzi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(Chagas' Disease, American Trypanosomiasis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) Morphology: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Trypomastigotes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733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4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Habitat, Epidemiology and life cycle: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9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Pathogenesis and clinical picture: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Acute:</a:t>
            </a:r>
          </a:p>
          <a:p>
            <a:pPr marL="0" indent="0">
              <a:buNone/>
            </a:pPr>
            <a:r>
              <a:rPr lang="en-US" dirty="0" err="1" smtClean="0"/>
              <a:t>Chagoma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Romano’s sign</a:t>
            </a:r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eneralized </a:t>
            </a:r>
            <a:r>
              <a:rPr lang="en-US" dirty="0"/>
              <a:t>lymphadenopathy, hepatomegaly, fever.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Chronic:</a:t>
            </a:r>
          </a:p>
          <a:p>
            <a:pPr marL="0" indent="0">
              <a:buNone/>
            </a:pPr>
            <a:r>
              <a:rPr lang="en-US" dirty="0" err="1" smtClean="0"/>
              <a:t>Myocardopathy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Megacolon</a:t>
            </a:r>
          </a:p>
          <a:p>
            <a:pPr marL="0" indent="0">
              <a:buNone/>
            </a:pPr>
            <a:r>
              <a:rPr lang="en-US" dirty="0" err="1" smtClean="0"/>
              <a:t>Megaoesophagus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Diagnosis, treatment and control: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Blood </a:t>
            </a:r>
            <a:r>
              <a:rPr lang="en-US" dirty="0"/>
              <a:t>smear for </a:t>
            </a:r>
            <a:r>
              <a:rPr lang="en-US" dirty="0" err="1"/>
              <a:t>trypomastigotes</a:t>
            </a:r>
            <a:r>
              <a:rPr lang="en-US" dirty="0"/>
              <a:t> (Giemsa stain)</a:t>
            </a:r>
            <a:br>
              <a:rPr lang="en-US" dirty="0"/>
            </a:br>
            <a:r>
              <a:rPr lang="en-US" dirty="0" smtClean="0"/>
              <a:t>Serology</a:t>
            </a:r>
            <a:r>
              <a:rPr lang="en-US" dirty="0"/>
              <a:t>, PCR</a:t>
            </a:r>
            <a:br>
              <a:rPr lang="en-US" dirty="0"/>
            </a:br>
            <a:r>
              <a:rPr lang="en-US" dirty="0" smtClean="0"/>
              <a:t>Muscle </a:t>
            </a:r>
            <a:r>
              <a:rPr lang="en-US" dirty="0"/>
              <a:t>biopsy (deltoid) detect the amastigote </a:t>
            </a:r>
            <a:r>
              <a:rPr lang="en-US" dirty="0" smtClean="0"/>
              <a:t>form</a:t>
            </a:r>
          </a:p>
          <a:p>
            <a:pPr marL="0" indent="0">
              <a:buNone/>
            </a:pPr>
            <a:r>
              <a:rPr lang="en-US" dirty="0" smtClean="0"/>
              <a:t>Culture </a:t>
            </a:r>
            <a:r>
              <a:rPr lang="en-US" dirty="0"/>
              <a:t>on N.N.N. </a:t>
            </a:r>
            <a:r>
              <a:rPr lang="en-US" dirty="0" smtClean="0"/>
              <a:t>media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xenodiagnosis</a:t>
            </a:r>
            <a:r>
              <a:rPr lang="en-US" dirty="0" smtClean="0"/>
              <a:t> </a:t>
            </a:r>
            <a:r>
              <a:rPr lang="en-US" dirty="0"/>
              <a:t>(obsolete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Treatment:   </a:t>
            </a:r>
            <a:r>
              <a:rPr lang="en-US" dirty="0"/>
              <a:t>- </a:t>
            </a:r>
            <a:r>
              <a:rPr lang="en-US" dirty="0" err="1"/>
              <a:t>Nifurtimox</a:t>
            </a:r>
            <a:r>
              <a:rPr lang="en-US" dirty="0"/>
              <a:t> (</a:t>
            </a:r>
            <a:r>
              <a:rPr lang="en-US" dirty="0" err="1"/>
              <a:t>Lampit</a:t>
            </a:r>
            <a:r>
              <a:rPr lang="en-US" dirty="0"/>
              <a:t>) a </a:t>
            </a:r>
            <a:r>
              <a:rPr lang="en-US" dirty="0" err="1"/>
              <a:t>nitrofurone</a:t>
            </a:r>
            <a:r>
              <a:rPr lang="en-US" dirty="0"/>
              <a:t>, poorly effective in chronic </a:t>
            </a:r>
            <a:r>
              <a:rPr lang="en-US" dirty="0" smtClean="0"/>
              <a:t>Chagas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Control:  </a:t>
            </a:r>
            <a:r>
              <a:rPr lang="en-US" dirty="0"/>
              <a:t>- Concrete walls and floors prevent winged bug </a:t>
            </a:r>
            <a:r>
              <a:rPr lang="en-US" dirty="0" smtClean="0"/>
              <a:t>infestations, </a:t>
            </a:r>
            <a:r>
              <a:rPr lang="en-US" dirty="0" err="1"/>
              <a:t>antiparasitic</a:t>
            </a:r>
            <a:r>
              <a:rPr lang="en-US" dirty="0"/>
              <a:t> agents added to transfused blood </a:t>
            </a:r>
            <a:r>
              <a:rPr lang="en-US" dirty="0" smtClean="0"/>
              <a:t>products.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African Trypanosomiasis </a:t>
            </a:r>
            <a:b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(African Sleeping Sickness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) Morphology: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Trypomastigotes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05" y="2357437"/>
            <a:ext cx="4730495" cy="334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9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Habitat, Epidemiology and life cycle: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Habitat: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3 habitats </a:t>
            </a:r>
            <a:r>
              <a:rPr lang="en-US" dirty="0" smtClean="0"/>
              <a:t>according</a:t>
            </a:r>
          </a:p>
          <a:p>
            <a:pPr marL="0" indent="0" algn="just">
              <a:buNone/>
            </a:pPr>
            <a:r>
              <a:rPr lang="en-US" dirty="0" smtClean="0"/>
              <a:t>to </a:t>
            </a:r>
            <a:r>
              <a:rPr lang="en-US" dirty="0"/>
              <a:t>the stage of the disease</a:t>
            </a:r>
          </a:p>
          <a:p>
            <a:pPr marL="0" indent="0" algn="just">
              <a:buNone/>
            </a:pPr>
            <a:r>
              <a:rPr lang="en-US" dirty="0"/>
              <a:t>In early stage</a:t>
            </a:r>
            <a:r>
              <a:rPr lang="en-US" dirty="0" smtClean="0"/>
              <a:t>,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organisms are found </a:t>
            </a:r>
            <a:r>
              <a:rPr lang="en-US" dirty="0" smtClean="0"/>
              <a:t>in</a:t>
            </a:r>
          </a:p>
          <a:p>
            <a:pPr marL="0" indent="0" algn="just">
              <a:buNone/>
            </a:pPr>
            <a:r>
              <a:rPr lang="en-US" dirty="0" smtClean="0"/>
              <a:t>the blood and </a:t>
            </a:r>
            <a:r>
              <a:rPr lang="en-US" dirty="0"/>
              <a:t>lymphatics.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As </a:t>
            </a:r>
            <a:r>
              <a:rPr lang="en-US" dirty="0"/>
              <a:t>the disease progress</a:t>
            </a:r>
            <a:r>
              <a:rPr lang="en-US" dirty="0" smtClean="0"/>
              <a:t>,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organisms are found </a:t>
            </a:r>
            <a:r>
              <a:rPr lang="en-US" dirty="0" smtClean="0"/>
              <a:t>in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internal organs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the terminal stages,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organisms are found in the CNS and </a:t>
            </a:r>
            <a:r>
              <a:rPr lang="en-US" dirty="0" smtClean="0"/>
              <a:t>CSF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1447800"/>
            <a:ext cx="5181600" cy="427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6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</TotalTime>
  <Words>368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Thatch</vt:lpstr>
      <vt:lpstr>Hemoflagellates   </vt:lpstr>
      <vt:lpstr>2 medically important genera: Trypanosoma and Leishmania</vt:lpstr>
      <vt:lpstr>Genus Trypanosoma </vt:lpstr>
      <vt:lpstr>Trypanosoma cruzi (Chagas' Disease, American Trypanosomiasis) Morphology:</vt:lpstr>
      <vt:lpstr>Habitat, Epidemiology and life cycle:</vt:lpstr>
      <vt:lpstr>Pathogenesis and clinical picture:</vt:lpstr>
      <vt:lpstr>Diagnosis, treatment and control:</vt:lpstr>
      <vt:lpstr>African Trypanosomiasis  (African Sleeping Sickness) Morphology:</vt:lpstr>
      <vt:lpstr>Habitat, Epidemiology and life cycle:</vt:lpstr>
      <vt:lpstr>Pathogenesis and clinical picture:</vt:lpstr>
      <vt:lpstr>Diagnosis, treatment and major problems:</vt:lpstr>
      <vt:lpstr>            Leishmaniasis, Morphology: </vt:lpstr>
      <vt:lpstr>Epidemiology and life cycle:</vt:lpstr>
      <vt:lpstr>Clinical picture:</vt:lpstr>
      <vt:lpstr>Clinical picture:</vt:lpstr>
      <vt:lpstr>Clinical picture: </vt:lpstr>
      <vt:lpstr>Diagnosis:</vt:lpstr>
      <vt:lpstr>Treatment: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Hemoflagellates</dc:title>
  <dc:creator>user</dc:creator>
  <cp:lastModifiedBy>Danah Alturbak</cp:lastModifiedBy>
  <cp:revision>13</cp:revision>
  <dcterms:created xsi:type="dcterms:W3CDTF">2016-02-13T05:32:08Z</dcterms:created>
  <dcterms:modified xsi:type="dcterms:W3CDTF">2016-10-02T04:24:12Z</dcterms:modified>
</cp:coreProperties>
</file>