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2E4AE-A5E5-4D7C-A6F3-2F9214BA0324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1AA56-F6C8-4ADF-ACEA-E2CB20C15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1AA56-F6C8-4ADF-ACEA-E2CB20C154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3F938B-1375-40C6-BA27-08F4AE7011A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52DFF7-52A6-4F62-897E-46E84EEDBD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الخواص الطبيعية والكيميائية للأحماض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تفاعل </a:t>
            </a:r>
            <a:r>
              <a:rPr lang="ar-SA" dirty="0" err="1" smtClean="0"/>
              <a:t>الننهيدرين</a:t>
            </a:r>
            <a:r>
              <a:rPr lang="ar-SA" dirty="0" smtClean="0"/>
              <a:t> </a:t>
            </a:r>
            <a:r>
              <a:rPr lang="en-US" dirty="0" err="1" smtClean="0"/>
              <a:t>Ninhydrin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تسخن الأحماض </a:t>
            </a:r>
            <a:r>
              <a:rPr lang="ar-SA" sz="3200" dirty="0" err="1" smtClean="0">
                <a:cs typeface="+mj-cs"/>
              </a:rPr>
              <a:t>الأمينية</a:t>
            </a:r>
            <a:r>
              <a:rPr lang="ar-SA" sz="3200" dirty="0" smtClean="0">
                <a:cs typeface="+mj-cs"/>
              </a:rPr>
              <a:t> مع مادة </a:t>
            </a:r>
            <a:r>
              <a:rPr lang="ar-SA" sz="3200" dirty="0" err="1" smtClean="0">
                <a:cs typeface="+mj-cs"/>
              </a:rPr>
              <a:t>الننهيدرين</a:t>
            </a:r>
            <a:r>
              <a:rPr lang="ar-SA" sz="3200" dirty="0" smtClean="0">
                <a:cs typeface="+mj-cs"/>
              </a:rPr>
              <a:t> يؤدي إلى تكون ناتج أزرق بسبب تفاعل الكاشف مع مجموعة الأمين.</a:t>
            </a:r>
          </a:p>
          <a:p>
            <a:pPr algn="r" rtl="1"/>
            <a:r>
              <a:rPr lang="ar-SA" sz="3200" dirty="0" smtClean="0">
                <a:cs typeface="+mj-cs"/>
              </a:rPr>
              <a:t>الحمض </a:t>
            </a:r>
            <a:r>
              <a:rPr lang="ar-SA" sz="3200" dirty="0" err="1" smtClean="0">
                <a:cs typeface="+mj-cs"/>
              </a:rPr>
              <a:t>الأميني</a:t>
            </a:r>
            <a:r>
              <a:rPr lang="ar-SA" sz="3200" dirty="0" smtClean="0">
                <a:cs typeface="+mj-cs"/>
              </a:rPr>
              <a:t> </a:t>
            </a:r>
            <a:r>
              <a:rPr lang="ar-SA" sz="3200" dirty="0" err="1" smtClean="0">
                <a:cs typeface="+mj-cs"/>
              </a:rPr>
              <a:t>البرولين</a:t>
            </a:r>
            <a:r>
              <a:rPr lang="ar-SA" sz="3200" dirty="0" smtClean="0">
                <a:cs typeface="+mj-cs"/>
              </a:rPr>
              <a:t> يعطي لون أصفر مع الكاشف لأن مجموعة الأمين غير حرة.</a:t>
            </a: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DNB.gif"/>
          <p:cNvPicPr>
            <a:picLocks noChangeAspect="1"/>
          </p:cNvPicPr>
          <p:nvPr/>
        </p:nvPicPr>
        <p:blipFill>
          <a:blip r:embed="rId3"/>
          <a:srcRect r="81081"/>
          <a:stretch>
            <a:fillRect/>
          </a:stretch>
        </p:blipFill>
        <p:spPr>
          <a:xfrm>
            <a:off x="3200400" y="3886200"/>
            <a:ext cx="1676400" cy="2662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200" dirty="0" smtClean="0"/>
              <a:t>2- تفاعل مع </a:t>
            </a:r>
            <a:r>
              <a:rPr lang="en-US" sz="4200" dirty="0" smtClean="0"/>
              <a:t>1-fluoro-2,4-dinitrobenzene</a:t>
            </a:r>
            <a:endParaRPr lang="en-US" sz="4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ادخله العالم </a:t>
            </a:r>
            <a:r>
              <a:rPr lang="ar-SA" sz="2800" dirty="0" err="1" smtClean="0">
                <a:cs typeface="+mj-cs"/>
              </a:rPr>
              <a:t>سانكر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Sanger</a:t>
            </a:r>
            <a:endParaRPr lang="ar-SA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يعين كمية مجموعات الأمين الموجودة في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و </a:t>
            </a:r>
            <a:r>
              <a:rPr lang="ar-SA" sz="2800" dirty="0" err="1" smtClean="0">
                <a:cs typeface="+mj-cs"/>
              </a:rPr>
              <a:t>البيبتيدات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يتفاعل الكاشف </a:t>
            </a:r>
            <a:r>
              <a:rPr lang="en-US" sz="2800" dirty="0" smtClean="0">
                <a:cs typeface="+mj-cs"/>
              </a:rPr>
              <a:t>FDNB</a:t>
            </a:r>
            <a:r>
              <a:rPr lang="ar-SA" sz="2800" dirty="0" smtClean="0">
                <a:cs typeface="+mj-cs"/>
              </a:rPr>
              <a:t> مع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في المحاليل القاعدية فيتكون مشتق أصفر.</a:t>
            </a:r>
            <a:endParaRPr lang="en-US" sz="2800" dirty="0">
              <a:cs typeface="+mj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85800" y="3886200"/>
            <a:ext cx="2514600" cy="2667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</a:t>
            </a: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+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N–</a:t>
            </a:r>
            <a:r>
              <a:rPr kumimoji="0" lang="el-GR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C–COO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R</a:t>
            </a:r>
          </a:p>
          <a:p>
            <a:pPr marL="381000" marR="0" lvl="0" indent="-3810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structure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1727636" y="47244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726048" y="5282764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+</a:t>
            </a:r>
            <a:endParaRPr lang="en-US" dirty="0"/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>
          <a:xfrm>
            <a:off x="7162800" y="3886200"/>
            <a:ext cx="1676400" cy="2667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</a:t>
            </a: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HN–</a:t>
            </a:r>
            <a:r>
              <a:rPr kumimoji="0" lang="el-GR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C–COO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R</a:t>
            </a:r>
          </a:p>
          <a:p>
            <a:pPr marL="381000" marR="0" lvl="0" indent="-3810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76800" y="5293826"/>
            <a:ext cx="2286000" cy="12464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r-SA" sz="1500" dirty="0" smtClean="0"/>
              <a:t>      </a:t>
            </a:r>
            <a:r>
              <a:rPr lang="en-US" sz="1500" dirty="0" smtClean="0"/>
              <a:t>                               </a:t>
            </a:r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 smtClean="0"/>
          </a:p>
          <a:p>
            <a:endParaRPr lang="en-US" sz="1500" dirty="0"/>
          </a:p>
        </p:txBody>
      </p:sp>
      <p:pic>
        <p:nvPicPr>
          <p:cNvPr id="23" name="Picture 22" descr="FDNB.gif"/>
          <p:cNvPicPr>
            <a:picLocks noChangeAspect="1"/>
          </p:cNvPicPr>
          <p:nvPr/>
        </p:nvPicPr>
        <p:blipFill>
          <a:blip r:embed="rId3"/>
          <a:srcRect r="81081" b="19857"/>
          <a:stretch>
            <a:fillRect/>
          </a:stretch>
        </p:blipFill>
        <p:spPr>
          <a:xfrm rot="16200000">
            <a:off x="5181600" y="3505200"/>
            <a:ext cx="1600200" cy="23622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4343400" y="5256212"/>
            <a:ext cx="64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>
            <a:off x="4648200" y="5257800"/>
            <a:ext cx="4572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81600" y="556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HF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8228805" y="47236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8227217" y="528197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الأحماض </a:t>
            </a:r>
            <a:r>
              <a:rPr lang="ar-SA" dirty="0" err="1" smtClean="0"/>
              <a:t>الأمينية</a:t>
            </a:r>
            <a:r>
              <a:rPr lang="ar-SA" dirty="0" smtClean="0"/>
              <a:t> النادرة في البروتينات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هناك أنواع قليلة أخرى توجد كعناصر ثانوية بسيطة لبعض أنواع البروتينات المتخصصة.</a:t>
            </a:r>
          </a:p>
          <a:p>
            <a:pPr algn="r" rtl="1"/>
            <a:r>
              <a:rPr lang="ar-SA" dirty="0" smtClean="0">
                <a:cs typeface="+mj-cs"/>
              </a:rPr>
              <a:t>أن كل من هذه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مشتقة من إحدى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20 مثل:</a:t>
            </a:r>
          </a:p>
          <a:p>
            <a:pPr lvl="1" algn="r" rtl="1"/>
            <a:r>
              <a:rPr lang="ar-SA" dirty="0" smtClean="0">
                <a:cs typeface="+mj-cs"/>
              </a:rPr>
              <a:t>4-</a:t>
            </a:r>
            <a:r>
              <a:rPr lang="ar-SA" dirty="0" err="1" smtClean="0">
                <a:cs typeface="+mj-cs"/>
              </a:rPr>
              <a:t>هيدروكسي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برولين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4-hydroxy </a:t>
            </a:r>
            <a:r>
              <a:rPr lang="en-US" dirty="0" err="1" smtClean="0">
                <a:cs typeface="+mj-cs"/>
              </a:rPr>
              <a:t>proline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5-</a:t>
            </a:r>
            <a:r>
              <a:rPr lang="ar-SA" dirty="0" err="1" smtClean="0">
                <a:cs typeface="+mj-cs"/>
              </a:rPr>
              <a:t>هيدروكسي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لايسين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5-hydroxy </a:t>
            </a:r>
          </a:p>
          <a:p>
            <a:pPr lvl="1" algn="r" rtl="1">
              <a:buNone/>
            </a:pPr>
            <a:r>
              <a:rPr lang="en-US" dirty="0" smtClean="0">
                <a:cs typeface="+mj-cs"/>
              </a:rPr>
              <a:t>Lysine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كلاهما موجود في الكولاجين.</a:t>
            </a: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5" name="Content Placeholder 4" descr="Image86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62487" y="1981201"/>
            <a:ext cx="4252913" cy="3962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مثال </a:t>
            </a:r>
            <a:r>
              <a:rPr lang="ar-SA" dirty="0" err="1" smtClean="0">
                <a:cs typeface="+mj-cs"/>
              </a:rPr>
              <a:t>اخر</a:t>
            </a:r>
            <a:r>
              <a:rPr lang="ar-SA" dirty="0" smtClean="0">
                <a:cs typeface="+mj-cs"/>
              </a:rPr>
              <a:t> هو</a:t>
            </a:r>
            <a:r>
              <a:rPr lang="en-US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N-</a:t>
            </a:r>
            <a:r>
              <a:rPr lang="ar-SA" dirty="0" err="1" smtClean="0">
                <a:cs typeface="+mj-cs"/>
              </a:rPr>
              <a:t>ميثيل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لايسين</a:t>
            </a:r>
            <a:r>
              <a:rPr lang="ar-SA" dirty="0" smtClean="0">
                <a:cs typeface="+mj-cs"/>
              </a:rPr>
              <a:t>    </a:t>
            </a:r>
            <a:r>
              <a:rPr lang="en-US" dirty="0" smtClean="0">
                <a:cs typeface="+mj-cs"/>
              </a:rPr>
              <a:t>N-</a:t>
            </a:r>
            <a:r>
              <a:rPr lang="en-US" dirty="0" err="1" smtClean="0">
                <a:cs typeface="+mj-cs"/>
              </a:rPr>
              <a:t>methylLysine</a:t>
            </a:r>
            <a:r>
              <a:rPr lang="ar-SA" dirty="0" smtClean="0">
                <a:cs typeface="+mj-cs"/>
              </a:rPr>
              <a:t> الموجود في </a:t>
            </a:r>
            <a:r>
              <a:rPr lang="ar-SA" dirty="0" err="1" smtClean="0">
                <a:cs typeface="+mj-cs"/>
              </a:rPr>
              <a:t>المايوسين</a:t>
            </a:r>
            <a:r>
              <a:rPr lang="ar-SA" dirty="0" smtClean="0">
                <a:cs typeface="+mj-cs"/>
              </a:rPr>
              <a:t> بالعضلات.</a:t>
            </a:r>
            <a:endParaRPr lang="en-US" dirty="0">
              <a:cs typeface="+mj-cs"/>
            </a:endParaRPr>
          </a:p>
        </p:txBody>
      </p:sp>
      <p:pic>
        <p:nvPicPr>
          <p:cNvPr id="6" name="Content Placeholder 5" descr="70px-Dimethyllysine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10200" y="2057400"/>
            <a:ext cx="1828800" cy="3276600"/>
          </a:xfrm>
          <a:solidFill>
            <a:schemeClr val="tx2">
              <a:lumMod val="40000"/>
              <a:lumOff val="60000"/>
            </a:schemeClr>
          </a:solidFill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الأحماض </a:t>
            </a:r>
            <a:r>
              <a:rPr lang="ar-SA" dirty="0" err="1" smtClean="0"/>
              <a:t>الأمينية</a:t>
            </a:r>
            <a:r>
              <a:rPr lang="ar-SA" dirty="0" smtClean="0"/>
              <a:t> النادرة في البروتينات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5528846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N-</a:t>
            </a:r>
            <a:r>
              <a:rPr lang="en-US" sz="1600" dirty="0" err="1"/>
              <a:t>methylLysine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الأحماض </a:t>
            </a:r>
            <a:r>
              <a:rPr lang="ar-SA" dirty="0" err="1" smtClean="0"/>
              <a:t>الأمينية</a:t>
            </a:r>
            <a:r>
              <a:rPr lang="ar-SA" dirty="0" smtClean="0"/>
              <a:t> غير </a:t>
            </a:r>
            <a:r>
              <a:rPr lang="ar-SA" dirty="0" err="1" smtClean="0"/>
              <a:t>البروتينية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توجد أحماض </a:t>
            </a:r>
            <a:r>
              <a:rPr lang="ar-SA" dirty="0" err="1" smtClean="0">
                <a:cs typeface="+mj-cs"/>
              </a:rPr>
              <a:t>أمينية</a:t>
            </a:r>
            <a:r>
              <a:rPr lang="ar-SA" dirty="0" smtClean="0">
                <a:cs typeface="+mj-cs"/>
              </a:rPr>
              <a:t> حيوية بصورة طليقة أو مرتبطة ولكنها لا توجد مطلقاً في البروتينات.</a:t>
            </a:r>
          </a:p>
          <a:p>
            <a:pPr algn="r" rtl="1"/>
            <a:r>
              <a:rPr lang="ar-SA" dirty="0" smtClean="0">
                <a:cs typeface="+mj-cs"/>
              </a:rPr>
              <a:t>معظمها مشتقة من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الموجودة في البروتينات مثل:</a:t>
            </a:r>
          </a:p>
          <a:p>
            <a:pPr lvl="1" algn="r" rtl="1"/>
            <a:r>
              <a:rPr lang="ar-SA" dirty="0" err="1" smtClean="0">
                <a:cs typeface="+mj-cs"/>
              </a:rPr>
              <a:t>الاورنيثين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ornithine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والسترولين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citrulline</a:t>
            </a:r>
            <a:r>
              <a:rPr lang="ar-SA" dirty="0" smtClean="0">
                <a:cs typeface="+mj-cs"/>
              </a:rPr>
              <a:t> كلاهما مشتق من الحامض </a:t>
            </a:r>
            <a:r>
              <a:rPr lang="ar-SA" dirty="0" err="1" smtClean="0">
                <a:cs typeface="+mj-cs"/>
              </a:rPr>
              <a:t>الاميني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أرجينين</a:t>
            </a:r>
            <a:endParaRPr lang="ar-SA" dirty="0" smtClean="0">
              <a:cs typeface="+mj-cs"/>
            </a:endParaRPr>
          </a:p>
          <a:p>
            <a:pPr lvl="1" algn="r" rtl="1"/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11" name="Content Placeholder 10" descr="317px-Citrullin_-_Citrulline_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57787" y="2105025"/>
            <a:ext cx="3019425" cy="1095375"/>
          </a:xfrm>
        </p:spPr>
      </p:pic>
      <p:sp>
        <p:nvSpPr>
          <p:cNvPr id="12" name="TextBox 11"/>
          <p:cNvSpPr txBox="1"/>
          <p:nvPr/>
        </p:nvSpPr>
        <p:spPr>
          <a:xfrm>
            <a:off x="60960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السترولين</a:t>
            </a:r>
            <a:endParaRPr lang="en-US" dirty="0"/>
          </a:p>
        </p:txBody>
      </p:sp>
      <p:pic>
        <p:nvPicPr>
          <p:cNvPr id="13" name="Picture 12" descr="200px-L-Ornithin2_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3962400"/>
            <a:ext cx="3124200" cy="10953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248400" y="5193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الاورنيثن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نوع آخر يكون من الجذر </a:t>
            </a:r>
            <a:r>
              <a:rPr lang="ar-SA" dirty="0" err="1" smtClean="0">
                <a:cs typeface="+mj-cs"/>
              </a:rPr>
              <a:t>الأميني</a:t>
            </a:r>
            <a:r>
              <a:rPr lang="ar-SA" dirty="0" smtClean="0">
                <a:cs typeface="+mj-cs"/>
              </a:rPr>
              <a:t> لبعض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إما في موقع </a:t>
            </a:r>
            <a:r>
              <a:rPr lang="el-GR" dirty="0" smtClean="0">
                <a:latin typeface="Times New Roman"/>
                <a:cs typeface="+mj-cs"/>
              </a:rPr>
              <a:t>γ</a:t>
            </a:r>
            <a:r>
              <a:rPr lang="ar-SA" dirty="0" smtClean="0">
                <a:cs typeface="+mj-cs"/>
              </a:rPr>
              <a:t> و </a:t>
            </a:r>
            <a:r>
              <a:rPr lang="el-GR" dirty="0" smtClean="0">
                <a:latin typeface="Times New Roman"/>
                <a:cs typeface="+mj-cs"/>
              </a:rPr>
              <a:t>β</a:t>
            </a:r>
            <a:r>
              <a:rPr lang="ar-SA" dirty="0" smtClean="0">
                <a:latin typeface="Times New Roman"/>
                <a:cs typeface="+mj-cs"/>
              </a:rPr>
              <a:t> مثل:</a:t>
            </a:r>
          </a:p>
          <a:p>
            <a:pPr lvl="1" algn="r" rtl="1"/>
            <a:r>
              <a:rPr lang="ar-SA" dirty="0" smtClean="0">
                <a:latin typeface="Times New Roman"/>
                <a:cs typeface="+mj-cs"/>
              </a:rPr>
              <a:t>بتا-ألينين </a:t>
            </a:r>
            <a:r>
              <a:rPr lang="el-GR" dirty="0" smtClean="0">
                <a:latin typeface="Times New Roman"/>
                <a:cs typeface="+mj-cs"/>
              </a:rPr>
              <a:t>β</a:t>
            </a:r>
            <a:r>
              <a:rPr lang="en-US" dirty="0" smtClean="0">
                <a:latin typeface="Times New Roman"/>
                <a:cs typeface="+mj-cs"/>
              </a:rPr>
              <a:t>-</a:t>
            </a:r>
            <a:r>
              <a:rPr lang="en-US" dirty="0" err="1" smtClean="0">
                <a:latin typeface="Times New Roman"/>
                <a:cs typeface="+mj-cs"/>
              </a:rPr>
              <a:t>alanine</a:t>
            </a:r>
            <a:r>
              <a:rPr lang="ar-SA" dirty="0" smtClean="0">
                <a:latin typeface="Times New Roman"/>
                <a:cs typeface="+mj-cs"/>
              </a:rPr>
              <a:t> من المواد الأولية كفيتامين حامض </a:t>
            </a:r>
            <a:r>
              <a:rPr lang="ar-SA" dirty="0" err="1" smtClean="0">
                <a:latin typeface="Times New Roman"/>
                <a:cs typeface="+mj-cs"/>
              </a:rPr>
              <a:t>البتوثنك</a:t>
            </a:r>
            <a:r>
              <a:rPr lang="ar-SA" dirty="0" smtClean="0">
                <a:latin typeface="Times New Roman"/>
                <a:cs typeface="+mj-cs"/>
              </a:rPr>
              <a:t> </a:t>
            </a:r>
            <a:r>
              <a:rPr lang="en-US" dirty="0" err="1" smtClean="0">
                <a:latin typeface="Times New Roman"/>
                <a:cs typeface="+mj-cs"/>
              </a:rPr>
              <a:t>panthothenic</a:t>
            </a:r>
            <a:endParaRPr lang="ar-SA" dirty="0" smtClean="0">
              <a:latin typeface="Times New Roman"/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6" name="Content Placeholder 5" descr="150px-Beta-alanine_structure_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05400" y="2362200"/>
            <a:ext cx="2266950" cy="12954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الأحماض </a:t>
            </a:r>
            <a:r>
              <a:rPr lang="ar-SA" dirty="0" err="1" smtClean="0"/>
              <a:t>الأمينية</a:t>
            </a:r>
            <a:r>
              <a:rPr lang="ar-SA" dirty="0" smtClean="0"/>
              <a:t> غير </a:t>
            </a:r>
            <a:r>
              <a:rPr lang="ar-SA" dirty="0" err="1" smtClean="0"/>
              <a:t>البروتينية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821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بتا-ألينين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الخواص الطبيعية والكيميائية للأحماض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b="1" dirty="0" smtClean="0">
                <a:cs typeface="+mj-cs"/>
              </a:rPr>
              <a:t>الكيمياء الفراغية للأحماض </a:t>
            </a:r>
            <a:r>
              <a:rPr lang="ar-SA" b="1" dirty="0" err="1" smtClean="0">
                <a:cs typeface="+mj-cs"/>
              </a:rPr>
              <a:t>الأمينية</a:t>
            </a:r>
            <a:r>
              <a:rPr lang="ar-SA" b="1" dirty="0" smtClean="0">
                <a:cs typeface="+mj-cs"/>
              </a:rPr>
              <a:t>:</a:t>
            </a:r>
          </a:p>
          <a:p>
            <a:pPr algn="r" rtl="1"/>
            <a:r>
              <a:rPr lang="ar-SA" dirty="0" smtClean="0">
                <a:cs typeface="+mj-cs"/>
              </a:rPr>
              <a:t>تظهر جميع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الناتجة من التحلل المائي للبروتينات عدا </a:t>
            </a:r>
            <a:r>
              <a:rPr lang="ar-SA" dirty="0" err="1" smtClean="0">
                <a:cs typeface="+mj-cs"/>
              </a:rPr>
              <a:t>الجلايسين</a:t>
            </a:r>
            <a:r>
              <a:rPr lang="ar-SA" dirty="0" smtClean="0">
                <a:cs typeface="+mj-cs"/>
              </a:rPr>
              <a:t> فعالية بصرية أي أنها تستطيع تدوير الضوء المستقطب وتعطي هذه الفعالية البصرية جميع المركبات التي لها القابلية على الوجود بشكلين والتي تكون تراكيبها غير متطابقة في المرآة بعضها للبعض الآخر.</a:t>
            </a:r>
          </a:p>
          <a:p>
            <a:pPr algn="r" rtl="1"/>
            <a:r>
              <a:rPr lang="ar-SA" dirty="0" smtClean="0">
                <a:cs typeface="+mj-cs"/>
              </a:rPr>
              <a:t>تحدث هذه الحالة للمركبات التي لها ذرة كربون غير متماثلة (أي لها أربعة بدائل مختلفة) وذلك بسبب الطبيعة الرباعية لرباط التكافؤ لذرة الكربون.</a:t>
            </a:r>
          </a:p>
          <a:p>
            <a:pPr algn="r" rtl="1"/>
            <a:r>
              <a:rPr lang="ar-SA" dirty="0" smtClean="0">
                <a:cs typeface="+mj-cs"/>
              </a:rPr>
              <a:t>وأن مجاميع </a:t>
            </a:r>
            <a:r>
              <a:rPr lang="ar-SA" dirty="0" err="1" smtClean="0">
                <a:cs typeface="+mj-cs"/>
              </a:rPr>
              <a:t>الذرات</a:t>
            </a:r>
            <a:r>
              <a:rPr lang="ar-SA" dirty="0" smtClean="0">
                <a:cs typeface="+mj-cs"/>
              </a:rPr>
              <a:t> المستبدلة الأربعة المختلفة يمكن أن تحل في الفراغ المحيط بذرة الكربون المركزية.</a:t>
            </a:r>
          </a:p>
          <a:p>
            <a:pPr lvl="1" algn="r" rtl="1"/>
            <a:r>
              <a:rPr lang="ar-SA" dirty="0" smtClean="0">
                <a:cs typeface="+mj-cs"/>
              </a:rPr>
              <a:t>إما يكون شبيه مناظر يماثله في التركيب ويخالفه في الخواص </a:t>
            </a:r>
            <a:r>
              <a:rPr lang="ar-SA" b="1" dirty="0" err="1" smtClean="0">
                <a:cs typeface="+mj-cs"/>
              </a:rPr>
              <a:t>أيزومر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isomer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أو تماثل صور </a:t>
            </a:r>
            <a:r>
              <a:rPr lang="en-US" dirty="0" err="1" smtClean="0">
                <a:cs typeface="+mj-cs"/>
              </a:rPr>
              <a:t>enatiomers</a:t>
            </a:r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الكيمياء الفراغية للأحماض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43484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>
                <a:cs typeface="+mj-cs"/>
              </a:rPr>
              <a:t>أحدهم يدور الضوء المستقطب إلى اليسار </a:t>
            </a:r>
            <a:r>
              <a:rPr lang="en-US" dirty="0" smtClean="0">
                <a:cs typeface="+mj-cs"/>
              </a:rPr>
              <a:t>Levorotatory</a:t>
            </a:r>
            <a:r>
              <a:rPr lang="ar-SA" dirty="0" smtClean="0">
                <a:cs typeface="+mj-cs"/>
              </a:rPr>
              <a:t> ويشار إليه (-).</a:t>
            </a:r>
          </a:p>
          <a:p>
            <a:pPr algn="r" rtl="1"/>
            <a:r>
              <a:rPr lang="ar-SA" dirty="0" smtClean="0">
                <a:cs typeface="+mj-cs"/>
              </a:rPr>
              <a:t>الآخر يدور الضوء إلى اليمين </a:t>
            </a:r>
            <a:r>
              <a:rPr lang="en-US" dirty="0" smtClean="0">
                <a:cs typeface="+mj-cs"/>
              </a:rPr>
              <a:t>Dextrorotatory</a:t>
            </a:r>
            <a:r>
              <a:rPr lang="ar-SA" dirty="0" smtClean="0">
                <a:cs typeface="+mj-cs"/>
              </a:rPr>
              <a:t> ويشار له (+).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مثال: </a:t>
            </a:r>
            <a:r>
              <a:rPr lang="en-US" dirty="0" smtClean="0">
                <a:cs typeface="+mj-cs"/>
              </a:rPr>
              <a:t>D- &amp; L-</a:t>
            </a:r>
            <a:r>
              <a:rPr lang="en-US" dirty="0" err="1" smtClean="0">
                <a:cs typeface="+mj-cs"/>
              </a:rPr>
              <a:t>alanine</a:t>
            </a:r>
            <a:endParaRPr lang="ar-SA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en-US" dirty="0" smtClean="0">
              <a:cs typeface="+mj-cs"/>
            </a:endParaRPr>
          </a:p>
          <a:p>
            <a:pPr algn="r" rtl="1"/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مجموعة الأمين على اليمين </a:t>
            </a:r>
            <a:r>
              <a:rPr lang="en-US" dirty="0" smtClean="0">
                <a:cs typeface="+mj-cs"/>
              </a:rPr>
              <a:t>D</a:t>
            </a:r>
            <a:r>
              <a:rPr lang="ar-SA" dirty="0" smtClean="0">
                <a:cs typeface="+mj-cs"/>
              </a:rPr>
              <a:t> وعلى اليسار </a:t>
            </a:r>
            <a:r>
              <a:rPr lang="en-US" dirty="0" smtClean="0">
                <a:cs typeface="+mj-cs"/>
              </a:rPr>
              <a:t>L</a:t>
            </a:r>
            <a:endParaRPr lang="en-US" dirty="0">
              <a:cs typeface="+mj-cs"/>
            </a:endParaRPr>
          </a:p>
        </p:txBody>
      </p:sp>
      <p:pic>
        <p:nvPicPr>
          <p:cNvPr id="8" name="Content Placeholder 7" descr="amino acid isomer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05400" y="2743200"/>
            <a:ext cx="3606800" cy="1981200"/>
          </a:xfrm>
        </p:spPr>
      </p:pic>
      <p:pic>
        <p:nvPicPr>
          <p:cNvPr id="10" name="Picture 9" descr="D-alanin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3810000"/>
            <a:ext cx="1447800" cy="1114425"/>
          </a:xfrm>
          <a:prstGeom prst="rect">
            <a:avLst/>
          </a:prstGeom>
        </p:spPr>
      </p:pic>
      <p:pic>
        <p:nvPicPr>
          <p:cNvPr id="11" name="Picture 10" descr="l-alanin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3810000"/>
            <a:ext cx="1371600" cy="10382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2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D-</a:t>
            </a:r>
            <a:r>
              <a:rPr lang="en-US" dirty="0" err="1" smtClean="0"/>
              <a:t>alanine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L-</a:t>
            </a:r>
            <a:r>
              <a:rPr lang="en-US" dirty="0" err="1" smtClean="0"/>
              <a:t>alanine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20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D- &amp; L-isomers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dirty="0" smtClean="0">
                <a:cs typeface="+mj-cs"/>
              </a:rPr>
              <a:t>جميع الأحماض </a:t>
            </a:r>
            <a:r>
              <a:rPr lang="ar-SA" sz="3600" dirty="0" err="1" smtClean="0">
                <a:cs typeface="+mj-cs"/>
              </a:rPr>
              <a:t>الأمينية</a:t>
            </a:r>
            <a:r>
              <a:rPr lang="ar-SA" sz="3600" dirty="0" smtClean="0">
                <a:cs typeface="+mj-cs"/>
              </a:rPr>
              <a:t> الموجودة في البروتينات (عدا الجلايسين) يسارية الدوران </a:t>
            </a:r>
            <a:r>
              <a:rPr lang="en-US" sz="3600" dirty="0" smtClean="0">
                <a:cs typeface="+mj-cs"/>
              </a:rPr>
              <a:t>L</a:t>
            </a:r>
            <a:r>
              <a:rPr lang="ar-SA" sz="3600" dirty="0" smtClean="0">
                <a:cs typeface="+mj-cs"/>
              </a:rPr>
              <a:t>.</a:t>
            </a:r>
          </a:p>
          <a:p>
            <a:pPr algn="r" rtl="1"/>
            <a:r>
              <a:rPr lang="ar-SA" sz="3600" dirty="0" smtClean="0">
                <a:cs typeface="+mj-cs"/>
              </a:rPr>
              <a:t>الأحماض </a:t>
            </a:r>
            <a:r>
              <a:rPr lang="ar-SA" sz="3600" dirty="0" err="1" smtClean="0">
                <a:cs typeface="+mj-cs"/>
              </a:rPr>
              <a:t>الأمينية</a:t>
            </a:r>
            <a:r>
              <a:rPr lang="ar-SA" sz="3600" dirty="0" smtClean="0">
                <a:cs typeface="+mj-cs"/>
              </a:rPr>
              <a:t> ذات الدوران اليميني </a:t>
            </a:r>
            <a:r>
              <a:rPr lang="en-US" sz="3600" dirty="0" smtClean="0">
                <a:cs typeface="+mj-cs"/>
              </a:rPr>
              <a:t>D</a:t>
            </a:r>
            <a:r>
              <a:rPr lang="ar-SA" sz="3600" dirty="0" smtClean="0">
                <a:cs typeface="+mj-cs"/>
              </a:rPr>
              <a:t> فتوجد في الأحياء ولكن ليس في البروتينات</a:t>
            </a:r>
            <a:endParaRPr lang="en-US" sz="3600" dirty="0">
              <a:cs typeface="+mj-cs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الكيمياء الفراغية للأحماض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التفاعلات الكيميائية للأحماض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بسبب وجود المجاميع الفعالة: مجموعة الأمين ومجموعة </a:t>
            </a:r>
            <a:r>
              <a:rPr lang="ar-SA" sz="3200" dirty="0" err="1" smtClean="0">
                <a:cs typeface="+mj-cs"/>
              </a:rPr>
              <a:t>الكربوكسيل</a:t>
            </a:r>
            <a:r>
              <a:rPr lang="ar-SA" sz="3200" dirty="0" smtClean="0">
                <a:cs typeface="+mj-cs"/>
              </a:rPr>
              <a:t> و المجاميع الأخرى الفعالة في السلسلة الجانبية </a:t>
            </a:r>
            <a:r>
              <a:rPr lang="en-US" sz="3200" dirty="0" smtClean="0">
                <a:cs typeface="+mj-cs"/>
              </a:rPr>
              <a:t>R-group</a:t>
            </a:r>
            <a:r>
              <a:rPr lang="ar-SA" sz="3200" dirty="0" smtClean="0">
                <a:cs typeface="+mj-cs"/>
              </a:rPr>
              <a:t>.</a:t>
            </a:r>
          </a:p>
          <a:p>
            <a:pPr algn="r" rtl="1"/>
            <a:r>
              <a:rPr lang="ar-SA" sz="3200" dirty="0" smtClean="0">
                <a:cs typeface="+mj-cs"/>
              </a:rPr>
              <a:t>أمثلة على التفاعلات:</a:t>
            </a:r>
          </a:p>
          <a:p>
            <a:pPr lvl="1" algn="r" rtl="1"/>
            <a:r>
              <a:rPr lang="ar-SA" sz="3200" dirty="0" smtClean="0">
                <a:cs typeface="+mj-cs"/>
              </a:rPr>
              <a:t>1- تفاعل </a:t>
            </a:r>
            <a:r>
              <a:rPr lang="ar-SA" sz="3200" dirty="0" err="1" smtClean="0">
                <a:cs typeface="+mj-cs"/>
              </a:rPr>
              <a:t>الننهيدرين</a:t>
            </a:r>
            <a:r>
              <a:rPr lang="ar-SA" sz="3200" dirty="0" smtClean="0">
                <a:cs typeface="+mj-cs"/>
              </a:rPr>
              <a:t> </a:t>
            </a:r>
            <a:r>
              <a:rPr lang="en-US" sz="3200" dirty="0" err="1" smtClean="0">
                <a:cs typeface="+mj-cs"/>
              </a:rPr>
              <a:t>ninhydrin</a:t>
            </a:r>
            <a:endParaRPr lang="ar-SA" sz="3200" dirty="0" smtClean="0">
              <a:cs typeface="+mj-cs"/>
            </a:endParaRPr>
          </a:p>
          <a:p>
            <a:pPr lvl="1" algn="r" rtl="1"/>
            <a:r>
              <a:rPr lang="ar-SA" sz="3200" dirty="0" smtClean="0">
                <a:cs typeface="+mj-cs"/>
              </a:rPr>
              <a:t>2- تفاعل مع الكاشف </a:t>
            </a:r>
            <a:r>
              <a:rPr lang="en-US" sz="3200" dirty="0" smtClean="0">
                <a:cs typeface="+mj-cs"/>
              </a:rPr>
              <a:t>1-fluoru-2,4-dinitrobenzene (FDNB)</a:t>
            </a: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449</Words>
  <Application>Microsoft Office PowerPoint</Application>
  <PresentationFormat>On-screen Show (4:3)</PresentationFormat>
  <Paragraphs>85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الخواص الطبيعية والكيميائية للأحماض الأمينية</vt:lpstr>
      <vt:lpstr>الأحماض الأمينية النادرة في البروتينات</vt:lpstr>
      <vt:lpstr>تابع الأحماض الأمينية النادرة في البروتينات</vt:lpstr>
      <vt:lpstr>الأحماض الأمينية غير البروتينية</vt:lpstr>
      <vt:lpstr>تابع الأحماض الأمينية غير البروتينية</vt:lpstr>
      <vt:lpstr>الخواص الطبيعية والكيميائية للأحماض الأمينية</vt:lpstr>
      <vt:lpstr>تابع الكيمياء الفراغية للأحماض الأمينية</vt:lpstr>
      <vt:lpstr>تابع الكيمياء الفراغية للأحماض الأمينية</vt:lpstr>
      <vt:lpstr>التفاعلات الكيميائية للأحماض الأمينية</vt:lpstr>
      <vt:lpstr>1- تفاعل الننهيدرين Ninhydrin</vt:lpstr>
      <vt:lpstr>2- تفاعل مع 1-fluoro-2,4-dinitrobenzene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الخواص الطبيعية والكيميائية للأحماض الأمينية</dc:title>
  <dc:creator>Mohammed</dc:creator>
  <cp:lastModifiedBy>Nojood</cp:lastModifiedBy>
  <cp:revision>33</cp:revision>
  <dcterms:created xsi:type="dcterms:W3CDTF">2008-10-24T14:54:22Z</dcterms:created>
  <dcterms:modified xsi:type="dcterms:W3CDTF">2009-10-14T05:15:27Z</dcterms:modified>
</cp:coreProperties>
</file>