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17"/>
  </p:notesMasterIdLst>
  <p:sldIdLst>
    <p:sldId id="328" r:id="rId3"/>
    <p:sldId id="321" r:id="rId4"/>
    <p:sldId id="327" r:id="rId5"/>
    <p:sldId id="314" r:id="rId6"/>
    <p:sldId id="305" r:id="rId7"/>
    <p:sldId id="316" r:id="rId8"/>
    <p:sldId id="309" r:id="rId9"/>
    <p:sldId id="276" r:id="rId10"/>
    <p:sldId id="317" r:id="rId11"/>
    <p:sldId id="326" r:id="rId12"/>
    <p:sldId id="313" r:id="rId13"/>
    <p:sldId id="324" r:id="rId14"/>
    <p:sldId id="325" r:id="rId15"/>
    <p:sldId id="329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6FF33"/>
    <a:srgbClr val="FF0000"/>
    <a:srgbClr val="0000FF"/>
    <a:srgbClr val="FFFF00"/>
    <a:srgbClr val="4D4D4D"/>
    <a:srgbClr val="990099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94" d="100"/>
          <a:sy n="9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1AA62-5B8E-48B2-830D-25FB40D547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5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5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3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9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67D18-9716-4016-AACB-82F190DF9786}" type="slidenum">
              <a:rPr lang="ar-SA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3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EA0-337A-405D-9F64-5EAE8C28DF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82321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58CC-4022-4359-95C7-8DBDBDC9521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6718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AC-4FEB-4D44-87B7-28D4BE6B043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181109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14D7-D499-4039-9C87-B3C3762B72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83645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0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29A-2DFE-4E83-B68D-D494A6736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18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C4D-63A9-48B1-9010-F809C3060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2637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2F41-0822-49D6-86B5-92626E01C8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72606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A329-2BE3-42C0-8C31-A3823367E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9585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73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4EE7-3571-4AFC-AA5E-47FD038BC0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73702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F11-0A1B-4477-8B15-67CC602C40C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4752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37F-7306-446E-A8A1-12BCFE5AFE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09148"/>
      </p:ext>
    </p:extLst>
  </p:cSld>
  <p:clrMapOvr>
    <a:masterClrMapping/>
  </p:clrMapOvr>
  <p:transition spd="med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F80E-F376-4449-AC80-4DC5B79866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085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1969-75F9-4227-838D-A6345142D2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8EB-3609-4106-B112-454B2F92E46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65635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6CF-5487-40FF-9C34-008D5620D9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8551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7D6F-3C56-430B-8915-B6277431E04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2455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139-8F4C-46A7-8EAA-34E6C3770A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2083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9967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868B-2570-47B5-90A1-F0CE426E1EA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539239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67E7-3CCD-4C4E-8B87-11EB0B46A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6484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1A1AB-6D43-4A6C-B830-E5CB2E4C779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995A57-8D34-460B-97DE-C0A9357ED5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6.xml"/><Relationship Id="rId7" Type="http://schemas.openxmlformats.org/officeDocument/2006/relationships/image" Target="../media/image1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9.xml"/><Relationship Id="rId7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w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3" Type="http://schemas.openxmlformats.org/officeDocument/2006/relationships/tags" Target="../tags/tag20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3.xml"/><Relationship Id="rId7" Type="http://schemas.openxmlformats.org/officeDocument/2006/relationships/image" Target="../media/image12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2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4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783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EE2A4-BED9-4CA5-89A7-E64C5B3D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66A4B8EF-F144-48FF-A6BE-56223248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2238"/>
            <a:ext cx="8763000" cy="6583362"/>
          </a:xfrm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49241CA-4F91-46C3-AF43-B530128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A0764-4358-4446-A215-4B4E5993B65C}" type="slidenum">
              <a:rPr lang="ar-SA" altLang="en-US"/>
              <a:pPr/>
              <a:t>10</a:t>
            </a:fld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559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55900"/>
            <a:ext cx="5862638" cy="3111500"/>
            <a:chOff x="1488" y="1680"/>
            <a:chExt cx="3693" cy="1960"/>
          </a:xfrm>
        </p:grpSpPr>
        <p:sp>
          <p:nvSpPr>
            <p:cNvPr id="11273" name="Oval 22"/>
            <p:cNvSpPr>
              <a:spLocks noChangeArrowheads="1"/>
            </p:cNvSpPr>
            <p:nvPr/>
          </p:nvSpPr>
          <p:spPr bwMode="auto">
            <a:xfrm>
              <a:off x="1488" y="1680"/>
              <a:ext cx="3693" cy="196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  <p:sp>
          <p:nvSpPr>
            <p:cNvPr id="79882" name="Text Box 27"/>
            <p:cNvSpPr txBox="1">
              <a:spLocks noChangeArrowheads="1"/>
            </p:cNvSpPr>
            <p:nvPr/>
          </p:nvSpPr>
          <p:spPr bwMode="auto">
            <a:xfrm>
              <a:off x="3111" y="1749"/>
              <a:ext cx="1893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Nucleus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Endoplasmic reticulum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Golgi apparatus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Lysosomes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Vacuoles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Mitochondria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Cytoskeleton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676525"/>
            <a:ext cx="4046538" cy="3111500"/>
            <a:chOff x="482" y="1686"/>
            <a:chExt cx="2549" cy="1960"/>
          </a:xfrm>
          <a:solidFill>
            <a:srgbClr val="FFFF00">
              <a:alpha val="50196"/>
            </a:srgbClr>
          </a:solidFill>
        </p:grpSpPr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2" y="1686"/>
              <a:ext cx="2510" cy="1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79881" name="Text Box 26"/>
            <p:cNvSpPr txBox="1">
              <a:spLocks noChangeArrowheads="1"/>
            </p:cNvSpPr>
            <p:nvPr/>
          </p:nvSpPr>
          <p:spPr bwMode="auto">
            <a:xfrm>
              <a:off x="1488" y="2336"/>
              <a:ext cx="15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Plasma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membrane</a:t>
              </a:r>
            </a:p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Ribosomes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ytosol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wall</a:t>
              </a:r>
            </a:p>
          </p:txBody>
        </p:sp>
      </p:grp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905000" y="228600"/>
            <a:ext cx="516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Comparison and Contrast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12954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4196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</a:t>
            </a:r>
            <a:r>
              <a:rPr lang="en-US" altLang="en-US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Prokaryotes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en-US" altLang="en-US" sz="3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72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single-celled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(Unicellular) organisms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membrane-bound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can live in nearly every environment on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tiny, prokaryotes differ greatly in their genetic traits, their modes of nutrition,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habitats are similar.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genetic differences, prokaryotes are grouped into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Domains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Archaea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Bacteria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1143000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Prokaryotes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4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3810000" cy="633413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2800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Domain: </a:t>
            </a:r>
            <a:r>
              <a:rPr lang="en-GB" altLang="en-US" sz="2800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Archaea</a:t>
            </a:r>
            <a:endParaRPr lang="en-GB" altLang="en-US" sz="2800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97013"/>
            <a:ext cx="4824413" cy="4522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extremophiles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ar-SA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مُحب للظروف القاسية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of extreme environments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can be classified into: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GB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halophiles</a:t>
            </a:r>
            <a:r>
              <a:rPr lang="ar-SA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مُحب للملوحة</a:t>
            </a:r>
            <a:r>
              <a:rPr lang="ar-SA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30238" indent="-284163">
              <a:lnSpc>
                <a:spcPct val="80000"/>
              </a:lnSpc>
              <a:buClr>
                <a:srgbClr val="339933"/>
              </a:buClr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in such saline places as the Great Salt Lake and the Dead Sea.</a:t>
            </a:r>
          </a:p>
          <a:p>
            <a:pPr marL="630238" indent="-284163"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-284163">
              <a:lnSpc>
                <a:spcPct val="80000"/>
              </a:lnSpc>
              <a:buClr>
                <a:srgbClr val="339933"/>
              </a:buClr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species require an extremely salty</a:t>
            </a:r>
            <a:r>
              <a:rPr lang="ar-SA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شديدة الملوحة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environment to grow.</a:t>
            </a: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b)- </a:t>
            </a:r>
            <a:r>
              <a:rPr lang="en-GB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thermophiles</a:t>
            </a:r>
            <a:r>
              <a:rPr lang="ar-SA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مُحب للحرارة 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 in hot environments.</a:t>
            </a:r>
          </a:p>
          <a:p>
            <a:pPr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GB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36600">
              <a:lnSpc>
                <a:spcPct val="80000"/>
              </a:lnSpc>
              <a:buClr>
                <a:srgbClr val="339933"/>
              </a:buClr>
            </a:pP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optimum temperatures for most thermophiles are 60 - 80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°</a:t>
            </a:r>
            <a:r>
              <a:rPr lang="en-GB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258382" y="1159985"/>
            <a:ext cx="3805867" cy="5672137"/>
            <a:chOff x="5258382" y="1159985"/>
            <a:chExt cx="3805867" cy="567213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82" y="2265701"/>
              <a:ext cx="3805867" cy="456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183" y="1159985"/>
              <a:ext cx="37814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59896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39E0CD60-40FF-43BF-B966-9314AD38FC09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18142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787972" y="4833334"/>
            <a:ext cx="3898828" cy="10103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1286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46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05052" y="3200400"/>
            <a:ext cx="4495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A09AC11-FFEB-4FCC-AA36-DC52FC13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5156"/>
            <a:ext cx="3657600" cy="961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07B689-0D82-46DA-B748-037A5F9B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Discovery of the Cell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Theory.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cells.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two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Domains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Living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Organisms (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133C2133-9B23-42DE-9FBF-6BDD4DD4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52E6AE-DE29-4A98-BF36-D8AA058A3AD5}" type="slidenum">
              <a:rPr lang="ar-SA" altLang="en-US"/>
              <a:pPr/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527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180" y="1219200"/>
            <a:ext cx="643202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Cell: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the Cell</a:t>
            </a:r>
            <a:endParaRPr lang="en-US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 descr="figure 5-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6"/>
          <p:cNvSpPr>
            <a:spLocks noGrp="1"/>
          </p:cNvSpPr>
          <p:nvPr>
            <p:ph idx="1"/>
          </p:nvPr>
        </p:nvSpPr>
        <p:spPr>
          <a:xfrm>
            <a:off x="152400" y="2514600"/>
            <a:ext cx="50292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person to see cells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in 1665.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looking at a thin slice of cork through a microscope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found what he described as "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rooms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that he called cells</a:t>
            </a:r>
            <a:endParaRPr lang="ar-SA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810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 Theory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1838, the German botanist Matthias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concluded that all plants were composed of cells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1839, Theodor Schwann concluded the same thing for animals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1855, Rudolf Virchow noted that all cells come from other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theory states that: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800" b="1" u="sng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all living organisms are made of one or more cells, 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are the basic units of structure and function, and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come only from pre-existing cells.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marL="457200" indent="-457200" algn="ctr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cell is the smallest unit that can carry on all of the processes of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37225" y="20716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DDE46-AADB-47EB-99F2-B86003E7BE8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66800" y="2971800"/>
            <a:ext cx="22860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172200" y="2895600"/>
            <a:ext cx="22860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33400" y="228600"/>
            <a:ext cx="2819400" cy="1447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ells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All other forms  of life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EG" altLang="en-US" sz="2800" b="1"/>
              <a:t>بدائية</a:t>
            </a:r>
            <a:r>
              <a:rPr lang="ar-SA" altLang="en-US" sz="2800" b="1"/>
              <a:t> النواة</a:t>
            </a:r>
            <a:endParaRPr lang="en-GB" altLang="en-US" sz="2800" b="1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حقيقية النواة</a:t>
            </a:r>
            <a:endParaRPr lang="en-GB" altLang="en-US" sz="28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8956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cells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788" y="4551363"/>
            <a:ext cx="3173412" cy="1228725"/>
            <a:chOff x="712788" y="4551363"/>
            <a:chExt cx="3173412" cy="1228725"/>
          </a:xfrm>
        </p:grpSpPr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712788" y="4551363"/>
              <a:ext cx="317341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Bacteria and related micro-organisms</a:t>
              </a:r>
              <a:endParaRPr lang="en-GB" altLang="en-US" sz="2400" b="1" dirty="0"/>
            </a:p>
          </p:txBody>
        </p:sp>
        <p:sp>
          <p:nvSpPr>
            <p:cNvPr id="6155" name="Text Box 1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5410200"/>
              <a:ext cx="2743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1800" b="1">
                  <a:solidFill>
                    <a:srgbClr val="FF0000"/>
                  </a:solidFill>
                </a:rPr>
                <a:t>البكتيريا وكائنات دقيقة شبية بها</a:t>
              </a:r>
              <a:endParaRPr lang="en-GB" altLang="en-US" sz="1800" b="1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125 0.3944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4" grpId="1" animBg="1"/>
      <p:bldP spid="78856" grpId="0"/>
      <p:bldP spid="78861" grpId="0"/>
      <p:bldP spid="78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0988"/>
            <a:ext cx="5340350" cy="6334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life</a:t>
            </a:r>
            <a:endParaRPr lang="en-GB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98625" y="1506409"/>
            <a:ext cx="5311775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Prokaryota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/>
              <a:t>Contains 2 Kingdoms:</a:t>
            </a:r>
            <a:endParaRPr lang="en-US" altLang="en-US" sz="24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1800" dirty="0" smtClean="0"/>
              <a:t>,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/>
              <a:t>(Eubacteria), </a:t>
            </a: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Eukaryota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Contains 4 Kingdoms: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 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Plantae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514600"/>
            <a:ext cx="3267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09" y="2933594"/>
            <a:ext cx="20542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3551237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343400"/>
            <a:ext cx="21517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16033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970338"/>
          </a:xfr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are surrounded by 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plasma membrane </a:t>
            </a:r>
            <a:r>
              <a:rPr lang="ar-EG" altLang="en-US" sz="1800" b="1" dirty="0" smtClean="0"/>
              <a:t>غشاء بلازمى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semi-fluid substance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المادة </a:t>
            </a:r>
            <a:r>
              <a:rPr lang="ar-EG" altLang="en-US" sz="1800" b="1" dirty="0" smtClean="0"/>
              <a:t>شبه السائلة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within the cell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“cytosol”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السيتوبلازم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containing the cell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عِضيات الخلية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contain chromosomes which have genes in the form of DNA.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have tiny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عضيات صغيرة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Ribosomes”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that make proteins.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943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4114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Similarities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التشابه</a:t>
            </a:r>
            <a:endParaRPr lang="en-GB" altLang="en-US" sz="2800" u="sng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14600" y="1143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الإختلاف</a:t>
            </a:r>
            <a:endParaRPr lang="en-GB" altLang="en-US" sz="2000" dirty="0">
              <a:ln w="11430"/>
              <a:cs typeface="Al-Mothnna" pitchFamily="2" charset="-78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905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a nucleus, while prokaryotes do not.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membrane-bound organelles, while prokaryotes do not. 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are, on average, ten times the size of prokaryotic cells.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eukaryotes is much more complex and therefore much more extensive than the DNA of prokaryotes.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have a cell wall composed of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peptidoglycan.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of eukaryotic cells also have cell walls, but none made of peptidoglycan.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prokaryotes floats freely inside the cell; the DNA of eukaryotes is held within its nucleus and associated with histones (proteins)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undergo mitosis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meiosis; prokaryotes divide by binary fission (simple cell division)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0"/>
            <a:ext cx="59436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0b2bc00-769d-4bd7-bf2a-190c596d533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377382-d:\ashraf\d\faculty file\e-larning\1433-1434\المحتوى الرقمي\109-lectures\lms-2\lecture-4 the cells\lecture 4.pptx"/>
  <p:tag name="ARTICULATE_PRESENTER_VERSION" val="7"/>
  <p:tag name="ARTICULATE_USED_PAGE_ORIENTATION" val="1"/>
  <p:tag name="ARTICULATE_USED_PAGE_SIZE" val="1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6ba70b59046e48d03bbf5b3d3654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66.7"/>
  <p:tag name="ANNOTATION_TYPE_1" val="0"/>
  <p:tag name="ANNOTATION_START_1" val="11.2"/>
  <p:tag name="ANNOTATION_END_1" val="26.2"/>
  <p:tag name="ANNOTATION_TOP_1" val="330"/>
  <p:tag name="ANNOTATION_LEFT_1" val="6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2"/>
  <p:tag name="ANNOTATION_END_2" val="38.4"/>
  <p:tag name="ANNOTATION_TOP_2" val="46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50.7"/>
  <p:tag name="ANNOTATION_TOP_3" val="539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7"/>
  <p:tag name="ANNOTATION_END_4" val="51.3"/>
  <p:tag name="ANNOTATION_TOP_4" val="501"/>
  <p:tag name="ANNOTATION_LEFT_4" val="6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3"/>
  <p:tag name="ANNOTATION_END_5" val="52.1"/>
  <p:tag name="ANNOTATION_TOP_5" val="449"/>
  <p:tag name="ANNOTATION_LEFT_5" val="7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1"/>
  <p:tag name="ANNOTATION_END_6" val="52.9"/>
  <p:tag name="ANNOTATION_TOP_6" val="41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9"/>
  <p:tag name="ANNOTATION_END_7" val="53.7"/>
  <p:tag name="ANNOTATION_TOP_7" val="460"/>
  <p:tag name="ANNOTATION_LEFT_7" val="7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7"/>
  <p:tag name="ANNOTATION_END_8" val="54.3"/>
  <p:tag name="ANNOTATION_TOP_8" val="493"/>
  <p:tag name="ANNOTATION_LEFT_8" val="67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4.3"/>
  <p:tag name="ANNOTATION_END_9" val="54.9"/>
  <p:tag name="ANNOTATION_TOP_9" val="525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9"/>
  <p:tag name="ANNOTATION_END_10" val="55.2"/>
  <p:tag name="ANNOTATION_TOP_10" val="448"/>
  <p:tag name="ANNOTATION_LEFT_10" val="6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2"/>
  <p:tag name="ANNOTATION_END_11" val="55.6"/>
  <p:tag name="ANNOTATION_TOP_11" val="451"/>
  <p:tag name="ANNOTATION_LEFT_11" val="6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64.4"/>
  <p:tag name="ANNOTATION_TOP_12" val="415"/>
  <p:tag name="ANNOTATION_LEFT_12" val="69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175.7"/>
  <p:tag name="ANNOTATION_TYPE_1" val="0"/>
  <p:tag name="ANNOTATION_START_1" val="21.4"/>
  <p:tag name="ANNOTATION_END_1" val="36.5"/>
  <p:tag name="ANNOTATION_TOP_1" val="247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63.1"/>
  <p:tag name="ANNOTATION_TOP_2" val="307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75.8"/>
  <p:tag name="ANNOTATION_TOP_3" val="60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8.8"/>
  <p:tag name="ANNOTATION_END_4" val="93.3"/>
  <p:tag name="ANNOTATION_TOP_4" val="483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3"/>
  <p:tag name="ANNOTATION_END_5" val="99.2"/>
  <p:tag name="ANNOTATION_TOP_5" val="52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6.80/90.80/110.10/121.70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a14d0dfd34396af0dd9a6869173e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913ecc44654d9c9c8dcf92d2d3f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2.00/4.00/6.00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e14f74b6bf4949bda25ac17563e5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60.0"/>
  <p:tag name="ANNOTATION_TYPE_1" val="0"/>
  <p:tag name="ANNOTATION_START_1" val="10.3"/>
  <p:tag name="ANNOTATION_END_1" val="19.3"/>
  <p:tag name="ANNOTATION_TOP_1" val="207"/>
  <p:tag name="ANNOTATION_LEFT_1" val="1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1.0"/>
  <p:tag name="ANNOTATION_TOP_2" val="287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4.3"/>
  <p:tag name="ANNOTATION_TOP_3" val="336"/>
  <p:tag name="ANNOTATION_LEFT_3" val="1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3"/>
  <p:tag name="ANNOTATION_END_4" val="32.2"/>
  <p:tag name="ANNOTATION_TOP_4" val="406"/>
  <p:tag name="ANNOTATION_LEFT_4" val="1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4.5"/>
  <p:tag name="ANNOTATION_TOP_5" val="501"/>
  <p:tag name="ANNOTATION_LEFT_5" val="1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5"/>
  <p:tag name="ANNOTATION_END_6" val="36.3"/>
  <p:tag name="ANNOTATION_TOP_6" val="546"/>
  <p:tag name="ANNOTATION_LEFT_6" val="1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3"/>
  <p:tag name="ANNOTATION_END_7" val="38.6"/>
  <p:tag name="ANNOTATION_TOP_7" val="582"/>
  <p:tag name="ANNOTATION_LEFT_7" val="1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41.0"/>
  <p:tag name="ANNOTATION_TOP_8" val="630"/>
  <p:tag name="ANNOTATION_LEFT_8" val="1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2.7"/>
  <p:tag name="ANNOTATION_TOP_9" val="483"/>
  <p:tag name="ANNOTATION_LEFT_9" val="1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7"/>
  <p:tag name="ANNOTATION_END_10" val="45.6"/>
  <p:tag name="ANNOTATION_TOP_10" val="539"/>
  <p:tag name="ANNOTATION_LEFT_10" val="16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6"/>
  <p:tag name="ANNOTATION_END_11" val="49.3"/>
  <p:tag name="ANNOTATION_TOP_11" val="582"/>
  <p:tag name="ANNOTATION_LEFT_11" val="17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TOP_12" val="63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a3c8fa162a418084e353b80f168b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28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51683dac584d27b845285cc81e25f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93.6"/>
  <p:tag name="ANNOTATION_TYPE_1" val="0"/>
  <p:tag name="ANNOTATION_START_1" val="19.2"/>
  <p:tag name="ANNOTATION_END_1" val="20.5"/>
  <p:tag name="ANNOTATION_TOP_1" val="281"/>
  <p:tag name="ANNOTATION_LEFT_1" val="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6.4"/>
  <p:tag name="ANNOTATION_TOP_2" val="277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4"/>
  <p:tag name="ANNOTATION_END_3" val="31.6"/>
  <p:tag name="ANNOTATION_TOP_3" val="281"/>
  <p:tag name="ANNOTATION_LEFT_3" val="4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6"/>
  <p:tag name="ANNOTATION_END_4" val="48.6"/>
  <p:tag name="ANNOTATION_TOP_4" val="341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66.6"/>
  <p:tag name="ANNOTATION_TOP_5" val="493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TOP_6" val="561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8dfb1cf9564802befb9104e2b3ed8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4375a69695437b9bef2d781ff84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212.2"/>
  <p:tag name="ANNOTATION_TYPE_1" val="0"/>
  <p:tag name="ANNOTATION_START_1" val="8.7"/>
  <p:tag name="ANNOTATION_END_1" val="20.5"/>
  <p:tag name="ANNOTATION_TOP_1" val="21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43.5"/>
  <p:tag name="ANNOTATION_TOP_2" val="26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62.7"/>
  <p:tag name="ANNOTATION_TOP_3" val="334"/>
  <p:tag name="ANNOTATION_LEFT_3" val="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7"/>
  <p:tag name="ANNOTATION_END_4" val="81.2"/>
  <p:tag name="ANNOTATION_TOP_4" val="37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94.6"/>
  <p:tag name="ANNOTATION_TOP_5" val="444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4.6"/>
  <p:tag name="ANNOTATION_END_6" val="94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4.6"/>
  <p:tag name="ANNOTATION_END_7" val="94.8"/>
  <p:tag name="ANNOTATION_TOP_7" val="423"/>
  <p:tag name="ANNOTATION_LEFT_7" val="578"/>
  <p:tag name="ANNOTATION_WIDTH_7" val="179"/>
  <p:tag name="ANNOTATION_HEIGHT_7" val="53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4.8"/>
  <p:tag name="ANNOTATION_END_8" val="97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7.8"/>
  <p:tag name="ANNOTATION_END_9" val="97.8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7.8"/>
  <p:tag name="ANNOTATION_END_10" val="102.7"/>
  <p:tag name="ANNOTATION_TOP_10" val="421"/>
  <p:tag name="ANNOTATION_LEFT_10" val="551"/>
  <p:tag name="ANNOTATION_WIDTH_10" val="206"/>
  <p:tag name="ANNOTATION_HEIGHT_10" val="4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2.7"/>
  <p:tag name="ANNOTATION_END_11" val="118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18.7"/>
  <p:tag name="ANNOTATION_END_12" val="131.9"/>
  <p:tag name="ANNOTATION_TOP_12" val="518"/>
  <p:tag name="ANNOTATION_LEFT_12" val="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9"/>
  <p:tag name="ANNOTATION_END_13" val="166.5"/>
  <p:tag name="ANNOTATION_TOP_13" val="556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6.5"/>
  <p:tag name="ANNOTATION_TOP_14" val="637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04a9102244da7a91e4b5bc540e1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c5f2fd27314913974ca35d74e3455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86.8"/>
  <p:tag name="ANNOTATION_TYPE_1" val="2"/>
  <p:tag name="ANNOTATION_START_1" val="12.7"/>
  <p:tag name="ANNOTATION_END_1" val="12.7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7"/>
  <p:tag name="ANNOTATION_END_2" val="19.1"/>
  <p:tag name="ANNOTATION_TOP_2" val="18"/>
  <p:tag name="ANNOTATION_LEFT_2" val="643"/>
  <p:tag name="ANNOTATION_WIDTH_2" val="255"/>
  <p:tag name="ANNOTATION_HEIGHT_2" val="16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9.1"/>
  <p:tag name="ANNOTATION_END_3" val="19.1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1"/>
  <p:tag name="ANNOTATION_END_4" val="22.8"/>
  <p:tag name="ANNOTATION_TOP_4" val="76"/>
  <p:tag name="ANNOTATION_LEFT_4" val="39"/>
  <p:tag name="ANNOTATION_WIDTH_4" val="711"/>
  <p:tag name="ANNOTATION_HEIGHT_4" val="54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2.8"/>
  <p:tag name="ANNOTATION_END_5" val="31.6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31.6"/>
  <p:tag name="ANNOTATION_END_6" val="32.4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32.4"/>
  <p:tag name="ANNOTATION_END_7" val="34.1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34.1"/>
  <p:tag name="ANNOTATION_END_8" val="36.5"/>
  <p:tag name="ANNOTATION_TOP_8" val="87"/>
  <p:tag name="ANNOTATION_LEFT_8" val="72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5"/>
  <p:tag name="ANNOTATION_END_9" val="37.0"/>
  <p:tag name="ANNOTATION_TOP_9" val="281"/>
  <p:tag name="ANNOTATION_LEFT_9" val="29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0"/>
  <p:tag name="ANNOTATION_END_10" val="37.6"/>
  <p:tag name="ANNOTATION_TOP_10" val="281"/>
  <p:tag name="ANNOTATION_LEFT_10" val="36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6"/>
  <p:tag name="ANNOTATION_END_11" val="37.9"/>
  <p:tag name="ANNOTATION_TOP_11" val="301"/>
  <p:tag name="ANNOTATION_LEFT_11" val="4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7.9"/>
  <p:tag name="ANNOTATION_END_12" val="38.2"/>
  <p:tag name="ANNOTATION_TOP_12" val="255"/>
  <p:tag name="ANNOTATION_LEFT_12" val="47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8.2"/>
  <p:tag name="ANNOTATION_END_13" val="39.8"/>
  <p:tag name="ANNOTATION_TOP_13" val="298"/>
  <p:tag name="ANNOTATION_LEFT_13" val="4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8"/>
  <p:tag name="ANNOTATION_END_14" val="40.6"/>
  <p:tag name="ANNOTATION_TOP_14" val="163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.6"/>
  <p:tag name="ANNOTATION_END_15" val="41.2"/>
  <p:tag name="ANNOTATION_TOP_15" val="153"/>
  <p:tag name="ANNOTATION_LEFT_15" val="50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1.2"/>
  <p:tag name="ANNOTATION_END_16" val="41.7"/>
  <p:tag name="ANNOTATION_TOP_16" val="179"/>
  <p:tag name="ANNOTATION_LEFT_16" val="57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1.7"/>
  <p:tag name="ANNOTATION_END_17" val="42.3"/>
  <p:tag name="ANNOTATION_TOP_17" val="242"/>
  <p:tag name="ANNOTATION_LEFT_17" val="56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2.3"/>
  <p:tag name="ANNOTATION_END_18" val="42.8"/>
  <p:tag name="ANNOTATION_TOP_18" val="281"/>
  <p:tag name="ANNOTATION_LEFT_18" val="620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8"/>
  <p:tag name="ANNOTATION_END_19" val="43.3"/>
  <p:tag name="ANNOTATION_TOP_19" val="307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3"/>
  <p:tag name="ANNOTATION_END_20" val="44.0"/>
  <p:tag name="ANNOTATION_TOP_20" val="341"/>
  <p:tag name="ANNOTATION_LEFT_20" val="64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4.0"/>
  <p:tag name="ANNOTATION_END_21" val="45.0"/>
  <p:tag name="ANNOTATION_TOP_21" val="384"/>
  <p:tag name="ANNOTATION_LEFT_21" val="585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5.0"/>
  <p:tag name="ANNOTATION_END_22" val="45.6"/>
  <p:tag name="ANNOTATION_TOP_22" val="489"/>
  <p:tag name="ANNOTATION_LEFT_22" val="4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5.6"/>
  <p:tag name="ANNOTATION_END_23" val="46.2"/>
  <p:tag name="ANNOTATION_TOP_23" val="552"/>
  <p:tag name="ANNOTATION_LEFT_23" val="413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6.2"/>
  <p:tag name="ANNOTATION_END_24" val="46.5"/>
  <p:tag name="ANNOTATION_TOP_24" val="401"/>
  <p:tag name="ANNOTATION_LEFT_24" val="182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46.5"/>
  <p:tag name="ANNOTATION_END_25" val="50.7"/>
  <p:tag name="ANNOTATION_TOP_25" val="265"/>
  <p:tag name="ANNOTATION_LEFT_25" val="20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0.7"/>
  <p:tag name="ANNOTATION_END_26" val="60.0"/>
  <p:tag name="ANNOTATION_TOP_26" val="159"/>
  <p:tag name="ANNOTATION_LEFT_26" val="790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0.0"/>
  <p:tag name="ANNOTATION_END_27" val="66.9"/>
  <p:tag name="ANNOTATION_TOP_27" val="92"/>
  <p:tag name="ANNOTATION_LEFT_27" val="72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9"/>
  <p:tag name="ANNOTATION_TOP_28" val="248"/>
  <p:tag name="ANNOTATION_LEFT_28" val="11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53.2"/>
  <p:tag name="ANNOTATION_TYPE_1" val="0"/>
  <p:tag name="ANNOTATION_START_1" val="11.5"/>
  <p:tag name="ANNOTATION_END_1" val="13.8"/>
  <p:tag name="ANNOTATION_TOP_1" val="404"/>
  <p:tag name="ANNOTATION_LEFT_1" val="2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3"/>
  <p:tag name="ANNOTATION_TOP_2" val="433"/>
  <p:tag name="ANNOTATION_LEFT_2" val="2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3"/>
  <p:tag name="ANNOTATION_END_3" val="24.9"/>
  <p:tag name="ANNOTATION_TOP_3" val="466"/>
  <p:tag name="ANNOTATION_LEFT_3" val="2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27.1"/>
  <p:tag name="ANNOTATION_TOP_4" val="347"/>
  <p:tag name="ANNOTATION_LEFT_4" val="51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28.9"/>
  <p:tag name="ANNOTATION_TOP_5" val="383"/>
  <p:tag name="ANNOTATION_LEFT_5" val="5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0.5"/>
  <p:tag name="ANNOTATION_TOP_6" val="415"/>
  <p:tag name="ANNOTATION_LEFT_6" val="5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32.2"/>
  <p:tag name="ANNOTATION_TOP_7" val="446"/>
  <p:tag name="ANNOTATION_LEFT_7" val="5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2"/>
  <p:tag name="ANNOTATION_END_8" val="33.6"/>
  <p:tag name="ANNOTATION_TOP_8" val="47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6"/>
  <p:tag name="ANNOTATION_END_9" val="35.2"/>
  <p:tag name="ANNOTATION_TOP_9" val="507"/>
  <p:tag name="ANNOTATION_LEFT_9" val="5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5.2"/>
  <p:tag name="ANNOTATION_TOP_10" val="542"/>
  <p:tag name="ANNOTATION_LEFT_10" val="5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8.10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dfb616262f4332a7c48f3f15f02e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ad84671de7415fbd2a9814fb186c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4"/>
  <p:tag name="ARTICULATE_AUDIO_RECORDED" val="1"/>
  <p:tag name="ELAPSEDTIME" val="168.3"/>
  <p:tag name="ANNOTATION_TYPE_1" val="0"/>
  <p:tag name="ANNOTATION_START_1" val="1.7"/>
  <p:tag name="ANNOTATION_END_1" val="10.2"/>
  <p:tag name="ANNOTATION_TOP_1" val="62"/>
  <p:tag name="ANNOTATION_LEFT_1" val="2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22.8"/>
  <p:tag name="ANNOTATION_TOP_2" val="162"/>
  <p:tag name="ANNOTATION_LEFT_2" val="2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7"/>
  <p:tag name="ANNOTATION_TOP_3" val="220"/>
  <p:tag name="ANNOTATION_LEFT_3" val="9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7"/>
  <p:tag name="ANNOTATION_END_4" val="28.0"/>
  <p:tag name="ANNOTATION_TOP_4" val="223"/>
  <p:tag name="ANNOTATION_LEFT_4" val="35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2.4"/>
  <p:tag name="ANNOTATION_TOP_5" val="228"/>
  <p:tag name="ANNOTATION_LEFT_5" val="55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4"/>
  <p:tag name="ANNOTATION_END_6" val="36.4"/>
  <p:tag name="ANNOTATION_TOP_6" val="196"/>
  <p:tag name="ANNOTATION_LEFT_6" val="5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36.4"/>
  <p:tag name="ANNOTATION_END_7" val="36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6.4"/>
  <p:tag name="ANNOTATION_END_8" val="39.7"/>
  <p:tag name="ANNOTATION_TOP_8" val="198"/>
  <p:tag name="ANNOTATION_LEFT_8" val="543"/>
  <p:tag name="ANNOTATION_WIDTH_8" val="196"/>
  <p:tag name="ANNOTATION_HEIGHT_8" val="53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39.7"/>
  <p:tag name="ANNOTATION_END_9" val="39.7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9.7"/>
  <p:tag name="ANNOTATION_END_10" val="42.0"/>
  <p:tag name="ANNOTATION_TOP_10" val="203"/>
  <p:tag name="ANNOTATION_LEFT_10" val="344"/>
  <p:tag name="ANNOTATION_WIDTH_10" val="196"/>
  <p:tag name="ANNOTATION_HEIGHT_10" val="5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2.0"/>
  <p:tag name="ANNOTATION_END_11" val="55.6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57.9"/>
  <p:tag name="ANNOTATION_TOP_12" val="261"/>
  <p:tag name="ANNOTATION_LEFT_12" val="33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9"/>
  <p:tag name="ANNOTATION_END_13" val="58.4"/>
  <p:tag name="ANNOTATION_TOP_13" val="267"/>
  <p:tag name="ANNOTATION_LEFT_13" val="59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4"/>
  <p:tag name="ANNOTATION_END_14" val="59.0"/>
  <p:tag name="ANNOTATION_TOP_14" val="264"/>
  <p:tag name="ANNOTATION_LEFT_14" val="74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0"/>
  <p:tag name="ANNOTATION_END_15" val="59.8"/>
  <p:tag name="ANNOTATION_TOP_15" val="246"/>
  <p:tag name="ANNOTATION_LEFT_15" val="82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9.8"/>
  <p:tag name="ANNOTATION_END_16" val="76.1"/>
  <p:tag name="ANNOTATION_TOP_16" val="291"/>
  <p:tag name="ANNOTATION_LEFT_16" val="98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6.1"/>
  <p:tag name="ANNOTATION_END_17" val="82.6"/>
  <p:tag name="ANNOTATION_TOP_17" val="399"/>
  <p:tag name="ANNOTATION_LEFT_17" val="10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6"/>
  <p:tag name="ANNOTATION_END_18" val="84.1"/>
  <p:tag name="ANNOTATION_TOP_18" val="402"/>
  <p:tag name="ANNOTATION_LEFT_18" val="324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1"/>
  <p:tag name="ANNOTATION_END_19" val="86.0"/>
  <p:tag name="ANNOTATION_TOP_19" val="391"/>
  <p:tag name="ANNOTATION_LEFT_19" val="495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0"/>
  <p:tag name="ANNOTATION_END_20" val="91.9"/>
  <p:tag name="ANNOTATION_TOP_20" val="435"/>
  <p:tag name="ANNOTATION_LEFT_20" val="9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9"/>
  <p:tag name="ANNOTATION_END_21" val="93.7"/>
  <p:tag name="ANNOTATION_TOP_21" val="429"/>
  <p:tag name="ANNOTATION_LEFT_21" val="31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7"/>
  <p:tag name="ANNOTATION_END_22" val="99.8"/>
  <p:tag name="ANNOTATION_TOP_22" val="434"/>
  <p:tag name="ANNOTATION_LEFT_22" val="3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9.8"/>
  <p:tag name="ANNOTATION_END_23" val="114.8"/>
  <p:tag name="ANNOTATION_TOP_23" val="471"/>
  <p:tag name="ANNOTATION_LEFT_23" val="176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4.8"/>
  <p:tag name="ANNOTATION_END_24" val="117.0"/>
  <p:tag name="ANNOTATION_TOP_24" val="431"/>
  <p:tag name="ANNOTATION_LEFT_24" val="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7.0"/>
  <p:tag name="ANNOTATION_END_25" val="123.6"/>
  <p:tag name="ANNOTATION_TOP_25" val="532"/>
  <p:tag name="ANNOTATION_LEFT_25" val="101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3.6"/>
  <p:tag name="ANNOTATION_END_26" val="125.2"/>
  <p:tag name="ANNOTATION_TOP_26" val="533"/>
  <p:tag name="ANNOTATION_LEFT_26" val="55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4"/>
  <p:tag name="ANNOTATION_TOP_27" val="589"/>
  <p:tag name="ANNOTATION_LEFT_27" val="9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4"/>
  <p:tag name="ANNOTATION_END_28" val="127.0"/>
  <p:tag name="ANNOTATION_TOP_28" val="559"/>
  <p:tag name="ANNOTATION_LEFT_28" val="300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7.0"/>
  <p:tag name="ANNOTATION_END_29" val="133.7"/>
  <p:tag name="ANNOTATION_TOP_29" val="567"/>
  <p:tag name="ANNOTATION_LEFT_29" val="456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7"/>
  <p:tag name="ANNOTATION_END_30" val="136.0"/>
  <p:tag name="ANNOTATION_TOP_30" val="562"/>
  <p:tag name="ANNOTATION_LEFT_30" val="73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0"/>
  <p:tag name="ANNOTATION_TOP_31" val="596"/>
  <p:tag name="ANNOTATION_LEFT_31" val="16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30847b2c1e4c6cb69d94014fe554e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880308cc5a4c9d9c53e6e6f98fac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5"/>
  <p:tag name="ARTICULATE_AUDIO_RECORDED" val="1"/>
  <p:tag name="ELAPSEDTIME" val="141.8"/>
  <p:tag name="ANNOTATION_TYPE_1" val="0"/>
  <p:tag name="ANNOTATION_START_1" val="4.3"/>
  <p:tag name="ANNOTATION_END_1" val="7.5"/>
  <p:tag name="ANNOTATION_TOP_1" val="56"/>
  <p:tag name="ANNOTATION_LEFT_1" val="49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9.2"/>
  <p:tag name="ANNOTATION_TOP_2" val="177"/>
  <p:tag name="ANNOTATION_LEFT_2" val="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14.1"/>
  <p:tag name="ANNOTATION_TOP_3" val="17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.1"/>
  <p:tag name="ANNOTATION_END_4" val="17.0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7.0"/>
  <p:tag name="ANNOTATION_END_5" val="1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7.0"/>
  <p:tag name="ANNOTATION_END_6" val="23.7"/>
  <p:tag name="ANNOTATION_TOP_6" val="152"/>
  <p:tag name="ANNOTATION_LEFT_6" val="210"/>
  <p:tag name="ANNOTATION_WIDTH_6" val="178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3.7"/>
  <p:tag name="ANNOTATION_END_7" val="26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26.8"/>
  <p:tag name="ANNOTATION_END_8" val="32.6"/>
  <p:tag name="ANNOTATION_TOP_8" val="287"/>
  <p:tag name="ANNOTATION_LEFT_8" val="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6"/>
  <p:tag name="ANNOTATION_END_9" val="60.8"/>
  <p:tag name="ANNOTATION_TOP_9" val="315"/>
  <p:tag name="ANNOTATION_LEFT_9" val="7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8"/>
  <p:tag name="ANNOTATION_END_10" val="80.5"/>
  <p:tag name="ANNOTATION_TOP_10" val="398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5"/>
  <p:tag name="ANNOTATION_END_11" val="92.5"/>
  <p:tag name="ANNOTATION_TOP_11" val="477"/>
  <p:tag name="ANNOTATION_LEFT_11" val="3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5"/>
  <p:tag name="ANNOTATION_END_12" val="103.1"/>
  <p:tag name="ANNOTATION_TOP_12" val="556"/>
  <p:tag name="ANNOTATION_LEFT_12" val="6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03.1"/>
  <p:tag name="ANNOTATION_END_13" val="103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03.1"/>
  <p:tag name="ANNOTATION_END_14" val="108.8"/>
  <p:tag name="ANNOTATION_TOP_14" val="560"/>
  <p:tag name="ANNOTATION_LEFT_14" val="268"/>
  <p:tag name="ANNOTATION_WIDTH_14" val="112"/>
  <p:tag name="ANNOTATION_HEIGHT_14" val="3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08.8"/>
  <p:tag name="ANNOTATION_END_15" val="124.0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4.0"/>
  <p:tag name="ANNOTATION_END_16" val="124.0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0"/>
  <p:tag name="ANNOTATION_END_17" val="131.6"/>
  <p:tag name="ANNOTATION_TOP_17" val="148"/>
  <p:tag name="ANNOTATION_LEFT_17" val="211"/>
  <p:tag name="ANNOTATION_WIDTH_17" val="182"/>
  <p:tag name="ANNOTATION_HEIGHT_17" val="47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1.6"/>
  <p:tag name="ANNOTATION_END_18" val="131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31.6"/>
  <p:tag name="ANNOTATION_END_19" val="135.8"/>
  <p:tag name="ANNOTATION_TOP_19" val="261"/>
  <p:tag name="ANNOTATION_LEFT_19" val="64"/>
  <p:tag name="ANNOTATION_WIDTH_19" val="236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35.8"/>
  <p:tag name="ANNOTATION_END_20" val="135.8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35.8"/>
  <p:tag name="ANNOTATION_TOP_21" val="454"/>
  <p:tag name="ANNOTATION_LEFT_21" val="74"/>
  <p:tag name="ANNOTATION_WIDTH_21" val="261"/>
  <p:tag name="ANNOTATION_HEIGHT_21" val="45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99729aeb02468f9b649f6d0b4cb4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3c259801c94970bf0b523264368f5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Ashraf\D\Ashraf 2\Lectures\Saudia\145-Zoo\Gamal-Lectures\New-Articulate\Lectures\Lecture-3 Viruses\s27.wav"/>
  <p:tag name="ELAPSEDTIME" val="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7"/>
  <p:tag name="ARTICULATE_AUDIO_RECORDED" val="1"/>
  <p:tag name="ELAPSEDTIME" val="76.7"/>
  <p:tag name="ANNOTATION_TYPE_1" val="0"/>
  <p:tag name="ANNOTATION_START_1" val="9.8"/>
  <p:tag name="ANNOTATION_END_1" val="18.6"/>
  <p:tag name="ANNOTATION_TOP_1" val="194"/>
  <p:tag name="ANNOTATION_LEFT_1" val="7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6"/>
  <p:tag name="ANNOTATION_END_2" val="27.6"/>
  <p:tag name="ANNOTATION_TOP_2" val="258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6"/>
  <p:tag name="ANNOTATION_END_3" val="33.4"/>
  <p:tag name="ANNOTATION_TOP_3" val="335"/>
  <p:tag name="ANNOTATION_LEFT_3" val="7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44.7"/>
  <p:tag name="ANNOTATION_TOP_4" val="405"/>
  <p:tag name="ANNOTATION_LEFT_4" val="7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7"/>
  <p:tag name="ANNOTATION_END_5" val="46.0"/>
  <p:tag name="ANNOTATION_TOP_5" val="441"/>
  <p:tag name="ANNOTATION_LEFT_5" val="7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0"/>
  <p:tag name="ANNOTATION_END_6" val="48.4"/>
  <p:tag name="ANNOTATION_TOP_6" val="438"/>
  <p:tag name="ANNOTATION_LEFT_6" val="3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4"/>
  <p:tag name="ANNOTATION_END_7" val="62.0"/>
  <p:tag name="ANNOTATION_TOP_7" val="436"/>
  <p:tag name="ANNOTATION_LEFT_7" val="80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0"/>
  <p:tag name="ANNOTATION_END_8" val="65.1"/>
  <p:tag name="ANNOTATION_TOP_8" val="516"/>
  <p:tag name="ANNOTATION_LEFT_8" val="8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1"/>
  <p:tag name="ANNOTATION_END_9" val="66.9"/>
  <p:tag name="ANNOTATION_TOP_9" val="582"/>
  <p:tag name="ANNOTATION_LEFT_9" val="8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6.9"/>
  <p:tag name="ANNOTATION_END_10" val="69.5"/>
  <p:tag name="ANNOTATION_TOP_10" val="502"/>
  <p:tag name="ANNOTATION_LEFT_10" val="39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5"/>
  <p:tag name="ANNOTATION_TOP_11" val="501"/>
  <p:tag name="ANNOTATION_LEFT_11" val="65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21ceb27e8a4b80bdc02a0f8a9a3b59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</TotalTime>
  <Words>646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Al-Mothnna</vt:lpstr>
      <vt:lpstr>Arial</vt:lpstr>
      <vt:lpstr>Arial Black</vt:lpstr>
      <vt:lpstr>Copperplate Gothic Bold</vt:lpstr>
      <vt:lpstr>Impact</vt:lpstr>
      <vt:lpstr>Wingdings</vt:lpstr>
      <vt:lpstr>Network</vt:lpstr>
      <vt:lpstr>Default Design</vt:lpstr>
      <vt:lpstr>PowerPoint Presentation</vt:lpstr>
      <vt:lpstr>PowerPoint Presentation</vt:lpstr>
      <vt:lpstr>Objectives</vt:lpstr>
      <vt:lpstr>The Cell: Discovery of the Cell</vt:lpstr>
      <vt:lpstr>The Cell Theory</vt:lpstr>
      <vt:lpstr>PowerPoint Presentation</vt:lpstr>
      <vt:lpstr>Domains of life</vt:lpstr>
      <vt:lpstr>Prokaryotic and eukaryotic cells      differ in size and complexity</vt:lpstr>
      <vt:lpstr>PowerPoint Presentation</vt:lpstr>
      <vt:lpstr>PowerPoint Presentation</vt:lpstr>
      <vt:lpstr>PowerPoint Presentation</vt:lpstr>
      <vt:lpstr>A)- Prokaryotes:</vt:lpstr>
      <vt:lpstr>1. Domain: Archaea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617</cp:revision>
  <dcterms:created xsi:type="dcterms:W3CDTF">2005-10-01T18:57:57Z</dcterms:created>
  <dcterms:modified xsi:type="dcterms:W3CDTF">2019-12-30T05:00:06Z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1729AEF1-3C68-4F68-B436-4C8CE0AB67C1</vt:lpwstr>
  </property>
  <property fmtid="{D5CDD505-2E9C-101B-9397-08002B2CF9AE}" pid="6" name="ArticulateProjectFull">
    <vt:lpwstr>D:\Ashraf\D\Faculty file\e-Larning\1433-1434\المحتوى الرقمي\109-Lectures\LMS-2\Lecture-4 The Cells\Lecture 4.ppta</vt:lpwstr>
  </property>
</Properties>
</file>