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5" r:id="rId2"/>
    <p:sldId id="273" r:id="rId3"/>
    <p:sldId id="281" r:id="rId4"/>
    <p:sldId id="279" r:id="rId5"/>
    <p:sldId id="280" r:id="rId6"/>
    <p:sldId id="282" r:id="rId7"/>
    <p:sldId id="283" r:id="rId8"/>
    <p:sldId id="284" r:id="rId9"/>
    <p:sldId id="287" r:id="rId10"/>
    <p:sldId id="285" r:id="rId11"/>
    <p:sldId id="286" r:id="rId12"/>
    <p:sldId id="288" r:id="rId13"/>
    <p:sldId id="290" r:id="rId14"/>
    <p:sldId id="289" r:id="rId15"/>
    <p:sldId id="276" r:id="rId16"/>
    <p:sldId id="291" r:id="rId17"/>
    <p:sldId id="292" r:id="rId18"/>
    <p:sldId id="277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3" r:id="rId31"/>
    <p:sldId id="305" r:id="rId32"/>
    <p:sldId id="2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67" d="100"/>
          <a:sy n="67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FDC16-1B72-4022-A2ED-0B444217565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1D73-7F90-47E4-A8F8-617D067D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3EE3-0231-4CEE-AC9A-00BFEBD85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38C90-4511-470E-9B94-67EE5B54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1336-E8ED-49B5-B62A-1CED317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7A15-0B6B-4B6E-96DC-56DD75A76B2E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59C-3D6C-4590-A86E-52E23796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7A6F-EA68-4B01-8EEA-49B41E8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8C8-1BC9-4939-B9B1-220A57C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432B-E7BE-416E-94E3-73765CD4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672E-CC3E-4F08-9442-B5C5BC2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0749-BE9E-4126-89F3-F8E8C532EAE1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33EB-EDB1-4DFD-9770-A12D10F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67A9-D487-42CF-A8F1-31E0821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487F-8949-4626-BB7B-1E0F8245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6D4-5CD4-4B46-999F-31030B92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CEB-EBBA-4F96-B78F-5846034F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3BA-4C47-4BA5-A553-2E1EDC401D3E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514-AF49-4F20-AFFD-F78504B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E67-BB60-43D9-B79B-783599C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0763-0725-477B-8841-E6CCD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B0B3-D382-49DC-9839-B53D77B5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D7EB-C137-4A78-9FEE-18A196B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129-E51F-4D27-B796-957AF77E212D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FDD0-8596-4A7D-862B-94988212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A844-FE45-455E-A955-0B25CE5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54C1-66EF-4803-9966-4F89033F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AC68-F8C0-4AF1-ACB4-3FAFE35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1393-2224-42AA-8057-937C4BC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49F-73AC-40EA-A217-66B269F66C89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B851-D57D-44D6-A849-FD485FCC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FB3-3865-45B7-AE55-6CBC8EFE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0CB-3561-4872-9187-15BFAB0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0789-4F29-462C-85AA-45DF14227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33BE-44B3-48FA-A7EA-F99A16A2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EFDD-653B-44F8-B649-78D090B2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68C7-8024-48D6-BD4C-421EF45311EB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B7BC-D0A6-4486-93D2-A4778A17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0F3B-A517-41AE-9E6D-D52738FB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F21-0580-4822-B6C9-1A42A7AA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CC74-AB57-4D39-A87E-2F75A08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FBC-49CA-465A-BBBF-4DF5876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31B-FD4C-4E6C-BE9F-8B01430D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726-C403-45CD-A930-1298F84B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4F268-0164-4CEA-B688-93711F7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7EA9-5411-44CA-B194-6FD6C4D97533}" type="datetime1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7583-B1FA-4C98-9A93-01BA6A5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CD42-FC92-4EDE-980E-9EF07E7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227E-0AAD-4EE7-9338-1655B4D6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3CA7-E744-46D4-8BFE-7B737C7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E07E-8170-42B2-B438-66985B8456D4}" type="datetime1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AC2E-B09B-4CE0-BE8A-3965710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7DD3-9694-4B67-A901-9CB2F67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BF66F-2C56-4CA5-8882-B502D86B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44A-1FF0-438A-88F6-5FF6A9B7CF82}" type="datetime1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2E33-0266-4F4F-9101-17B54F8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4C1D-08A2-4A2C-8490-B7948FD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7018-B0BA-4A14-A8F2-A6322BE4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8A88-8647-475E-BE55-C7E7B594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6652-04EC-418B-8E29-2F4BBAEA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372-9566-4D64-B8E8-63755D96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E7D7-B895-4454-8AB8-DC310A7A6DDC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556-D716-400E-8BF9-FC400D6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7C0-B2B7-4EDE-A303-421229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AAA6-8E5F-428E-8D5A-047C988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C1A2-DFE4-44CB-A728-29020651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AF8B-DDA5-4B2F-891D-75400B31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C65E-4787-4F3F-AB72-EDEC899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11D5-4F61-44F4-A19F-3BA7EF840487}" type="datetime1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1F4F-6910-4B0D-9C16-EA94A7D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CC6AA-2550-4CDA-97DF-56718F8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9A727-1487-43F0-8F9F-88FAFFE0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D943-6ECE-4047-B61E-B964ECC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DA4C-4828-46D7-ABB0-4F6A64CB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39F8-3EDE-40C9-9198-C3A014B3B120}" type="datetime1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EF24-51C3-4EDF-8337-2D41B948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2C11-3BFB-4F3A-900C-E5A43C22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tuttle.merc.iastate.edu/ee201/topic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2 – 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820400" cy="35941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the following:</a:t>
                </a:r>
              </a:p>
              <a:p>
                <a:pPr lvl="1"/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Resistance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820400" cy="3594100"/>
              </a:xfrm>
              <a:blipFill>
                <a:blip r:embed="rId2"/>
                <a:stretch>
                  <a:fillRect l="-789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588AEB-2D09-45E5-B54B-1FC91774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4251325"/>
            <a:ext cx="6524625" cy="2066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1E9D19-4103-4DE6-A920-33B8B9B0BF4E}"/>
                  </a:ext>
                </a:extLst>
              </p:cNvPr>
              <p:cNvSpPr/>
              <p:nvPr/>
            </p:nvSpPr>
            <p:spPr>
              <a:xfrm>
                <a:off x="4439217" y="4336964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1E9D19-4103-4DE6-A920-33B8B9B0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7" y="4336964"/>
                <a:ext cx="39132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EDB39C0-8AFE-4689-85B1-9F7D6BF1FC53}"/>
              </a:ext>
            </a:extLst>
          </p:cNvPr>
          <p:cNvSpPr/>
          <p:nvPr/>
        </p:nvSpPr>
        <p:spPr>
          <a:xfrm>
            <a:off x="4572000" y="4662460"/>
            <a:ext cx="952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0077F0-80A9-4594-9011-56CF308CD74A}"/>
              </a:ext>
            </a:extLst>
          </p:cNvPr>
          <p:cNvSpPr/>
          <p:nvPr/>
        </p:nvSpPr>
        <p:spPr>
          <a:xfrm>
            <a:off x="4587255" y="6102323"/>
            <a:ext cx="952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510EE7-3956-4916-B36B-8640A96BBFF9}"/>
                  </a:ext>
                </a:extLst>
              </p:cNvPr>
              <p:cNvSpPr/>
              <p:nvPr/>
            </p:nvSpPr>
            <p:spPr>
              <a:xfrm>
                <a:off x="4471587" y="6169009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510EE7-3956-4916-B36B-8640A96BB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587" y="6169009"/>
                <a:ext cx="3858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888FF-4299-4B41-8A2B-ECC296BAF514}"/>
              </a:ext>
            </a:extLst>
          </p:cNvPr>
          <p:cNvCxnSpPr/>
          <p:nvPr/>
        </p:nvCxnSpPr>
        <p:spPr>
          <a:xfrm flipH="1">
            <a:off x="6000750" y="4892675"/>
            <a:ext cx="7334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CF9926-8EAF-433E-B1FA-81C126803CE1}"/>
              </a:ext>
            </a:extLst>
          </p:cNvPr>
          <p:cNvCxnSpPr>
            <a:cxnSpLocks/>
          </p:cNvCxnSpPr>
          <p:nvPr/>
        </p:nvCxnSpPr>
        <p:spPr>
          <a:xfrm flipH="1">
            <a:off x="8496300" y="5114123"/>
            <a:ext cx="1" cy="612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D85C72-C190-46CA-B337-141FC6F3234B}"/>
                  </a:ext>
                </a:extLst>
              </p:cNvPr>
              <p:cNvSpPr/>
              <p:nvPr/>
            </p:nvSpPr>
            <p:spPr>
              <a:xfrm>
                <a:off x="6203216" y="4856225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D85C72-C190-46CA-B337-141FC6F32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16" y="4856225"/>
                <a:ext cx="414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D96F03-1B47-4352-9568-36CCEFEA104F}"/>
                  </a:ext>
                </a:extLst>
              </p:cNvPr>
              <p:cNvSpPr/>
              <p:nvPr/>
            </p:nvSpPr>
            <p:spPr>
              <a:xfrm>
                <a:off x="8082084" y="5211132"/>
                <a:ext cx="41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D96F03-1B47-4352-9568-36CCEFEA1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084" y="5211132"/>
                <a:ext cx="419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F48D1F-9422-493D-AC7A-F344FCFC736E}"/>
                  </a:ext>
                </a:extLst>
              </p:cNvPr>
              <p:cNvSpPr/>
              <p:nvPr/>
            </p:nvSpPr>
            <p:spPr>
              <a:xfrm>
                <a:off x="6897467" y="4097186"/>
                <a:ext cx="1109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F48D1F-9422-493D-AC7A-F344FCFC7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67" y="4097186"/>
                <a:ext cx="110953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30C2AA-B87F-44FE-B72A-96FDBC437AE9}"/>
                  </a:ext>
                </a:extLst>
              </p:cNvPr>
              <p:cNvSpPr/>
              <p:nvPr/>
            </p:nvSpPr>
            <p:spPr>
              <a:xfrm>
                <a:off x="4856927" y="4097186"/>
                <a:ext cx="1109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30C2AA-B87F-44FE-B72A-96FDBC43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927" y="4097186"/>
                <a:ext cx="110953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0D52F8-BEB6-4456-B805-12BAEA57132F}"/>
                  </a:ext>
                </a:extLst>
              </p:cNvPr>
              <p:cNvSpPr/>
              <p:nvPr/>
            </p:nvSpPr>
            <p:spPr>
              <a:xfrm>
                <a:off x="9586913" y="4892675"/>
                <a:ext cx="61010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0D52F8-BEB6-4456-B805-12BAEA571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913" y="4892675"/>
                <a:ext cx="610103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68C8-10E6-433B-AB6D-AF5AF7E1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1717F-313E-4B45-909A-6D1AD5AB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035800"/>
            <a:ext cx="7200900" cy="31317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6F1C8-AE4C-414E-8235-997A1718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21272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power -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4D6EA-0917-4C80-8C74-284FECA7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91" y="857250"/>
            <a:ext cx="4892720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A0245-DFF6-471A-8FC6-A2CDF3338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89" y="1477698"/>
            <a:ext cx="5510711" cy="1883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98BF6-76AC-4891-BAC6-BF9A9A14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4076700"/>
            <a:ext cx="4529137" cy="2377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0AFE4-9EF5-4C7A-AB3B-FE06DEC18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63" y="4283604"/>
            <a:ext cx="5233987" cy="22451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B3F525-6FC2-4FDE-A8FB-9269F8A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40576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sources in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2DE73A-4224-4D42-972E-9EC74686D504}"/>
                  </a:ext>
                </a:extLst>
              </p:cNvPr>
              <p:cNvSpPr/>
              <p:nvPr/>
            </p:nvSpPr>
            <p:spPr>
              <a:xfrm>
                <a:off x="473120" y="1816469"/>
                <a:ext cx="1006153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sources can be connected to increase or decrease the voltage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the voltage that have the same polarity and subtract from the other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Watch the current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current direction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out of positive terminal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positive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out of negative terminal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negative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same as the polarity of the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2DE73A-4224-4D42-972E-9EC74686D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0" y="1816469"/>
                <a:ext cx="10061530" cy="3046988"/>
              </a:xfrm>
              <a:prstGeom prst="rect">
                <a:avLst/>
              </a:prstGeom>
              <a:blipFill>
                <a:blip r:embed="rId2"/>
                <a:stretch>
                  <a:fillRect l="-848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D44FE91-A9BF-424D-B9D2-6316B2BFF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>
            <a:off x="8910245" y="3014411"/>
            <a:ext cx="700480" cy="623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090BB-1570-4545-A131-B9858D76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 rot="10800000">
            <a:off x="9610725" y="3051673"/>
            <a:ext cx="700480" cy="62345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A33D3A-EE5F-4E54-B3EA-F640AE7B31A3}"/>
              </a:ext>
            </a:extLst>
          </p:cNvPr>
          <p:cNvCxnSpPr/>
          <p:nvPr/>
        </p:nvCxnSpPr>
        <p:spPr>
          <a:xfrm>
            <a:off x="8899268" y="2996454"/>
            <a:ext cx="1541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100793-666B-4AB5-ADBE-14610E3212F7}"/>
                  </a:ext>
                </a:extLst>
              </p:cNvPr>
              <p:cNvSpPr/>
              <p:nvPr/>
            </p:nvSpPr>
            <p:spPr>
              <a:xfrm>
                <a:off x="9017264" y="3655821"/>
                <a:ext cx="5648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100793-666B-4AB5-ADBE-14610E32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64" y="3655821"/>
                <a:ext cx="564898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9A59D2-35FB-4E5E-9BAA-5D7B4DA02BB5}"/>
                  </a:ext>
                </a:extLst>
              </p:cNvPr>
              <p:cNvSpPr/>
              <p:nvPr/>
            </p:nvSpPr>
            <p:spPr>
              <a:xfrm>
                <a:off x="9787792" y="3655821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9A59D2-35FB-4E5E-9BAA-5D7B4DA0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792" y="3655821"/>
                <a:ext cx="572015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4B26520-9DD3-4189-9A08-68B486115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>
            <a:off x="4366820" y="5624261"/>
            <a:ext cx="700480" cy="6234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17A6F8-EF7F-4205-85C2-6CFB52A786C0}"/>
              </a:ext>
            </a:extLst>
          </p:cNvPr>
          <p:cNvCxnSpPr>
            <a:cxnSpLocks/>
          </p:cNvCxnSpPr>
          <p:nvPr/>
        </p:nvCxnSpPr>
        <p:spPr>
          <a:xfrm>
            <a:off x="4355843" y="5596779"/>
            <a:ext cx="8162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2C339A-0B9F-4C27-988A-FE3B0C1D01DE}"/>
                  </a:ext>
                </a:extLst>
              </p:cNvPr>
              <p:cNvSpPr/>
              <p:nvPr/>
            </p:nvSpPr>
            <p:spPr>
              <a:xfrm>
                <a:off x="4473839" y="6256146"/>
                <a:ext cx="597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2C339A-0B9F-4C27-988A-FE3B0C1D0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39" y="6256146"/>
                <a:ext cx="597792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DCD02-2940-406F-BE25-6AE952939532}"/>
                  </a:ext>
                </a:extLst>
              </p:cNvPr>
              <p:cNvSpPr/>
              <p:nvPr/>
            </p:nvSpPr>
            <p:spPr>
              <a:xfrm>
                <a:off x="3604259" y="5036264"/>
                <a:ext cx="202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DCD02-2940-406F-BE25-6AE952939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59" y="5036264"/>
                <a:ext cx="202728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66DF6FE-B302-4C1C-80CF-1FF30F7CB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 rot="10800000">
            <a:off x="6814745" y="5647822"/>
            <a:ext cx="700480" cy="62345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70A7FF-7FE4-4272-B32B-5E1D120A5C63}"/>
              </a:ext>
            </a:extLst>
          </p:cNvPr>
          <p:cNvCxnSpPr>
            <a:cxnSpLocks/>
          </p:cNvCxnSpPr>
          <p:nvPr/>
        </p:nvCxnSpPr>
        <p:spPr>
          <a:xfrm flipH="1">
            <a:off x="6821986" y="5578319"/>
            <a:ext cx="7515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A02FD6-929B-4DB4-9DC7-6D150EC2A1D1}"/>
                  </a:ext>
                </a:extLst>
              </p:cNvPr>
              <p:cNvSpPr/>
              <p:nvPr/>
            </p:nvSpPr>
            <p:spPr>
              <a:xfrm>
                <a:off x="6917433" y="6226339"/>
                <a:ext cx="597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A02FD6-929B-4DB4-9DC7-6D150EC2A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33" y="6226339"/>
                <a:ext cx="597792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9F63932-49F7-4F06-AA14-D4645F76DA7E}"/>
                  </a:ext>
                </a:extLst>
              </p:cNvPr>
              <p:cNvSpPr/>
              <p:nvPr/>
            </p:nvSpPr>
            <p:spPr>
              <a:xfrm>
                <a:off x="6052184" y="5040775"/>
                <a:ext cx="202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9F63932-49F7-4F06-AA14-D4645F76D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84" y="5040775"/>
                <a:ext cx="2027286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D4E5-C1AD-498F-B84C-6B71A644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40576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sources in series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6888A-14FF-4A47-BC28-C4D6E251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1" y="2066250"/>
            <a:ext cx="3384550" cy="1339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BA2B2-7DF7-44ED-963A-E1F3A70E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" y="3594463"/>
            <a:ext cx="3690302" cy="1600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4E9AB-4034-4264-A296-4EBB614AD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562" y="2166598"/>
            <a:ext cx="2081258" cy="1138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5F951-5793-48B1-BBC0-DB8F16C7D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936" y="3796236"/>
            <a:ext cx="2008884" cy="1181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596AC5-18DA-44A3-8DBF-4DA6C4F2E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81" y="2377335"/>
            <a:ext cx="5670837" cy="20094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77DE0A-1C61-4E84-80F6-6C4BBEF83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631" y="4684863"/>
            <a:ext cx="2745286" cy="933676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C6A13C6-6A72-4AE7-91F3-A4A48D0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voltage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466F4-BA4E-4B95-A60C-ADAC611B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433858"/>
            <a:ext cx="4334428" cy="498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BF6E8-3287-4865-8FFA-6969D843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93" y="1228726"/>
            <a:ext cx="4249739" cy="48269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6E4C7-8BCE-403F-8BE0-ED0168D9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E686B-15FD-45B0-B1C9-28584ED3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195261"/>
            <a:ext cx="4125912" cy="2651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/>
              <p:nvPr/>
            </p:nvSpPr>
            <p:spPr>
              <a:xfrm>
                <a:off x="714375" y="1396739"/>
                <a:ext cx="2251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396739"/>
                <a:ext cx="2251001" cy="461665"/>
              </a:xfrm>
              <a:prstGeom prst="rect">
                <a:avLst/>
              </a:prstGeom>
              <a:blipFill>
                <a:blip r:embed="rId3"/>
                <a:stretch>
                  <a:fillRect l="-352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2FD58-8391-4BBA-B9D0-C5CF28EDF1B6}"/>
                  </a:ext>
                </a:extLst>
              </p:cNvPr>
              <p:cNvSpPr/>
              <p:nvPr/>
            </p:nvSpPr>
            <p:spPr>
              <a:xfrm>
                <a:off x="6934200" y="1368164"/>
                <a:ext cx="2236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2FD58-8391-4BBA-B9D0-C5CF28ED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368164"/>
                <a:ext cx="2236061" cy="461665"/>
              </a:xfrm>
              <a:prstGeom prst="rect">
                <a:avLst/>
              </a:prstGeom>
              <a:blipFill>
                <a:blip r:embed="rId4"/>
                <a:stretch>
                  <a:fillRect l="-382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7BEF34C-F166-4F4B-9202-5FCE7FFD9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2074503"/>
            <a:ext cx="3995829" cy="26518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D07255-E3B6-4F2F-BDA8-C3BA3B8BD119}"/>
              </a:ext>
            </a:extLst>
          </p:cNvPr>
          <p:cNvCxnSpPr/>
          <p:nvPr/>
        </p:nvCxnSpPr>
        <p:spPr>
          <a:xfrm>
            <a:off x="5781675" y="971550"/>
            <a:ext cx="0" cy="576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227910-954E-4F87-B8DE-D6D8DC87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/>
              <p:nvPr/>
            </p:nvSpPr>
            <p:spPr>
              <a:xfrm>
                <a:off x="714375" y="1396739"/>
                <a:ext cx="3159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396739"/>
                <a:ext cx="3159070" cy="461665"/>
              </a:xfrm>
              <a:prstGeom prst="rect">
                <a:avLst/>
              </a:prstGeom>
              <a:blipFill>
                <a:blip r:embed="rId2"/>
                <a:stretch>
                  <a:fillRect l="-2510" t="-10526" r="-193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AF3412-06E4-4D57-BBC8-B018D6D8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98" y="2309812"/>
            <a:ext cx="3398589" cy="38338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A5D32-AACA-4EA2-88E9-1655D3FC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divider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the voltage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  <a:blipFill>
                <a:blip r:embed="rId2"/>
                <a:stretch>
                  <a:fillRect l="-143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1BB21A-7D98-47DA-91EF-65877FD3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46" y="2476500"/>
            <a:ext cx="3414304" cy="3905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986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divided between resistors which are connected in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direct proportion to their resistance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18C63-6ACB-45AF-8284-05565B4D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5202351"/>
            <a:ext cx="4348162" cy="107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8434E-0923-486D-ABC7-588B07672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2928938"/>
            <a:ext cx="609602" cy="26223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40C7B-190C-419E-B1AB-5A9FC63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divider rule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A75ED-1472-4D39-902B-0002EF7B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1297696"/>
            <a:ext cx="9384978" cy="2339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CD1CA-43CE-44A2-B399-41D72EDE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3743570"/>
            <a:ext cx="3280596" cy="3114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B7BE0-8751-4006-89AB-5A2E0DF3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756" y="3926608"/>
            <a:ext cx="4947920" cy="249485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C610298-05A8-4079-82E5-58022270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430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7363"/>
            <a:ext cx="10820400" cy="35941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introduction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5 - Series circuit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 a series circuit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voltage 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division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 and voltage difference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38EB3F-CD7A-4D9D-8F8F-E3102DB7EBEC}"/>
              </a:ext>
            </a:extLst>
          </p:cNvPr>
          <p:cNvSpPr/>
          <p:nvPr/>
        </p:nvSpPr>
        <p:spPr>
          <a:xfrm>
            <a:off x="5724525" y="2955293"/>
            <a:ext cx="6096000" cy="320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6 – Parallel circuit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elements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conductance and resistance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networks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divider rule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sources in parallel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and short circuits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935DA091-FD5E-46F8-B204-70A6760E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Notations and grounding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1038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electronic systems are grounded for reference and safety purposes.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03A87-2082-4D43-8537-3D22C4B8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05" y="1407999"/>
            <a:ext cx="1550069" cy="1396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89FE6-0149-4A12-83C3-E74133EE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" y="3429000"/>
            <a:ext cx="6155925" cy="2392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2A16D-1D99-48E8-B210-22583840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62" y="3287420"/>
            <a:ext cx="5862836" cy="27577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389210-3A22-4075-B2EC-48DD3146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Double-subscript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E3828-17FF-42D7-8668-BF13BFFA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490027"/>
            <a:ext cx="6489326" cy="281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E0324-49D7-4E5C-AF07-2121023C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85" y="1927225"/>
            <a:ext cx="31813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544AE-F53D-4B96-BC85-5C829E7B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99" y="4804693"/>
            <a:ext cx="8618855" cy="112655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BA642-8C66-41CE-9C1C-6786B768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Single-subscript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/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voltage between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ground 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  <a:blipFill>
                <a:blip r:embed="rId2"/>
                <a:stretch>
                  <a:fillRect l="-82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77A484-2A57-4467-BA70-54BB89D8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32" y="2468881"/>
            <a:ext cx="5996274" cy="426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9CD55-300D-4652-A5A8-E7E401C2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420" y="3341370"/>
            <a:ext cx="2969260" cy="447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BA6AF-1333-4BA4-B216-54A907FA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21" y="3922395"/>
            <a:ext cx="5071744" cy="52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08A8B-3F3F-4696-9054-615CF238E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903" y="4747701"/>
            <a:ext cx="3949065" cy="64400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5F1EC-8E25-4399-A010-C67C61E5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714625"/>
            <a:ext cx="3259631" cy="3552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C73AB-5A57-40AE-9735-D3086A9C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563964"/>
            <a:ext cx="7067550" cy="367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A4C6E-A744-42EA-94D4-072FA213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F793F-FA44-4C8C-B370-444536110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1539"/>
            <a:ext cx="8201025" cy="69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E67BB-37A0-4EA3-9A1C-8328F628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88" y="2647950"/>
            <a:ext cx="1641049" cy="37052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9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599770-846E-4E7E-B365-A342E0305C3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5CFF0-5539-4FBF-8B18-F672DA02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943704"/>
            <a:ext cx="6838949" cy="2574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94A38-7D51-4862-B86D-D9805779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7000"/>
            <a:ext cx="7410450" cy="9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6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Circuit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F54F8-9E93-4488-A6A8-219D5F3FC367}"/>
              </a:ext>
            </a:extLst>
          </p:cNvPr>
          <p:cNvSpPr/>
          <p:nvPr/>
        </p:nvSpPr>
        <p:spPr>
          <a:xfrm>
            <a:off x="838200" y="1859340"/>
            <a:ext cx="440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elements, branches, or networks are in parallel if they have two points/nodes/terminal in common.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27C39-146E-437E-8CD8-3A198D6B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6" y="1423812"/>
            <a:ext cx="7000874" cy="2440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1CCC0-0784-4275-AE4B-3A2D20F1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683082"/>
            <a:ext cx="4021932" cy="1603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3F9A2-C6C4-4BA3-904B-50C22014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10" y="4239401"/>
            <a:ext cx="2477165" cy="2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F54F8-9E93-4488-A6A8-219D5F3FC367}"/>
              </a:ext>
            </a:extLst>
          </p:cNvPr>
          <p:cNvSpPr/>
          <p:nvPr/>
        </p:nvSpPr>
        <p:spPr>
          <a:xfrm>
            <a:off x="838200" y="1502377"/>
            <a:ext cx="636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Conductance is the degree to which an object conducts electricity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7D0FE-BE55-4E85-965A-F3503B7D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1479297"/>
            <a:ext cx="3200400" cy="790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5DB70-B42F-4FEF-8D94-4C65297E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17" y="2680816"/>
            <a:ext cx="8324308" cy="35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F7C4-EA77-4DC8-8376-40EAD7A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1226"/>
            <a:ext cx="9460809" cy="53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4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D0E4-09D9-41CE-9A77-38E0FE8A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4" y="1336015"/>
            <a:ext cx="8473937" cy="50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88"/>
            <a:ext cx="10820400" cy="35941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circuit contains various circuit elements, connected by wires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connections form nodes and loops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points connected by wires (nodes) have the same voltage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in series have the same current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broken path (open circuit) has no current.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998EC8-C2C9-4662-8EB2-90F68552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5" y="4110672"/>
            <a:ext cx="3269802" cy="2113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C33EE7-91B0-4516-B5EF-D31ED5AC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93" y="4110672"/>
            <a:ext cx="3907334" cy="21132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D227B0D-89FB-4C7C-9F55-089A33CDAAC2}"/>
              </a:ext>
            </a:extLst>
          </p:cNvPr>
          <p:cNvSpPr/>
          <p:nvPr/>
        </p:nvSpPr>
        <p:spPr>
          <a:xfrm>
            <a:off x="2509520" y="6492875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http://tuttle.merc.iastate.edu/ee201/topics/fundamentals/kirchoff.pdf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0EB4E7D-7F12-4736-A0FD-3E6F2200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43" y="4110672"/>
            <a:ext cx="4608124" cy="21132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718D-F12C-4B99-843B-AB1DE8C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95BE9-1ABD-4CC2-96C0-074D8A14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71" y="1091689"/>
            <a:ext cx="6039257" cy="54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9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85327-10A7-47FF-B3C5-E794D80C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2933"/>
            <a:ext cx="5745127" cy="148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04D6E-0E14-4900-BB28-4F87AD0C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950715"/>
            <a:ext cx="4629150" cy="285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8CA8D-E521-4610-87F7-0B4545AB84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833"/>
          <a:stretch/>
        </p:blipFill>
        <p:spPr>
          <a:xfrm>
            <a:off x="1185864" y="3099695"/>
            <a:ext cx="4041141" cy="354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838E4-7795-4C13-A46A-6E2C2F3DF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44"/>
          <a:stretch/>
        </p:blipFill>
        <p:spPr>
          <a:xfrm>
            <a:off x="6176962" y="4277846"/>
            <a:ext cx="4695825" cy="22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52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hlinkClick r:id="rId2"/>
              </a:rPr>
              <a:t>http://tuttle.merc.iastate.edu/ee201/topics.htm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AEC6F-8F4F-4976-A8A2-F917F98C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and Loops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27B0D-89FB-4C7C-9F55-089A33CDAAC2}"/>
              </a:ext>
            </a:extLst>
          </p:cNvPr>
          <p:cNvSpPr/>
          <p:nvPr/>
        </p:nvSpPr>
        <p:spPr>
          <a:xfrm>
            <a:off x="2509520" y="6492875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http://tuttle.merc.iastate.edu/ee201/topics/fundamentals/kirchoff.pdf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C8715-1B51-4C20-BDD7-31C09686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20640"/>
            <a:ext cx="5889251" cy="244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BD8AC-7C63-4FBB-802A-2CF0870B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39" y="2520640"/>
            <a:ext cx="5003347" cy="24418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CD34F6-2F59-4B2B-8554-93371D4DD206}"/>
                  </a:ext>
                </a:extLst>
              </p:cNvPr>
              <p:cNvSpPr/>
              <p:nvPr/>
            </p:nvSpPr>
            <p:spPr>
              <a:xfrm>
                <a:off x="466662" y="5273159"/>
                <a:ext cx="2038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?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CD34F6-2F59-4B2B-8554-93371D4DD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2" y="5273159"/>
                <a:ext cx="2038187" cy="400110"/>
              </a:xfrm>
              <a:prstGeom prst="rect">
                <a:avLst/>
              </a:prstGeom>
              <a:blipFill>
                <a:blip r:embed="rId4"/>
                <a:stretch>
                  <a:fillRect l="-3293" t="-7576" r="-179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E8665F-A036-4061-B2EF-FAE66822E7A9}"/>
                  </a:ext>
                </a:extLst>
              </p:cNvPr>
              <p:cNvSpPr/>
              <p:nvPr/>
            </p:nvSpPr>
            <p:spPr>
              <a:xfrm>
                <a:off x="2581212" y="5273159"/>
                <a:ext cx="10624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E8665F-A036-4061-B2EF-FAE66822E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12" y="5273159"/>
                <a:ext cx="1062407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E6924-81D0-4F9C-B250-AC66005F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Circuit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632"/>
            <a:ext cx="10820400" cy="35941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elements are in series if: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They have only one node (terminal) in common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common point between them is not connected to another current carrying element.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elements have the same current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4AF8E-3BDF-4884-BE9E-83DE2E62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31" y="3804920"/>
            <a:ext cx="5045244" cy="2913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8F6FE-40AB-4E0C-8DB7-65D8C4EE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7" y="3868578"/>
            <a:ext cx="3929063" cy="27860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5168-28C7-49F1-8200-F72475B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75440-4717-4FBC-8029-12781E02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353171" cy="1905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81E84-581D-4D2D-832A-39922627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650369"/>
            <a:ext cx="4286885" cy="1946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DDA81-D70D-4210-98DC-8FCAE98034AB}"/>
                  </a:ext>
                </a:extLst>
              </p:cNvPr>
              <p:cNvSpPr txBox="1"/>
              <p:nvPr/>
            </p:nvSpPr>
            <p:spPr>
              <a:xfrm>
                <a:off x="8158480" y="3693795"/>
                <a:ext cx="294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DDA81-D70D-4210-98DC-8FCAE9803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80" y="3693795"/>
                <a:ext cx="2946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9FA7E48-2B23-41F3-A5B9-3FFDE91E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5" y="4063127"/>
            <a:ext cx="6172199" cy="266194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289DDF-9AA8-46D1-8FFE-DC7C89E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F56F4-7652-454D-A09E-33EC299F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2165252"/>
            <a:ext cx="10597152" cy="3097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29FC1-D46E-4F41-A45E-9A19E5DE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079B7B-EB6A-475B-984B-EBB586FC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1331"/>
            <a:ext cx="6464536" cy="3019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A7AEC9-E9B8-4A52-A9BB-4CB4FED1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4891243"/>
            <a:ext cx="4429125" cy="795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B4E233-94AD-4F18-A3C6-04AA0C69D4A3}"/>
                  </a:ext>
                </a:extLst>
              </p:cNvPr>
              <p:cNvSpPr/>
              <p:nvPr/>
            </p:nvSpPr>
            <p:spPr>
              <a:xfrm>
                <a:off x="7698642" y="2739509"/>
                <a:ext cx="33789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×0.06=0.6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×0.06=1.8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×0.06=6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:endParaRPr lang="en-US" dirty="0"/>
              </a:p>
              <a:p>
                <a:pPr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B4E233-94AD-4F18-A3C6-04AA0C69D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42" y="2739509"/>
                <a:ext cx="3378933" cy="1754326"/>
              </a:xfrm>
              <a:prstGeom prst="rect">
                <a:avLst/>
              </a:prstGeom>
              <a:blipFill>
                <a:blip r:embed="rId4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6E2BD99-7DA2-451E-BBB0-6B346F91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C3EA1-AE08-40F6-B275-3B460EC5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2324100"/>
            <a:ext cx="6546582" cy="376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4BE36-E868-48ED-A6D5-C0BA09EF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3" y="2505075"/>
            <a:ext cx="5139265" cy="2400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85E99-2260-4714-B00F-097B85E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553</Words>
  <Application>Microsoft Office PowerPoint</Application>
  <PresentationFormat>Widescreen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EE 201 Week 2 – Part 1</vt:lpstr>
      <vt:lpstr>Content</vt:lpstr>
      <vt:lpstr>Circuit</vt:lpstr>
      <vt:lpstr>Nodes and Loops</vt:lpstr>
      <vt:lpstr>Series Circuit</vt:lpstr>
      <vt:lpstr>Total resistance</vt:lpstr>
      <vt:lpstr>Total resistance</vt:lpstr>
      <vt:lpstr>Calculate current and voltages</vt:lpstr>
      <vt:lpstr>Calculate current and voltages</vt:lpstr>
      <vt:lpstr>Calculate current and voltages</vt:lpstr>
      <vt:lpstr>Calculate the power</vt:lpstr>
      <vt:lpstr>Calculate the power - Example</vt:lpstr>
      <vt:lpstr>Power sources in series</vt:lpstr>
      <vt:lpstr>Power sources in series</vt:lpstr>
      <vt:lpstr>Kirchhoff’s voltage law</vt:lpstr>
      <vt:lpstr>Examples</vt:lpstr>
      <vt:lpstr>Examples</vt:lpstr>
      <vt:lpstr>Voltage divider rule</vt:lpstr>
      <vt:lpstr>Voltage divider rule</vt:lpstr>
      <vt:lpstr>Notations and grounding</vt:lpstr>
      <vt:lpstr>Double-subscript notation</vt:lpstr>
      <vt:lpstr>Single-subscript notation</vt:lpstr>
      <vt:lpstr>Exercise</vt:lpstr>
      <vt:lpstr>Exercise</vt:lpstr>
      <vt:lpstr>Exercise</vt:lpstr>
      <vt:lpstr>Parallel Circuit</vt:lpstr>
      <vt:lpstr>Conductance</vt:lpstr>
      <vt:lpstr>Adding parallel resistance</vt:lpstr>
      <vt:lpstr>Adding parallel resistance</vt:lpstr>
      <vt:lpstr>Example</vt:lpstr>
      <vt:lpstr>Example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201 Fundamentals of Electric Circuits</dc:title>
  <dc:creator>Anmar Arif</dc:creator>
  <cp:lastModifiedBy>Anmar Arif</cp:lastModifiedBy>
  <cp:revision>98</cp:revision>
  <dcterms:created xsi:type="dcterms:W3CDTF">2019-08-31T08:42:38Z</dcterms:created>
  <dcterms:modified xsi:type="dcterms:W3CDTF">2019-09-08T18:32:46Z</dcterms:modified>
</cp:coreProperties>
</file>