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4" r:id="rId9"/>
    <p:sldId id="265" r:id="rId10"/>
    <p:sldId id="263" r:id="rId11"/>
    <p:sldId id="268" r:id="rId12"/>
    <p:sldId id="269" r:id="rId13"/>
    <p:sldId id="267" r:id="rId14"/>
    <p:sldId id="266" r:id="rId15"/>
    <p:sldId id="270" r:id="rId16"/>
    <p:sldId id="271" r:id="rId17"/>
    <p:sldId id="272" r:id="rId18"/>
    <p:sldId id="27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533" autoAdjust="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024862-D21A-4C89-9C28-53A091E8E963}" type="datetimeFigureOut">
              <a:rPr lang="en-US" smtClean="0"/>
              <a:t>10/7/2017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9DB1ED-4764-4C3C-8876-864267F03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797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/>
              <a:t>A diet is a particular way of eating. Someone who is on a diet will avoid certain foods, such as potato chips or cake. A diet is also a way of life. If someone eats a vegetarian diet, they do not eat meat at all.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9DB1ED-4764-4C3C-8876-864267F0306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310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9DB1ED-4764-4C3C-8876-864267F0306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8106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9DB1ED-4764-4C3C-8876-864267F0306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9811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9DB1ED-4764-4C3C-8876-864267F0306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664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81925-346B-40B9-B9EF-F1DB7FB8F641}" type="datetimeFigureOut">
              <a:rPr lang="en-US" smtClean="0"/>
              <a:t>10/7/2017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04A27-B2B4-4B29-8062-38822132C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626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81925-346B-40B9-B9EF-F1DB7FB8F641}" type="datetimeFigureOut">
              <a:rPr lang="en-US" smtClean="0"/>
              <a:t>10/7/2017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04A27-B2B4-4B29-8062-38822132C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635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81925-346B-40B9-B9EF-F1DB7FB8F641}" type="datetimeFigureOut">
              <a:rPr lang="en-US" smtClean="0"/>
              <a:t>10/7/2017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04A27-B2B4-4B29-8062-38822132C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07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81925-346B-40B9-B9EF-F1DB7FB8F641}" type="datetimeFigureOut">
              <a:rPr lang="en-US" smtClean="0"/>
              <a:t>10/7/2017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04A27-B2B4-4B29-8062-38822132C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350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81925-346B-40B9-B9EF-F1DB7FB8F641}" type="datetimeFigureOut">
              <a:rPr lang="en-US" smtClean="0"/>
              <a:t>10/7/2017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04A27-B2B4-4B29-8062-38822132C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303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81925-346B-40B9-B9EF-F1DB7FB8F641}" type="datetimeFigureOut">
              <a:rPr lang="en-US" smtClean="0"/>
              <a:t>10/7/2017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04A27-B2B4-4B29-8062-38822132C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565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81925-346B-40B9-B9EF-F1DB7FB8F641}" type="datetimeFigureOut">
              <a:rPr lang="en-US" smtClean="0"/>
              <a:t>10/7/2017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04A27-B2B4-4B29-8062-38822132C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560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81925-346B-40B9-B9EF-F1DB7FB8F641}" type="datetimeFigureOut">
              <a:rPr lang="en-US" smtClean="0"/>
              <a:t>10/7/2017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04A27-B2B4-4B29-8062-38822132C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779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81925-346B-40B9-B9EF-F1DB7FB8F641}" type="datetimeFigureOut">
              <a:rPr lang="en-US" smtClean="0"/>
              <a:t>10/7/2017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04A27-B2B4-4B29-8062-38822132C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164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81925-346B-40B9-B9EF-F1DB7FB8F641}" type="datetimeFigureOut">
              <a:rPr lang="en-US" smtClean="0"/>
              <a:t>10/7/2017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04A27-B2B4-4B29-8062-38822132C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265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81925-346B-40B9-B9EF-F1DB7FB8F641}" type="datetimeFigureOut">
              <a:rPr lang="en-US" smtClean="0"/>
              <a:t>10/7/2017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04A27-B2B4-4B29-8062-38822132C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46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81925-346B-40B9-B9EF-F1DB7FB8F641}" type="datetimeFigureOut">
              <a:rPr lang="en-US" smtClean="0"/>
              <a:t>10/7/2017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304A27-B2B4-4B29-8062-38822132C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132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World_Health_Organisation" TargetMode="External"/><Relationship Id="rId3" Type="http://schemas.openxmlformats.org/officeDocument/2006/relationships/hyperlink" Target="https://en.wikipedia.org/wiki/Human_development_(biology)" TargetMode="External"/><Relationship Id="rId7" Type="http://schemas.openxmlformats.org/officeDocument/2006/relationships/hyperlink" Target="https://en.wikipedia.org/wiki/Childhood" TargetMode="External"/><Relationship Id="rId2" Type="http://schemas.openxmlformats.org/officeDocument/2006/relationships/hyperlink" Target="https://en.wikipedia.org/wiki/Human_heigh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Helminthiasis" TargetMode="External"/><Relationship Id="rId11" Type="http://schemas.openxmlformats.org/officeDocument/2006/relationships/image" Target="../media/image17.jpg"/><Relationship Id="rId5" Type="http://schemas.openxmlformats.org/officeDocument/2006/relationships/hyperlink" Target="https://en.wikipedia.org/wiki/Diarrhea" TargetMode="External"/><Relationship Id="rId10" Type="http://schemas.openxmlformats.org/officeDocument/2006/relationships/image" Target="../media/image16.png"/><Relationship Id="rId4" Type="http://schemas.openxmlformats.org/officeDocument/2006/relationships/hyperlink" Target="https://en.wikipedia.org/wiki/Malnutrition" TargetMode="External"/><Relationship Id="rId9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18" y="1122362"/>
            <a:ext cx="9144000" cy="668859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Lecture 3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6318" y="921946"/>
            <a:ext cx="9144000" cy="413543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Nutrients and their classification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Food Functions and Nutritional Assessment Methods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Types of Nutritional Deficiencies and stages of its development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94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732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What information we get from Nutritional status Assessment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For example: from weight and height, we may know </a:t>
            </a:r>
            <a:r>
              <a:rPr lang="en-US" b="1" dirty="0" err="1" smtClean="0"/>
              <a:t>whther</a:t>
            </a:r>
            <a:r>
              <a:rPr lang="en-US" b="1" dirty="0" smtClean="0"/>
              <a:t> the person is growing well or not</a:t>
            </a:r>
          </a:p>
          <a:p>
            <a:r>
              <a:rPr lang="en-US" b="1" dirty="0" smtClean="0"/>
              <a:t>Problem in physical growth: </a:t>
            </a:r>
          </a:p>
          <a:p>
            <a:pPr marL="514350" indent="-514350">
              <a:buFont typeface="+mj-lt"/>
              <a:buAutoNum type="alphaLcPeriod"/>
            </a:pPr>
            <a:r>
              <a:rPr lang="en-US" b="1" dirty="0" smtClean="0"/>
              <a:t>Stunting</a:t>
            </a:r>
          </a:p>
          <a:p>
            <a:pPr marL="514350" indent="-514350">
              <a:buFont typeface="+mj-lt"/>
              <a:buAutoNum type="alphaLcPeriod"/>
            </a:pPr>
            <a:r>
              <a:rPr lang="en-US" b="1" dirty="0" smtClean="0"/>
              <a:t>Underweight</a:t>
            </a:r>
          </a:p>
          <a:p>
            <a:pPr marL="514350" indent="-514350">
              <a:buFont typeface="+mj-lt"/>
              <a:buAutoNum type="alphaLcPeriod"/>
            </a:pPr>
            <a:r>
              <a:rPr lang="en-US" b="1" dirty="0" smtClean="0"/>
              <a:t>Wasted</a:t>
            </a:r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776" y="2386219"/>
            <a:ext cx="3730024" cy="24640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725" y="3572704"/>
            <a:ext cx="3333750" cy="249555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5936974" y="3572704"/>
            <a:ext cx="1881809" cy="986044"/>
          </a:xfrm>
          <a:prstGeom prst="straightConnector1">
            <a:avLst/>
          </a:prstGeom>
          <a:ln w="155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2340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204" y="632387"/>
            <a:ext cx="6924675" cy="511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65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122" y="166904"/>
            <a:ext cx="8497839" cy="620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44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4350" y="281355"/>
            <a:ext cx="7662861" cy="53050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1341" y="5487938"/>
            <a:ext cx="7301133" cy="997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44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034" y="221908"/>
            <a:ext cx="5421923" cy="599601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sz="3500" b="1" dirty="0" smtClean="0">
                <a:solidFill>
                  <a:srgbClr val="FF0000"/>
                </a:solidFill>
              </a:rPr>
              <a:t>Stunting:</a:t>
            </a:r>
            <a:r>
              <a:rPr lang="en-US" b="1" dirty="0" smtClean="0"/>
              <a:t> Stunted growth, also known as stunting and nutritional stunting, is a reduced </a:t>
            </a:r>
            <a:r>
              <a:rPr lang="en-US" b="1" dirty="0" smtClean="0">
                <a:hlinkClick r:id="rId2" tooltip="Human height"/>
              </a:rPr>
              <a:t>growth rate</a:t>
            </a:r>
            <a:r>
              <a:rPr lang="en-US" b="1" dirty="0" smtClean="0"/>
              <a:t> in </a:t>
            </a:r>
            <a:r>
              <a:rPr lang="en-US" b="1" dirty="0" smtClean="0">
                <a:hlinkClick r:id="rId3" tooltip="Human development (biology)"/>
              </a:rPr>
              <a:t>human development</a:t>
            </a:r>
            <a:r>
              <a:rPr lang="en-US" b="1" dirty="0" smtClean="0"/>
              <a:t>. </a:t>
            </a:r>
            <a:endParaRPr lang="en-US" b="1" dirty="0" smtClean="0"/>
          </a:p>
          <a:p>
            <a:pPr algn="just"/>
            <a:r>
              <a:rPr lang="en-US" b="1" dirty="0" smtClean="0"/>
              <a:t>It </a:t>
            </a:r>
            <a:r>
              <a:rPr lang="en-US" b="1" dirty="0" smtClean="0"/>
              <a:t>is a primary manifestation of </a:t>
            </a:r>
            <a:r>
              <a:rPr lang="en-US" b="1" dirty="0" smtClean="0">
                <a:hlinkClick r:id="rId4" tooltip="Malnutrition"/>
              </a:rPr>
              <a:t>malnutrition</a:t>
            </a:r>
            <a:r>
              <a:rPr lang="en-US" b="1" dirty="0" smtClean="0"/>
              <a:t> (or more precisely </a:t>
            </a:r>
            <a:r>
              <a:rPr lang="en-US" b="1" dirty="0" err="1" smtClean="0"/>
              <a:t>undernutrition</a:t>
            </a:r>
            <a:r>
              <a:rPr lang="en-US" b="1" dirty="0" smtClean="0"/>
              <a:t>) and recurrent infections, such as </a:t>
            </a:r>
            <a:r>
              <a:rPr lang="en-US" b="1" dirty="0" smtClean="0">
                <a:hlinkClick r:id="rId5" tooltip="Diarrhea"/>
              </a:rPr>
              <a:t>diarrhea</a:t>
            </a:r>
            <a:r>
              <a:rPr lang="en-US" b="1" dirty="0" smtClean="0"/>
              <a:t> and </a:t>
            </a:r>
            <a:r>
              <a:rPr lang="en-US" b="1" dirty="0" err="1" smtClean="0">
                <a:hlinkClick r:id="rId6" tooltip="Helminthiasis"/>
              </a:rPr>
              <a:t>helminthiasis</a:t>
            </a:r>
            <a:r>
              <a:rPr lang="en-US" b="1" dirty="0" smtClean="0"/>
              <a:t>, in early </a:t>
            </a:r>
            <a:r>
              <a:rPr lang="en-US" b="1" dirty="0" smtClean="0">
                <a:hlinkClick r:id="rId7" tooltip="Childhood"/>
              </a:rPr>
              <a:t>childhood</a:t>
            </a:r>
            <a:r>
              <a:rPr lang="en-US" b="1" dirty="0" smtClean="0"/>
              <a:t> and even before birth, due to malnutrition during fetal development brought on by a malnourished mother. </a:t>
            </a:r>
            <a:endParaRPr lang="en-US" b="1" dirty="0" smtClean="0"/>
          </a:p>
          <a:p>
            <a:pPr algn="just"/>
            <a:r>
              <a:rPr lang="en-US" b="1" dirty="0" smtClean="0"/>
              <a:t>The </a:t>
            </a:r>
            <a:r>
              <a:rPr lang="en-US" b="1" dirty="0" smtClean="0"/>
              <a:t>definition of stunting according to the </a:t>
            </a:r>
            <a:r>
              <a:rPr lang="en-US" b="1" dirty="0" smtClean="0">
                <a:hlinkClick r:id="rId8" tooltip="World Health Organisation"/>
              </a:rPr>
              <a:t>WHO</a:t>
            </a:r>
            <a:r>
              <a:rPr lang="en-US" b="1" dirty="0" smtClean="0"/>
              <a:t> is </a:t>
            </a:r>
            <a:r>
              <a:rPr lang="en-US" b="1" dirty="0" smtClean="0"/>
              <a:t>for the "</a:t>
            </a:r>
            <a:r>
              <a:rPr lang="en-US" b="1" dirty="0" smtClean="0">
                <a:solidFill>
                  <a:srgbClr val="FF0000"/>
                </a:solidFill>
              </a:rPr>
              <a:t>height for age" value to be less than two standard deviations of the WHO Child Growth Standards </a:t>
            </a:r>
            <a:r>
              <a:rPr lang="en-US" b="1" dirty="0" smtClean="0">
                <a:solidFill>
                  <a:srgbClr val="FF0000"/>
                </a:solidFill>
              </a:rPr>
              <a:t>median.</a:t>
            </a:r>
          </a:p>
          <a:p>
            <a:pPr algn="just"/>
            <a:r>
              <a:rPr lang="en-US" b="1" dirty="0" smtClean="0"/>
              <a:t>Chronic Malnutrition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17327" y="221908"/>
            <a:ext cx="5845742" cy="34507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76638" y="3882679"/>
            <a:ext cx="2628900" cy="23352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2219" y="3882679"/>
            <a:ext cx="2990850" cy="233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698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3096" y="550758"/>
            <a:ext cx="4863547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effectLst/>
              </a:rPr>
              <a:t>Wasted: </a:t>
            </a:r>
            <a:r>
              <a:rPr lang="en-US" sz="2800" b="1" dirty="0" smtClean="0">
                <a:effectLst/>
              </a:rPr>
              <a:t>Wasted refers to low weight-for-height where a child is thin for his/her height but not necessarily short. </a:t>
            </a:r>
            <a:endParaRPr lang="en-US" sz="2800" b="1" dirty="0" smtClean="0">
              <a:effectLst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effectLst/>
              </a:rPr>
              <a:t>Also </a:t>
            </a:r>
            <a:r>
              <a:rPr lang="en-US" sz="2800" b="1" dirty="0" smtClean="0">
                <a:effectLst/>
              </a:rPr>
              <a:t>known as acute malnutrition, this carries an immediate increased risk of morbidity and </a:t>
            </a:r>
            <a:r>
              <a:rPr lang="en-US" sz="2800" b="1" dirty="0" smtClean="0">
                <a:effectLst/>
              </a:rPr>
              <a:t>mortality.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effectLst/>
              </a:rPr>
              <a:t>Wasted </a:t>
            </a:r>
            <a:r>
              <a:rPr lang="en-US" sz="2800" b="1" dirty="0" smtClean="0">
                <a:effectLst/>
              </a:rPr>
              <a:t>children have a 5-20 times higher risk of dying from common diseases like </a:t>
            </a:r>
            <a:r>
              <a:rPr lang="en-US" sz="2800" b="1" dirty="0" err="1" smtClean="0">
                <a:effectLst/>
              </a:rPr>
              <a:t>diarrhoea</a:t>
            </a:r>
            <a:r>
              <a:rPr lang="en-US" sz="2800" b="1" dirty="0" smtClean="0">
                <a:effectLst/>
              </a:rPr>
              <a:t> or pneumonia than normally nourished children.</a:t>
            </a:r>
            <a:endParaRPr lang="en-US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095" y="397565"/>
            <a:ext cx="5353879" cy="5565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291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9026" y="369908"/>
            <a:ext cx="4784035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Under-weight: Under-weight refers to low weight-for-age, when a child can be either thin or short for his/her age. </a:t>
            </a:r>
            <a:endParaRPr lang="en-US" sz="2800" b="1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WHO: “weight for age”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>
                <a:solidFill>
                  <a:srgbClr val="FF0000"/>
                </a:solidFill>
              </a:rPr>
              <a:t>to be less than two standard deviations of the WHO Child Growth Standards median.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reflects a combination of chronic and acute malnutrition.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244" y="1350569"/>
            <a:ext cx="5594010" cy="372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70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016" y="1086679"/>
            <a:ext cx="8903976" cy="4469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09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/>
              <a:t>Summary for today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If children are not getting enough food in their first 5 years of life, they may become: Stunted, </a:t>
            </a:r>
            <a:r>
              <a:rPr lang="en-US" b="1" dirty="0" err="1" smtClean="0"/>
              <a:t>Underweight,or</a:t>
            </a:r>
            <a:r>
              <a:rPr lang="en-US" b="1" dirty="0" smtClean="0"/>
              <a:t> wasted</a:t>
            </a:r>
          </a:p>
          <a:p>
            <a:r>
              <a:rPr lang="en-US" b="1" dirty="0" smtClean="0"/>
              <a:t>All the three conditions can occur simultaneously</a:t>
            </a:r>
          </a:p>
          <a:p>
            <a:r>
              <a:rPr lang="en-US" b="1" dirty="0" smtClean="0"/>
              <a:t>Causes: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 smtClean="0"/>
              <a:t>Primary Malnutrition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 smtClean="0"/>
              <a:t>Secondary Malnutrition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 smtClean="0"/>
              <a:t>Acute Malnutrition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 smtClean="0"/>
              <a:t>Chronic Malnutrition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 smtClean="0"/>
              <a:t>Other Nutrition related negative conditions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3821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415" y="758849"/>
            <a:ext cx="2435426" cy="5342895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Food</a:t>
            </a:r>
          </a:p>
          <a:p>
            <a:r>
              <a:rPr lang="en-US" sz="3200" b="1" dirty="0" smtClean="0"/>
              <a:t>Diet</a:t>
            </a:r>
          </a:p>
          <a:p>
            <a:r>
              <a:rPr lang="en-US" sz="3200" b="1" dirty="0" smtClean="0"/>
              <a:t>Meal</a:t>
            </a:r>
          </a:p>
          <a:p>
            <a:r>
              <a:rPr lang="en-US" sz="3200" b="1" dirty="0" smtClean="0"/>
              <a:t>Nutrient</a:t>
            </a:r>
          </a:p>
          <a:p>
            <a:r>
              <a:rPr lang="en-US" sz="3200" b="1" dirty="0" smtClean="0"/>
              <a:t>Nourishment</a:t>
            </a:r>
          </a:p>
          <a:p>
            <a:r>
              <a:rPr lang="en-US" sz="3200" b="1" dirty="0" smtClean="0"/>
              <a:t>Nutrition</a:t>
            </a:r>
          </a:p>
          <a:p>
            <a:r>
              <a:rPr lang="en-US" sz="3200" b="1" dirty="0" smtClean="0"/>
              <a:t>Dietetics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457184" y="162271"/>
            <a:ext cx="8417489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Food</a:t>
            </a:r>
            <a:r>
              <a:rPr lang="en-US" sz="2800" b="1" dirty="0" smtClean="0"/>
              <a:t> is anything that you can eat. It's a very general term.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Diet:</a:t>
            </a:r>
            <a:r>
              <a:rPr lang="en-US" sz="2800" b="1" dirty="0" smtClean="0"/>
              <a:t> When foods made into deferent forms/formulations..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A meal </a:t>
            </a:r>
            <a:r>
              <a:rPr lang="en-US" sz="2800" b="1" dirty="0" smtClean="0"/>
              <a:t>is when you sit down at a table and eat things. If you sit down to eat a meal in the morning, it's breakfast. If you sit down to eat a meal at night, it's dinner.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Nutrient: </a:t>
            </a:r>
            <a:r>
              <a:rPr lang="en-US" sz="2800" b="1" dirty="0" smtClean="0"/>
              <a:t>Components of food/diet that are known on the basis of their unique chemical composition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Nourishment: </a:t>
            </a:r>
            <a:r>
              <a:rPr lang="en-US" sz="2800" b="1" dirty="0" smtClean="0"/>
              <a:t>indicates benefit we get from food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Nutrition: </a:t>
            </a:r>
            <a:r>
              <a:rPr lang="en-US" sz="2800" b="1" dirty="0" smtClean="0"/>
              <a:t>Theoretical understanding of foods/diet for health.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Dietetics:</a:t>
            </a:r>
            <a:r>
              <a:rPr lang="en-US" sz="2800" b="1" dirty="0" smtClean="0"/>
              <a:t> Practical Application of Nutrition</a:t>
            </a:r>
            <a:br>
              <a:rPr lang="en-US" sz="2800" b="1" dirty="0" smtClean="0"/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920966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2245"/>
            <a:ext cx="10515600" cy="1048039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Nutrients and their classification</a:t>
            </a:r>
            <a:b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30284"/>
            <a:ext cx="3118658" cy="4351338"/>
          </a:xfrm>
        </p:spPr>
        <p:txBody>
          <a:bodyPr/>
          <a:lstStyle/>
          <a:p>
            <a:r>
              <a:rPr lang="en-US" b="1" dirty="0" smtClean="0"/>
              <a:t>Carbohydrates</a:t>
            </a:r>
          </a:p>
          <a:p>
            <a:r>
              <a:rPr lang="en-US" b="1" dirty="0" smtClean="0"/>
              <a:t>Proteins</a:t>
            </a:r>
          </a:p>
          <a:p>
            <a:r>
              <a:rPr lang="en-US" b="1" dirty="0" smtClean="0"/>
              <a:t>Fats</a:t>
            </a:r>
          </a:p>
          <a:p>
            <a:r>
              <a:rPr lang="en-US" b="1" dirty="0" smtClean="0"/>
              <a:t>Vitamins</a:t>
            </a:r>
          </a:p>
          <a:p>
            <a:r>
              <a:rPr lang="en-US" b="1" dirty="0" smtClean="0"/>
              <a:t>Minerals</a:t>
            </a:r>
          </a:p>
          <a:p>
            <a:r>
              <a:rPr lang="en-US" b="1" dirty="0" smtClean="0"/>
              <a:t>Water</a:t>
            </a:r>
          </a:p>
          <a:p>
            <a:r>
              <a:rPr lang="en-US" b="1" dirty="0" smtClean="0"/>
              <a:t>Energy………….?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956858" y="1678857"/>
            <a:ext cx="802136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3200" b="1" dirty="0">
                <a:solidFill>
                  <a:srgbClr val="FF0000"/>
                </a:solidFill>
              </a:rPr>
              <a:t>Macronutrients: </a:t>
            </a:r>
            <a:r>
              <a:rPr lang="en-IE" sz="3200" b="1" dirty="0"/>
              <a:t>needed in large amounts </a:t>
            </a:r>
            <a:endParaRPr lang="en-IE" sz="3200" b="1" dirty="0" smtClean="0"/>
          </a:p>
          <a:p>
            <a:r>
              <a:rPr lang="en-IE" sz="3200" b="1" dirty="0" smtClean="0"/>
              <a:t>by </a:t>
            </a:r>
            <a:r>
              <a:rPr lang="en-IE" sz="3200" b="1" dirty="0"/>
              <a:t>the body i.e. protein, fat and carbohydrate.</a:t>
            </a:r>
          </a:p>
          <a:p>
            <a:endParaRPr lang="en-IE" sz="3200" b="1" dirty="0"/>
          </a:p>
          <a:p>
            <a:r>
              <a:rPr lang="en-IE" sz="3200" b="1" dirty="0" smtClean="0">
                <a:solidFill>
                  <a:srgbClr val="FF0000"/>
                </a:solidFill>
              </a:rPr>
              <a:t>Micronutrients</a:t>
            </a:r>
            <a:r>
              <a:rPr lang="en-IE" sz="3200" b="1" dirty="0">
                <a:solidFill>
                  <a:srgbClr val="FF0000"/>
                </a:solidFill>
              </a:rPr>
              <a:t>: </a:t>
            </a:r>
            <a:r>
              <a:rPr lang="en-IE" sz="3200" b="1" dirty="0"/>
              <a:t>Needed in small amounts </a:t>
            </a:r>
            <a:endParaRPr lang="en-IE" sz="3200" b="1" dirty="0" smtClean="0"/>
          </a:p>
          <a:p>
            <a:r>
              <a:rPr lang="en-IE" sz="3200" b="1" dirty="0" smtClean="0"/>
              <a:t>by </a:t>
            </a:r>
            <a:r>
              <a:rPr lang="en-IE" sz="3200" b="1" dirty="0"/>
              <a:t>the body </a:t>
            </a:r>
            <a:r>
              <a:rPr lang="en-IE" sz="3200" b="1" dirty="0" smtClean="0"/>
              <a:t>i.e</a:t>
            </a:r>
            <a:r>
              <a:rPr lang="en-IE" sz="3200" b="1" dirty="0"/>
              <a:t>. vitamins, minerals</a:t>
            </a:r>
          </a:p>
          <a:p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956858" y="4725845"/>
            <a:ext cx="6101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WATER…………Macro-or Micro?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986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Macronutrients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FUNTIONS</a:t>
            </a:r>
          </a:p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provide energy to the body</a:t>
            </a:r>
          </a:p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provide structure to tissues </a:t>
            </a:r>
          </a:p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regulate hormonal processes within the body </a:t>
            </a:r>
          </a:p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protect the internal organs</a:t>
            </a:r>
          </a:p>
          <a:p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45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948" y="-334825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/>
              <a:t>Micronutrients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0965" y="990738"/>
            <a:ext cx="10515600" cy="527754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3800" b="1" dirty="0" smtClean="0">
                <a:solidFill>
                  <a:srgbClr val="FF0000"/>
                </a:solidFill>
              </a:rPr>
              <a:t>FUNCTIONS</a:t>
            </a:r>
          </a:p>
          <a:p>
            <a:pPr algn="just"/>
            <a:r>
              <a:rPr lang="en-US" sz="3800" b="1" dirty="0" smtClean="0"/>
              <a:t>Regulation of the functions of </a:t>
            </a:r>
            <a:r>
              <a:rPr lang="en-US" sz="3800" b="1" dirty="0" err="1" smtClean="0"/>
              <a:t>Macronutirients</a:t>
            </a:r>
            <a:endParaRPr lang="en-US" sz="3800" b="1" dirty="0" smtClean="0"/>
          </a:p>
          <a:p>
            <a:pPr marL="514350" indent="-514350" algn="just">
              <a:buAutoNum type="alphaLcPeriod"/>
            </a:pPr>
            <a:r>
              <a:rPr lang="en-US" sz="3800" b="1" dirty="0" smtClean="0"/>
              <a:t>Energy</a:t>
            </a:r>
          </a:p>
          <a:p>
            <a:pPr marL="514350" indent="-514350" algn="just">
              <a:buAutoNum type="alphaLcPeriod"/>
            </a:pPr>
            <a:r>
              <a:rPr lang="en-US" sz="3800" b="1" dirty="0" smtClean="0"/>
              <a:t>Growth/development</a:t>
            </a:r>
          </a:p>
          <a:p>
            <a:pPr marL="514350" indent="-514350" algn="just">
              <a:buAutoNum type="alphaLcPeriod"/>
            </a:pPr>
            <a:r>
              <a:rPr lang="en-US" sz="3800" b="1" dirty="0" smtClean="0"/>
              <a:t>Hormones regulations </a:t>
            </a:r>
          </a:p>
          <a:p>
            <a:pPr marL="514350" indent="-514350" algn="just">
              <a:buAutoNum type="alphaLcPeriod"/>
            </a:pPr>
            <a:r>
              <a:rPr lang="en-US" sz="3800" b="1" dirty="0" smtClean="0"/>
              <a:t>Immunity &amp; Defense</a:t>
            </a:r>
          </a:p>
          <a:p>
            <a:pPr marL="514350" indent="-514350" algn="just">
              <a:buAutoNum type="alphaLcPeriod"/>
            </a:pPr>
            <a:r>
              <a:rPr lang="en-US" sz="3800" b="1" dirty="0" smtClean="0"/>
              <a:t>Magnesium helps prevent heart disease by regulating the rhythm of heartbeats and muscular activity in the heart. </a:t>
            </a:r>
          </a:p>
          <a:p>
            <a:pPr marL="514350" indent="-514350" algn="just">
              <a:buAutoNum type="alphaLcPeriod"/>
            </a:pPr>
            <a:r>
              <a:rPr lang="en-US" sz="3800" b="1" dirty="0" smtClean="0"/>
              <a:t>Zinc, selenium and phosphorus play an important role in the regulation and activation of other micronutrients. </a:t>
            </a:r>
          </a:p>
          <a:p>
            <a:pPr marL="514350" indent="-514350" algn="just">
              <a:buAutoNum type="alphaLcPeriod"/>
            </a:pPr>
            <a:r>
              <a:rPr lang="en-US" sz="3800" b="1" dirty="0" smtClean="0"/>
              <a:t>B-complex vitamins are better absorbed and assimilated by the body when combined with adequate levels of zinc.</a:t>
            </a:r>
          </a:p>
          <a:p>
            <a:pPr marL="0" indent="0" algn="just">
              <a:buNone/>
            </a:pPr>
            <a:endParaRPr lang="en-US" b="1" dirty="0" smtClean="0"/>
          </a:p>
          <a:p>
            <a:pPr algn="just"/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57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0081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b="1" dirty="0" smtClean="0"/>
              <a:t>Nutritional Status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25644"/>
            <a:ext cx="10515600" cy="4351338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Functions of Macro- and Micronutrients promote health</a:t>
            </a:r>
          </a:p>
          <a:p>
            <a:r>
              <a:rPr lang="en-US" b="1" dirty="0" smtClean="0"/>
              <a:t>If nutrients are doing their functions </a:t>
            </a:r>
            <a:r>
              <a:rPr lang="en-US" b="1" dirty="0" smtClean="0">
                <a:sym typeface="Wingdings" panose="05000000000000000000" pitchFamily="2" charset="2"/>
              </a:rPr>
              <a:t> is reflected by healthy/positive Nutritional status.</a:t>
            </a:r>
          </a:p>
          <a:p>
            <a:r>
              <a:rPr lang="en-US" b="1" dirty="0" smtClean="0">
                <a:sym typeface="Wingdings" panose="05000000000000000000" pitchFamily="2" charset="2"/>
              </a:rPr>
              <a:t>Nutritional </a:t>
            </a:r>
            <a:r>
              <a:rPr lang="en-US" sz="3200" b="1" dirty="0" smtClean="0">
                <a:sym typeface="Wingdings" panose="05000000000000000000" pitchFamily="2" charset="2"/>
              </a:rPr>
              <a:t>Status</a:t>
            </a:r>
            <a:r>
              <a:rPr lang="en-US" b="1" dirty="0" smtClean="0">
                <a:sym typeface="Wingdings" panose="05000000000000000000" pitchFamily="2" charset="2"/>
              </a:rPr>
              <a:t>: “</a:t>
            </a:r>
            <a:r>
              <a:rPr lang="en-US" b="1" dirty="0" smtClean="0"/>
              <a:t>The condition of the body in those respects influenced by the diet; the levels of nutrients in the body and the ability of those levels to maintain normal metabolic integrity”.</a:t>
            </a:r>
          </a:p>
          <a:p>
            <a:pPr marL="0" indent="0">
              <a:buNone/>
            </a:pPr>
            <a:endParaRPr lang="en-US" b="1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 smtClean="0"/>
              <a:t>Growth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 smtClean="0"/>
              <a:t>Development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 smtClean="0"/>
              <a:t>Fight Against Diseases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 smtClean="0"/>
              <a:t>Recovery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 smtClean="0"/>
              <a:t>Scholastic capabilities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 smtClean="0"/>
              <a:t>Cognition</a:t>
            </a:r>
            <a:br>
              <a:rPr lang="en-US" b="1" dirty="0" smtClean="0"/>
            </a:br>
            <a:endParaRPr lang="en-US" b="1" dirty="0" smtClean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46737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008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Measurement of Nutritional Status</a:t>
            </a:r>
            <a:b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Nutritional Status Assessment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Nutritional Status </a:t>
            </a:r>
            <a:r>
              <a:rPr lang="en-US" b="1" dirty="0" smtClean="0">
                <a:solidFill>
                  <a:srgbClr val="FF0000"/>
                </a:solidFill>
              </a:rPr>
              <a:t>Assessment: “</a:t>
            </a:r>
            <a:r>
              <a:rPr lang="en-US" b="1" dirty="0" smtClean="0"/>
              <a:t>Measurement in quantitative terms whether the functions of nutrients are reflected by the body”</a:t>
            </a:r>
          </a:p>
          <a:p>
            <a:r>
              <a:rPr lang="en-US" b="1" dirty="0" smtClean="0"/>
              <a:t>Methods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b="1" dirty="0" smtClean="0"/>
              <a:t>Anthropometric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b="1" dirty="0" smtClean="0"/>
              <a:t>Biochemical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b="1" dirty="0" smtClean="0"/>
              <a:t>Clinical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b="1" dirty="0" smtClean="0"/>
              <a:t>Dietary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2800" b="1" dirty="0"/>
          </a:p>
          <a:p>
            <a:pPr marL="457200" lvl="1" indent="0">
              <a:buNone/>
            </a:pPr>
            <a:r>
              <a:rPr lang="en-US" sz="2800" b="1" dirty="0" smtClean="0"/>
              <a:t>ABCD……?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077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57810"/>
            <a:ext cx="10515600" cy="5819154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rovide structure to tissues Growth/Development/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Maintainace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/Recovery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Monitoring whether body is having a normal growth or not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Measuring Weight, height, Fat tissues,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Musceles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bones elongation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Measurement of growth is called “Anthropometry” 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Weight &amp; Height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Triceps/Bicep measurement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Skull Circumference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MUAC (Mid-upper Arm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Circumferance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793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9775" y="0"/>
            <a:ext cx="10515600" cy="954157"/>
          </a:xfrm>
        </p:spPr>
        <p:txBody>
          <a:bodyPr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Anthropometry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63" y="477078"/>
            <a:ext cx="1685925" cy="2705100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82178"/>
            <a:ext cx="3542873" cy="3684588"/>
          </a:xfrm>
        </p:spPr>
      </p:pic>
      <p:sp>
        <p:nvSpPr>
          <p:cNvPr id="9" name="AutoShape 2" descr="Image result for head circumference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7256" y="872365"/>
            <a:ext cx="2390775" cy="19145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467" y="3530254"/>
            <a:ext cx="2914650" cy="24479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756" y="799376"/>
            <a:ext cx="2694435" cy="1796290"/>
          </a:xfrm>
          <a:prstGeom prst="rect">
            <a:avLst/>
          </a:prstGeom>
        </p:spPr>
      </p:pic>
      <p:sp>
        <p:nvSpPr>
          <p:cNvPr id="13" name="AutoShape 4" descr="Image result for skinfold thickness"/>
          <p:cNvSpPr>
            <a:spLocks noChangeAspect="1" noChangeArrowheads="1"/>
          </p:cNvSpPr>
          <p:nvPr/>
        </p:nvSpPr>
        <p:spPr bwMode="auto">
          <a:xfrm>
            <a:off x="12065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11799" y="2919100"/>
            <a:ext cx="2466975" cy="18478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09456" y="2919100"/>
            <a:ext cx="2466975" cy="18478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65499" y="747816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03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768</Words>
  <Application>Microsoft Office PowerPoint</Application>
  <PresentationFormat>Widescreen</PresentationFormat>
  <Paragraphs>109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Wingdings</vt:lpstr>
      <vt:lpstr>Office Theme</vt:lpstr>
      <vt:lpstr>Lecture 3 </vt:lpstr>
      <vt:lpstr>PowerPoint Presentation</vt:lpstr>
      <vt:lpstr>Nutrients and their classification </vt:lpstr>
      <vt:lpstr>Macronutrients</vt:lpstr>
      <vt:lpstr>Micronutrients</vt:lpstr>
      <vt:lpstr>          Nutritional Status          </vt:lpstr>
      <vt:lpstr>Measurement of Nutritional Status or Nutritional Status Assessment</vt:lpstr>
      <vt:lpstr>PowerPoint Presentation</vt:lpstr>
      <vt:lpstr>Anthropometry</vt:lpstr>
      <vt:lpstr>What information we get from Nutritional status Assessment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 for today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3 </dc:title>
  <dc:creator>Iftikhar</dc:creator>
  <cp:lastModifiedBy>Iftikhar</cp:lastModifiedBy>
  <cp:revision>18</cp:revision>
  <dcterms:created xsi:type="dcterms:W3CDTF">2017-10-07T16:03:29Z</dcterms:created>
  <dcterms:modified xsi:type="dcterms:W3CDTF">2017-10-08T04:55:34Z</dcterms:modified>
</cp:coreProperties>
</file>