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70" r:id="rId4"/>
    <p:sldId id="271" r:id="rId5"/>
    <p:sldId id="286" r:id="rId6"/>
    <p:sldId id="277" r:id="rId7"/>
    <p:sldId id="273" r:id="rId8"/>
    <p:sldId id="274" r:id="rId9"/>
    <p:sldId id="287" r:id="rId10"/>
    <p:sldId id="275" r:id="rId11"/>
    <p:sldId id="276" r:id="rId12"/>
    <p:sldId id="280" r:id="rId13"/>
    <p:sldId id="281" r:id="rId14"/>
    <p:sldId id="289" r:id="rId15"/>
    <p:sldId id="282" r:id="rId16"/>
    <p:sldId id="283" r:id="rId17"/>
    <p:sldId id="284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5C7E8-BC62-4DAB-A79E-009AFC7ADF4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744D3-5DB9-46F3-83E2-262AF629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9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2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9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8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4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2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2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0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6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1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0EE3-DB5C-43B7-9EC6-24F9294F2037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04F8-D1DA-4D77-B7C4-98F4F86D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 </a:t>
            </a:r>
            <a:r>
              <a:rPr lang="en-US" sz="6000" b="1" dirty="0" err="1"/>
              <a:t>C</a:t>
            </a:r>
            <a:r>
              <a:rPr lang="en-US" sz="6000" b="1" dirty="0" err="1" smtClean="0"/>
              <a:t>h</a:t>
            </a:r>
            <a:r>
              <a:rPr lang="en-US" sz="6000" b="1" dirty="0" smtClean="0"/>
              <a:t> 7 A </a:t>
            </a:r>
            <a:r>
              <a:rPr lang="en-US" sz="6000" b="1" dirty="0"/>
              <a:t>word and its S</a:t>
            </a:r>
            <a:r>
              <a:rPr lang="en-US" sz="6000" b="1" dirty="0" smtClean="0"/>
              <a:t>tructure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ENGT 243 </a:t>
            </a:r>
          </a:p>
          <a:p>
            <a:r>
              <a:rPr lang="en-US" dirty="0" smtClean="0"/>
              <a:t>Morphology &amp; Syntax</a:t>
            </a:r>
          </a:p>
        </p:txBody>
      </p:sp>
    </p:spTree>
    <p:extLst>
      <p:ext uri="{BB962C8B-B14F-4D97-AF65-F5344CB8AC3E}">
        <p14:creationId xmlns:p14="http://schemas.microsoft.com/office/powerpoint/2010/main" val="6891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75F55"/>
                </a:solidFill>
                <a:latin typeface="Tw Cen MT"/>
              </a:rPr>
              <a:t>Limits of compositionality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b="1" u="sng" dirty="0">
                <a:solidFill>
                  <a:srgbClr val="FF0000"/>
                </a:solidFill>
                <a:latin typeface="Tw Cen MT"/>
              </a:rPr>
              <a:t>Consider the following: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Seeker, writer, looker.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 smtClean="0">
                <a:solidFill>
                  <a:prstClr val="black"/>
                </a:solidFill>
                <a:latin typeface="Tw Cen MT"/>
              </a:rPr>
              <a:t>Agentive nominalizing suffix -</a:t>
            </a:r>
            <a:r>
              <a:rPr lang="en-US" sz="2900" dirty="0" err="1" smtClean="0">
                <a:solidFill>
                  <a:prstClr val="black"/>
                </a:solidFill>
                <a:latin typeface="Tw Cen MT"/>
              </a:rPr>
              <a:t>er</a:t>
            </a:r>
            <a:endParaRPr lang="en-US" sz="2900" dirty="0" smtClean="0">
              <a:solidFill>
                <a:prstClr val="black"/>
              </a:solidFill>
              <a:latin typeface="Tw Cen MT"/>
            </a:endParaRPr>
          </a:p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endParaRPr lang="en-US" sz="2900" dirty="0" smtClean="0">
              <a:solidFill>
                <a:prstClr val="black"/>
              </a:solidFill>
              <a:latin typeface="Tw Cen M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5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775F55"/>
                </a:solidFill>
                <a:latin typeface="Tw Cen MT"/>
              </a:rPr>
              <a:t>Compositional Vs. Non-compositional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srgbClr val="FF0000"/>
                </a:solidFill>
                <a:latin typeface="Tw Cen MT"/>
              </a:rPr>
              <a:t>seeker</a:t>
            </a:r>
            <a:r>
              <a:rPr lang="en-US" sz="2900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sz="2900" dirty="0">
                <a:solidFill>
                  <a:srgbClr val="FF0000"/>
                </a:solidFill>
                <a:latin typeface="Tw Cen MT"/>
              </a:rPr>
              <a:t>writer</a:t>
            </a:r>
            <a:r>
              <a:rPr lang="en-US" sz="2900" dirty="0">
                <a:solidFill>
                  <a:prstClr val="black"/>
                </a:solidFill>
                <a:latin typeface="Tw Cen MT"/>
              </a:rPr>
              <a:t> derive  a noun meaning 'somebody who does whatever'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However, if we applied the same interpretation to </a:t>
            </a:r>
            <a:r>
              <a:rPr lang="en-US" sz="2900" dirty="0">
                <a:solidFill>
                  <a:srgbClr val="FF0000"/>
                </a:solidFill>
                <a:latin typeface="Tw Cen MT"/>
              </a:rPr>
              <a:t>looker</a:t>
            </a:r>
            <a:r>
              <a:rPr lang="en-US" sz="2900" dirty="0">
                <a:solidFill>
                  <a:prstClr val="black"/>
                </a:solidFill>
                <a:latin typeface="Tw Cen MT"/>
              </a:rPr>
              <a:t>, we would be wrong.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A looker is not someone who looks, it is a </a:t>
            </a:r>
            <a:r>
              <a:rPr lang="en-US" sz="2900" dirty="0">
                <a:solidFill>
                  <a:srgbClr val="3366FF"/>
                </a:solidFill>
                <a:latin typeface="Tw Cen MT"/>
              </a:rPr>
              <a:t>handsome person</a:t>
            </a:r>
            <a:r>
              <a:rPr lang="en-US" sz="2900" dirty="0">
                <a:solidFill>
                  <a:prstClr val="black"/>
                </a:solidFill>
                <a:latin typeface="Tw Cen MT"/>
              </a:rPr>
              <a:t>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Hence, the meaning of looker is non-compositional.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So this word has to be listed in the </a:t>
            </a:r>
            <a:r>
              <a:rPr lang="en-US" sz="2900" dirty="0">
                <a:solidFill>
                  <a:srgbClr val="FF0000"/>
                </a:solidFill>
                <a:latin typeface="Tw Cen MT"/>
              </a:rPr>
              <a:t>lexicon</a:t>
            </a:r>
            <a:r>
              <a:rPr lang="en-US" sz="2900" dirty="0">
                <a:solidFill>
                  <a:prstClr val="black"/>
                </a:solidFill>
                <a:latin typeface="Tw Cen MT"/>
              </a:rPr>
              <a:t>, and </a:t>
            </a:r>
            <a:r>
              <a:rPr lang="en-US" sz="2900" dirty="0">
                <a:solidFill>
                  <a:srgbClr val="FF0000"/>
                </a:solidFill>
                <a:latin typeface="Tw Cen MT"/>
              </a:rPr>
              <a:t>memorized</a:t>
            </a:r>
            <a:r>
              <a:rPr lang="en-US" sz="2900" dirty="0">
                <a:solidFill>
                  <a:prstClr val="black"/>
                </a:solidFill>
                <a:latin typeface="Tw Cen MT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latin typeface="Tw Cen MT"/>
              </a:rPr>
              <a:t>Consider the Following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 smtClean="0">
                <a:solidFill>
                  <a:prstClr val="black"/>
                </a:solidFill>
                <a:latin typeface="Tw Cen MT"/>
              </a:rPr>
              <a:t>Schoolboy </a:t>
            </a:r>
            <a:endParaRPr lang="en-US" sz="2900" dirty="0">
              <a:solidFill>
                <a:prstClr val="black"/>
              </a:solidFill>
              <a:latin typeface="Tw Cen MT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Gundog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 err="1">
                <a:solidFill>
                  <a:prstClr val="black"/>
                </a:solidFill>
                <a:latin typeface="Tw Cen MT"/>
              </a:rPr>
              <a:t>Undrsell</a:t>
            </a:r>
            <a:endParaRPr lang="en-US" sz="2900" dirty="0">
              <a:solidFill>
                <a:prstClr val="black"/>
              </a:solidFill>
              <a:latin typeface="Tw Cen MT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 err="1">
                <a:solidFill>
                  <a:prstClr val="black"/>
                </a:solidFill>
                <a:latin typeface="Tw Cen MT"/>
              </a:rPr>
              <a:t>Razorsharp</a:t>
            </a:r>
            <a:endParaRPr lang="en-US" sz="2900" dirty="0">
              <a:solidFill>
                <a:prstClr val="black"/>
              </a:solidFill>
              <a:latin typeface="Tw Cen MT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Greenhouse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srgbClr val="0070C0"/>
                </a:solidFill>
                <a:latin typeface="Tw Cen MT"/>
              </a:rPr>
              <a:t>Taxpayer</a:t>
            </a:r>
          </a:p>
        </p:txBody>
      </p:sp>
    </p:spTree>
    <p:extLst>
      <p:ext uri="{BB962C8B-B14F-4D97-AF65-F5344CB8AC3E}">
        <p14:creationId xmlns:p14="http://schemas.microsoft.com/office/powerpoint/2010/main" val="106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3600" dirty="0">
                <a:solidFill>
                  <a:prstClr val="black"/>
                </a:solidFill>
                <a:latin typeface="Tw Cen MT"/>
              </a:rPr>
              <a:t>Compounds </a:t>
            </a:r>
            <a:r>
              <a:rPr lang="en-US" sz="3600" dirty="0" smtClean="0">
                <a:solidFill>
                  <a:prstClr val="black"/>
                </a:solidFill>
                <a:latin typeface="Tw Cen MT"/>
              </a:rPr>
              <a:t>are </a:t>
            </a:r>
            <a:r>
              <a:rPr lang="en-US" sz="3600" dirty="0">
                <a:solidFill>
                  <a:srgbClr val="FF0000"/>
                </a:solidFill>
                <a:latin typeface="Tw Cen MT"/>
              </a:rPr>
              <a:t>complex</a:t>
            </a:r>
            <a:r>
              <a:rPr lang="en-US" sz="3600" dirty="0">
                <a:solidFill>
                  <a:prstClr val="black"/>
                </a:solidFill>
                <a:latin typeface="Tw Cen MT"/>
              </a:rPr>
              <a:t> words containing at least </a:t>
            </a:r>
            <a:r>
              <a:rPr lang="en-US" sz="3600" dirty="0">
                <a:solidFill>
                  <a:srgbClr val="0000FF"/>
                </a:solidFill>
                <a:latin typeface="Tw Cen MT"/>
              </a:rPr>
              <a:t>two bases </a:t>
            </a:r>
            <a:r>
              <a:rPr lang="en-US" sz="3600" dirty="0">
                <a:solidFill>
                  <a:prstClr val="black"/>
                </a:solidFill>
                <a:latin typeface="Tw Cen MT"/>
              </a:rPr>
              <a:t>that are themselves words.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3600" dirty="0">
                <a:solidFill>
                  <a:prstClr val="black"/>
                </a:solidFill>
                <a:latin typeface="Tw Cen MT"/>
              </a:rPr>
              <a:t>It has always been a highly productive process in English.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3600" dirty="0">
                <a:solidFill>
                  <a:prstClr val="black"/>
                </a:solidFill>
                <a:latin typeface="Tw Cen MT"/>
              </a:rPr>
              <a:t>Compounds are classified on the basis of the </a:t>
            </a:r>
            <a:r>
              <a:rPr lang="en-US" sz="3600" dirty="0">
                <a:solidFill>
                  <a:srgbClr val="FF0000"/>
                </a:solidFill>
                <a:latin typeface="Tw Cen MT"/>
              </a:rPr>
              <a:t>word class </a:t>
            </a:r>
            <a:r>
              <a:rPr lang="en-US" sz="3600" dirty="0">
                <a:solidFill>
                  <a:prstClr val="black"/>
                </a:solidFill>
                <a:latin typeface="Tw Cen MT"/>
              </a:rPr>
              <a:t>of their constituents and the class of the entire resulting word</a:t>
            </a:r>
            <a:r>
              <a:rPr lang="en-US" sz="2500" dirty="0">
                <a:solidFill>
                  <a:prstClr val="black"/>
                </a:solidFill>
                <a:latin typeface="Tw Cen M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59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As is the case with affixes, the concept of </a:t>
            </a:r>
            <a:r>
              <a:rPr lang="en-US" u="sng" dirty="0">
                <a:solidFill>
                  <a:srgbClr val="FF0000"/>
                </a:solidFill>
                <a:latin typeface="Tw Cen MT"/>
              </a:rPr>
              <a:t>head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important in morphology in general, and in compounds too.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Compounds always have a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headword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which assigns its syntactic properties to the entire word, based on the </a:t>
            </a:r>
            <a:r>
              <a:rPr lang="en-US" b="1" u="sng" dirty="0">
                <a:solidFill>
                  <a:srgbClr val="3366FF"/>
                </a:solidFill>
                <a:latin typeface="Tw Cen MT"/>
              </a:rPr>
              <a:t>right-hand head rule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, it is normally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the right-hand-most word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But this is not always the case, (phrasal 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verbs)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2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3600" dirty="0">
                <a:solidFill>
                  <a:prstClr val="black"/>
                </a:solidFill>
                <a:latin typeface="Tw Cen MT"/>
              </a:rPr>
              <a:t>T</a:t>
            </a:r>
            <a:r>
              <a:rPr lang="en-US" sz="3600" dirty="0" smtClean="0">
                <a:solidFill>
                  <a:prstClr val="black"/>
                </a:solidFill>
                <a:latin typeface="Tw Cen MT"/>
              </a:rPr>
              <a:t>he </a:t>
            </a:r>
            <a:r>
              <a:rPr lang="en-US" sz="3600" u="sng" dirty="0">
                <a:solidFill>
                  <a:srgbClr val="FF0000"/>
                </a:solidFill>
                <a:latin typeface="Tw Cen MT"/>
              </a:rPr>
              <a:t>right-hand head rule </a:t>
            </a:r>
            <a:r>
              <a:rPr lang="en-US" sz="3600" dirty="0">
                <a:solidFill>
                  <a:prstClr val="black"/>
                </a:solidFill>
                <a:latin typeface="Tw Cen MT"/>
              </a:rPr>
              <a:t>applies and the </a:t>
            </a:r>
            <a:r>
              <a:rPr lang="en-US" sz="3600" i="1" dirty="0">
                <a:solidFill>
                  <a:srgbClr val="3366FF"/>
                </a:solidFill>
                <a:latin typeface="Tw Cen MT"/>
              </a:rPr>
              <a:t>last</a:t>
            </a:r>
            <a:r>
              <a:rPr lang="en-US" sz="3600" dirty="0">
                <a:solidFill>
                  <a:prstClr val="black"/>
                </a:solidFill>
                <a:latin typeface="Tw Cen MT"/>
              </a:rPr>
              <a:t> word in the compound assigns its class to the </a:t>
            </a:r>
            <a:r>
              <a:rPr lang="en-US" sz="3600" dirty="0">
                <a:solidFill>
                  <a:srgbClr val="FF0000"/>
                </a:solidFill>
                <a:latin typeface="Tw Cen MT"/>
              </a:rPr>
              <a:t>entire word </a:t>
            </a:r>
            <a:r>
              <a:rPr lang="en-US" sz="3600" dirty="0">
                <a:solidFill>
                  <a:prstClr val="black"/>
                </a:solidFill>
                <a:latin typeface="Tw Cen MT"/>
              </a:rPr>
              <a:t>as you can </a:t>
            </a:r>
            <a:r>
              <a:rPr lang="en-US" sz="3600" dirty="0" smtClean="0">
                <a:solidFill>
                  <a:prstClr val="black"/>
                </a:solidFill>
                <a:latin typeface="Tw Cen MT"/>
              </a:rPr>
              <a:t>see</a:t>
            </a:r>
            <a:endParaRPr lang="en-US" sz="36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244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8833083" cy="3951212"/>
          </a:xfrm>
        </p:spPr>
      </p:pic>
    </p:spTree>
    <p:extLst>
      <p:ext uri="{BB962C8B-B14F-4D97-AF65-F5344CB8AC3E}">
        <p14:creationId xmlns:p14="http://schemas.microsoft.com/office/powerpoint/2010/main" val="19430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0707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right-hand head </a:t>
            </a:r>
            <a:r>
              <a:rPr lang="en-US" dirty="0" smtClean="0"/>
              <a:t>rule is very important in English word-formation, but it does not apply all the time.</a:t>
            </a:r>
          </a:p>
          <a:p>
            <a:r>
              <a:rPr lang="en-US" dirty="0" smtClean="0"/>
              <a:t>Examples: </a:t>
            </a:r>
          </a:p>
          <a:p>
            <a:pPr marL="514350" indent="-514350">
              <a:buAutoNum type="arabicPeriod"/>
            </a:pPr>
            <a:r>
              <a:rPr lang="en-US" i="1" dirty="0" smtClean="0"/>
              <a:t>an </a:t>
            </a:r>
            <a:r>
              <a:rPr lang="en-US" i="1" dirty="0" smtClean="0">
                <a:solidFill>
                  <a:srgbClr val="FF0000"/>
                </a:solidFill>
              </a:rPr>
              <a:t>up market </a:t>
            </a:r>
            <a:r>
              <a:rPr lang="en-US" i="1" dirty="0" smtClean="0"/>
              <a:t>pub. </a:t>
            </a:r>
            <a:r>
              <a:rPr lang="en-US" b="1" i="1" dirty="0" smtClean="0">
                <a:solidFill>
                  <a:srgbClr val="00B050"/>
                </a:solidFill>
              </a:rPr>
              <a:t>(adj.)</a:t>
            </a:r>
          </a:p>
          <a:p>
            <a:pPr marL="514350" indent="-514350"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Look for, look up to, look into, etc. </a:t>
            </a:r>
            <a:r>
              <a:rPr lang="en-US" b="1" i="1" dirty="0" smtClean="0">
                <a:solidFill>
                  <a:srgbClr val="00B050"/>
                </a:solidFill>
              </a:rPr>
              <a:t>(Verbal phrases)</a:t>
            </a:r>
          </a:p>
          <a:p>
            <a:pPr marL="0" indent="0">
              <a:buNone/>
            </a:pPr>
            <a:endParaRPr lang="en-US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word formation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buFontTx/>
              <a:buChar char="-"/>
            </a:pPr>
            <a:r>
              <a:rPr lang="en-US" sz="3600" dirty="0" smtClean="0">
                <a:solidFill>
                  <a:prstClr val="black"/>
                </a:solidFill>
                <a:latin typeface="+mj-lt"/>
              </a:rPr>
              <a:t>It </a:t>
            </a:r>
            <a:r>
              <a:rPr lang="en-US" sz="3600" dirty="0">
                <a:solidFill>
                  <a:prstClr val="black"/>
                </a:solidFill>
                <a:latin typeface="+mj-lt"/>
              </a:rPr>
              <a:t>is generally agreed that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word-formation </a:t>
            </a:r>
            <a:r>
              <a:rPr lang="en-US" sz="3600" dirty="0">
                <a:solidFill>
                  <a:prstClr val="black"/>
                </a:solidFill>
                <a:latin typeface="+mj-lt"/>
              </a:rPr>
              <a:t>are like </a:t>
            </a:r>
            <a:r>
              <a:rPr lang="en-US" sz="3600" dirty="0">
                <a:solidFill>
                  <a:srgbClr val="3366FF"/>
                </a:solidFill>
                <a:latin typeface="+mj-lt"/>
              </a:rPr>
              <a:t>phrase-structure </a:t>
            </a:r>
            <a:r>
              <a:rPr lang="en-US" sz="3600" dirty="0">
                <a:solidFill>
                  <a:prstClr val="black"/>
                </a:solidFill>
                <a:latin typeface="+mj-lt"/>
              </a:rPr>
              <a:t>(sentence formation) rules used in </a:t>
            </a:r>
            <a:r>
              <a:rPr lang="en-US" sz="3600" dirty="0" smtClean="0">
                <a:solidFill>
                  <a:prstClr val="black"/>
                </a:solidFill>
                <a:latin typeface="+mj-lt"/>
              </a:rPr>
              <a:t>syntax.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2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Word-structure rule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3" y="1600200"/>
            <a:ext cx="7976793" cy="4525963"/>
          </a:xfrm>
        </p:spPr>
      </p:pic>
    </p:spTree>
    <p:extLst>
      <p:ext uri="{BB962C8B-B14F-4D97-AF65-F5344CB8AC3E}">
        <p14:creationId xmlns:p14="http://schemas.microsoft.com/office/powerpoint/2010/main" val="103698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Word-structure rule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4000" dirty="0">
                <a:solidFill>
                  <a:prstClr val="black"/>
                </a:solidFill>
                <a:latin typeface="+mj-lt"/>
              </a:rPr>
              <a:t>A phrase structure rule is usually translated into a phrase structure 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tree diagram.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4000" dirty="0">
                <a:solidFill>
                  <a:prstClr val="black"/>
                </a:solidFill>
                <a:latin typeface="+mj-lt"/>
              </a:rPr>
              <a:t>Words have </a:t>
            </a:r>
            <a:r>
              <a:rPr lang="en-US" sz="4000" dirty="0">
                <a:solidFill>
                  <a:srgbClr val="3366FF"/>
                </a:solidFill>
                <a:latin typeface="+mj-lt"/>
              </a:rPr>
              <a:t>internal structure</a:t>
            </a:r>
            <a:r>
              <a:rPr lang="en-US" sz="4000" dirty="0">
                <a:solidFill>
                  <a:prstClr val="black"/>
                </a:solidFill>
                <a:latin typeface="+mj-lt"/>
              </a:rPr>
              <a:t>, affixes and roots are not put together higgledy-piggledy.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Word-structure rule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>
                <a:solidFill>
                  <a:prstClr val="black"/>
                </a:solidFill>
              </a:rPr>
              <a:t>There must be a </a:t>
            </a:r>
            <a:r>
              <a:rPr lang="en-US" dirty="0">
                <a:solidFill>
                  <a:srgbClr val="FF0000"/>
                </a:solidFill>
              </a:rPr>
              <a:t>head</a:t>
            </a:r>
            <a:r>
              <a:rPr lang="en-US" dirty="0">
                <a:solidFill>
                  <a:prstClr val="black"/>
                </a:solidFill>
              </a:rPr>
              <a:t> element that dominates everything and determines the </a:t>
            </a:r>
            <a:r>
              <a:rPr lang="en-US" dirty="0">
                <a:solidFill>
                  <a:srgbClr val="3366FF"/>
                </a:solidFill>
              </a:rPr>
              <a:t>word class</a:t>
            </a:r>
            <a:r>
              <a:rPr lang="en-US" dirty="0">
                <a:solidFill>
                  <a:prstClr val="black"/>
                </a:solidFill>
              </a:rPr>
              <a:t>, and the slots that it can occupy in a sentence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 smtClean="0">
                <a:solidFill>
                  <a:prstClr val="black"/>
                </a:solidFill>
              </a:rPr>
              <a:t>Normally, In </a:t>
            </a:r>
            <a:r>
              <a:rPr lang="en-US" dirty="0">
                <a:solidFill>
                  <a:prstClr val="black"/>
                </a:solidFill>
              </a:rPr>
              <a:t>English word, the head is the </a:t>
            </a:r>
            <a:r>
              <a:rPr lang="en-US" b="1" u="sng" dirty="0">
                <a:solidFill>
                  <a:srgbClr val="FF0000"/>
                </a:solidFill>
              </a:rPr>
              <a:t>right-hand-most element</a:t>
            </a:r>
            <a:r>
              <a:rPr lang="en-US" dirty="0">
                <a:solidFill>
                  <a:prstClr val="black"/>
                </a:solidFill>
              </a:rPr>
              <a:t>, be it a </a:t>
            </a:r>
            <a:r>
              <a:rPr lang="en-US" i="1" dirty="0">
                <a:solidFill>
                  <a:srgbClr val="3366FF"/>
                </a:solidFill>
              </a:rPr>
              <a:t>root</a:t>
            </a:r>
            <a:r>
              <a:rPr lang="en-US" dirty="0">
                <a:solidFill>
                  <a:prstClr val="black"/>
                </a:solidFill>
              </a:rPr>
              <a:t> or a </a:t>
            </a:r>
            <a:r>
              <a:rPr lang="en-US" i="1" dirty="0">
                <a:solidFill>
                  <a:srgbClr val="3366FF"/>
                </a:solidFill>
              </a:rPr>
              <a:t>suffix</a:t>
            </a:r>
            <a:r>
              <a:rPr lang="en-US" dirty="0">
                <a:solidFill>
                  <a:prstClr val="black"/>
                </a:solidFill>
              </a:rPr>
              <a:t>. This principle is known as </a:t>
            </a:r>
            <a:r>
              <a:rPr lang="en-US" b="1" u="sng" dirty="0">
                <a:solidFill>
                  <a:srgbClr val="3366FF"/>
                </a:solidFill>
              </a:rPr>
              <a:t>right-hand-head-rule.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>
                <a:solidFill>
                  <a:prstClr val="black"/>
                </a:solidFill>
              </a:rPr>
              <a:t>E.g</a:t>
            </a:r>
            <a:r>
              <a:rPr lang="en-US" dirty="0" smtClean="0">
                <a:solidFill>
                  <a:prstClr val="black"/>
                </a:solidFill>
              </a:rPr>
              <a:t>. disagree, unfair.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7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19697" cy="5668963"/>
          </a:xfrm>
        </p:spPr>
      </p:pic>
    </p:spTree>
    <p:extLst>
      <p:ext uri="{BB962C8B-B14F-4D97-AF65-F5344CB8AC3E}">
        <p14:creationId xmlns:p14="http://schemas.microsoft.com/office/powerpoint/2010/main" val="35957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75F55"/>
                </a:solidFill>
                <a:latin typeface="Tw Cen MT"/>
              </a:rPr>
              <a:t>Compositionality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b="1" u="sng" dirty="0">
                <a:solidFill>
                  <a:srgbClr val="FF0000"/>
                </a:solidFill>
                <a:latin typeface="Tw Cen MT"/>
              </a:rPr>
              <a:t>Consider the following: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sz="2900" b="1" u="sng" dirty="0">
              <a:solidFill>
                <a:srgbClr val="FF0000"/>
              </a:solidFill>
              <a:latin typeface="Tw Cen MT"/>
            </a:endParaRPr>
          </a:p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r>
              <a:rPr lang="en-US" sz="2900" dirty="0" smtClean="0">
                <a:solidFill>
                  <a:prstClr val="black"/>
                </a:solidFill>
                <a:latin typeface="Tw Cen MT"/>
              </a:rPr>
              <a:t>He </a:t>
            </a:r>
            <a:r>
              <a:rPr lang="en-US" sz="2900" dirty="0">
                <a:solidFill>
                  <a:prstClr val="black"/>
                </a:solidFill>
                <a:latin typeface="Tw Cen MT"/>
              </a:rPr>
              <a:t>Kicked the bucket </a:t>
            </a:r>
          </a:p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r>
              <a:rPr lang="en-US" sz="2900" dirty="0" smtClean="0">
                <a:solidFill>
                  <a:prstClr val="black"/>
                </a:solidFill>
                <a:latin typeface="Tw Cen MT"/>
              </a:rPr>
              <a:t>to die</a:t>
            </a:r>
          </a:p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endParaRPr lang="en-US" sz="2900" dirty="0">
              <a:solidFill>
                <a:prstClr val="black"/>
              </a:solidFill>
              <a:latin typeface="Tw Cen MT"/>
            </a:endParaRPr>
          </a:p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r>
              <a:rPr lang="en-US" sz="2900" dirty="0" smtClean="0">
                <a:solidFill>
                  <a:prstClr val="black"/>
                </a:solidFill>
                <a:latin typeface="Tw Cen MT"/>
              </a:rPr>
              <a:t>He </a:t>
            </a:r>
            <a:r>
              <a:rPr lang="en-US" sz="2900" dirty="0">
                <a:solidFill>
                  <a:prstClr val="black"/>
                </a:solidFill>
                <a:latin typeface="Tw Cen MT"/>
              </a:rPr>
              <a:t>spilled the beans </a:t>
            </a:r>
            <a:r>
              <a:rPr lang="en-US" sz="2900" dirty="0" smtClean="0">
                <a:solidFill>
                  <a:prstClr val="black"/>
                </a:solidFill>
                <a:latin typeface="Tw Cen MT"/>
              </a:rPr>
              <a:t> </a:t>
            </a:r>
          </a:p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r>
              <a:rPr lang="en-US" sz="2900" dirty="0" smtClean="0">
                <a:solidFill>
                  <a:prstClr val="black"/>
                </a:solidFill>
                <a:latin typeface="Tw Cen MT"/>
              </a:rPr>
              <a:t>to </a:t>
            </a:r>
            <a:r>
              <a:rPr lang="en-US" sz="2900" dirty="0">
                <a:solidFill>
                  <a:prstClr val="black"/>
                </a:solidFill>
                <a:latin typeface="Tw Cen MT"/>
              </a:rPr>
              <a:t>spread the secret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75F55"/>
                </a:solidFill>
                <a:latin typeface="Tw Cen MT"/>
              </a:rPr>
              <a:t>Compositionality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724400"/>
          </a:xfrm>
        </p:spPr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800" b="1" u="sng" dirty="0">
                <a:solidFill>
                  <a:srgbClr val="FF0000"/>
                </a:solidFill>
                <a:latin typeface="Tw Cen MT"/>
              </a:rPr>
              <a:t>Definition of compositionality: </a:t>
            </a:r>
            <a:r>
              <a:rPr lang="en-US" sz="2800" dirty="0">
                <a:solidFill>
                  <a:prstClr val="black"/>
                </a:solidFill>
                <a:latin typeface="Tw Cen MT"/>
              </a:rPr>
              <a:t>If a linguistic structure </a:t>
            </a: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is compositional</a:t>
            </a:r>
            <a:r>
              <a:rPr lang="en-US" sz="2800" dirty="0">
                <a:solidFill>
                  <a:prstClr val="black"/>
                </a:solidFill>
                <a:latin typeface="Tw Cen MT"/>
              </a:rPr>
              <a:t>, then the meaning of the whole can be inferred from the parts, taking into account the grammatical relations between them. </a:t>
            </a:r>
            <a:endParaRPr lang="en-US" sz="2800" dirty="0" smtClean="0">
              <a:solidFill>
                <a:prstClr val="black"/>
              </a:solidFill>
              <a:latin typeface="Tw Cen MT"/>
            </a:endParaRPr>
          </a:p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endParaRPr lang="en-US" sz="2800" dirty="0">
              <a:solidFill>
                <a:prstClr val="black"/>
              </a:solidFill>
              <a:latin typeface="Tw Cen MT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800" b="1" u="sng" dirty="0" smtClean="0">
                <a:solidFill>
                  <a:srgbClr val="FF0000"/>
                </a:solidFill>
                <a:latin typeface="Tw Cen MT"/>
              </a:rPr>
              <a:t>Compositionality</a:t>
            </a:r>
            <a:r>
              <a:rPr lang="en-US" sz="2800" b="1" dirty="0" smtClean="0">
                <a:latin typeface="Tw Cen MT"/>
              </a:rPr>
              <a:t> (in morphology )</a:t>
            </a:r>
          </a:p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Affixed </a:t>
            </a:r>
            <a:r>
              <a:rPr lang="en-US" sz="2800" dirty="0">
                <a:solidFill>
                  <a:prstClr val="black"/>
                </a:solidFill>
                <a:latin typeface="Tw Cen MT"/>
              </a:rPr>
              <a:t>words are composed of </a:t>
            </a:r>
            <a:r>
              <a:rPr lang="en-US" sz="2800" dirty="0">
                <a:solidFill>
                  <a:srgbClr val="0000FF"/>
                </a:solidFill>
                <a:latin typeface="Tw Cen MT"/>
              </a:rPr>
              <a:t>building blocks</a:t>
            </a:r>
            <a:r>
              <a:rPr lang="en-US" sz="2800" dirty="0">
                <a:solidFill>
                  <a:prstClr val="black"/>
                </a:solidFill>
                <a:latin typeface="Tw Cen MT"/>
              </a:rPr>
              <a:t>, each contributing its syntax and meaning.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75F55"/>
                </a:solidFill>
                <a:latin typeface="Tw Cen MT"/>
              </a:rPr>
              <a:t>Compositionality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72440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Complex Words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Often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the meaning of a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complex word 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containing affixes can be computed from the meaning of its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parts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. </a:t>
            </a:r>
            <a:endParaRPr lang="en-US" dirty="0" smtClean="0">
              <a:solidFill>
                <a:prstClr val="black"/>
              </a:solidFill>
              <a:latin typeface="Tw Cen MT"/>
            </a:endParaRPr>
          </a:p>
          <a:p>
            <a:pPr marL="0" lvl="0" indent="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You can usually work out the meaning of a word that you may not have encountered before, if you know the meaning of its </a:t>
            </a:r>
            <a:r>
              <a:rPr lang="en-US" u="sng" dirty="0">
                <a:solidFill>
                  <a:prstClr val="black"/>
                </a:solidFill>
                <a:latin typeface="Tw Cen MT"/>
              </a:rPr>
              <a:t>constituents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parts. E.g.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retraditionalization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541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Tw Cen MT</vt:lpstr>
      <vt:lpstr>Wingdings</vt:lpstr>
      <vt:lpstr>Office Theme</vt:lpstr>
      <vt:lpstr> Ch 7 A word and its Structure</vt:lpstr>
      <vt:lpstr>The nature of word formation rules</vt:lpstr>
      <vt:lpstr>Word-structure rule </vt:lpstr>
      <vt:lpstr>Word-structure rule </vt:lpstr>
      <vt:lpstr>Word-structure rule </vt:lpstr>
      <vt:lpstr>PowerPoint Presentation</vt:lpstr>
      <vt:lpstr>Compositionality </vt:lpstr>
      <vt:lpstr>Compositionality</vt:lpstr>
      <vt:lpstr>Compositionality</vt:lpstr>
      <vt:lpstr>Limits of compositionality</vt:lpstr>
      <vt:lpstr>Compositional Vs. Non-compositional</vt:lpstr>
      <vt:lpstr>Compounding</vt:lpstr>
      <vt:lpstr>Compounding</vt:lpstr>
      <vt:lpstr>Compounding</vt:lpstr>
      <vt:lpstr>Compounding</vt:lpstr>
      <vt:lpstr>Compounding</vt:lpstr>
      <vt:lpstr>Compounding</vt:lpstr>
      <vt:lpstr>Compounding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AlGhamdi</dc:creator>
  <cp:lastModifiedBy>ameerh</cp:lastModifiedBy>
  <cp:revision>57</cp:revision>
  <dcterms:created xsi:type="dcterms:W3CDTF">2015-02-08T17:22:20Z</dcterms:created>
  <dcterms:modified xsi:type="dcterms:W3CDTF">2019-09-30T07:42:32Z</dcterms:modified>
</cp:coreProperties>
</file>