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9" r:id="rId3"/>
    <p:sldId id="257" r:id="rId4"/>
    <p:sldId id="258" r:id="rId5"/>
    <p:sldId id="260" r:id="rId6"/>
    <p:sldId id="261" r:id="rId7"/>
    <p:sldId id="262" r:id="rId8"/>
    <p:sldId id="263" r:id="rId9"/>
    <p:sldId id="264" r:id="rId10"/>
    <p:sldId id="265" r:id="rId11"/>
    <p:sldId id="266" r:id="rId12"/>
    <p:sldId id="267" r:id="rId13"/>
    <p:sldId id="280" r:id="rId14"/>
    <p:sldId id="281" r:id="rId15"/>
    <p:sldId id="282"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071" autoAdjust="0"/>
  </p:normalViewPr>
  <p:slideViewPr>
    <p:cSldViewPr snapToGrid="0">
      <p:cViewPr varScale="1">
        <p:scale>
          <a:sx n="61" d="100"/>
          <a:sy n="61" d="100"/>
        </p:scale>
        <p:origin x="105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4EC85-71AF-4D8C-9088-7C662E62AC5D}" type="datetimeFigureOut">
              <a:rPr lang="en-US" smtClean="0"/>
              <a:t>9/18/2018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64D46-399D-4B5F-B750-615A71E915D2}" type="slidenum">
              <a:rPr lang="en-US" smtClean="0"/>
              <a:t>‹#›</a:t>
            </a:fld>
            <a:endParaRPr lang="en-US"/>
          </a:p>
        </p:txBody>
      </p:sp>
    </p:spTree>
    <p:extLst>
      <p:ext uri="{BB962C8B-B14F-4D97-AF65-F5344CB8AC3E}">
        <p14:creationId xmlns:p14="http://schemas.microsoft.com/office/powerpoint/2010/main" val="54419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mage.slidesharecdn.com/medicinalppt-110727200322-phpapp02/95/medicinal-effects-of-garlic-2-728.jpg?cb=1311797341"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image.slidesharecdn.com/medicinalppt-110727200322-phpapp02/95/medicinal-effects-of-garlic-4-728.jpg?cb=1311797341" TargetMode="External"/><Relationship Id="rId4" Type="http://schemas.openxmlformats.org/officeDocument/2006/relationships/hyperlink" Target="https://image.slidesharecdn.com/medicinalppt-110727200322-phpapp02/95/medicinal-effects-of-garlic-3-728.jpg?cb=1311797341"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Sulfur_compoun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Diallyl_disulfid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www.allicinnow.com </a:t>
            </a:r>
          </a:p>
          <a:p>
            <a:r>
              <a:rPr lang="en-US" dirty="0" smtClean="0">
                <a:hlinkClick r:id="rId3" tooltip=" The medicinal effects of garlic happen to be noted for 10..."/>
              </a:rPr>
              <a:t>2. </a:t>
            </a:r>
            <a:r>
              <a:rPr lang="en-US" dirty="0" smtClean="0"/>
              <a:t>The </a:t>
            </a:r>
            <a:r>
              <a:rPr lang="en-US" dirty="0" smtClean="0"/>
              <a:t>medicinal effects of garlic happen to be noted for 1000s of years. From Mesopotamia to ancient Egypt to Babylon, the Greeks to Medieval times and to our modern era, its health benefits happen to be observed and scientifically proven. Medical history results of fresh garlic happen to be consistent and in use as medicine and helpful for, digestive aid, antibiotic, anti- contestant, to soothe continuous coughing, clearing arteries, treat asthma, colds, and cancer prevention among other uses for quite a while. Some early Greek and Roman writings listed it as a treatment for dozens of health issues, including hypertension, infections, and tumors. Today we use aged garlic and aged garlic extract for blood pressure, cardiovascular disease, and cholesterol levels. We also combine cinnamon, onion and ginger into our herbal mix to have a greater natural medicinal effect </a:t>
            </a:r>
          </a:p>
          <a:p>
            <a:r>
              <a:rPr lang="en-US" dirty="0" smtClean="0">
                <a:hlinkClick r:id="rId4" tooltip=" The medicinal effects of garlic and trying to minimize he..."/>
              </a:rPr>
              <a:t>3. </a:t>
            </a:r>
            <a:r>
              <a:rPr lang="en-US" dirty="0" smtClean="0"/>
              <a:t> The medicinal effects of garlic and trying to minimize health issues, it is always best to consult with a physician first. The consumption of large amounts of raw garlic, without the advice of doctors could lead to more severe side effect problems. There is thing called garlic allergy that is rare but can cause nausea, vomiting, headache, low-grade fever, and skin rashes. Although these symptoms may also indicate the medicinal results of garlic, it takes place, and it is the body’s a reaction to it. If the individual taking raw garlic is experiencing this stuff, he then should probably start with small doses in order to assist the body to get used to it and minimize the “allergic reactions” to it. Nothing replaces a recommendation from doctors with particular regard to health. </a:t>
            </a:r>
          </a:p>
          <a:p>
            <a:r>
              <a:rPr lang="en-US" dirty="0" smtClean="0">
                <a:hlinkClick r:id="rId5" tooltip=" Orally, garlic supplements are used for the most popular ..."/>
              </a:rPr>
              <a:t>4. </a:t>
            </a:r>
            <a:r>
              <a:rPr lang="en-US" dirty="0" smtClean="0"/>
              <a:t> Orally, garlic supplements are used for the most popular cold, cough, inflammation from the mouth and pharynx, sinusitis, fever, liver and gallbladder complaints. It is also used for nausea, vomiting, morning sickness, painful menstruation, small intestinal bacterial. Garlic can also be used as anti-allergy medication, good treatment of cough along with other throat irritations. Among the studies conducted by experts, it may be deduced conclusively that garlic with </a:t>
            </a:r>
            <a:r>
              <a:rPr lang="en-US" dirty="0" err="1" smtClean="0"/>
              <a:t>allicin</a:t>
            </a:r>
            <a:r>
              <a:rPr lang="en-US" dirty="0" smtClean="0"/>
              <a:t> is definitely another miracle plant which not just adds flavor and taste to our food, good medicine, but additionally bring about our body. The medicinal effects of garlic, is a wonderful natural herbal plant because of its main compound </a:t>
            </a:r>
            <a:r>
              <a:rPr lang="en-US" dirty="0" err="1" smtClean="0"/>
              <a:t>allicin</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1A64D46-399D-4B5F-B750-615A71E915D2}" type="slidenum">
              <a:rPr lang="en-US" smtClean="0"/>
              <a:t>4</a:t>
            </a:fld>
            <a:endParaRPr lang="en-US"/>
          </a:p>
        </p:txBody>
      </p:sp>
    </p:spTree>
    <p:extLst>
      <p:ext uri="{BB962C8B-B14F-4D97-AF65-F5344CB8AC3E}">
        <p14:creationId xmlns:p14="http://schemas.microsoft.com/office/powerpoint/2010/main" val="177308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heir relatively high sulfur content is the foundation for many of the molecules that help us detoxify our blood, that reduce inflammation, that fight infections, and that can help inhibit angiogenesis. Garlic is also a potent diaphoretic, expectorant, and anti-parasitic plant that was used as often a primary ingredient in many of Hippocrates pulses and treatments.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 type of garlic oil involves soaking diced or crushed garlic in vegetable oil, but this is not pure garlic oil; rather it is a garlic-infused oil</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3" tooltip="Sulfur compound"/>
              </a:rPr>
              <a:t>sulfur compounds</a:t>
            </a:r>
            <a:r>
              <a:rPr lang="en-US" sz="1200" b="0" i="0" u="none" strike="noStrike" kern="1200" dirty="0" smtClean="0">
                <a:solidFill>
                  <a:schemeClr val="tx1"/>
                </a:solidFill>
                <a:effectLst/>
                <a:latin typeface="+mn-lt"/>
                <a:ea typeface="+mn-ea"/>
                <a:cs typeface="+mn-cs"/>
              </a:rPr>
              <a:t> such as </a:t>
            </a:r>
            <a:r>
              <a:rPr lang="en-US" sz="1200" b="0" i="0" u="none" strike="noStrike" kern="1200" dirty="0" err="1" smtClean="0">
                <a:solidFill>
                  <a:schemeClr val="tx1"/>
                </a:solidFill>
                <a:effectLst/>
                <a:latin typeface="+mn-lt"/>
                <a:ea typeface="+mn-ea"/>
                <a:cs typeface="+mn-cs"/>
                <a:hlinkClick r:id="rId4" tooltip="Diallyl disulfide"/>
              </a:rPr>
              <a:t>diallyl</a:t>
            </a:r>
            <a:r>
              <a:rPr lang="en-US" sz="1200" b="0" i="0" u="none" strike="noStrike" kern="1200" dirty="0" smtClean="0">
                <a:solidFill>
                  <a:schemeClr val="tx1"/>
                </a:solidFill>
                <a:effectLst/>
                <a:latin typeface="+mn-lt"/>
                <a:ea typeface="+mn-ea"/>
                <a:cs typeface="+mn-cs"/>
                <a:hlinkClick r:id="rId4" tooltip="Diallyl disulfide"/>
              </a:rPr>
              <a:t> disulfide</a:t>
            </a:r>
            <a:r>
              <a:rPr lang="en-US" sz="1200" b="0" i="0" u="none" strike="noStrike" kern="1200" dirty="0" smtClean="0">
                <a:solidFill>
                  <a:schemeClr val="tx1"/>
                </a:solidFill>
                <a:effectLst/>
                <a:latin typeface="+mn-lt"/>
                <a:ea typeface="+mn-ea"/>
                <a:cs typeface="+mn-cs"/>
              </a:rPr>
              <a:t>, which is the "most abundant constituent" of essential garlic oil</a:t>
            </a:r>
          </a:p>
          <a:p>
            <a:endParaRPr lang="en-US" dirty="0"/>
          </a:p>
        </p:txBody>
      </p:sp>
      <p:sp>
        <p:nvSpPr>
          <p:cNvPr id="4" name="Slide Number Placeholder 3"/>
          <p:cNvSpPr>
            <a:spLocks noGrp="1"/>
          </p:cNvSpPr>
          <p:nvPr>
            <p:ph type="sldNum" sz="quarter" idx="10"/>
          </p:nvPr>
        </p:nvSpPr>
        <p:spPr/>
        <p:txBody>
          <a:bodyPr/>
          <a:lstStyle/>
          <a:p>
            <a:fld id="{41A64D46-399D-4B5F-B750-615A71E915D2}" type="slidenum">
              <a:rPr lang="en-US" smtClean="0"/>
              <a:t>6</a:t>
            </a:fld>
            <a:endParaRPr lang="en-US"/>
          </a:p>
        </p:txBody>
      </p:sp>
    </p:spTree>
    <p:extLst>
      <p:ext uri="{BB962C8B-B14F-4D97-AF65-F5344CB8AC3E}">
        <p14:creationId xmlns:p14="http://schemas.microsoft.com/office/powerpoint/2010/main" val="91809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dirty="0" err="1" smtClean="0"/>
              <a:t>allylcysteine</a:t>
            </a:r>
            <a:r>
              <a:rPr lang="en-US" dirty="0" smtClean="0"/>
              <a:t> (SAC) and S-</a:t>
            </a:r>
            <a:r>
              <a:rPr lang="en-US" dirty="0" err="1" smtClean="0"/>
              <a:t>allylmercaptocysteine</a:t>
            </a:r>
            <a:r>
              <a:rPr lang="en-US" dirty="0" smtClean="0"/>
              <a:t> </a:t>
            </a:r>
            <a:endParaRPr lang="en-US" dirty="0"/>
          </a:p>
        </p:txBody>
      </p:sp>
      <p:sp>
        <p:nvSpPr>
          <p:cNvPr id="4" name="Slide Number Placeholder 3"/>
          <p:cNvSpPr>
            <a:spLocks noGrp="1"/>
          </p:cNvSpPr>
          <p:nvPr>
            <p:ph type="sldNum" sz="quarter" idx="10"/>
          </p:nvPr>
        </p:nvSpPr>
        <p:spPr/>
        <p:txBody>
          <a:bodyPr/>
          <a:lstStyle/>
          <a:p>
            <a:fld id="{41A64D46-399D-4B5F-B750-615A71E915D2}" type="slidenum">
              <a:rPr lang="en-US" smtClean="0"/>
              <a:t>10</a:t>
            </a:fld>
            <a:endParaRPr lang="en-US"/>
          </a:p>
        </p:txBody>
      </p:sp>
    </p:spTree>
    <p:extLst>
      <p:ext uri="{BB962C8B-B14F-4D97-AF65-F5344CB8AC3E}">
        <p14:creationId xmlns:p14="http://schemas.microsoft.com/office/powerpoint/2010/main" val="171334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64D46-399D-4B5F-B750-615A71E915D2}" type="slidenum">
              <a:rPr lang="en-US" smtClean="0"/>
              <a:t>13</a:t>
            </a:fld>
            <a:endParaRPr lang="en-US"/>
          </a:p>
        </p:txBody>
      </p:sp>
    </p:spTree>
    <p:extLst>
      <p:ext uri="{BB962C8B-B14F-4D97-AF65-F5344CB8AC3E}">
        <p14:creationId xmlns:p14="http://schemas.microsoft.com/office/powerpoint/2010/main" val="378333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64D46-399D-4B5F-B750-615A71E915D2}" type="slidenum">
              <a:rPr lang="en-US" smtClean="0"/>
              <a:t>15</a:t>
            </a:fld>
            <a:endParaRPr lang="en-US"/>
          </a:p>
        </p:txBody>
      </p:sp>
    </p:spTree>
    <p:extLst>
      <p:ext uri="{BB962C8B-B14F-4D97-AF65-F5344CB8AC3E}">
        <p14:creationId xmlns:p14="http://schemas.microsoft.com/office/powerpoint/2010/main" val="265555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https://www.ncbi.nlm.nih.gov/pmc/articles/PMC3127354/</a:t>
            </a:r>
          </a:p>
          <a:p>
            <a:r>
              <a:rPr lang="en-US" b="1" dirty="0" smtClean="0"/>
              <a:t>https://www.ncbi.nlm.nih.gov/pmc/articles/PMC3731019/</a:t>
            </a:r>
          </a:p>
          <a:p>
            <a:r>
              <a:rPr lang="en-US" b="1" dirty="0" smtClean="0"/>
              <a:t>Neurotoxicity studies in rodents</a:t>
            </a:r>
          </a:p>
          <a:p>
            <a:r>
              <a:rPr lang="en-US" b="1" dirty="0" smtClean="0"/>
              <a:t>Mutagenicity testing</a:t>
            </a:r>
          </a:p>
          <a:p>
            <a:r>
              <a:rPr lang="en-US" b="1" dirty="0" smtClean="0"/>
              <a:t>Skin sensitization tests</a:t>
            </a:r>
          </a:p>
          <a:p>
            <a:r>
              <a:rPr lang="en-US" b="1" dirty="0" err="1" smtClean="0"/>
              <a:t>Subchronic</a:t>
            </a:r>
            <a:r>
              <a:rPr lang="en-US" b="1" dirty="0" smtClean="0"/>
              <a:t> oral toxicity testing (repeated dose 90-day oral toxicity testing)</a:t>
            </a:r>
          </a:p>
          <a:p>
            <a:r>
              <a:rPr lang="en-US" b="1" dirty="0" smtClean="0"/>
              <a:t>Carcinogenicity testing</a:t>
            </a:r>
          </a:p>
          <a:p>
            <a:r>
              <a:rPr lang="en-US" b="1" dirty="0" smtClean="0"/>
              <a:t>One-generation reproduction toxicity testing</a:t>
            </a:r>
          </a:p>
          <a:p>
            <a:r>
              <a:rPr lang="en-US" b="1" dirty="0" smtClean="0"/>
              <a:t>Two-generation reproduction toxicity studies</a:t>
            </a:r>
          </a:p>
          <a:p>
            <a:r>
              <a:rPr lang="en-US" b="1" dirty="0" smtClean="0"/>
              <a:t>Repeated dose toxicity testing</a:t>
            </a:r>
          </a:p>
          <a:p>
            <a:r>
              <a:rPr lang="en-US" b="1" dirty="0" smtClean="0"/>
              <a:t>Developmental toxicity/</a:t>
            </a:r>
            <a:r>
              <a:rPr lang="en-US" b="1" dirty="0" err="1" smtClean="0"/>
              <a:t>embryotoxicity</a:t>
            </a:r>
            <a:r>
              <a:rPr lang="en-US" b="1" dirty="0" smtClean="0"/>
              <a:t> studies</a:t>
            </a:r>
          </a:p>
          <a:p>
            <a:r>
              <a:rPr lang="en-US" b="1" dirty="0" smtClean="0"/>
              <a:t>Genetic toxicity testing</a:t>
            </a:r>
            <a:endParaRPr lang="en-US" dirty="0"/>
          </a:p>
        </p:txBody>
      </p:sp>
      <p:sp>
        <p:nvSpPr>
          <p:cNvPr id="4" name="Slide Number Placeholder 3"/>
          <p:cNvSpPr>
            <a:spLocks noGrp="1"/>
          </p:cNvSpPr>
          <p:nvPr>
            <p:ph type="sldNum" sz="quarter" idx="10"/>
          </p:nvPr>
        </p:nvSpPr>
        <p:spPr/>
        <p:txBody>
          <a:bodyPr/>
          <a:lstStyle/>
          <a:p>
            <a:fld id="{41A64D46-399D-4B5F-B750-615A71E915D2}" type="slidenum">
              <a:rPr lang="en-US" smtClean="0"/>
              <a:t>21</a:t>
            </a:fld>
            <a:endParaRPr lang="en-US"/>
          </a:p>
        </p:txBody>
      </p:sp>
    </p:spTree>
    <p:extLst>
      <p:ext uri="{BB962C8B-B14F-4D97-AF65-F5344CB8AC3E}">
        <p14:creationId xmlns:p14="http://schemas.microsoft.com/office/powerpoint/2010/main" val="350636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7CB10A-B3AE-48A5-8CC4-7630B8403D6B}"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34C55-9460-45AD-A952-6A3CDE8B29DA}" type="slidenum">
              <a:rPr lang="en-US" smtClean="0"/>
              <a:t>‹#›</a:t>
            </a:fld>
            <a:endParaRPr lang="en-US"/>
          </a:p>
        </p:txBody>
      </p:sp>
    </p:spTree>
    <p:extLst>
      <p:ext uri="{BB962C8B-B14F-4D97-AF65-F5344CB8AC3E}">
        <p14:creationId xmlns:p14="http://schemas.microsoft.com/office/powerpoint/2010/main" val="354122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CB10A-B3AE-48A5-8CC4-7630B8403D6B}"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34C55-9460-45AD-A952-6A3CDE8B29DA}" type="slidenum">
              <a:rPr lang="en-US" smtClean="0"/>
              <a:t>‹#›</a:t>
            </a:fld>
            <a:endParaRPr lang="en-US"/>
          </a:p>
        </p:txBody>
      </p:sp>
    </p:spTree>
    <p:extLst>
      <p:ext uri="{BB962C8B-B14F-4D97-AF65-F5344CB8AC3E}">
        <p14:creationId xmlns:p14="http://schemas.microsoft.com/office/powerpoint/2010/main" val="107180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CB10A-B3AE-48A5-8CC4-7630B8403D6B}"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34C55-9460-45AD-A952-6A3CDE8B29DA}" type="slidenum">
              <a:rPr lang="en-US" smtClean="0"/>
              <a:t>‹#›</a:t>
            </a:fld>
            <a:endParaRPr lang="en-US"/>
          </a:p>
        </p:txBody>
      </p:sp>
    </p:spTree>
    <p:extLst>
      <p:ext uri="{BB962C8B-B14F-4D97-AF65-F5344CB8AC3E}">
        <p14:creationId xmlns:p14="http://schemas.microsoft.com/office/powerpoint/2010/main" val="3007919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3638"/>
            <a:ext cx="2844800" cy="457200"/>
          </a:xfrm>
        </p:spPr>
        <p:txBody>
          <a:bodyPr/>
          <a:lstStyle>
            <a:lvl1pPr>
              <a:defRPr/>
            </a:lvl1pPr>
          </a:lstStyle>
          <a:p>
            <a:r>
              <a:rPr lang="en-US"/>
              <a:t>PBRC</a:t>
            </a: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r>
              <a:rPr lang="en-US" altLang="en-US"/>
              <a:t>7/05</a:t>
            </a:r>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FCEE6680-FB96-47D1-B46A-06BE32351BD8}" type="slidenum">
              <a:rPr lang="en-US" altLang="en-US"/>
              <a:pPr/>
              <a:t>‹#›</a:t>
            </a:fld>
            <a:endParaRPr lang="en-US" altLang="en-US"/>
          </a:p>
        </p:txBody>
      </p:sp>
    </p:spTree>
    <p:extLst>
      <p:ext uri="{BB962C8B-B14F-4D97-AF65-F5344CB8AC3E}">
        <p14:creationId xmlns:p14="http://schemas.microsoft.com/office/powerpoint/2010/main" val="112773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CB10A-B3AE-48A5-8CC4-7630B8403D6B}"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34C55-9460-45AD-A952-6A3CDE8B29DA}" type="slidenum">
              <a:rPr lang="en-US" smtClean="0"/>
              <a:t>‹#›</a:t>
            </a:fld>
            <a:endParaRPr lang="en-US"/>
          </a:p>
        </p:txBody>
      </p:sp>
    </p:spTree>
    <p:extLst>
      <p:ext uri="{BB962C8B-B14F-4D97-AF65-F5344CB8AC3E}">
        <p14:creationId xmlns:p14="http://schemas.microsoft.com/office/powerpoint/2010/main" val="33287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CB10A-B3AE-48A5-8CC4-7630B8403D6B}"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34C55-9460-45AD-A952-6A3CDE8B29DA}" type="slidenum">
              <a:rPr lang="en-US" smtClean="0"/>
              <a:t>‹#›</a:t>
            </a:fld>
            <a:endParaRPr lang="en-US"/>
          </a:p>
        </p:txBody>
      </p:sp>
    </p:spTree>
    <p:extLst>
      <p:ext uri="{BB962C8B-B14F-4D97-AF65-F5344CB8AC3E}">
        <p14:creationId xmlns:p14="http://schemas.microsoft.com/office/powerpoint/2010/main" val="191209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7CB10A-B3AE-48A5-8CC4-7630B8403D6B}"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34C55-9460-45AD-A952-6A3CDE8B29DA}" type="slidenum">
              <a:rPr lang="en-US" smtClean="0"/>
              <a:t>‹#›</a:t>
            </a:fld>
            <a:endParaRPr lang="en-US"/>
          </a:p>
        </p:txBody>
      </p:sp>
    </p:spTree>
    <p:extLst>
      <p:ext uri="{BB962C8B-B14F-4D97-AF65-F5344CB8AC3E}">
        <p14:creationId xmlns:p14="http://schemas.microsoft.com/office/powerpoint/2010/main" val="3984539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7CB10A-B3AE-48A5-8CC4-7630B8403D6B}" type="datetimeFigureOut">
              <a:rPr lang="en-US" smtClean="0"/>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E34C55-9460-45AD-A952-6A3CDE8B29DA}" type="slidenum">
              <a:rPr lang="en-US" smtClean="0"/>
              <a:t>‹#›</a:t>
            </a:fld>
            <a:endParaRPr lang="en-US"/>
          </a:p>
        </p:txBody>
      </p:sp>
    </p:spTree>
    <p:extLst>
      <p:ext uri="{BB962C8B-B14F-4D97-AF65-F5344CB8AC3E}">
        <p14:creationId xmlns:p14="http://schemas.microsoft.com/office/powerpoint/2010/main" val="306200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7CB10A-B3AE-48A5-8CC4-7630B8403D6B}"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E34C55-9460-45AD-A952-6A3CDE8B29DA}" type="slidenum">
              <a:rPr lang="en-US" smtClean="0"/>
              <a:t>‹#›</a:t>
            </a:fld>
            <a:endParaRPr lang="en-US"/>
          </a:p>
        </p:txBody>
      </p:sp>
    </p:spTree>
    <p:extLst>
      <p:ext uri="{BB962C8B-B14F-4D97-AF65-F5344CB8AC3E}">
        <p14:creationId xmlns:p14="http://schemas.microsoft.com/office/powerpoint/2010/main" val="246460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CB10A-B3AE-48A5-8CC4-7630B8403D6B}" type="datetimeFigureOut">
              <a:rPr lang="en-US" smtClean="0"/>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E34C55-9460-45AD-A952-6A3CDE8B29DA}" type="slidenum">
              <a:rPr lang="en-US" smtClean="0"/>
              <a:t>‹#›</a:t>
            </a:fld>
            <a:endParaRPr lang="en-US"/>
          </a:p>
        </p:txBody>
      </p:sp>
    </p:spTree>
    <p:extLst>
      <p:ext uri="{BB962C8B-B14F-4D97-AF65-F5344CB8AC3E}">
        <p14:creationId xmlns:p14="http://schemas.microsoft.com/office/powerpoint/2010/main" val="352378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CB10A-B3AE-48A5-8CC4-7630B8403D6B}"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34C55-9460-45AD-A952-6A3CDE8B29DA}" type="slidenum">
              <a:rPr lang="en-US" smtClean="0"/>
              <a:t>‹#›</a:t>
            </a:fld>
            <a:endParaRPr lang="en-US"/>
          </a:p>
        </p:txBody>
      </p:sp>
    </p:spTree>
    <p:extLst>
      <p:ext uri="{BB962C8B-B14F-4D97-AF65-F5344CB8AC3E}">
        <p14:creationId xmlns:p14="http://schemas.microsoft.com/office/powerpoint/2010/main" val="143210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CB10A-B3AE-48A5-8CC4-7630B8403D6B}"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34C55-9460-45AD-A952-6A3CDE8B29DA}" type="slidenum">
              <a:rPr lang="en-US" smtClean="0"/>
              <a:t>‹#›</a:t>
            </a:fld>
            <a:endParaRPr lang="en-US"/>
          </a:p>
        </p:txBody>
      </p:sp>
    </p:spTree>
    <p:extLst>
      <p:ext uri="{BB962C8B-B14F-4D97-AF65-F5344CB8AC3E}">
        <p14:creationId xmlns:p14="http://schemas.microsoft.com/office/powerpoint/2010/main" val="33972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CB10A-B3AE-48A5-8CC4-7630B8403D6B}" type="datetimeFigureOut">
              <a:rPr lang="en-US" smtClean="0"/>
              <a:t>9/18/2018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34C55-9460-45AD-A952-6A3CDE8B29DA}" type="slidenum">
              <a:rPr lang="en-US" smtClean="0"/>
              <a:t>‹#›</a:t>
            </a:fld>
            <a:endParaRPr lang="en-US"/>
          </a:p>
        </p:txBody>
      </p:sp>
    </p:spTree>
    <p:extLst>
      <p:ext uri="{BB962C8B-B14F-4D97-AF65-F5344CB8AC3E}">
        <p14:creationId xmlns:p14="http://schemas.microsoft.com/office/powerpoint/2010/main" val="1285976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Steam_distill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478" y="1705459"/>
            <a:ext cx="9144000" cy="1461811"/>
          </a:xfrm>
        </p:spPr>
        <p:txBody>
          <a:bodyPr>
            <a:normAutofit fontScale="90000"/>
          </a:bodyPr>
          <a:lstStyle/>
          <a:p>
            <a:r>
              <a:rPr lang="en-US" b="1" dirty="0" smtClean="0"/>
              <a:t>Lecture </a:t>
            </a:r>
            <a:r>
              <a:rPr lang="en-US" b="1" dirty="0"/>
              <a:t>2</a:t>
            </a:r>
            <a:br>
              <a:rPr lang="en-US" b="1" dirty="0"/>
            </a:br>
            <a:r>
              <a:rPr lang="en-US" b="1" dirty="0" smtClean="0"/>
              <a:t>Garlic</a:t>
            </a:r>
            <a:br>
              <a:rPr lang="en-US" b="1" dirty="0" smtClean="0"/>
            </a:br>
            <a:r>
              <a:rPr lang="en-US" b="1" dirty="0" smtClean="0"/>
              <a:t>(</a:t>
            </a:r>
            <a:r>
              <a:rPr lang="en-US" b="1" i="1" dirty="0" smtClean="0"/>
              <a:t>Allium </a:t>
            </a:r>
            <a:r>
              <a:rPr lang="en-US" b="1" i="1" dirty="0" err="1" smtClean="0"/>
              <a:t>Sativum</a:t>
            </a:r>
            <a:r>
              <a:rPr lang="en-US" b="1" dirty="0" smtClean="0"/>
              <a:t>)</a:t>
            </a:r>
            <a:r>
              <a:rPr lang="en-US" b="1" dirty="0"/>
              <a:t/>
            </a:r>
            <a:br>
              <a:rPr lang="en-US" b="1" dirty="0"/>
            </a:br>
            <a:endParaRPr lang="en-US" b="1" dirty="0"/>
          </a:p>
        </p:txBody>
      </p:sp>
      <p:sp>
        <p:nvSpPr>
          <p:cNvPr id="3" name="Subtitle 2"/>
          <p:cNvSpPr>
            <a:spLocks noGrp="1"/>
          </p:cNvSpPr>
          <p:nvPr>
            <p:ph type="subTitle" idx="1"/>
          </p:nvPr>
        </p:nvSpPr>
        <p:spPr>
          <a:xfrm>
            <a:off x="1391478" y="3737114"/>
            <a:ext cx="9144000" cy="2673626"/>
          </a:xfrm>
        </p:spPr>
        <p:txBody>
          <a:bodyPr>
            <a:normAutofit/>
          </a:bodyPr>
          <a:lstStyle/>
          <a:p>
            <a:pPr marL="457200" indent="-457200" algn="just">
              <a:buFont typeface="Arial" panose="020B0604020202020204" pitchFamily="34" charset="0"/>
              <a:buChar char="•"/>
            </a:pPr>
            <a:r>
              <a:rPr lang="en-US" sz="3200" b="1" dirty="0" smtClean="0"/>
              <a:t>Products description</a:t>
            </a:r>
          </a:p>
          <a:p>
            <a:pPr marL="457200" indent="-457200" algn="just">
              <a:buFont typeface="Arial" panose="020B0604020202020204" pitchFamily="34" charset="0"/>
              <a:buChar char="•"/>
            </a:pPr>
            <a:r>
              <a:rPr lang="en-US" sz="3200" b="1" dirty="0" smtClean="0"/>
              <a:t>Doses</a:t>
            </a:r>
          </a:p>
          <a:p>
            <a:pPr marL="457200" indent="-457200" algn="just">
              <a:buFont typeface="Arial" panose="020B0604020202020204" pitchFamily="34" charset="0"/>
              <a:buChar char="•"/>
            </a:pPr>
            <a:r>
              <a:rPr lang="en-US" sz="3200" b="1" dirty="0" smtClean="0"/>
              <a:t>Toxicity</a:t>
            </a:r>
            <a:endParaRPr lang="en-US" sz="3200" b="1" dirty="0"/>
          </a:p>
        </p:txBody>
      </p:sp>
    </p:spTree>
    <p:extLst>
      <p:ext uri="{BB962C8B-B14F-4D97-AF65-F5344CB8AC3E}">
        <p14:creationId xmlns:p14="http://schemas.microsoft.com/office/powerpoint/2010/main" val="403221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PBRC</a:t>
            </a:r>
            <a:endParaRPr lang="en-US" altLang="en-US"/>
          </a:p>
        </p:txBody>
      </p:sp>
      <p:sp>
        <p:nvSpPr>
          <p:cNvPr id="5" name="Footer Placeholder 4"/>
          <p:cNvSpPr>
            <a:spLocks noGrp="1"/>
          </p:cNvSpPr>
          <p:nvPr>
            <p:ph type="ftr" sz="quarter" idx="11"/>
          </p:nvPr>
        </p:nvSpPr>
        <p:spPr/>
        <p:txBody>
          <a:bodyPr/>
          <a:lstStyle/>
          <a:p>
            <a:r>
              <a:rPr lang="en-US" altLang="en-US"/>
              <a:t>7/05</a:t>
            </a:r>
          </a:p>
        </p:txBody>
      </p:sp>
      <p:sp>
        <p:nvSpPr>
          <p:cNvPr id="6" name="Slide Number Placeholder 5"/>
          <p:cNvSpPr>
            <a:spLocks noGrp="1"/>
          </p:cNvSpPr>
          <p:nvPr>
            <p:ph type="sldNum" sz="quarter" idx="12"/>
          </p:nvPr>
        </p:nvSpPr>
        <p:spPr/>
        <p:txBody>
          <a:bodyPr/>
          <a:lstStyle/>
          <a:p>
            <a:fld id="{0E86FD49-D42A-46AC-9D54-80B65501B78D}" type="slidenum">
              <a:rPr lang="en-US" altLang="en-US"/>
              <a:pPr/>
              <a:t>10</a:t>
            </a:fld>
            <a:endParaRPr lang="en-US" altLang="en-US"/>
          </a:p>
        </p:txBody>
      </p:sp>
      <p:sp>
        <p:nvSpPr>
          <p:cNvPr id="20482" name="Rectangle 2"/>
          <p:cNvSpPr>
            <a:spLocks noGrp="1" noChangeArrowheads="1"/>
          </p:cNvSpPr>
          <p:nvPr>
            <p:ph type="title"/>
          </p:nvPr>
        </p:nvSpPr>
        <p:spPr/>
        <p:txBody>
          <a:bodyPr/>
          <a:lstStyle/>
          <a:p>
            <a:pPr algn="ctr"/>
            <a:r>
              <a:rPr lang="en-US" b="1" dirty="0"/>
              <a:t>Aged Garlic Extract</a:t>
            </a:r>
          </a:p>
        </p:txBody>
      </p:sp>
      <p:sp>
        <p:nvSpPr>
          <p:cNvPr id="20483" name="Rectangle 3"/>
          <p:cNvSpPr>
            <a:spLocks noGrp="1" noChangeArrowheads="1"/>
          </p:cNvSpPr>
          <p:nvPr>
            <p:ph type="body" idx="1"/>
          </p:nvPr>
        </p:nvSpPr>
        <p:spPr/>
        <p:txBody>
          <a:bodyPr/>
          <a:lstStyle/>
          <a:p>
            <a:pPr>
              <a:lnSpc>
                <a:spcPct val="90000"/>
              </a:lnSpc>
            </a:pPr>
            <a:r>
              <a:rPr lang="en-US" sz="2300" b="1" dirty="0">
                <a:latin typeface="Arial Narrow" panose="020B0606020202030204" pitchFamily="34" charset="0"/>
              </a:rPr>
              <a:t>As the name implies, this extract is aged for up to 20 months.</a:t>
            </a:r>
          </a:p>
          <a:p>
            <a:pPr>
              <a:lnSpc>
                <a:spcPct val="90000"/>
              </a:lnSpc>
            </a:pPr>
            <a:endParaRPr lang="en-US" sz="2300" b="1" dirty="0">
              <a:latin typeface="Arial Narrow" panose="020B0606020202030204" pitchFamily="34" charset="0"/>
            </a:endParaRPr>
          </a:p>
          <a:p>
            <a:pPr>
              <a:lnSpc>
                <a:spcPct val="90000"/>
              </a:lnSpc>
            </a:pPr>
            <a:r>
              <a:rPr lang="en-US" sz="2300" b="1" dirty="0">
                <a:latin typeface="Arial Narrow" panose="020B0606020202030204" pitchFamily="34" charset="0"/>
              </a:rPr>
              <a:t>Over this time, the harsh and irritating compounds in garlic are converted naturally into stable and safe sulfur compounds.</a:t>
            </a:r>
          </a:p>
          <a:p>
            <a:pPr>
              <a:lnSpc>
                <a:spcPct val="90000"/>
              </a:lnSpc>
            </a:pPr>
            <a:endParaRPr lang="en-US" sz="2300" b="1" dirty="0">
              <a:latin typeface="Arial Narrow" panose="020B0606020202030204" pitchFamily="34" charset="0"/>
            </a:endParaRPr>
          </a:p>
          <a:p>
            <a:r>
              <a:rPr lang="en-US" sz="2300" b="1" dirty="0">
                <a:latin typeface="Arial Narrow" panose="020B0606020202030204" pitchFamily="34" charset="0"/>
              </a:rPr>
              <a:t>Aged garlic extract contains primarily water-soluble sulfur compounds such as SAC and </a:t>
            </a:r>
            <a:r>
              <a:rPr lang="en-US" sz="2300" b="1" dirty="0" smtClean="0">
                <a:latin typeface="Arial Narrow" panose="020B0606020202030204" pitchFamily="34" charset="0"/>
              </a:rPr>
              <a:t>SAMC (</a:t>
            </a:r>
            <a:r>
              <a:rPr lang="en-US" sz="2400" b="1" dirty="0"/>
              <a:t>S-</a:t>
            </a:r>
            <a:r>
              <a:rPr lang="en-US" sz="2400" b="1" dirty="0" err="1"/>
              <a:t>allylcysteine</a:t>
            </a:r>
            <a:r>
              <a:rPr lang="en-US" sz="2400" b="1" dirty="0"/>
              <a:t> (SAC) and </a:t>
            </a:r>
            <a:r>
              <a:rPr lang="en-US" sz="2400" b="1" dirty="0" smtClean="0"/>
              <a:t>S-</a:t>
            </a:r>
            <a:r>
              <a:rPr lang="en-US" sz="2400" b="1" dirty="0" err="1" smtClean="0"/>
              <a:t>allyl</a:t>
            </a:r>
            <a:r>
              <a:rPr lang="en-US" sz="2400" b="1" dirty="0" smtClean="0"/>
              <a:t>-</a:t>
            </a:r>
            <a:r>
              <a:rPr lang="en-US" sz="2400" b="1" dirty="0" err="1" smtClean="0"/>
              <a:t>mercapto</a:t>
            </a:r>
            <a:r>
              <a:rPr lang="en-US" sz="2400" b="1" dirty="0" smtClean="0"/>
              <a:t>-cysteine)</a:t>
            </a:r>
            <a:r>
              <a:rPr lang="en-US" sz="2300" b="1" dirty="0" smtClean="0">
                <a:latin typeface="Arial Narrow" panose="020B0606020202030204" pitchFamily="34" charset="0"/>
              </a:rPr>
              <a:t>, </a:t>
            </a:r>
            <a:r>
              <a:rPr lang="en-US" sz="2300" b="1" dirty="0">
                <a:latin typeface="Arial Narrow" panose="020B0606020202030204" pitchFamily="34" charset="0"/>
              </a:rPr>
              <a:t>as well as a variety of oil-soluble sulfur compounds.</a:t>
            </a:r>
          </a:p>
          <a:p>
            <a:pPr>
              <a:lnSpc>
                <a:spcPct val="90000"/>
              </a:lnSpc>
            </a:pPr>
            <a:endParaRPr lang="en-US" sz="2300" b="1" dirty="0">
              <a:latin typeface="Arial Narrow" panose="020B0606020202030204" pitchFamily="34" charset="0"/>
            </a:endParaRPr>
          </a:p>
          <a:p>
            <a:pPr>
              <a:lnSpc>
                <a:spcPct val="90000"/>
              </a:lnSpc>
            </a:pPr>
            <a:r>
              <a:rPr lang="en-US" sz="2300" b="1" dirty="0">
                <a:latin typeface="Arial Narrow" panose="020B0606020202030204" pitchFamily="34" charset="0"/>
              </a:rPr>
              <a:t>The safety of AGE has been confirmed by various toxicological studies.</a:t>
            </a:r>
          </a:p>
        </p:txBody>
      </p:sp>
    </p:spTree>
    <p:extLst>
      <p:ext uri="{BB962C8B-B14F-4D97-AF65-F5344CB8AC3E}">
        <p14:creationId xmlns:p14="http://schemas.microsoft.com/office/powerpoint/2010/main" val="39691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PBRC</a:t>
            </a:r>
            <a:endParaRPr lang="en-US" altLang="en-US"/>
          </a:p>
        </p:txBody>
      </p:sp>
      <p:sp>
        <p:nvSpPr>
          <p:cNvPr id="5" name="Footer Placeholder 4"/>
          <p:cNvSpPr>
            <a:spLocks noGrp="1"/>
          </p:cNvSpPr>
          <p:nvPr>
            <p:ph type="ftr" sz="quarter" idx="11"/>
          </p:nvPr>
        </p:nvSpPr>
        <p:spPr/>
        <p:txBody>
          <a:bodyPr/>
          <a:lstStyle/>
          <a:p>
            <a:r>
              <a:rPr lang="en-US" altLang="en-US"/>
              <a:t>7/05</a:t>
            </a:r>
          </a:p>
        </p:txBody>
      </p:sp>
      <p:sp>
        <p:nvSpPr>
          <p:cNvPr id="6" name="Slide Number Placeholder 5"/>
          <p:cNvSpPr>
            <a:spLocks noGrp="1"/>
          </p:cNvSpPr>
          <p:nvPr>
            <p:ph type="sldNum" sz="quarter" idx="12"/>
          </p:nvPr>
        </p:nvSpPr>
        <p:spPr/>
        <p:txBody>
          <a:bodyPr/>
          <a:lstStyle/>
          <a:p>
            <a:fld id="{3E9AF0FC-930B-47F2-AFCC-2C53A7B2654C}" type="slidenum">
              <a:rPr lang="en-US" altLang="en-US"/>
              <a:pPr/>
              <a:t>11</a:t>
            </a:fld>
            <a:endParaRPr lang="en-US" altLang="en-US"/>
          </a:p>
        </p:txBody>
      </p:sp>
      <p:sp>
        <p:nvSpPr>
          <p:cNvPr id="21506" name="Rectangle 2"/>
          <p:cNvSpPr>
            <a:spLocks noGrp="1" noChangeArrowheads="1"/>
          </p:cNvSpPr>
          <p:nvPr>
            <p:ph type="title"/>
          </p:nvPr>
        </p:nvSpPr>
        <p:spPr/>
        <p:txBody>
          <a:bodyPr/>
          <a:lstStyle/>
          <a:p>
            <a:pPr algn="ctr"/>
            <a:r>
              <a:rPr lang="en-US" b="1" dirty="0"/>
              <a:t>Bioavailability of garlic compounds</a:t>
            </a:r>
          </a:p>
        </p:txBody>
      </p:sp>
      <p:sp>
        <p:nvSpPr>
          <p:cNvPr id="21507" name="Rectangle 3"/>
          <p:cNvSpPr>
            <a:spLocks noGrp="1" noChangeArrowheads="1"/>
          </p:cNvSpPr>
          <p:nvPr>
            <p:ph type="body" idx="1"/>
          </p:nvPr>
        </p:nvSpPr>
        <p:spPr/>
        <p:txBody>
          <a:bodyPr/>
          <a:lstStyle/>
          <a:p>
            <a:r>
              <a:rPr lang="en-US" sz="2400" b="1" dirty="0">
                <a:latin typeface="Arial Narrow" panose="020B0606020202030204" pitchFamily="34" charset="0"/>
              </a:rPr>
              <a:t>SAC is one of the water-soluble </a:t>
            </a:r>
            <a:r>
              <a:rPr lang="en-US" sz="2400" b="1" dirty="0" err="1">
                <a:latin typeface="Arial Narrow" panose="020B0606020202030204" pitchFamily="34" charset="0"/>
              </a:rPr>
              <a:t>organosulfur</a:t>
            </a:r>
            <a:r>
              <a:rPr lang="en-US" sz="2400" b="1" dirty="0">
                <a:latin typeface="Arial Narrow" panose="020B0606020202030204" pitchFamily="34" charset="0"/>
              </a:rPr>
              <a:t> compounds in garlic, whose concentration can be detected in the plasma, liver, and kidney after oral intake.</a:t>
            </a:r>
          </a:p>
          <a:p>
            <a:endParaRPr lang="en-US" sz="2400" b="1" dirty="0">
              <a:latin typeface="Arial Narrow" panose="020B0606020202030204" pitchFamily="34" charset="0"/>
            </a:endParaRPr>
          </a:p>
          <a:p>
            <a:r>
              <a:rPr lang="en-US" sz="2400" b="1" dirty="0">
                <a:latin typeface="Arial Narrow" panose="020B0606020202030204" pitchFamily="34" charset="0"/>
              </a:rPr>
              <a:t>Its concentration increases during extraction/aging.</a:t>
            </a:r>
          </a:p>
          <a:p>
            <a:endParaRPr lang="en-US" sz="2400" b="1" dirty="0">
              <a:latin typeface="Arial Narrow" panose="020B0606020202030204" pitchFamily="34" charset="0"/>
            </a:endParaRPr>
          </a:p>
          <a:p>
            <a:r>
              <a:rPr lang="en-US" sz="2400" b="1" dirty="0">
                <a:latin typeface="Arial Narrow" panose="020B0606020202030204" pitchFamily="34" charset="0"/>
              </a:rPr>
              <a:t>The </a:t>
            </a:r>
            <a:r>
              <a:rPr lang="en-US" sz="2400" b="1" dirty="0" err="1">
                <a:latin typeface="Arial Narrow" panose="020B0606020202030204" pitchFamily="34" charset="0"/>
              </a:rPr>
              <a:t>pharmokinetics</a:t>
            </a:r>
            <a:r>
              <a:rPr lang="en-US" sz="2400" b="1" dirty="0">
                <a:latin typeface="Arial Narrow" panose="020B0606020202030204" pitchFamily="34" charset="0"/>
              </a:rPr>
              <a:t> of SAC are well-established.</a:t>
            </a:r>
          </a:p>
          <a:p>
            <a:endParaRPr lang="en-US" sz="2400" b="1" dirty="0">
              <a:latin typeface="Arial Narrow" panose="020B0606020202030204" pitchFamily="34" charset="0"/>
            </a:endParaRPr>
          </a:p>
          <a:p>
            <a:r>
              <a:rPr lang="en-US" sz="2400" b="1" dirty="0">
                <a:latin typeface="Arial Narrow" panose="020B0606020202030204" pitchFamily="34" charset="0"/>
              </a:rPr>
              <a:t>Its bioavailability in mice is </a:t>
            </a:r>
            <a:r>
              <a:rPr lang="en-US" sz="2400" b="1" dirty="0" smtClean="0">
                <a:latin typeface="Arial Narrow" panose="020B0606020202030204" pitchFamily="34" charset="0"/>
              </a:rPr>
              <a:t>100.0</a:t>
            </a:r>
            <a:r>
              <a:rPr lang="en-US" sz="2400" b="1" dirty="0">
                <a:latin typeface="Arial Narrow" panose="020B0606020202030204" pitchFamily="34" charset="0"/>
              </a:rPr>
              <a:t>%, in rats 98.2%, and in dogs 87.2%.</a:t>
            </a:r>
          </a:p>
          <a:p>
            <a:endParaRPr lang="en-US" sz="2400" b="1" dirty="0">
              <a:latin typeface="Arial Narrow" panose="020B0606020202030204" pitchFamily="34" charset="0"/>
            </a:endParaRPr>
          </a:p>
          <a:p>
            <a:endParaRPr lang="en-US" sz="2400" b="1" dirty="0">
              <a:latin typeface="Arial Narrow" panose="020B0606020202030204" pitchFamily="34" charset="0"/>
            </a:endParaRPr>
          </a:p>
        </p:txBody>
      </p:sp>
    </p:spTree>
    <p:extLst>
      <p:ext uri="{BB962C8B-B14F-4D97-AF65-F5344CB8AC3E}">
        <p14:creationId xmlns:p14="http://schemas.microsoft.com/office/powerpoint/2010/main" val="3442733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PBRC</a:t>
            </a:r>
            <a:endParaRPr lang="en-US" altLang="en-US"/>
          </a:p>
        </p:txBody>
      </p:sp>
      <p:sp>
        <p:nvSpPr>
          <p:cNvPr id="4" name="Footer Placeholder 4"/>
          <p:cNvSpPr>
            <a:spLocks noGrp="1"/>
          </p:cNvSpPr>
          <p:nvPr>
            <p:ph type="ftr" sz="quarter" idx="11"/>
          </p:nvPr>
        </p:nvSpPr>
        <p:spPr/>
        <p:txBody>
          <a:bodyPr/>
          <a:lstStyle/>
          <a:p>
            <a:r>
              <a:rPr lang="en-US" altLang="en-US"/>
              <a:t>7/05</a:t>
            </a:r>
          </a:p>
        </p:txBody>
      </p:sp>
      <p:sp>
        <p:nvSpPr>
          <p:cNvPr id="5" name="Slide Number Placeholder 5"/>
          <p:cNvSpPr>
            <a:spLocks noGrp="1"/>
          </p:cNvSpPr>
          <p:nvPr>
            <p:ph type="sldNum" sz="quarter" idx="12"/>
          </p:nvPr>
        </p:nvSpPr>
        <p:spPr/>
        <p:txBody>
          <a:bodyPr/>
          <a:lstStyle/>
          <a:p>
            <a:fld id="{14173DE1-E28E-489F-BA10-E2B010416071}" type="slidenum">
              <a:rPr lang="en-US" altLang="en-US"/>
              <a:pPr/>
              <a:t>12</a:t>
            </a:fld>
            <a:endParaRPr lang="en-US" altLang="en-US"/>
          </a:p>
        </p:txBody>
      </p:sp>
      <p:sp>
        <p:nvSpPr>
          <p:cNvPr id="24579" name="Rectangle 3"/>
          <p:cNvSpPr>
            <a:spLocks noGrp="1" noChangeArrowheads="1"/>
          </p:cNvSpPr>
          <p:nvPr>
            <p:ph type="body" idx="1"/>
          </p:nvPr>
        </p:nvSpPr>
        <p:spPr>
          <a:xfrm>
            <a:off x="1981200" y="1600201"/>
            <a:ext cx="8458200" cy="4530725"/>
          </a:xfrm>
        </p:spPr>
        <p:txBody>
          <a:bodyPr>
            <a:normAutofit lnSpcReduction="10000"/>
          </a:bodyPr>
          <a:lstStyle/>
          <a:p>
            <a:r>
              <a:rPr lang="en-US" sz="2400" b="1" dirty="0">
                <a:latin typeface="Arial Narrow" panose="020B0606020202030204" pitchFamily="34" charset="0"/>
              </a:rPr>
              <a:t>From several studies, SAC has proven to be a stable, odorless, water-soluble compound with the ability to lower cholesterol, serve as an antioxidant, inhibit the cancer process, and protect the liver from toxins.</a:t>
            </a:r>
          </a:p>
          <a:p>
            <a:endParaRPr lang="en-US" sz="2400" b="1" dirty="0">
              <a:latin typeface="Arial Narrow" panose="020B0606020202030204" pitchFamily="34" charset="0"/>
            </a:endParaRPr>
          </a:p>
          <a:p>
            <a:r>
              <a:rPr lang="en-US" sz="2400" b="1" dirty="0">
                <a:latin typeface="Arial Narrow" panose="020B0606020202030204" pitchFamily="34" charset="0"/>
              </a:rPr>
              <a:t>AGE has shown cholesterol-lowering effects in several clinical studies</a:t>
            </a:r>
          </a:p>
          <a:p>
            <a:endParaRPr lang="en-US" sz="2400" b="1" dirty="0">
              <a:latin typeface="Arial Narrow" panose="020B0606020202030204" pitchFamily="34" charset="0"/>
            </a:endParaRPr>
          </a:p>
          <a:p>
            <a:r>
              <a:rPr lang="en-US" sz="2400" b="1" dirty="0">
                <a:latin typeface="Arial Narrow" panose="020B0606020202030204" pitchFamily="34" charset="0"/>
              </a:rPr>
              <a:t>At present, SAC is the only reliable human compliance marker used for studies involving garlic consumption because it is detectable and increases quantitatively in the blood after oral intake of garlic capsules.</a:t>
            </a:r>
          </a:p>
        </p:txBody>
      </p:sp>
    </p:spTree>
    <p:extLst>
      <p:ext uri="{BB962C8B-B14F-4D97-AF65-F5344CB8AC3E}">
        <p14:creationId xmlns:p14="http://schemas.microsoft.com/office/powerpoint/2010/main" val="54376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0"/>
            <a:ext cx="12192000" cy="6734014"/>
          </a:xfrm>
          <a:prstGeom prst="rect">
            <a:avLst/>
          </a:prstGeom>
        </p:spPr>
      </p:pic>
    </p:spTree>
    <p:extLst>
      <p:ext uri="{BB962C8B-B14F-4D97-AF65-F5344CB8AC3E}">
        <p14:creationId xmlns:p14="http://schemas.microsoft.com/office/powerpoint/2010/main" val="844000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42661"/>
            <a:ext cx="12130237" cy="7000661"/>
          </a:xfrm>
          <a:prstGeom prst="rect">
            <a:avLst/>
          </a:prstGeom>
        </p:spPr>
      </p:pic>
    </p:spTree>
    <p:extLst>
      <p:ext uri="{BB962C8B-B14F-4D97-AF65-F5344CB8AC3E}">
        <p14:creationId xmlns:p14="http://schemas.microsoft.com/office/powerpoint/2010/main" val="306495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0"/>
            <a:ext cx="12197954" cy="6858000"/>
          </a:xfrm>
          <a:prstGeom prst="rect">
            <a:avLst/>
          </a:prstGeom>
        </p:spPr>
      </p:pic>
    </p:spTree>
    <p:extLst>
      <p:ext uri="{BB962C8B-B14F-4D97-AF65-F5344CB8AC3E}">
        <p14:creationId xmlns:p14="http://schemas.microsoft.com/office/powerpoint/2010/main" val="112894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838200" y="6596574"/>
            <a:ext cx="2743200" cy="365125"/>
          </a:xfrm>
        </p:spPr>
        <p:txBody>
          <a:bodyPr/>
          <a:lstStyle/>
          <a:p>
            <a:r>
              <a:rPr lang="en-US"/>
              <a:t>PBRC</a:t>
            </a:r>
            <a:endParaRPr lang="en-US" altLang="en-US"/>
          </a:p>
        </p:txBody>
      </p:sp>
      <p:sp>
        <p:nvSpPr>
          <p:cNvPr id="4" name="Footer Placeholder 4"/>
          <p:cNvSpPr>
            <a:spLocks noGrp="1"/>
          </p:cNvSpPr>
          <p:nvPr>
            <p:ph type="ftr" sz="quarter" idx="11"/>
          </p:nvPr>
        </p:nvSpPr>
        <p:spPr/>
        <p:txBody>
          <a:bodyPr/>
          <a:lstStyle/>
          <a:p>
            <a:r>
              <a:rPr lang="en-US" altLang="en-US"/>
              <a:t>7/05</a:t>
            </a:r>
          </a:p>
        </p:txBody>
      </p:sp>
      <p:sp>
        <p:nvSpPr>
          <p:cNvPr id="5" name="Slide Number Placeholder 5"/>
          <p:cNvSpPr>
            <a:spLocks noGrp="1"/>
          </p:cNvSpPr>
          <p:nvPr>
            <p:ph type="sldNum" sz="quarter" idx="12"/>
          </p:nvPr>
        </p:nvSpPr>
        <p:spPr/>
        <p:txBody>
          <a:bodyPr/>
          <a:lstStyle/>
          <a:p>
            <a:fld id="{6C4E6732-2AE3-48E7-97CC-84189967C9A1}" type="slidenum">
              <a:rPr lang="en-US" altLang="en-US"/>
              <a:pPr/>
              <a:t>16</a:t>
            </a:fld>
            <a:endParaRPr lang="en-US" altLang="en-US"/>
          </a:p>
        </p:txBody>
      </p:sp>
      <p:sp>
        <p:nvSpPr>
          <p:cNvPr id="22531" name="Rectangle 3"/>
          <p:cNvSpPr>
            <a:spLocks noGrp="1" noChangeArrowheads="1"/>
          </p:cNvSpPr>
          <p:nvPr>
            <p:ph type="body" idx="1"/>
          </p:nvPr>
        </p:nvSpPr>
        <p:spPr>
          <a:xfrm>
            <a:off x="108488" y="302217"/>
            <a:ext cx="11975024" cy="6555783"/>
          </a:xfrm>
        </p:spPr>
        <p:txBody>
          <a:bodyPr/>
          <a:lstStyle/>
          <a:p>
            <a:r>
              <a:rPr lang="en-US" sz="2400" b="1" dirty="0">
                <a:latin typeface="Arial Narrow" panose="020B0606020202030204" pitchFamily="34" charset="0"/>
              </a:rPr>
              <a:t>The oil-soluble </a:t>
            </a:r>
            <a:r>
              <a:rPr lang="en-US" sz="2400" b="1" dirty="0" err="1">
                <a:latin typeface="Arial Narrow" panose="020B0606020202030204" pitchFamily="34" charset="0"/>
              </a:rPr>
              <a:t>organosulfur</a:t>
            </a:r>
            <a:r>
              <a:rPr lang="en-US" sz="2400" b="1" dirty="0">
                <a:latin typeface="Arial Narrow" panose="020B0606020202030204" pitchFamily="34" charset="0"/>
              </a:rPr>
              <a:t> compounds in garlic, including </a:t>
            </a:r>
            <a:r>
              <a:rPr lang="en-US" sz="2400" b="1" dirty="0" err="1">
                <a:latin typeface="Arial Narrow" panose="020B0606020202030204" pitchFamily="34" charset="0"/>
              </a:rPr>
              <a:t>allicin</a:t>
            </a:r>
            <a:r>
              <a:rPr lang="en-US" sz="2400" b="1" dirty="0">
                <a:latin typeface="Arial Narrow" panose="020B0606020202030204" pitchFamily="34" charset="0"/>
              </a:rPr>
              <a:t>, sulfides, </a:t>
            </a:r>
            <a:r>
              <a:rPr lang="en-US" sz="2400" b="1" dirty="0" err="1">
                <a:latin typeface="Arial Narrow" panose="020B0606020202030204" pitchFamily="34" charset="0"/>
              </a:rPr>
              <a:t>ajoene</a:t>
            </a:r>
            <a:r>
              <a:rPr lang="en-US" sz="2400" b="1" dirty="0">
                <a:latin typeface="Arial Narrow" panose="020B0606020202030204" pitchFamily="34" charset="0"/>
              </a:rPr>
              <a:t>, and </a:t>
            </a:r>
            <a:r>
              <a:rPr lang="en-US" sz="2400" b="1" dirty="0" err="1">
                <a:latin typeface="Arial Narrow" panose="020B0606020202030204" pitchFamily="34" charset="0"/>
              </a:rPr>
              <a:t>vinyldithiins</a:t>
            </a:r>
            <a:r>
              <a:rPr lang="en-US" sz="2400" b="1" dirty="0">
                <a:latin typeface="Arial Narrow" panose="020B0606020202030204" pitchFamily="34" charset="0"/>
              </a:rPr>
              <a:t> are not found in the blood or urine after garlic consumption.</a:t>
            </a:r>
          </a:p>
          <a:p>
            <a:endParaRPr lang="en-US" sz="2400" b="1" dirty="0">
              <a:latin typeface="Arial Narrow" panose="020B0606020202030204" pitchFamily="34" charset="0"/>
            </a:endParaRPr>
          </a:p>
          <a:p>
            <a:r>
              <a:rPr lang="en-US" sz="2400" b="1" dirty="0">
                <a:latin typeface="Arial Narrow" panose="020B0606020202030204" pitchFamily="34" charset="0"/>
              </a:rPr>
              <a:t>They are not likely to be the active compounds.</a:t>
            </a:r>
          </a:p>
          <a:p>
            <a:endParaRPr lang="en-US" sz="2400" b="1" dirty="0">
              <a:latin typeface="Arial Narrow" panose="020B0606020202030204" pitchFamily="34" charset="0"/>
            </a:endParaRPr>
          </a:p>
          <a:p>
            <a:r>
              <a:rPr lang="en-US" sz="2400" b="1" dirty="0">
                <a:latin typeface="Arial Narrow" panose="020B0606020202030204" pitchFamily="34" charset="0"/>
              </a:rPr>
              <a:t>The instability and/or metabolism of such compounds likely contribute to the inconsistent results found in the clinical cholesterol studies using garlic oil and garlic powder products.</a:t>
            </a:r>
          </a:p>
        </p:txBody>
      </p:sp>
    </p:spTree>
    <p:extLst>
      <p:ext uri="{BB962C8B-B14F-4D97-AF65-F5344CB8AC3E}">
        <p14:creationId xmlns:p14="http://schemas.microsoft.com/office/powerpoint/2010/main" val="733990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PBRC</a:t>
            </a:r>
            <a:endParaRPr lang="en-US" altLang="en-US"/>
          </a:p>
        </p:txBody>
      </p:sp>
      <p:sp>
        <p:nvSpPr>
          <p:cNvPr id="6" name="Footer Placeholder 4"/>
          <p:cNvSpPr>
            <a:spLocks noGrp="1"/>
          </p:cNvSpPr>
          <p:nvPr>
            <p:ph type="ftr" sz="quarter" idx="11"/>
          </p:nvPr>
        </p:nvSpPr>
        <p:spPr/>
        <p:txBody>
          <a:bodyPr/>
          <a:lstStyle/>
          <a:p>
            <a:r>
              <a:rPr lang="en-US" altLang="en-US"/>
              <a:t>7/05</a:t>
            </a:r>
          </a:p>
        </p:txBody>
      </p:sp>
      <p:sp>
        <p:nvSpPr>
          <p:cNvPr id="7" name="Slide Number Placeholder 5"/>
          <p:cNvSpPr>
            <a:spLocks noGrp="1"/>
          </p:cNvSpPr>
          <p:nvPr>
            <p:ph type="sldNum" sz="quarter" idx="12"/>
          </p:nvPr>
        </p:nvSpPr>
        <p:spPr/>
        <p:txBody>
          <a:bodyPr/>
          <a:lstStyle/>
          <a:p>
            <a:fld id="{E7E82686-EF47-4664-B86A-4989872D12B3}" type="slidenum">
              <a:rPr lang="en-US" altLang="en-US"/>
              <a:pPr/>
              <a:t>17</a:t>
            </a:fld>
            <a:endParaRPr lang="en-US" altLang="en-US"/>
          </a:p>
        </p:txBody>
      </p:sp>
      <p:sp>
        <p:nvSpPr>
          <p:cNvPr id="26627" name="Rectangle 3"/>
          <p:cNvSpPr>
            <a:spLocks noGrp="1" noChangeArrowheads="1"/>
          </p:cNvSpPr>
          <p:nvPr>
            <p:ph type="body" idx="1"/>
          </p:nvPr>
        </p:nvSpPr>
        <p:spPr/>
        <p:txBody>
          <a:bodyPr/>
          <a:lstStyle/>
          <a:p>
            <a:r>
              <a:rPr lang="en-US" sz="2400" b="1" dirty="0">
                <a:latin typeface="Arial Narrow" panose="020B0606020202030204" pitchFamily="34" charset="0"/>
              </a:rPr>
              <a:t>Prevention, rather than in therapy, is where the effectiveness of garlic probably lies</a:t>
            </a:r>
          </a:p>
          <a:p>
            <a:endParaRPr lang="en-US" sz="2400" b="1" dirty="0">
              <a:latin typeface="Arial Narrow" panose="020B0606020202030204" pitchFamily="34" charset="0"/>
            </a:endParaRPr>
          </a:p>
          <a:p>
            <a:r>
              <a:rPr lang="en-US" sz="2400" b="1" dirty="0">
                <a:latin typeface="Arial Narrow" panose="020B0606020202030204" pitchFamily="34" charset="0"/>
              </a:rPr>
              <a:t>However, to obtain the preventative benefits of garlic, long-term supplementation may be necessary</a:t>
            </a:r>
          </a:p>
          <a:p>
            <a:pPr>
              <a:buFont typeface="Wingdings" panose="05000000000000000000" pitchFamily="2" charset="2"/>
              <a:buNone/>
            </a:pPr>
            <a:endParaRPr lang="en-US" sz="2400" b="1" dirty="0">
              <a:latin typeface="Arial Narrow" panose="020B0606020202030204" pitchFamily="34" charset="0"/>
            </a:endParaRPr>
          </a:p>
        </p:txBody>
      </p:sp>
      <p:sp>
        <p:nvSpPr>
          <p:cNvPr id="26628" name="Rectangle 4"/>
          <p:cNvSpPr>
            <a:spLocks noGrp="1" noChangeArrowheads="1"/>
          </p:cNvSpPr>
          <p:nvPr>
            <p:ph type="title"/>
          </p:nvPr>
        </p:nvSpPr>
        <p:spPr>
          <a:xfrm>
            <a:off x="1981200" y="457201"/>
            <a:ext cx="8229600" cy="1139825"/>
          </a:xfrm>
          <a:noFill/>
          <a:ln/>
        </p:spPr>
        <p:txBody>
          <a:bodyPr/>
          <a:lstStyle/>
          <a:p>
            <a:r>
              <a:rPr lang="en-US" b="1" dirty="0"/>
              <a:t>Safety Issues</a:t>
            </a:r>
          </a:p>
        </p:txBody>
      </p:sp>
      <p:pic>
        <p:nvPicPr>
          <p:cNvPr id="26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1000"/>
            <a:ext cx="12065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898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PBRC</a:t>
            </a:r>
            <a:endParaRPr lang="en-US" altLang="en-US"/>
          </a:p>
        </p:txBody>
      </p:sp>
      <p:sp>
        <p:nvSpPr>
          <p:cNvPr id="6" name="Footer Placeholder 4"/>
          <p:cNvSpPr>
            <a:spLocks noGrp="1"/>
          </p:cNvSpPr>
          <p:nvPr>
            <p:ph type="ftr" sz="quarter" idx="11"/>
          </p:nvPr>
        </p:nvSpPr>
        <p:spPr/>
        <p:txBody>
          <a:bodyPr/>
          <a:lstStyle/>
          <a:p>
            <a:r>
              <a:rPr lang="en-US" altLang="en-US"/>
              <a:t>7/05</a:t>
            </a:r>
          </a:p>
        </p:txBody>
      </p:sp>
      <p:sp>
        <p:nvSpPr>
          <p:cNvPr id="7" name="Slide Number Placeholder 5"/>
          <p:cNvSpPr>
            <a:spLocks noGrp="1"/>
          </p:cNvSpPr>
          <p:nvPr>
            <p:ph type="sldNum" sz="quarter" idx="12"/>
          </p:nvPr>
        </p:nvSpPr>
        <p:spPr/>
        <p:txBody>
          <a:bodyPr/>
          <a:lstStyle/>
          <a:p>
            <a:fld id="{71F97DBE-690B-4320-B189-8754303D2867}" type="slidenum">
              <a:rPr lang="en-US" altLang="en-US"/>
              <a:pPr/>
              <a:t>18</a:t>
            </a:fld>
            <a:endParaRPr lang="en-US" altLang="en-US"/>
          </a:p>
        </p:txBody>
      </p:sp>
      <p:sp>
        <p:nvSpPr>
          <p:cNvPr id="25602" name="Rectangle 2"/>
          <p:cNvSpPr>
            <a:spLocks noGrp="1" noChangeArrowheads="1"/>
          </p:cNvSpPr>
          <p:nvPr>
            <p:ph type="title"/>
          </p:nvPr>
        </p:nvSpPr>
        <p:spPr>
          <a:xfrm>
            <a:off x="1981200" y="457201"/>
            <a:ext cx="8229600" cy="1139825"/>
          </a:xfrm>
        </p:spPr>
        <p:txBody>
          <a:bodyPr/>
          <a:lstStyle/>
          <a:p>
            <a:r>
              <a:rPr lang="en-US" b="1" dirty="0"/>
              <a:t>Safety Issues</a:t>
            </a:r>
          </a:p>
        </p:txBody>
      </p:sp>
      <p:sp>
        <p:nvSpPr>
          <p:cNvPr id="25603" name="Rectangle 3"/>
          <p:cNvSpPr>
            <a:spLocks noGrp="1" noChangeArrowheads="1"/>
          </p:cNvSpPr>
          <p:nvPr>
            <p:ph type="body" idx="1"/>
          </p:nvPr>
        </p:nvSpPr>
        <p:spPr>
          <a:xfrm>
            <a:off x="1905000" y="1600201"/>
            <a:ext cx="8229600" cy="4530725"/>
          </a:xfrm>
        </p:spPr>
        <p:txBody>
          <a:bodyPr/>
          <a:lstStyle/>
          <a:p>
            <a:r>
              <a:rPr lang="en-US" sz="2400" b="1" dirty="0">
                <a:latin typeface="Arial Narrow" panose="020B0606020202030204" pitchFamily="34" charset="0"/>
              </a:rPr>
              <a:t>Although garlic has been used safely in cooking as a popular condiment or flavoring and used traditionally for medicinal purposes, it is commonly known that excessive consumption of garlic can cause problems.</a:t>
            </a:r>
          </a:p>
          <a:p>
            <a:endParaRPr lang="en-US" sz="2400" b="1" dirty="0">
              <a:latin typeface="Arial Narrow" panose="020B0606020202030204" pitchFamily="34" charset="0"/>
            </a:endParaRPr>
          </a:p>
          <a:p>
            <a:r>
              <a:rPr lang="en-US" sz="2400" b="1" dirty="0">
                <a:latin typeface="Arial Narrow" panose="020B0606020202030204" pitchFamily="34" charset="0"/>
              </a:rPr>
              <a:t>Garlic odor on breath and skin and occasional allergic reactions                are recognized.</a:t>
            </a:r>
          </a:p>
          <a:p>
            <a:endParaRPr lang="en-US" sz="2400" b="1" dirty="0">
              <a:latin typeface="Arial Narrow" panose="020B0606020202030204" pitchFamily="34" charset="0"/>
            </a:endParaRP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1000"/>
            <a:ext cx="12065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00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PBRC</a:t>
            </a:r>
            <a:endParaRPr lang="en-US" altLang="en-US"/>
          </a:p>
        </p:txBody>
      </p:sp>
      <p:sp>
        <p:nvSpPr>
          <p:cNvPr id="5" name="Footer Placeholder 4"/>
          <p:cNvSpPr>
            <a:spLocks noGrp="1"/>
          </p:cNvSpPr>
          <p:nvPr>
            <p:ph type="ftr" sz="quarter" idx="11"/>
          </p:nvPr>
        </p:nvSpPr>
        <p:spPr/>
        <p:txBody>
          <a:bodyPr/>
          <a:lstStyle/>
          <a:p>
            <a:r>
              <a:rPr lang="en-US" altLang="en-US"/>
              <a:t>7/05</a:t>
            </a:r>
          </a:p>
        </p:txBody>
      </p:sp>
      <p:sp>
        <p:nvSpPr>
          <p:cNvPr id="6" name="Slide Number Placeholder 5"/>
          <p:cNvSpPr>
            <a:spLocks noGrp="1"/>
          </p:cNvSpPr>
          <p:nvPr>
            <p:ph type="sldNum" sz="quarter" idx="12"/>
          </p:nvPr>
        </p:nvSpPr>
        <p:spPr/>
        <p:txBody>
          <a:bodyPr/>
          <a:lstStyle/>
          <a:p>
            <a:fld id="{D6B412AE-FB77-45A2-93D6-01B50EA71BD6}" type="slidenum">
              <a:rPr lang="en-US" altLang="en-US"/>
              <a:pPr/>
              <a:t>19</a:t>
            </a:fld>
            <a:endParaRPr lang="en-US" altLang="en-US"/>
          </a:p>
        </p:txBody>
      </p:sp>
      <p:sp>
        <p:nvSpPr>
          <p:cNvPr id="27651" name="Rectangle 1027"/>
          <p:cNvSpPr>
            <a:spLocks noGrp="1" noChangeArrowheads="1"/>
          </p:cNvSpPr>
          <p:nvPr>
            <p:ph type="body" idx="1"/>
          </p:nvPr>
        </p:nvSpPr>
        <p:spPr>
          <a:xfrm>
            <a:off x="838200" y="979487"/>
            <a:ext cx="10515600" cy="4351338"/>
          </a:xfrm>
        </p:spPr>
        <p:txBody>
          <a:bodyPr/>
          <a:lstStyle/>
          <a:p>
            <a:r>
              <a:rPr lang="en-US" sz="2400" b="1">
                <a:latin typeface="Arial Narrow" panose="020B0606020202030204" pitchFamily="34" charset="0"/>
              </a:rPr>
              <a:t>Reports since 1932 have revealed the following adverse effects associated with raw garlic and garlic powder:</a:t>
            </a:r>
          </a:p>
          <a:p>
            <a:endParaRPr lang="en-US" sz="2400" b="1">
              <a:latin typeface="Arial Narrow" panose="020B0606020202030204" pitchFamily="34" charset="0"/>
            </a:endParaRPr>
          </a:p>
          <a:p>
            <a:pPr lvl="2"/>
            <a:r>
              <a:rPr lang="en-US" b="1">
                <a:latin typeface="Arial Narrow" panose="020B0606020202030204" pitchFamily="34" charset="0"/>
              </a:rPr>
              <a:t>Stomach disorders and diarrhea</a:t>
            </a:r>
          </a:p>
          <a:p>
            <a:pPr lvl="2"/>
            <a:r>
              <a:rPr lang="en-US" b="1">
                <a:latin typeface="Arial Narrow" panose="020B0606020202030204" pitchFamily="34" charset="0"/>
              </a:rPr>
              <a:t>Decrease of serum protein and calcium</a:t>
            </a:r>
          </a:p>
          <a:p>
            <a:pPr lvl="2"/>
            <a:r>
              <a:rPr lang="en-US" b="1">
                <a:latin typeface="Arial Narrow" panose="020B0606020202030204" pitchFamily="34" charset="0"/>
              </a:rPr>
              <a:t>Anemia</a:t>
            </a:r>
          </a:p>
          <a:p>
            <a:pPr lvl="2"/>
            <a:r>
              <a:rPr lang="en-US" b="1">
                <a:latin typeface="Arial Narrow" panose="020B0606020202030204" pitchFamily="34" charset="0"/>
              </a:rPr>
              <a:t>Bronchial asthma</a:t>
            </a:r>
          </a:p>
          <a:p>
            <a:pPr lvl="2"/>
            <a:r>
              <a:rPr lang="en-US" b="1">
                <a:latin typeface="Arial Narrow" panose="020B0606020202030204" pitchFamily="34" charset="0"/>
              </a:rPr>
              <a:t>Contact dermatitis</a:t>
            </a:r>
          </a:p>
          <a:p>
            <a:pPr lvl="2"/>
            <a:r>
              <a:rPr lang="en-US" b="1">
                <a:latin typeface="Arial Narrow" panose="020B0606020202030204" pitchFamily="34" charset="0"/>
              </a:rPr>
              <a:t>Inhibition of spermatogenesis</a:t>
            </a:r>
          </a:p>
        </p:txBody>
      </p:sp>
      <p:pic>
        <p:nvPicPr>
          <p:cNvPr id="27653" name="Picture 1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3124200"/>
            <a:ext cx="11811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55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4338" y="834887"/>
            <a:ext cx="9091234" cy="4927208"/>
          </a:xfrm>
          <a:prstGeom prst="rect">
            <a:avLst/>
          </a:prstGeom>
        </p:spPr>
      </p:pic>
    </p:spTree>
    <p:extLst>
      <p:ext uri="{BB962C8B-B14F-4D97-AF65-F5344CB8AC3E}">
        <p14:creationId xmlns:p14="http://schemas.microsoft.com/office/powerpoint/2010/main" val="3425664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PBRC</a:t>
            </a:r>
            <a:endParaRPr lang="en-US" altLang="en-US"/>
          </a:p>
        </p:txBody>
      </p:sp>
      <p:sp>
        <p:nvSpPr>
          <p:cNvPr id="4" name="Footer Placeholder 4"/>
          <p:cNvSpPr>
            <a:spLocks noGrp="1"/>
          </p:cNvSpPr>
          <p:nvPr>
            <p:ph type="ftr" sz="quarter" idx="11"/>
          </p:nvPr>
        </p:nvSpPr>
        <p:spPr/>
        <p:txBody>
          <a:bodyPr/>
          <a:lstStyle/>
          <a:p>
            <a:r>
              <a:rPr lang="en-US" altLang="en-US"/>
              <a:t>7/05</a:t>
            </a:r>
          </a:p>
        </p:txBody>
      </p:sp>
      <p:sp>
        <p:nvSpPr>
          <p:cNvPr id="5" name="Slide Number Placeholder 5"/>
          <p:cNvSpPr>
            <a:spLocks noGrp="1"/>
          </p:cNvSpPr>
          <p:nvPr>
            <p:ph type="sldNum" sz="quarter" idx="12"/>
          </p:nvPr>
        </p:nvSpPr>
        <p:spPr/>
        <p:txBody>
          <a:bodyPr/>
          <a:lstStyle/>
          <a:p>
            <a:fld id="{E13D1866-11F0-4909-BB0C-D37636D25ABC}" type="slidenum">
              <a:rPr lang="en-US" altLang="en-US"/>
              <a:pPr/>
              <a:t>20</a:t>
            </a:fld>
            <a:endParaRPr lang="en-US" altLang="en-US"/>
          </a:p>
        </p:txBody>
      </p:sp>
      <p:sp>
        <p:nvSpPr>
          <p:cNvPr id="23555" name="Rectangle 3"/>
          <p:cNvSpPr>
            <a:spLocks noGrp="1" noChangeArrowheads="1"/>
          </p:cNvSpPr>
          <p:nvPr>
            <p:ph type="body" idx="1"/>
          </p:nvPr>
        </p:nvSpPr>
        <p:spPr>
          <a:xfrm>
            <a:off x="1828800" y="1547193"/>
            <a:ext cx="8534400" cy="4530725"/>
          </a:xfrm>
        </p:spPr>
        <p:txBody>
          <a:bodyPr/>
          <a:lstStyle/>
          <a:p>
            <a:r>
              <a:rPr lang="en-US" sz="2400" b="1" dirty="0">
                <a:latin typeface="Arial Narrow" panose="020B0606020202030204" pitchFamily="34" charset="0"/>
              </a:rPr>
              <a:t>Oil-soluble sulfur compounds are known irritants and allergens</a:t>
            </a:r>
          </a:p>
          <a:p>
            <a:endParaRPr lang="en-US" sz="2400" b="1" dirty="0">
              <a:latin typeface="Arial Narrow" panose="020B0606020202030204" pitchFamily="34" charset="0"/>
            </a:endParaRPr>
          </a:p>
          <a:p>
            <a:r>
              <a:rPr lang="en-US" sz="2400" b="1" dirty="0">
                <a:latin typeface="Arial Narrow" panose="020B0606020202030204" pitchFamily="34" charset="0"/>
              </a:rPr>
              <a:t>Topically applied </a:t>
            </a:r>
            <a:r>
              <a:rPr lang="en-US" sz="2400" b="1" dirty="0" err="1">
                <a:latin typeface="Arial Narrow" panose="020B0606020202030204" pitchFamily="34" charset="0"/>
              </a:rPr>
              <a:t>diallyl</a:t>
            </a:r>
            <a:r>
              <a:rPr lang="en-US" sz="2400" b="1" dirty="0">
                <a:latin typeface="Arial Narrow" panose="020B0606020202030204" pitchFamily="34" charset="0"/>
              </a:rPr>
              <a:t>-sulfide (DAS) is the most allergenic</a:t>
            </a:r>
          </a:p>
          <a:p>
            <a:endParaRPr lang="en-US" sz="2400" b="1" dirty="0">
              <a:latin typeface="Arial Narrow" panose="020B0606020202030204" pitchFamily="34" charset="0"/>
            </a:endParaRPr>
          </a:p>
          <a:p>
            <a:r>
              <a:rPr lang="en-US" sz="2400" b="1" dirty="0">
                <a:latin typeface="Arial Narrow" panose="020B0606020202030204" pitchFamily="34" charset="0"/>
              </a:rPr>
              <a:t>The following toxicity effects of garlic were reported in 1990:</a:t>
            </a:r>
          </a:p>
          <a:p>
            <a:pPr lvl="2"/>
            <a:r>
              <a:rPr lang="en-US" b="1" dirty="0" err="1">
                <a:latin typeface="Arial Narrow" panose="020B0606020202030204" pitchFamily="34" charset="0"/>
              </a:rPr>
              <a:t>Allicin</a:t>
            </a:r>
            <a:r>
              <a:rPr lang="en-US" b="1" dirty="0">
                <a:latin typeface="Arial Narrow" panose="020B0606020202030204" pitchFamily="34" charset="0"/>
              </a:rPr>
              <a:t> is one of the major irritants in raw garlic</a:t>
            </a:r>
          </a:p>
          <a:p>
            <a:pPr lvl="2"/>
            <a:r>
              <a:rPr lang="en-US" b="1" dirty="0">
                <a:latin typeface="Arial Narrow" panose="020B0606020202030204" pitchFamily="34" charset="0"/>
              </a:rPr>
              <a:t>Oil soluble sulfur compounds are more toxic than water-soluble</a:t>
            </a:r>
          </a:p>
          <a:p>
            <a:pPr lvl="2"/>
            <a:r>
              <a:rPr lang="en-US" b="1" dirty="0">
                <a:latin typeface="Arial Narrow" panose="020B0606020202030204" pitchFamily="34" charset="0"/>
              </a:rPr>
              <a:t>When garlic is extracted in a certain period, its toxicity is greatly reduced</a:t>
            </a:r>
          </a:p>
        </p:txBody>
      </p:sp>
    </p:spTree>
    <p:extLst>
      <p:ext uri="{BB962C8B-B14F-4D97-AF65-F5344CB8AC3E}">
        <p14:creationId xmlns:p14="http://schemas.microsoft.com/office/powerpoint/2010/main" val="654273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t>PBRC</a:t>
            </a:r>
            <a:endParaRPr lang="en-US" altLang="en-US"/>
          </a:p>
        </p:txBody>
      </p:sp>
      <p:sp>
        <p:nvSpPr>
          <p:cNvPr id="4" name="Footer Placeholder 4"/>
          <p:cNvSpPr>
            <a:spLocks noGrp="1"/>
          </p:cNvSpPr>
          <p:nvPr>
            <p:ph type="ftr" sz="quarter" idx="11"/>
          </p:nvPr>
        </p:nvSpPr>
        <p:spPr/>
        <p:txBody>
          <a:bodyPr/>
          <a:lstStyle/>
          <a:p>
            <a:r>
              <a:rPr lang="en-US" altLang="en-US"/>
              <a:t>7/05</a:t>
            </a:r>
          </a:p>
        </p:txBody>
      </p:sp>
      <p:sp>
        <p:nvSpPr>
          <p:cNvPr id="5" name="Slide Number Placeholder 5"/>
          <p:cNvSpPr>
            <a:spLocks noGrp="1"/>
          </p:cNvSpPr>
          <p:nvPr>
            <p:ph type="sldNum" sz="quarter" idx="12"/>
          </p:nvPr>
        </p:nvSpPr>
        <p:spPr/>
        <p:txBody>
          <a:bodyPr/>
          <a:lstStyle/>
          <a:p>
            <a:fld id="{E8CEB5BE-D5F0-440A-87E2-E1134DBD2FCF}" type="slidenum">
              <a:rPr lang="en-US" altLang="en-US"/>
              <a:pPr/>
              <a:t>21</a:t>
            </a:fld>
            <a:endParaRPr lang="en-US" altLang="en-US"/>
          </a:p>
        </p:txBody>
      </p:sp>
      <p:sp>
        <p:nvSpPr>
          <p:cNvPr id="28675" name="Rectangle 3"/>
          <p:cNvSpPr>
            <a:spLocks noGrp="1" noChangeArrowheads="1"/>
          </p:cNvSpPr>
          <p:nvPr>
            <p:ph type="body" idx="1"/>
          </p:nvPr>
        </p:nvSpPr>
        <p:spPr>
          <a:xfrm>
            <a:off x="1196009" y="1030494"/>
            <a:ext cx="10515600" cy="4351338"/>
          </a:xfrm>
        </p:spPr>
        <p:txBody>
          <a:bodyPr/>
          <a:lstStyle/>
          <a:p>
            <a:r>
              <a:rPr lang="en-US" sz="2400" b="1" dirty="0">
                <a:latin typeface="Arial Narrow" panose="020B0606020202030204" pitchFamily="34" charset="0"/>
              </a:rPr>
              <a:t>On the other hand, the safety of AGE has been well established by the following studies:	</a:t>
            </a:r>
          </a:p>
          <a:p>
            <a:pPr>
              <a:buFont typeface="Wingdings" panose="05000000000000000000" pitchFamily="2" charset="2"/>
              <a:buNone/>
            </a:pPr>
            <a:r>
              <a:rPr lang="en-US" sz="2400" b="1" dirty="0">
                <a:latin typeface="Arial Narrow" panose="020B0606020202030204" pitchFamily="34" charset="0"/>
              </a:rPr>
              <a:t>	</a:t>
            </a:r>
          </a:p>
          <a:p>
            <a:pPr lvl="1"/>
            <a:r>
              <a:rPr lang="en-US" sz="2200" b="1" dirty="0">
                <a:latin typeface="Arial Narrow" panose="020B0606020202030204" pitchFamily="34" charset="0"/>
              </a:rPr>
              <a:t>Acute and </a:t>
            </a:r>
            <a:r>
              <a:rPr lang="en-US" sz="2200" b="1" dirty="0" err="1">
                <a:latin typeface="Arial Narrow" panose="020B0606020202030204" pitchFamily="34" charset="0"/>
              </a:rPr>
              <a:t>subacute</a:t>
            </a:r>
            <a:r>
              <a:rPr lang="en-US" sz="2200" b="1" dirty="0">
                <a:latin typeface="Arial Narrow" panose="020B0606020202030204" pitchFamily="34" charset="0"/>
              </a:rPr>
              <a:t> toxicity tests</a:t>
            </a:r>
          </a:p>
          <a:p>
            <a:pPr lvl="1"/>
            <a:r>
              <a:rPr lang="en-US" sz="2200" b="1" dirty="0">
                <a:latin typeface="Arial Narrow" panose="020B0606020202030204" pitchFamily="34" charset="0"/>
              </a:rPr>
              <a:t>Chronic toxicity tests</a:t>
            </a:r>
          </a:p>
          <a:p>
            <a:pPr lvl="1"/>
            <a:r>
              <a:rPr lang="en-US" sz="2200" b="1" dirty="0">
                <a:latin typeface="Arial Narrow" panose="020B0606020202030204" pitchFamily="34" charset="0"/>
              </a:rPr>
              <a:t>Mutagenicity tests</a:t>
            </a:r>
          </a:p>
          <a:p>
            <a:pPr lvl="1"/>
            <a:r>
              <a:rPr lang="en-US" sz="2200" b="1" dirty="0" smtClean="0">
                <a:latin typeface="Arial Narrow" panose="020B0606020202030204" pitchFamily="34" charset="0"/>
              </a:rPr>
              <a:t>General toxicity tests</a:t>
            </a:r>
          </a:p>
          <a:p>
            <a:pPr lvl="1"/>
            <a:r>
              <a:rPr lang="en-US" sz="2200" b="1" dirty="0" smtClean="0">
                <a:latin typeface="Arial Narrow" panose="020B0606020202030204" pitchFamily="34" charset="0"/>
              </a:rPr>
              <a:t>Teratogenicity tests</a:t>
            </a:r>
          </a:p>
          <a:p>
            <a:pPr lvl="1"/>
            <a:r>
              <a:rPr lang="en-US" sz="2200" b="1" dirty="0" smtClean="0">
                <a:latin typeface="Arial Narrow" panose="020B0606020202030204" pitchFamily="34" charset="0"/>
              </a:rPr>
              <a:t>Toxicity </a:t>
            </a:r>
            <a:r>
              <a:rPr lang="en-US" sz="2200" b="1" dirty="0">
                <a:latin typeface="Arial Narrow" panose="020B0606020202030204" pitchFamily="34" charset="0"/>
              </a:rPr>
              <a:t>tests conducted by the USDA</a:t>
            </a:r>
          </a:p>
          <a:p>
            <a:pPr lvl="1"/>
            <a:r>
              <a:rPr lang="en-US" sz="2200" b="1" dirty="0">
                <a:latin typeface="Arial Narrow" panose="020B0606020202030204" pitchFamily="34" charset="0"/>
              </a:rPr>
              <a:t>Clinical studies conducted on &gt;1000 subjects</a:t>
            </a:r>
          </a:p>
        </p:txBody>
      </p:sp>
    </p:spTree>
    <p:extLst>
      <p:ext uri="{BB962C8B-B14F-4D97-AF65-F5344CB8AC3E}">
        <p14:creationId xmlns:p14="http://schemas.microsoft.com/office/powerpoint/2010/main" val="280447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4"/>
          <p:cNvSpPr>
            <a:spLocks noGrp="1"/>
          </p:cNvSpPr>
          <p:nvPr>
            <p:ph type="dt" sz="half" idx="10"/>
          </p:nvPr>
        </p:nvSpPr>
        <p:spPr/>
        <p:txBody>
          <a:bodyPr/>
          <a:lstStyle/>
          <a:p>
            <a:r>
              <a:rPr lang="en-US"/>
              <a:t>PBRC</a:t>
            </a:r>
            <a:endParaRPr lang="en-US" altLang="en-US"/>
          </a:p>
        </p:txBody>
      </p:sp>
      <p:sp>
        <p:nvSpPr>
          <p:cNvPr id="29" name="Footer Placeholder 5"/>
          <p:cNvSpPr>
            <a:spLocks noGrp="1"/>
          </p:cNvSpPr>
          <p:nvPr>
            <p:ph type="ftr" sz="quarter" idx="11"/>
          </p:nvPr>
        </p:nvSpPr>
        <p:spPr/>
        <p:txBody>
          <a:bodyPr/>
          <a:lstStyle/>
          <a:p>
            <a:r>
              <a:rPr lang="en-US" altLang="en-US"/>
              <a:t>7/05</a:t>
            </a:r>
          </a:p>
        </p:txBody>
      </p:sp>
      <p:sp>
        <p:nvSpPr>
          <p:cNvPr id="30" name="Slide Number Placeholder 6"/>
          <p:cNvSpPr>
            <a:spLocks noGrp="1"/>
          </p:cNvSpPr>
          <p:nvPr>
            <p:ph type="sldNum" sz="quarter" idx="12"/>
          </p:nvPr>
        </p:nvSpPr>
        <p:spPr/>
        <p:txBody>
          <a:bodyPr/>
          <a:lstStyle/>
          <a:p>
            <a:fld id="{42BB291C-C468-4F16-9256-0111267E5028}" type="slidenum">
              <a:rPr lang="en-US" altLang="en-US"/>
              <a:pPr/>
              <a:t>22</a:t>
            </a:fld>
            <a:endParaRPr lang="en-US" altLang="en-US"/>
          </a:p>
        </p:txBody>
      </p:sp>
      <p:sp>
        <p:nvSpPr>
          <p:cNvPr id="29698" name="Rectangle 2"/>
          <p:cNvSpPr>
            <a:spLocks noGrp="1" noChangeArrowheads="1"/>
          </p:cNvSpPr>
          <p:nvPr>
            <p:ph type="title"/>
          </p:nvPr>
        </p:nvSpPr>
        <p:spPr>
          <a:xfrm>
            <a:off x="2032000" y="342902"/>
            <a:ext cx="8229600" cy="1139825"/>
          </a:xfrm>
        </p:spPr>
        <p:txBody>
          <a:bodyPr/>
          <a:lstStyle/>
          <a:p>
            <a:r>
              <a:rPr lang="en-US" b="1" dirty="0"/>
              <a:t>SAC versus DADS</a:t>
            </a:r>
          </a:p>
        </p:txBody>
      </p:sp>
      <p:sp>
        <p:nvSpPr>
          <p:cNvPr id="29699" name="Rectangle 3"/>
          <p:cNvSpPr>
            <a:spLocks noGrp="1" noChangeArrowheads="1"/>
          </p:cNvSpPr>
          <p:nvPr>
            <p:ph type="body" sz="half" idx="1"/>
          </p:nvPr>
        </p:nvSpPr>
        <p:spPr>
          <a:xfrm>
            <a:off x="1778000" y="2170113"/>
            <a:ext cx="3124200" cy="4530725"/>
          </a:xfrm>
        </p:spPr>
        <p:txBody>
          <a:bodyPr/>
          <a:lstStyle/>
          <a:p>
            <a:r>
              <a:rPr lang="en-US" sz="2200" dirty="0">
                <a:latin typeface="Arial Narrow" panose="020B0606020202030204" pitchFamily="34" charset="0"/>
              </a:rPr>
              <a:t>The United States National Cancer Institute tested the toxicity of SAC vs. other typical garlic compounds and found that it has a 30-fold less toxicity than </a:t>
            </a:r>
            <a:r>
              <a:rPr lang="en-US" sz="2200" dirty="0" err="1">
                <a:latin typeface="Arial Narrow" panose="020B0606020202030204" pitchFamily="34" charset="0"/>
              </a:rPr>
              <a:t>allicin</a:t>
            </a:r>
            <a:r>
              <a:rPr lang="en-US" sz="2200" dirty="0">
                <a:latin typeface="Arial Narrow" panose="020B0606020202030204" pitchFamily="34" charset="0"/>
              </a:rPr>
              <a:t> and </a:t>
            </a:r>
            <a:r>
              <a:rPr lang="en-US" sz="2200" dirty="0" err="1">
                <a:latin typeface="Arial Narrow" panose="020B0606020202030204" pitchFamily="34" charset="0"/>
              </a:rPr>
              <a:t>diallyl</a:t>
            </a:r>
            <a:r>
              <a:rPr lang="en-US" sz="2200" dirty="0">
                <a:latin typeface="Arial Narrow" panose="020B0606020202030204" pitchFamily="34" charset="0"/>
              </a:rPr>
              <a:t>-disulfide (DADS)</a:t>
            </a:r>
          </a:p>
          <a:p>
            <a:pPr>
              <a:buFont typeface="Wingdings" panose="05000000000000000000" pitchFamily="2" charset="2"/>
              <a:buNone/>
            </a:pPr>
            <a:endParaRPr lang="en-US" sz="2200" dirty="0">
              <a:latin typeface="Arial Narrow" panose="020B0606020202030204" pitchFamily="34" charset="0"/>
            </a:endParaRPr>
          </a:p>
        </p:txBody>
      </p:sp>
      <p:sp>
        <p:nvSpPr>
          <p:cNvPr id="29720" name="Text Box 24"/>
          <p:cNvSpPr txBox="1">
            <a:spLocks noChangeArrowheads="1"/>
          </p:cNvSpPr>
          <p:nvPr/>
        </p:nvSpPr>
        <p:spPr bwMode="auto">
          <a:xfrm>
            <a:off x="5994400" y="841377"/>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latin typeface="Comic Sans MS" panose="030F0702030302020204" pitchFamily="66" charset="0"/>
              </a:rPr>
              <a:t>The 50% lethal oral dose for each in mg/kg body weight</a:t>
            </a:r>
          </a:p>
        </p:txBody>
      </p:sp>
      <p:graphicFrame>
        <p:nvGraphicFramePr>
          <p:cNvPr id="29751" name="Group 55"/>
          <p:cNvGraphicFramePr>
            <a:graphicFrameLocks noGrp="1"/>
          </p:cNvGraphicFramePr>
          <p:nvPr>
            <p:ph sz="half" idx="2"/>
          </p:nvPr>
        </p:nvGraphicFramePr>
        <p:xfrm>
          <a:off x="5791200" y="3200400"/>
          <a:ext cx="4343400" cy="1371600"/>
        </p:xfrm>
        <a:graphic>
          <a:graphicData uri="http://schemas.openxmlformats.org/drawingml/2006/table">
            <a:tbl>
              <a:tblPr/>
              <a:tblGrid>
                <a:gridCol w="1314450"/>
                <a:gridCol w="1009650"/>
                <a:gridCol w="1009650"/>
                <a:gridCol w="1009650"/>
              </a:tblGrid>
              <a:tr h="457200">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sz="2400" b="0" i="0" u="none" strike="noStrike" cap="none" normalizeH="0" baseline="0" smtClean="0">
                        <a:ln>
                          <a:noFill/>
                        </a:ln>
                        <a:solidFill>
                          <a:schemeClr val="tx1"/>
                        </a:solidFill>
                        <a:effectLst/>
                        <a:latin typeface="Arial Narrow" panose="020B0606020202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sz="2400" b="1" i="0" u="none" strike="noStrike" cap="none" normalizeH="0" baseline="0" smtClean="0">
                          <a:ln>
                            <a:noFill/>
                          </a:ln>
                          <a:solidFill>
                            <a:schemeClr val="tx1"/>
                          </a:solidFill>
                          <a:effectLst/>
                          <a:latin typeface="Arial Narrow" panose="020B0606020202030204" pitchFamily="34" charset="0"/>
                        </a:rPr>
                        <a:t>Allicin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sz="2400" b="1" i="0" u="none" strike="noStrike" cap="none" normalizeH="0" baseline="0" smtClean="0">
                          <a:ln>
                            <a:noFill/>
                          </a:ln>
                          <a:solidFill>
                            <a:schemeClr val="tx1"/>
                          </a:solidFill>
                          <a:effectLst/>
                          <a:latin typeface="Arial Narrow" panose="020B0606020202030204" pitchFamily="34" charset="0"/>
                        </a:rPr>
                        <a:t>DADS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sz="2400" b="1" i="0" u="none" strike="noStrike" cap="none" normalizeH="0" baseline="0" smtClean="0">
                          <a:ln>
                            <a:noFill/>
                          </a:ln>
                          <a:solidFill>
                            <a:schemeClr val="tx1"/>
                          </a:solidFill>
                          <a:effectLst/>
                          <a:latin typeface="Arial Narrow" panose="020B0606020202030204" pitchFamily="34" charset="0"/>
                        </a:rPr>
                        <a:t>SAC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57200">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sz="2400" b="0" i="0" u="none" strike="noStrike" cap="none" normalizeH="0" baseline="0" smtClean="0">
                          <a:ln>
                            <a:noFill/>
                          </a:ln>
                          <a:solidFill>
                            <a:schemeClr val="tx1"/>
                          </a:solidFill>
                          <a:effectLst/>
                          <a:latin typeface="Arial Narrow" panose="020B0606020202030204" pitchFamily="34" charset="0"/>
                        </a:rPr>
                        <a:t>Male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sz="2400" b="0" i="0" u="none" strike="noStrike" cap="none" normalizeH="0" baseline="0" smtClean="0">
                          <a:ln>
                            <a:noFill/>
                          </a:ln>
                          <a:solidFill>
                            <a:schemeClr val="tx1"/>
                          </a:solidFill>
                          <a:effectLst/>
                          <a:latin typeface="Arial Narrow" panose="020B0606020202030204" pitchFamily="34" charset="0"/>
                        </a:rPr>
                        <a:t>309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sz="2400" b="0" i="0" u="none" strike="noStrike" cap="none" normalizeH="0" baseline="0" smtClean="0">
                          <a:ln>
                            <a:noFill/>
                          </a:ln>
                          <a:solidFill>
                            <a:schemeClr val="tx1"/>
                          </a:solidFill>
                          <a:effectLst/>
                          <a:latin typeface="Arial Narrow" panose="020B0606020202030204" pitchFamily="34" charset="0"/>
                        </a:rPr>
                        <a:t>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sz="2400" b="0" i="0" u="none" strike="noStrike" cap="none" normalizeH="0" baseline="0" smtClean="0">
                          <a:ln>
                            <a:noFill/>
                          </a:ln>
                          <a:solidFill>
                            <a:schemeClr val="tx1"/>
                          </a:solidFill>
                          <a:effectLst/>
                          <a:latin typeface="Arial Narrow" panose="020B0606020202030204" pitchFamily="34" charset="0"/>
                        </a:rPr>
                        <a:t>8890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57200">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sz="2400" b="0" i="0" u="none" strike="noStrike" cap="none" normalizeH="0" baseline="0" smtClean="0">
                          <a:ln>
                            <a:noFill/>
                          </a:ln>
                          <a:solidFill>
                            <a:schemeClr val="tx1"/>
                          </a:solidFill>
                          <a:effectLst/>
                          <a:latin typeface="Arial Narrow" panose="020B0606020202030204" pitchFamily="34" charset="0"/>
                        </a:rPr>
                        <a:t>Female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sz="2400" b="0" i="0" u="none" strike="noStrike" cap="none" normalizeH="0" baseline="0" smtClean="0">
                          <a:ln>
                            <a:noFill/>
                          </a:ln>
                          <a:solidFill>
                            <a:schemeClr val="tx1"/>
                          </a:solidFill>
                          <a:effectLst/>
                          <a:latin typeface="Arial Narrow" panose="020B0606020202030204" pitchFamily="34" charset="0"/>
                        </a:rPr>
                        <a:t>363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sz="2400" b="0" i="0" u="none" strike="noStrike" cap="none" normalizeH="0" baseline="0" smtClean="0">
                          <a:ln>
                            <a:noFill/>
                          </a:ln>
                          <a:solidFill>
                            <a:schemeClr val="tx1"/>
                          </a:solidFill>
                          <a:effectLst/>
                          <a:latin typeface="Arial Narrow" panose="020B0606020202030204" pitchFamily="34"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34448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671513">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023938">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341438">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17986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2558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27130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170238"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sz="2400" b="0" i="0" u="none" strike="noStrike" cap="none" normalizeH="0" baseline="0" smtClean="0">
                          <a:ln>
                            <a:noFill/>
                          </a:ln>
                          <a:solidFill>
                            <a:schemeClr val="tx1"/>
                          </a:solidFill>
                          <a:effectLst/>
                          <a:latin typeface="Arial Narrow" panose="020B0606020202030204" pitchFamily="34" charset="0"/>
                        </a:rPr>
                        <a:t>9390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
        <p:nvSpPr>
          <p:cNvPr id="29752" name="AutoShape 56"/>
          <p:cNvSpPr>
            <a:spLocks noChangeArrowheads="1"/>
          </p:cNvSpPr>
          <p:nvPr/>
        </p:nvSpPr>
        <p:spPr bwMode="auto">
          <a:xfrm>
            <a:off x="7543800" y="2438400"/>
            <a:ext cx="381000" cy="457200"/>
          </a:xfrm>
          <a:prstGeom prst="downArrow">
            <a:avLst>
              <a:gd name="adj1" fmla="val 50000"/>
              <a:gd name="adj2" fmla="val 3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Tree>
    <p:extLst>
      <p:ext uri="{BB962C8B-B14F-4D97-AF65-F5344CB8AC3E}">
        <p14:creationId xmlns:p14="http://schemas.microsoft.com/office/powerpoint/2010/main" val="75284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Globally Harmonized System (GHS),defines it as "those adverse effects occurring </a:t>
            </a:r>
            <a:r>
              <a:rPr lang="en-US" dirty="0" smtClean="0"/>
              <a:t>following</a:t>
            </a:r>
            <a:r>
              <a:rPr lang="en-US" dirty="0"/>
              <a:t> oral or dermal administration of a single dose of a substance, or multiple </a:t>
            </a:r>
            <a:r>
              <a:rPr lang="en-US" dirty="0" smtClean="0"/>
              <a:t>doses</a:t>
            </a:r>
            <a:r>
              <a:rPr lang="en-US" dirty="0"/>
              <a:t> given within 24 hours, or an inhalation exposure of 4 hours" </a:t>
            </a:r>
          </a:p>
          <a:p>
            <a:r>
              <a:rPr lang="en-US" dirty="0"/>
              <a:t>The preferred species for oral and inhalation testing is the rat, and for dermal testing, </a:t>
            </a:r>
            <a:r>
              <a:rPr lang="en-US" dirty="0" smtClean="0"/>
              <a:t>the</a:t>
            </a:r>
            <a:r>
              <a:rPr lang="en-US" dirty="0"/>
              <a:t> rat or rabbit</a:t>
            </a:r>
          </a:p>
          <a:p>
            <a:r>
              <a:rPr lang="en-US" dirty="0"/>
              <a:t>Oral administration is the most common form of acute systemic toxicity testing.</a:t>
            </a:r>
          </a:p>
        </p:txBody>
      </p:sp>
    </p:spTree>
    <p:extLst>
      <p:ext uri="{BB962C8B-B14F-4D97-AF65-F5344CB8AC3E}">
        <p14:creationId xmlns:p14="http://schemas.microsoft.com/office/powerpoint/2010/main" val="2165734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ALLERGENICITY/HYPERSENSITIVITY TOXICOLOGY STUDIES Guinea Pig Maximization test Local lymph node assay Determination of Maximum non irritant or minimum irritant dose Evaluation of Erythema and </a:t>
            </a:r>
            <a:r>
              <a:rPr lang="en-US" dirty="0" err="1"/>
              <a:t>oedema</a:t>
            </a:r>
            <a:r>
              <a:rPr lang="en-US" dirty="0"/>
              <a:t> Mice of one sex(either male or female) Drug treatment given on ear skin Auricular lymph node dissection after 5 days Increase in 3h-thymidine used for </a:t>
            </a:r>
            <a:r>
              <a:rPr lang="en-US" dirty="0" smtClean="0"/>
              <a:t>evaluation</a:t>
            </a:r>
          </a:p>
          <a:p>
            <a:r>
              <a:rPr lang="en-US" dirty="0"/>
              <a:t>GENOTOXICITY STUDIES To detect early tumorigenic effects in cases of chronic illness In vitro tests: Test for gene mutation in Bacteria Cytogenetic evaluation of chromosomal damage in mammalian cells E.g.; Ames’s Salmonella Assay detects increased number of aberrations in metaphase chromosomes DNA strand breaks, DNA repair or recombination, Measurements of DNA adducts  </a:t>
            </a:r>
          </a:p>
        </p:txBody>
      </p:sp>
    </p:spTree>
    <p:extLst>
      <p:ext uri="{BB962C8B-B14F-4D97-AF65-F5344CB8AC3E}">
        <p14:creationId xmlns:p14="http://schemas.microsoft.com/office/powerpoint/2010/main" val="412369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IN VIVO TESTS  In vivo test for chromosomal damage using mammalian hematopoietic cells.  Chromosome damage in rodent hematopoietic cells E.g.; Micronucleus Assay </a:t>
            </a:r>
          </a:p>
          <a:p>
            <a:r>
              <a:rPr lang="en-US" dirty="0"/>
              <a:t>CARCINOGENICITY/ ONCOGENICITY STUDIES life-time bioassays carcinogenicity studies are performed on: drug used for &gt;6 months or frequent intermittent use for chronic diseases chemical structure of drug indicates carcinogenic potential therapeutic class of drugs which have produced positive </a:t>
            </a:r>
            <a:r>
              <a:rPr lang="en-US" dirty="0" smtClean="0"/>
              <a:t>carcinogenicity.</a:t>
            </a:r>
          </a:p>
          <a:p>
            <a:r>
              <a:rPr lang="en-US" dirty="0"/>
              <a:t>NOTE ON STEM CELLS STEM CELLS NOW EMERGING AS AN ALTERNATIVE TO LABORATORY ANIMALS Drug company interest in stem cell drug testing was demonstrated in July 2008, when GlaxoSmithKline entered into a $25 million-plus agreement with the Harvard Stem Cell Institute. By testing drugs on specific cells and tissues created from </a:t>
            </a:r>
            <a:r>
              <a:rPr lang="en-US" dirty="0" err="1"/>
              <a:t>iPS</a:t>
            </a:r>
            <a:r>
              <a:rPr lang="en-US" dirty="0"/>
              <a:t> cells, we can even predict a patients individual response to a treatment realizing the vision of personalized medicine. In the current issue of Stem Cells and Development (2007), </a:t>
            </a:r>
            <a:r>
              <a:rPr lang="en-US" dirty="0" err="1"/>
              <a:t>Cezar</a:t>
            </a:r>
            <a:r>
              <a:rPr lang="en-US" dirty="0"/>
              <a:t> and her colleagues revealed a novel way to test drug toxicity: by monitoring the </a:t>
            </a:r>
            <a:r>
              <a:rPr lang="en-US" dirty="0" err="1"/>
              <a:t>behaviour</a:t>
            </a:r>
            <a:r>
              <a:rPr lang="en-US" dirty="0"/>
              <a:t> of embryonic stem cells exposed to a drug-candidate compound. Studying how potential drugs affect embryonic stem cells could provide a far more accurate prediction of a drug's potential toxicity than conventional animal models can. Currently, the most successful development of stem cells as in vitro models for toxicology testing is in human cardiac tissue. </a:t>
            </a:r>
          </a:p>
        </p:txBody>
      </p:sp>
    </p:spTree>
    <p:extLst>
      <p:ext uri="{BB962C8B-B14F-4D97-AF65-F5344CB8AC3E}">
        <p14:creationId xmlns:p14="http://schemas.microsoft.com/office/powerpoint/2010/main" val="2096400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Ames </a:t>
            </a:r>
            <a:r>
              <a:rPr lang="en-US" b="1" dirty="0"/>
              <a:t>test</a:t>
            </a:r>
            <a:r>
              <a:rPr lang="en-US" dirty="0"/>
              <a:t> is a widely employed method that uses bacteria to </a:t>
            </a:r>
            <a:r>
              <a:rPr lang="en-US" b="1" dirty="0"/>
              <a:t>test</a:t>
            </a:r>
            <a:r>
              <a:rPr lang="en-US" dirty="0"/>
              <a:t> whether a given chemical can cause mutations in the DNA of the </a:t>
            </a:r>
            <a:r>
              <a:rPr lang="en-US" b="1" dirty="0"/>
              <a:t>test</a:t>
            </a:r>
            <a:r>
              <a:rPr lang="en-US" dirty="0"/>
              <a:t> organism. ... A positive </a:t>
            </a:r>
            <a:r>
              <a:rPr lang="en-US" b="1" dirty="0"/>
              <a:t>test</a:t>
            </a:r>
            <a:r>
              <a:rPr lang="en-US" dirty="0"/>
              <a:t> indicates that the chemical is </a:t>
            </a:r>
            <a:r>
              <a:rPr lang="en-US" b="1" dirty="0"/>
              <a:t>mutagenic</a:t>
            </a:r>
            <a:r>
              <a:rPr lang="en-US" dirty="0"/>
              <a:t> and therefore may act as a carcinogen, because cancer is often linked to mutation.</a:t>
            </a:r>
          </a:p>
        </p:txBody>
      </p:sp>
    </p:spTree>
    <p:extLst>
      <p:ext uri="{BB962C8B-B14F-4D97-AF65-F5344CB8AC3E}">
        <p14:creationId xmlns:p14="http://schemas.microsoft.com/office/powerpoint/2010/main" val="1647250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140" y="2057400"/>
            <a:ext cx="4735513" cy="3659188"/>
          </a:xfrm>
          <a:prstGeom prst="rect">
            <a:avLst/>
          </a:prstGeom>
          <a:solidFill>
            <a:schemeClr val="accent1">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6766140" y="2895600"/>
            <a:ext cx="29718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200">
                <a:solidFill>
                  <a:schemeClr val="hlink"/>
                </a:solidFill>
                <a:latin typeface="Comic Sans MS" panose="030F0702030302020204" pitchFamily="66" charset="0"/>
              </a:rPr>
              <a:t>Of 91 herbal supplements, garlic was found to be used more than twice as much as other supplements.</a:t>
            </a:r>
          </a:p>
        </p:txBody>
      </p:sp>
      <p:sp>
        <p:nvSpPr>
          <p:cNvPr id="4" name="Rectangle 8"/>
          <p:cNvSpPr txBox="1">
            <a:spLocks noChangeArrowheads="1"/>
          </p:cNvSpPr>
          <p:nvPr/>
        </p:nvSpPr>
        <p:spPr>
          <a:xfrm>
            <a:off x="1584540" y="277813"/>
            <a:ext cx="8229600" cy="11398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smtClean="0"/>
              <a:t>Top Supplements Used by US Households in 1997</a:t>
            </a:r>
            <a:endParaRPr lang="en-US" sz="3000"/>
          </a:p>
        </p:txBody>
      </p:sp>
    </p:spTree>
    <p:extLst>
      <p:ext uri="{BB962C8B-B14F-4D97-AF65-F5344CB8AC3E}">
        <p14:creationId xmlns:p14="http://schemas.microsoft.com/office/powerpoint/2010/main" val="221162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10216" y="753801"/>
            <a:ext cx="8229600" cy="11398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Intake of Garlic?</a:t>
            </a:r>
            <a:endParaRPr lang="en-US" b="1" dirty="0"/>
          </a:p>
        </p:txBody>
      </p:sp>
      <p:sp>
        <p:nvSpPr>
          <p:cNvPr id="3" name="Rectangle 3"/>
          <p:cNvSpPr txBox="1">
            <a:spLocks noChangeArrowheads="1"/>
          </p:cNvSpPr>
          <p:nvPr/>
        </p:nvSpPr>
        <p:spPr>
          <a:xfrm>
            <a:off x="3820945" y="1996675"/>
            <a:ext cx="8229600" cy="4530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latin typeface="Arial Narrow" panose="020B0606020202030204" pitchFamily="34" charset="0"/>
              </a:rPr>
              <a:t>The appropriate amount is yet to be determined</a:t>
            </a:r>
          </a:p>
          <a:p>
            <a:endParaRPr lang="en-US" sz="2400" b="1" dirty="0" smtClean="0">
              <a:latin typeface="Arial Narrow" panose="020B0606020202030204" pitchFamily="34" charset="0"/>
            </a:endParaRPr>
          </a:p>
          <a:p>
            <a:r>
              <a:rPr lang="en-US" sz="2400" b="1" dirty="0" smtClean="0">
                <a:latin typeface="Arial Narrow" panose="020B0606020202030204" pitchFamily="34" charset="0"/>
              </a:rPr>
              <a:t>The German </a:t>
            </a:r>
            <a:r>
              <a:rPr lang="en-US" sz="2400" b="1" dirty="0" err="1" smtClean="0">
                <a:latin typeface="Arial Narrow" panose="020B0606020202030204" pitchFamily="34" charset="0"/>
              </a:rPr>
              <a:t>Kommission</a:t>
            </a:r>
            <a:r>
              <a:rPr lang="en-US" sz="2400" b="1" dirty="0" smtClean="0">
                <a:latin typeface="Arial Narrow" panose="020B0606020202030204" pitchFamily="34" charset="0"/>
              </a:rPr>
              <a:t> E monograph (1988) proposed a daily intake of ~1-2 cloves of garlic or ~4 g of intact garlic per day for health benefits</a:t>
            </a:r>
          </a:p>
          <a:p>
            <a:endParaRPr lang="en-US" sz="2400" b="1" dirty="0" smtClean="0">
              <a:latin typeface="Arial Narrow" panose="020B0606020202030204" pitchFamily="34" charset="0"/>
            </a:endParaRPr>
          </a:p>
          <a:p>
            <a:r>
              <a:rPr lang="en-US" sz="2400" b="1" dirty="0" smtClean="0">
                <a:latin typeface="Arial Narrow" panose="020B0606020202030204" pitchFamily="34" charset="0"/>
              </a:rPr>
              <a:t>However, there was no scientific evidence to back this recommendation.</a:t>
            </a:r>
            <a:endParaRPr lang="en-US" sz="2400" b="1" dirty="0">
              <a:latin typeface="Arial Narrow" panose="020B0606020202030204" pitchFamily="34" charset="0"/>
            </a:endParaRPr>
          </a:p>
        </p:txBody>
      </p:sp>
      <p:pic>
        <p:nvPicPr>
          <p:cNvPr id="5" name="Picture 4"/>
          <p:cNvPicPr>
            <a:picLocks noChangeAspect="1"/>
          </p:cNvPicPr>
          <p:nvPr/>
        </p:nvPicPr>
        <p:blipFill>
          <a:blip r:embed="rId3"/>
          <a:stretch>
            <a:fillRect/>
          </a:stretch>
        </p:blipFill>
        <p:spPr>
          <a:xfrm>
            <a:off x="462067" y="2770788"/>
            <a:ext cx="2896297" cy="1932299"/>
          </a:xfrm>
          <a:prstGeom prst="rect">
            <a:avLst/>
          </a:prstGeom>
        </p:spPr>
      </p:pic>
    </p:spTree>
    <p:extLst>
      <p:ext uri="{BB962C8B-B14F-4D97-AF65-F5344CB8AC3E}">
        <p14:creationId xmlns:p14="http://schemas.microsoft.com/office/powerpoint/2010/main" val="344389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PBRC</a:t>
            </a:r>
            <a:endParaRPr lang="en-US" altLang="en-US"/>
          </a:p>
        </p:txBody>
      </p:sp>
      <p:sp>
        <p:nvSpPr>
          <p:cNvPr id="6" name="Footer Placeholder 4"/>
          <p:cNvSpPr>
            <a:spLocks noGrp="1"/>
          </p:cNvSpPr>
          <p:nvPr>
            <p:ph type="ftr" sz="quarter" idx="11"/>
          </p:nvPr>
        </p:nvSpPr>
        <p:spPr/>
        <p:txBody>
          <a:bodyPr/>
          <a:lstStyle/>
          <a:p>
            <a:r>
              <a:rPr lang="en-US" altLang="en-US"/>
              <a:t>7/05</a:t>
            </a:r>
          </a:p>
        </p:txBody>
      </p:sp>
      <p:sp>
        <p:nvSpPr>
          <p:cNvPr id="7" name="Slide Number Placeholder 5"/>
          <p:cNvSpPr>
            <a:spLocks noGrp="1"/>
          </p:cNvSpPr>
          <p:nvPr>
            <p:ph type="sldNum" sz="quarter" idx="12"/>
          </p:nvPr>
        </p:nvSpPr>
        <p:spPr/>
        <p:txBody>
          <a:bodyPr/>
          <a:lstStyle/>
          <a:p>
            <a:fld id="{F3FDA364-B9FF-43C4-8112-AC0EE28DCCEF}" type="slidenum">
              <a:rPr lang="en-US" altLang="en-US"/>
              <a:pPr/>
              <a:t>5</a:t>
            </a:fld>
            <a:endParaRPr lang="en-US" altLang="en-US"/>
          </a:p>
        </p:txBody>
      </p:sp>
      <p:sp>
        <p:nvSpPr>
          <p:cNvPr id="15362" name="Rectangle 2"/>
          <p:cNvSpPr>
            <a:spLocks noGrp="1" noChangeArrowheads="1"/>
          </p:cNvSpPr>
          <p:nvPr>
            <p:ph type="title"/>
          </p:nvPr>
        </p:nvSpPr>
        <p:spPr>
          <a:xfrm>
            <a:off x="838200" y="0"/>
            <a:ext cx="10515600" cy="1325563"/>
          </a:xfrm>
        </p:spPr>
        <p:txBody>
          <a:bodyPr/>
          <a:lstStyle/>
          <a:p>
            <a:pPr algn="ctr"/>
            <a:r>
              <a:rPr lang="en-US" b="1" dirty="0"/>
              <a:t>Garlic supplements</a:t>
            </a:r>
          </a:p>
        </p:txBody>
      </p:sp>
      <p:sp>
        <p:nvSpPr>
          <p:cNvPr id="15363" name="Rectangle 3"/>
          <p:cNvSpPr>
            <a:spLocks noGrp="1" noChangeArrowheads="1"/>
          </p:cNvSpPr>
          <p:nvPr>
            <p:ph type="body" idx="1"/>
          </p:nvPr>
        </p:nvSpPr>
        <p:spPr>
          <a:xfrm>
            <a:off x="3657600" y="1047750"/>
            <a:ext cx="4495800" cy="4530725"/>
          </a:xfrm>
        </p:spPr>
        <p:txBody>
          <a:bodyPr/>
          <a:lstStyle/>
          <a:p>
            <a:endParaRPr lang="en-US" sz="2400" dirty="0">
              <a:latin typeface="Arial Narrow" panose="020B0606020202030204" pitchFamily="34" charset="0"/>
            </a:endParaRPr>
          </a:p>
          <a:p>
            <a:pPr>
              <a:lnSpc>
                <a:spcPct val="100000"/>
              </a:lnSpc>
              <a:spcBef>
                <a:spcPts val="0"/>
              </a:spcBef>
            </a:pPr>
            <a:r>
              <a:rPr lang="en-US" sz="2400" b="1" dirty="0">
                <a:latin typeface="Arial Narrow" panose="020B0606020202030204" pitchFamily="34" charset="0"/>
              </a:rPr>
              <a:t>Essential oil</a:t>
            </a:r>
          </a:p>
          <a:p>
            <a:pPr>
              <a:lnSpc>
                <a:spcPct val="100000"/>
              </a:lnSpc>
              <a:spcBef>
                <a:spcPts val="0"/>
              </a:spcBef>
            </a:pPr>
            <a:endParaRPr lang="en-US" sz="2400" b="1" dirty="0">
              <a:latin typeface="Arial Narrow" panose="020B0606020202030204" pitchFamily="34" charset="0"/>
            </a:endParaRPr>
          </a:p>
          <a:p>
            <a:pPr>
              <a:lnSpc>
                <a:spcPct val="100000"/>
              </a:lnSpc>
              <a:spcBef>
                <a:spcPts val="0"/>
              </a:spcBef>
            </a:pPr>
            <a:r>
              <a:rPr lang="en-US" sz="2400" b="1" dirty="0">
                <a:latin typeface="Arial Narrow" panose="020B0606020202030204" pitchFamily="34" charset="0"/>
              </a:rPr>
              <a:t>Dehydrated powder</a:t>
            </a:r>
          </a:p>
          <a:p>
            <a:pPr>
              <a:lnSpc>
                <a:spcPct val="100000"/>
              </a:lnSpc>
              <a:spcBef>
                <a:spcPts val="0"/>
              </a:spcBef>
            </a:pPr>
            <a:endParaRPr lang="en-US" sz="2400" b="1" dirty="0">
              <a:latin typeface="Arial Narrow" panose="020B0606020202030204" pitchFamily="34" charset="0"/>
            </a:endParaRPr>
          </a:p>
          <a:p>
            <a:pPr>
              <a:lnSpc>
                <a:spcPct val="100000"/>
              </a:lnSpc>
              <a:spcBef>
                <a:spcPts val="0"/>
              </a:spcBef>
            </a:pPr>
            <a:r>
              <a:rPr lang="en-US" sz="2400" b="1" dirty="0">
                <a:latin typeface="Arial Narrow" panose="020B0606020202030204" pitchFamily="34" charset="0"/>
              </a:rPr>
              <a:t>Oil macerate</a:t>
            </a:r>
          </a:p>
          <a:p>
            <a:pPr>
              <a:lnSpc>
                <a:spcPct val="100000"/>
              </a:lnSpc>
              <a:spcBef>
                <a:spcPts val="0"/>
              </a:spcBef>
            </a:pPr>
            <a:endParaRPr lang="en-US" sz="2400" b="1" dirty="0">
              <a:latin typeface="Arial Narrow" panose="020B0606020202030204" pitchFamily="34" charset="0"/>
            </a:endParaRPr>
          </a:p>
          <a:p>
            <a:pPr>
              <a:lnSpc>
                <a:spcPct val="100000"/>
              </a:lnSpc>
              <a:spcBef>
                <a:spcPts val="0"/>
              </a:spcBef>
            </a:pPr>
            <a:r>
              <a:rPr lang="en-US" sz="2400" b="1" dirty="0">
                <a:latin typeface="Arial Narrow" panose="020B0606020202030204" pitchFamily="34" charset="0"/>
              </a:rPr>
              <a:t>Extract</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752600"/>
            <a:ext cx="2743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838200" y="4306887"/>
            <a:ext cx="6677025" cy="2543175"/>
          </a:xfrm>
          <a:prstGeom prst="rect">
            <a:avLst/>
          </a:prstGeom>
        </p:spPr>
      </p:pic>
    </p:spTree>
    <p:extLst>
      <p:ext uri="{BB962C8B-B14F-4D97-AF65-F5344CB8AC3E}">
        <p14:creationId xmlns:p14="http://schemas.microsoft.com/office/powerpoint/2010/main" val="142943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PBRC</a:t>
            </a:r>
            <a:endParaRPr lang="en-US" altLang="en-US"/>
          </a:p>
        </p:txBody>
      </p:sp>
      <p:sp>
        <p:nvSpPr>
          <p:cNvPr id="6" name="Footer Placeholder 4"/>
          <p:cNvSpPr>
            <a:spLocks noGrp="1"/>
          </p:cNvSpPr>
          <p:nvPr>
            <p:ph type="ftr" sz="quarter" idx="11"/>
          </p:nvPr>
        </p:nvSpPr>
        <p:spPr/>
        <p:txBody>
          <a:bodyPr/>
          <a:lstStyle/>
          <a:p>
            <a:r>
              <a:rPr lang="en-US" altLang="en-US"/>
              <a:t>7/05</a:t>
            </a:r>
          </a:p>
        </p:txBody>
      </p:sp>
      <p:sp>
        <p:nvSpPr>
          <p:cNvPr id="7" name="Slide Number Placeholder 5"/>
          <p:cNvSpPr>
            <a:spLocks noGrp="1"/>
          </p:cNvSpPr>
          <p:nvPr>
            <p:ph type="sldNum" sz="quarter" idx="12"/>
          </p:nvPr>
        </p:nvSpPr>
        <p:spPr/>
        <p:txBody>
          <a:bodyPr/>
          <a:lstStyle/>
          <a:p>
            <a:fld id="{C7CA9938-F5B2-4F81-86BC-C43721709E30}" type="slidenum">
              <a:rPr lang="en-US" altLang="en-US"/>
              <a:pPr/>
              <a:t>6</a:t>
            </a:fld>
            <a:endParaRPr lang="en-US" altLang="en-US"/>
          </a:p>
        </p:txBody>
      </p:sp>
      <p:sp>
        <p:nvSpPr>
          <p:cNvPr id="16386" name="Rectangle 2"/>
          <p:cNvSpPr>
            <a:spLocks noGrp="1" noChangeArrowheads="1"/>
          </p:cNvSpPr>
          <p:nvPr>
            <p:ph type="title"/>
          </p:nvPr>
        </p:nvSpPr>
        <p:spPr/>
        <p:txBody>
          <a:bodyPr/>
          <a:lstStyle/>
          <a:p>
            <a:r>
              <a:rPr lang="en-US" b="1" dirty="0"/>
              <a:t>Essential Oil</a:t>
            </a:r>
          </a:p>
        </p:txBody>
      </p:sp>
      <p:sp>
        <p:nvSpPr>
          <p:cNvPr id="16387" name="Rectangle 3"/>
          <p:cNvSpPr>
            <a:spLocks noGrp="1" noChangeArrowheads="1"/>
          </p:cNvSpPr>
          <p:nvPr>
            <p:ph type="body" idx="1"/>
          </p:nvPr>
        </p:nvSpPr>
        <p:spPr>
          <a:xfrm>
            <a:off x="1981199" y="1600201"/>
            <a:ext cx="8216685" cy="4940084"/>
          </a:xfrm>
        </p:spPr>
        <p:txBody>
          <a:bodyPr>
            <a:normAutofit fontScale="92500" lnSpcReduction="10000"/>
          </a:bodyPr>
          <a:lstStyle/>
          <a:p>
            <a:r>
              <a:rPr lang="en-US" sz="2400" b="1" dirty="0">
                <a:latin typeface="Arial Narrow" panose="020B0606020202030204" pitchFamily="34" charset="0"/>
              </a:rPr>
              <a:t>Garlic oil is typically prepared using </a:t>
            </a:r>
            <a:r>
              <a:rPr lang="en-US" sz="2400" b="1" dirty="0">
                <a:latin typeface="Arial Narrow" panose="020B0606020202030204" pitchFamily="34" charset="0"/>
                <a:hlinkClick r:id="rId3" tooltip="Steam distillation"/>
              </a:rPr>
              <a:t>steam distillation</a:t>
            </a:r>
            <a:r>
              <a:rPr lang="en-US" sz="2400" b="1" dirty="0">
                <a:latin typeface="Arial Narrow" panose="020B0606020202030204" pitchFamily="34" charset="0"/>
              </a:rPr>
              <a:t>, whereby crushed garlic is steamed with the resultant condensation containing the oil</a:t>
            </a:r>
          </a:p>
          <a:p>
            <a:r>
              <a:rPr lang="en-US" sz="2400" b="1" dirty="0">
                <a:latin typeface="Arial Narrow" panose="020B0606020202030204" pitchFamily="34" charset="0"/>
              </a:rPr>
              <a:t>Steam-distilled garlic oil typically has a pungent odor and a yellow-brownish coloration</a:t>
            </a:r>
          </a:p>
          <a:p>
            <a:r>
              <a:rPr lang="en-US" sz="2400" b="1" dirty="0">
                <a:latin typeface="Arial Narrow" panose="020B0606020202030204" pitchFamily="34" charset="0"/>
              </a:rPr>
              <a:t>The essential oil content of garlic cloves is 0.2-0.5% and consists of a variety of sulfides.</a:t>
            </a:r>
          </a:p>
          <a:p>
            <a:r>
              <a:rPr lang="en-US" sz="2400" b="1" dirty="0">
                <a:latin typeface="Arial Narrow" panose="020B0606020202030204" pitchFamily="34" charset="0"/>
              </a:rPr>
              <a:t>Its odor has been attributed to the presence of </a:t>
            </a:r>
            <a:r>
              <a:rPr lang="en-US" sz="2400" b="1" dirty="0" err="1">
                <a:latin typeface="Arial Narrow" panose="020B0606020202030204" pitchFamily="34" charset="0"/>
              </a:rPr>
              <a:t>diallyl</a:t>
            </a:r>
            <a:r>
              <a:rPr lang="en-US" sz="2400" b="1" dirty="0">
                <a:latin typeface="Arial Narrow" panose="020B0606020202030204" pitchFamily="34" charset="0"/>
              </a:rPr>
              <a:t> disulfide</a:t>
            </a:r>
          </a:p>
          <a:p>
            <a:r>
              <a:rPr lang="en-US" sz="2400" b="1" dirty="0">
                <a:latin typeface="Arial Narrow" panose="020B0606020202030204" pitchFamily="34" charset="0"/>
              </a:rPr>
              <a:t>To produce around 1 g of pure steam-distilled garlic oil, around 500 g garlic is required.</a:t>
            </a:r>
          </a:p>
          <a:p>
            <a:r>
              <a:rPr lang="en-US" sz="2400" b="1" dirty="0">
                <a:latin typeface="Arial Narrow" panose="020B0606020202030204" pitchFamily="34" charset="0"/>
              </a:rPr>
              <a:t>Steam-distilled garlic oil has around 900 times the strength of fresh garlic, and around 200 times the strength of dehydrated garlic</a:t>
            </a:r>
          </a:p>
          <a:p>
            <a:r>
              <a:rPr lang="en-US" sz="2400" b="1" dirty="0">
                <a:latin typeface="Arial Narrow" panose="020B0606020202030204" pitchFamily="34" charset="0"/>
              </a:rPr>
              <a:t>Commercially available garlic oil capsules generally contain vegetable oil and a small amount of garlic essential oil because of pungent odors.</a:t>
            </a:r>
          </a:p>
        </p:txBody>
      </p:sp>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381001"/>
            <a:ext cx="11334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284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PBRC</a:t>
            </a:r>
            <a:endParaRPr lang="en-US" altLang="en-US"/>
          </a:p>
        </p:txBody>
      </p:sp>
      <p:sp>
        <p:nvSpPr>
          <p:cNvPr id="6" name="Footer Placeholder 4"/>
          <p:cNvSpPr>
            <a:spLocks noGrp="1"/>
          </p:cNvSpPr>
          <p:nvPr>
            <p:ph type="ftr" sz="quarter" idx="11"/>
          </p:nvPr>
        </p:nvSpPr>
        <p:spPr/>
        <p:txBody>
          <a:bodyPr/>
          <a:lstStyle/>
          <a:p>
            <a:r>
              <a:rPr lang="en-US" altLang="en-US"/>
              <a:t>7/05</a:t>
            </a:r>
          </a:p>
        </p:txBody>
      </p:sp>
      <p:sp>
        <p:nvSpPr>
          <p:cNvPr id="7" name="Slide Number Placeholder 5"/>
          <p:cNvSpPr>
            <a:spLocks noGrp="1"/>
          </p:cNvSpPr>
          <p:nvPr>
            <p:ph type="sldNum" sz="quarter" idx="12"/>
          </p:nvPr>
        </p:nvSpPr>
        <p:spPr/>
        <p:txBody>
          <a:bodyPr/>
          <a:lstStyle/>
          <a:p>
            <a:fld id="{86B4EFE3-37DF-42DE-93E8-D9E367AFB2A3}" type="slidenum">
              <a:rPr lang="en-US" altLang="en-US"/>
              <a:pPr/>
              <a:t>7</a:t>
            </a:fld>
            <a:endParaRPr lang="en-US" altLang="en-US"/>
          </a:p>
        </p:txBody>
      </p:sp>
      <p:sp>
        <p:nvSpPr>
          <p:cNvPr id="17410" name="Rectangle 2"/>
          <p:cNvSpPr>
            <a:spLocks noGrp="1" noChangeArrowheads="1"/>
          </p:cNvSpPr>
          <p:nvPr>
            <p:ph type="title"/>
          </p:nvPr>
        </p:nvSpPr>
        <p:spPr/>
        <p:txBody>
          <a:bodyPr/>
          <a:lstStyle/>
          <a:p>
            <a:r>
              <a:rPr lang="en-US" b="1" dirty="0"/>
              <a:t>Dehydrated Powder</a:t>
            </a:r>
          </a:p>
        </p:txBody>
      </p:sp>
      <p:sp>
        <p:nvSpPr>
          <p:cNvPr id="17411" name="Rectangle 3"/>
          <p:cNvSpPr>
            <a:spLocks noGrp="1" noChangeArrowheads="1"/>
          </p:cNvSpPr>
          <p:nvPr>
            <p:ph type="body" idx="1"/>
          </p:nvPr>
        </p:nvSpPr>
        <p:spPr>
          <a:xfrm>
            <a:off x="1981200" y="1600201"/>
            <a:ext cx="6248400" cy="4530725"/>
          </a:xfrm>
        </p:spPr>
        <p:txBody>
          <a:bodyPr/>
          <a:lstStyle/>
          <a:p>
            <a:r>
              <a:rPr lang="en-US" sz="2400" b="1">
                <a:latin typeface="Arial Narrow" panose="020B0606020202030204" pitchFamily="34" charset="0"/>
              </a:rPr>
              <a:t>Garlic powder is mass-produced as a flavoring agent for condiments and processed foods.</a:t>
            </a:r>
          </a:p>
          <a:p>
            <a:endParaRPr lang="en-US" sz="2400" b="1">
              <a:latin typeface="Arial Narrow" panose="020B0606020202030204" pitchFamily="34" charset="0"/>
            </a:endParaRPr>
          </a:p>
          <a:p>
            <a:r>
              <a:rPr lang="en-US" sz="2400" b="1">
                <a:latin typeface="Arial Narrow" panose="020B0606020202030204" pitchFamily="34" charset="0"/>
              </a:rPr>
              <a:t>Garlic cloves are sliced or crushed, dried and pulverized into powder.</a:t>
            </a:r>
          </a:p>
          <a:p>
            <a:endParaRPr lang="en-US" sz="2400" b="1">
              <a:latin typeface="Arial Narrow" panose="020B0606020202030204" pitchFamily="34" charset="0"/>
            </a:endParaRPr>
          </a:p>
          <a:p>
            <a:r>
              <a:rPr lang="en-US" sz="2400" b="1">
                <a:latin typeface="Arial Narrow" panose="020B0606020202030204" pitchFamily="34" charset="0"/>
              </a:rPr>
              <a:t>Garlic powder is thought to retain the same ingredients as raw garlic; however, the proportions and amounts of various constituents differ significantly.</a:t>
            </a:r>
          </a:p>
        </p:txBody>
      </p:sp>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762001"/>
            <a:ext cx="24003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428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PBRC</a:t>
            </a:r>
            <a:endParaRPr lang="en-US" altLang="en-US"/>
          </a:p>
        </p:txBody>
      </p:sp>
      <p:sp>
        <p:nvSpPr>
          <p:cNvPr id="6" name="Footer Placeholder 4"/>
          <p:cNvSpPr>
            <a:spLocks noGrp="1"/>
          </p:cNvSpPr>
          <p:nvPr>
            <p:ph type="ftr" sz="quarter" idx="11"/>
          </p:nvPr>
        </p:nvSpPr>
        <p:spPr/>
        <p:txBody>
          <a:bodyPr/>
          <a:lstStyle/>
          <a:p>
            <a:r>
              <a:rPr lang="en-US" altLang="en-US"/>
              <a:t>7/05</a:t>
            </a:r>
          </a:p>
        </p:txBody>
      </p:sp>
      <p:sp>
        <p:nvSpPr>
          <p:cNvPr id="7" name="Slide Number Placeholder 5"/>
          <p:cNvSpPr>
            <a:spLocks noGrp="1"/>
          </p:cNvSpPr>
          <p:nvPr>
            <p:ph type="sldNum" sz="quarter" idx="12"/>
          </p:nvPr>
        </p:nvSpPr>
        <p:spPr/>
        <p:txBody>
          <a:bodyPr/>
          <a:lstStyle/>
          <a:p>
            <a:fld id="{FB4F30D7-C131-4E8C-A6E2-C3D347273E72}" type="slidenum">
              <a:rPr lang="en-US" altLang="en-US"/>
              <a:pPr/>
              <a:t>8</a:t>
            </a:fld>
            <a:endParaRPr lang="en-US" altLang="en-US"/>
          </a:p>
        </p:txBody>
      </p:sp>
      <p:sp>
        <p:nvSpPr>
          <p:cNvPr id="18434" name="Rectangle 2"/>
          <p:cNvSpPr>
            <a:spLocks noGrp="1" noChangeArrowheads="1"/>
          </p:cNvSpPr>
          <p:nvPr>
            <p:ph type="title"/>
          </p:nvPr>
        </p:nvSpPr>
        <p:spPr/>
        <p:txBody>
          <a:bodyPr/>
          <a:lstStyle/>
          <a:p>
            <a:pPr algn="ctr"/>
            <a:r>
              <a:rPr lang="en-US" b="1" dirty="0"/>
              <a:t>Oil Macerate</a:t>
            </a:r>
          </a:p>
        </p:txBody>
      </p:sp>
      <p:sp>
        <p:nvSpPr>
          <p:cNvPr id="18435" name="Rectangle 3"/>
          <p:cNvSpPr>
            <a:spLocks noGrp="1" noChangeArrowheads="1"/>
          </p:cNvSpPr>
          <p:nvPr>
            <p:ph type="body" idx="1"/>
          </p:nvPr>
        </p:nvSpPr>
        <p:spPr/>
        <p:txBody>
          <a:bodyPr/>
          <a:lstStyle/>
          <a:p>
            <a:r>
              <a:rPr lang="en-US" sz="2400" b="1" dirty="0">
                <a:latin typeface="Arial Narrow" panose="020B0606020202030204" pitchFamily="34" charset="0"/>
              </a:rPr>
              <a:t>Oil macerates were originally developed for use as condiments.</a:t>
            </a:r>
          </a:p>
          <a:p>
            <a:endParaRPr lang="en-US" sz="2400" b="1" dirty="0">
              <a:latin typeface="Arial Narrow" panose="020B0606020202030204" pitchFamily="34" charset="0"/>
            </a:endParaRPr>
          </a:p>
          <a:p>
            <a:r>
              <a:rPr lang="en-US" sz="2400" b="1" dirty="0">
                <a:latin typeface="Arial Narrow" panose="020B0606020202030204" pitchFamily="34" charset="0"/>
              </a:rPr>
              <a:t>Oil macerate products are made of encapsulated mixtures of whole garlic cloves ground into vegetable oil.</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3962400"/>
            <a:ext cx="12065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50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PBRC</a:t>
            </a:r>
            <a:endParaRPr lang="en-US" altLang="en-US"/>
          </a:p>
        </p:txBody>
      </p:sp>
      <p:sp>
        <p:nvSpPr>
          <p:cNvPr id="6" name="Footer Placeholder 4"/>
          <p:cNvSpPr>
            <a:spLocks noGrp="1"/>
          </p:cNvSpPr>
          <p:nvPr>
            <p:ph type="ftr" sz="quarter" idx="11"/>
          </p:nvPr>
        </p:nvSpPr>
        <p:spPr/>
        <p:txBody>
          <a:bodyPr/>
          <a:lstStyle/>
          <a:p>
            <a:r>
              <a:rPr lang="en-US" altLang="en-US"/>
              <a:t>7/05</a:t>
            </a:r>
          </a:p>
        </p:txBody>
      </p:sp>
      <p:sp>
        <p:nvSpPr>
          <p:cNvPr id="7" name="Slide Number Placeholder 5"/>
          <p:cNvSpPr>
            <a:spLocks noGrp="1"/>
          </p:cNvSpPr>
          <p:nvPr>
            <p:ph type="sldNum" sz="quarter" idx="12"/>
          </p:nvPr>
        </p:nvSpPr>
        <p:spPr/>
        <p:txBody>
          <a:bodyPr/>
          <a:lstStyle/>
          <a:p>
            <a:fld id="{555631D7-98A6-40EB-8EA6-7A82B2B962EF}" type="slidenum">
              <a:rPr lang="en-US" altLang="en-US"/>
              <a:pPr/>
              <a:t>9</a:t>
            </a:fld>
            <a:endParaRPr lang="en-US" altLang="en-US"/>
          </a:p>
        </p:txBody>
      </p:sp>
      <p:sp>
        <p:nvSpPr>
          <p:cNvPr id="19458" name="Rectangle 2"/>
          <p:cNvSpPr>
            <a:spLocks noGrp="1" noChangeArrowheads="1"/>
          </p:cNvSpPr>
          <p:nvPr>
            <p:ph type="title"/>
          </p:nvPr>
        </p:nvSpPr>
        <p:spPr/>
        <p:txBody>
          <a:bodyPr/>
          <a:lstStyle/>
          <a:p>
            <a:pPr algn="ctr"/>
            <a:r>
              <a:rPr lang="en-US" b="1" dirty="0"/>
              <a:t>Extract</a:t>
            </a:r>
          </a:p>
        </p:txBody>
      </p:sp>
      <p:sp>
        <p:nvSpPr>
          <p:cNvPr id="19459" name="Rectangle 3"/>
          <p:cNvSpPr>
            <a:spLocks noGrp="1" noChangeArrowheads="1"/>
          </p:cNvSpPr>
          <p:nvPr>
            <p:ph type="body" idx="1"/>
          </p:nvPr>
        </p:nvSpPr>
        <p:spPr>
          <a:xfrm>
            <a:off x="1981200" y="1295401"/>
            <a:ext cx="6172200" cy="4835525"/>
          </a:xfrm>
        </p:spPr>
        <p:txBody>
          <a:bodyPr/>
          <a:lstStyle/>
          <a:p>
            <a:pPr>
              <a:lnSpc>
                <a:spcPct val="90000"/>
              </a:lnSpc>
            </a:pPr>
            <a:r>
              <a:rPr lang="en-US" sz="2400">
                <a:latin typeface="Arial Narrow" panose="020B0606020202030204" pitchFamily="34" charset="0"/>
              </a:rPr>
              <a:t>For garlic extract, whole or sliced garlic cloves are soaked in an extracting solution (purified water and diluted alcohol) for varying amounts of time.</a:t>
            </a:r>
          </a:p>
          <a:p>
            <a:pPr>
              <a:lnSpc>
                <a:spcPct val="90000"/>
              </a:lnSpc>
            </a:pPr>
            <a:endParaRPr lang="en-US" sz="2400">
              <a:latin typeface="Arial Narrow" panose="020B0606020202030204" pitchFamily="34" charset="0"/>
            </a:endParaRPr>
          </a:p>
          <a:p>
            <a:pPr>
              <a:lnSpc>
                <a:spcPct val="90000"/>
              </a:lnSpc>
            </a:pPr>
            <a:r>
              <a:rPr lang="en-US" sz="2400">
                <a:latin typeface="Arial Narrow" panose="020B0606020202030204" pitchFamily="34" charset="0"/>
              </a:rPr>
              <a:t>After separation of the solution, the extract is generally concentrated and used.</a:t>
            </a:r>
          </a:p>
          <a:p>
            <a:pPr>
              <a:lnSpc>
                <a:spcPct val="90000"/>
              </a:lnSpc>
            </a:pPr>
            <a:endParaRPr lang="en-US" sz="2400">
              <a:latin typeface="Arial Narrow" panose="020B0606020202030204" pitchFamily="34" charset="0"/>
            </a:endParaRPr>
          </a:p>
          <a:p>
            <a:pPr>
              <a:lnSpc>
                <a:spcPct val="90000"/>
              </a:lnSpc>
            </a:pPr>
            <a:r>
              <a:rPr lang="en-US" sz="2400">
                <a:latin typeface="Arial Narrow" panose="020B0606020202030204" pitchFamily="34" charset="0"/>
              </a:rPr>
              <a:t>Powdered forms of the extract are also available.</a:t>
            </a:r>
          </a:p>
          <a:p>
            <a:pPr>
              <a:lnSpc>
                <a:spcPct val="90000"/>
              </a:lnSpc>
            </a:pPr>
            <a:endParaRPr lang="en-US" sz="2400">
              <a:latin typeface="Arial Narrow" panose="020B0606020202030204" pitchFamily="34" charset="0"/>
            </a:endParaRPr>
          </a:p>
          <a:p>
            <a:pPr>
              <a:lnSpc>
                <a:spcPct val="90000"/>
              </a:lnSpc>
            </a:pPr>
            <a:r>
              <a:rPr lang="en-US" sz="2400">
                <a:latin typeface="Arial Narrow" panose="020B0606020202030204" pitchFamily="34" charset="0"/>
              </a:rPr>
              <a:t>The extract, especially AGE, contains mainly the water-soluble constituents in garlic and a small amount of the oil-soluble compounds.</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438400"/>
            <a:ext cx="15621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6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2016</Words>
  <Application>Microsoft Office PowerPoint</Application>
  <PresentationFormat>Widescreen</PresentationFormat>
  <Paragraphs>202</Paragraphs>
  <Slides>26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Narrow</vt:lpstr>
      <vt:lpstr>Calibri</vt:lpstr>
      <vt:lpstr>Calibri Light</vt:lpstr>
      <vt:lpstr>Comic Sans MS</vt:lpstr>
      <vt:lpstr>Wingdings</vt:lpstr>
      <vt:lpstr>Office Theme</vt:lpstr>
      <vt:lpstr>Lecture 2 Garlic (Allium Sativum) </vt:lpstr>
      <vt:lpstr>PowerPoint Presentation</vt:lpstr>
      <vt:lpstr>PowerPoint Presentation</vt:lpstr>
      <vt:lpstr>PowerPoint Presentation</vt:lpstr>
      <vt:lpstr>Garlic supplements</vt:lpstr>
      <vt:lpstr>Essential Oil</vt:lpstr>
      <vt:lpstr>Dehydrated Powder</vt:lpstr>
      <vt:lpstr>Oil Macerate</vt:lpstr>
      <vt:lpstr>Extract</vt:lpstr>
      <vt:lpstr>Aged Garlic Extract</vt:lpstr>
      <vt:lpstr>Bioavailability of garlic compounds</vt:lpstr>
      <vt:lpstr>PowerPoint Presentation</vt:lpstr>
      <vt:lpstr>PowerPoint Presentation</vt:lpstr>
      <vt:lpstr>PowerPoint Presentation</vt:lpstr>
      <vt:lpstr>PowerPoint Presentation</vt:lpstr>
      <vt:lpstr>PowerPoint Presentation</vt:lpstr>
      <vt:lpstr>Safety Issues</vt:lpstr>
      <vt:lpstr>Safety Issues</vt:lpstr>
      <vt:lpstr>PowerPoint Presentation</vt:lpstr>
      <vt:lpstr>PowerPoint Presentation</vt:lpstr>
      <vt:lpstr>PowerPoint Presentation</vt:lpstr>
      <vt:lpstr>SAC versus DADS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Iftikhar</dc:creator>
  <cp:lastModifiedBy>Iftikhar</cp:lastModifiedBy>
  <cp:revision>18</cp:revision>
  <dcterms:created xsi:type="dcterms:W3CDTF">2017-10-10T12:38:09Z</dcterms:created>
  <dcterms:modified xsi:type="dcterms:W3CDTF">2018-09-19T00:49:51Z</dcterms:modified>
</cp:coreProperties>
</file>