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5" r:id="rId6"/>
    <p:sldId id="273" r:id="rId7"/>
    <p:sldId id="275" r:id="rId8"/>
    <p:sldId id="276" r:id="rId9"/>
    <p:sldId id="277" r:id="rId10"/>
    <p:sldId id="278" r:id="rId11"/>
    <p:sldId id="279" r:id="rId12"/>
    <p:sldId id="282" r:id="rId13"/>
    <p:sldId id="281" r:id="rId14"/>
    <p:sldId id="283" r:id="rId15"/>
    <p:sldId id="284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C3EE3-0231-4CEE-AC9A-00BFEBD85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38C90-4511-470E-9B94-67EE5B541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A1336-E8ED-49B5-B62A-1CED317DB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2651-7BDB-41D2-9BB4-FF49660A6957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2859C-3D6C-4590-A86E-52E237961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57A6F-EA68-4B01-8EEA-49B41E8BB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23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058C8-1BC9-4939-B9B1-220A57CFC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61432B-E7BE-416E-94E3-73765CD4B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3672E-CC3E-4F08-9442-B5C5BC296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2651-7BDB-41D2-9BB4-FF49660A6957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933EB-EDB1-4DFD-9770-A12D10F13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667A9-D487-42CF-A8F1-31E082196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9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38487F-8949-4626-BB7B-1E0F82458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076D4-5CD4-4B46-999F-31030B92B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BBCEB-EBBA-4F96-B78F-5846034FF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2651-7BDB-41D2-9BB4-FF49660A6957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6B514-AF49-4F20-AFFD-F78504B6A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5AE67-BB60-43D9-B79B-783599C9D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3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90763-0725-477B-8841-E6CCD5AC8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5B0B3-D382-49DC-9839-B53D77B54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6D7EB-C137-4A78-9FEE-18A196BD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2651-7BDB-41D2-9BB4-FF49660A6957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3FDD0-8596-4A7D-862B-94988212F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DA844-FE45-455E-A955-0B25CE51B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F54C1-66EF-4803-9966-4F89033FB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AC68-F8C0-4AF1-ACB4-3FAFE3543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E1393-2224-42AA-8057-937C4BCC7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2651-7BDB-41D2-9BB4-FF49660A6957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FB851-D57D-44D6-A849-FD485FCC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8CFB3-3865-45B7-AE55-6CBC8EFE3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9C0CB-3561-4872-9187-15BFAB0B8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90789-4F29-462C-85AA-45DF142277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6A33BE-44B3-48FA-A7EA-F99A16A29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4EFDD-653B-44F8-B649-78D090B22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2651-7BDB-41D2-9BB4-FF49660A6957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BB7BC-D0A6-4486-93D2-A4778A17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40F3B-A517-41AE-9E6D-D52738FB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1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C7F21-0580-4822-B6C9-1A42A7AA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0CC74-AB57-4D39-A87E-2F75A0825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578FBC-49CA-465A-BBBF-4DF5876FB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A231B-FD4C-4E6C-BE9F-8B01430DDA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384726-C403-45CD-A930-1298F84BC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84F268-0164-4CEA-B688-93711F78B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2651-7BDB-41D2-9BB4-FF49660A6957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F17583-B1FA-4C98-9A93-01BA6A560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F1CD42-FC92-4EDE-980E-9EF07E705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51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1227E-0AAD-4EE7-9338-1655B4D60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093CA7-E744-46D4-8BFE-7B737C796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2651-7BDB-41D2-9BB4-FF49660A6957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37AC2E-B09B-4CE0-BE8A-396571092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A7DD3-9694-4B67-A901-9CB2F67F5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9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7BF66F-2C56-4CA5-8882-B502D86BA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2651-7BDB-41D2-9BB4-FF49660A6957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C92E33-0266-4F4F-9101-17B54F8C9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84C1D-08A2-4A2C-8490-B7948FDC1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73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17018-B0BA-4A14-A8F2-A6322BE41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68A88-8647-475E-BE55-C7E7B5941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A6652-04EC-418B-8E29-2F4BBAEAA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A1372-9566-4D64-B8E8-63755D96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2651-7BDB-41D2-9BB4-FF49660A6957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C3556-D716-400E-8BF9-FC400D6C3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0A7C0-B2B7-4EDE-A303-421229E75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5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AAAA6-8E5F-428E-8D5A-047C988C1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BCC1A2-DFE4-44CB-A728-29020651A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ADAF8B-DDA5-4B2F-891D-75400B316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74C65E-4787-4F3F-AB72-EDEC89922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2651-7BDB-41D2-9BB4-FF49660A6957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3C1F4F-6910-4B0D-9C16-EA94A7D9A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CC6AA-2550-4CDA-97DF-56718F8C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1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09A727-1487-43F0-8F9F-88FAFFE0A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1D943-6ECE-4047-B61E-B964ECCB7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2DA4C-4828-46D7-ABB0-4F6A64CB4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A2651-7BDB-41D2-9BB4-FF49660A6957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FEF24-51C3-4EDF-8337-2D41B9488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12C11-3BFB-4F3A-900C-E5A43C224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99770-846E-4E7E-B365-A342E030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ac.ksu.edu.sa/anari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85AED-56A1-45FF-80A4-57F11E4A0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2962" y="1872298"/>
            <a:ext cx="10506075" cy="23876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 201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Fundamentals of Electric Circuits</a:t>
            </a:r>
          </a:p>
        </p:txBody>
      </p:sp>
    </p:spTree>
    <p:extLst>
      <p:ext uri="{BB962C8B-B14F-4D97-AF65-F5344CB8AC3E}">
        <p14:creationId xmlns:p14="http://schemas.microsoft.com/office/powerpoint/2010/main" val="2908429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90FACE-860E-4652-A647-55064E9F6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53725"/>
            <a:ext cx="7218947" cy="14693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F87F34-CAB3-4B78-BEAE-81F179E4D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473" y="3323068"/>
            <a:ext cx="3966717" cy="353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72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90FACE-860E-4652-A647-55064E9F6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53725"/>
            <a:ext cx="7218947" cy="14693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F87F34-CAB3-4B78-BEAE-81F179E4D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473" y="3323068"/>
            <a:ext cx="3966717" cy="3534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003632-EACC-4515-87F1-46A21B9DF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819199"/>
            <a:ext cx="6111972" cy="238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69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5175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209B8-4F4B-4622-B8CA-55C487886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180" y="1389824"/>
            <a:ext cx="6396789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energy (W) is equal to the power multiplied by the time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hp = 746 W</a:t>
            </a:r>
          </a:p>
          <a:p>
            <a:pPr>
              <a:lnSpc>
                <a:spcPct val="1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12417A-45AE-4528-9C2B-7DDBAC943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216" y="1562614"/>
            <a:ext cx="4478612" cy="15278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435FC7-460E-4633-B74E-716FCFDE6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80" y="3005677"/>
            <a:ext cx="7716253" cy="7061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34A436-B7A7-41D7-8E52-F8DB967B4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180" y="4778198"/>
            <a:ext cx="7716253" cy="68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12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5175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209B8-4F4B-4622-B8CA-55C487886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180" y="1389824"/>
            <a:ext cx="6396789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energy (W) is equal to the power multiplied by the time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hp = 746 W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12417A-45AE-4528-9C2B-7DDBAC943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216" y="1562614"/>
            <a:ext cx="4478612" cy="15278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435FC7-460E-4633-B74E-716FCFDE6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80" y="3005677"/>
            <a:ext cx="7716253" cy="7061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34A436-B7A7-41D7-8E52-F8DB967B4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180" y="4778198"/>
            <a:ext cx="7716253" cy="6899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CF3C25-62C3-47A6-9B69-6FF2F66B6A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480"/>
          <a:stretch/>
        </p:blipFill>
        <p:spPr>
          <a:xfrm>
            <a:off x="2897605" y="5468176"/>
            <a:ext cx="6396790" cy="10268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E6F2FC-D736-4F8A-99A2-4556E5062B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5305" y="3711814"/>
            <a:ext cx="5376109" cy="96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42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883"/>
            <a:ext cx="10515600" cy="135175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209B8-4F4B-4622-B8CA-55C487886E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2180" y="1389824"/>
                <a:ext cx="6396789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Efficiency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𝑜𝑢𝑡𝑝𝑢𝑡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𝑖𝑛𝑝𝑢𝑡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×100</m:t>
                    </m:r>
                  </m:oMath>
                </a14:m>
                <a:endPara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𝑜𝑢𝑡𝑝𝑢𝑡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𝑖𝑛𝑝𝑢𝑡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𝑙𝑜𝑠𝑡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𝑙𝑜𝑠𝑠</m:t>
                            </m:r>
                          </m:e>
                        </m:d>
                      </m:sub>
                    </m:sSub>
                  </m:oMath>
                </a14:m>
                <a:endPara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209B8-4F4B-4622-B8CA-55C487886E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2180" y="1389824"/>
                <a:ext cx="6396789" cy="4351338"/>
              </a:xfrm>
              <a:blipFill>
                <a:blip r:embed="rId2"/>
                <a:stretch>
                  <a:fillRect l="-1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4A13A8D9-E645-47D2-B421-7D5ECB4CB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79" y="3109216"/>
            <a:ext cx="9097883" cy="115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24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883"/>
            <a:ext cx="10515600" cy="135175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209B8-4F4B-4622-B8CA-55C487886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180" y="1389824"/>
            <a:ext cx="6396789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13A8D9-E645-47D2-B421-7D5ECB4CB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80" y="1545519"/>
            <a:ext cx="9097883" cy="11575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FEA8E4-15A3-4612-B56F-E3F7BA380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636" y="2810631"/>
            <a:ext cx="7427751" cy="377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34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4F896-D7DA-47A9-A185-A5AC9642B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D5A8B-51FF-4336-A446-E04C294BB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821316"/>
            <a:ext cx="107823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total cost of an air conditioning after 24 hours is 4 SAR, how much power (in kW) is the AC consuming? (price = 18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/kWh)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work required to move a 5-C charge from point a to point b is 100 J. What is the voltage between a and b if the distance between a and b is 25 mm?</a:t>
            </a:r>
          </a:p>
        </p:txBody>
      </p:sp>
    </p:spTree>
    <p:extLst>
      <p:ext uri="{BB962C8B-B14F-4D97-AF65-F5344CB8AC3E}">
        <p14:creationId xmlns:p14="http://schemas.microsoft.com/office/powerpoint/2010/main" val="1926232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2FDD4-7361-4E37-A7A5-0AE549156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02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CE75-4C00-4D03-8DF5-C6B737EFB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992"/>
            <a:ext cx="11035353" cy="5187002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Anmar Arif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Lecturer/Assistant Professor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 from Iowa State University on August 10, 2019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Office: ??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Hours: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Sunday: 9:00 am – 12:00 pm, 1:00 pm – 3:00 pm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Monday: 10:00 am – 12:00 pm, 1:00 pm – 2:00 pm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my office is open, come in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Textbook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“Introductory Circuit Analysis” By Robert L.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Boylestad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12th (or 11th or 10th) Edition, Published by Prentice Hall, 2001.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https://fac.ksu.edu.sa/anarif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240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5175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209B8-4F4B-4622-B8CA-55C487886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1663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Quizzes and Homework (20%)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Exams (80%)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 1 (20%): Sunday,       20 October 2019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 2 (20%): Monday,      25 November   2019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(40%):     Monday,      23 December 2019</a:t>
            </a:r>
          </a:p>
          <a:p>
            <a:pPr>
              <a:lnSpc>
                <a:spcPct val="10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807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1 -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209B8-4F4B-4622-B8CA-55C487886E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06600"/>
                <a:ext cx="108204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charge (Q , Coulombs (C) ) = No. of electrons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1.602 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No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 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of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electrons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6.242 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18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 ( I , Amperes (A) ) = Charges (Q)/ time (t, seconds)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Voltage (V, Volts (V)) = Energy (W, Joule (J)) / Charge (Q)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209B8-4F4B-4622-B8CA-55C487886E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06600"/>
                <a:ext cx="10820400" cy="4351338"/>
              </a:xfrm>
              <a:blipFill>
                <a:blip r:embed="rId2"/>
                <a:stretch>
                  <a:fillRect l="-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21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BC36F-F03D-4194-A97B-E9785C598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006475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2</a:t>
            </a:r>
            <a:b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4 - Ohm’s Law, Power and Energy</a:t>
            </a:r>
          </a:p>
        </p:txBody>
      </p:sp>
    </p:spTree>
    <p:extLst>
      <p:ext uri="{BB962C8B-B14F-4D97-AF65-F5344CB8AC3E}">
        <p14:creationId xmlns:p14="http://schemas.microsoft.com/office/powerpoint/2010/main" val="718895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209B8-4F4B-4622-B8CA-55C487886E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20400" cy="35941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flow of charge through any material encounters an opposing force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is due to collision between electrons and atoms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These collisions convert electrical energy into heat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opposition is called resistance, the unit of a resistance is “ohm”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Ohm’s law: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209B8-4F4B-4622-B8CA-55C487886E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20400" cy="3594100"/>
              </a:xfrm>
              <a:blipFill>
                <a:blip r:embed="rId2"/>
                <a:stretch>
                  <a:fillRect l="-789" t="-2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B00358A-7674-4158-A1DC-553FE5428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286" y="3139344"/>
            <a:ext cx="1357314" cy="1809751"/>
          </a:xfrm>
          <a:prstGeom prst="rect">
            <a:avLst/>
          </a:prstGeom>
        </p:spPr>
      </p:pic>
      <p:pic>
        <p:nvPicPr>
          <p:cNvPr id="20" name="Picture 4" descr="Related image">
            <a:extLst>
              <a:ext uri="{FF2B5EF4-FFF2-40B4-BE49-F238E27FC236}">
                <a16:creationId xmlns:a16="http://schemas.microsoft.com/office/drawing/2014/main" id="{3739A784-4011-48B9-A10E-6A757048D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929" y="4950456"/>
            <a:ext cx="1737994" cy="173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964C9B0-3069-4597-81BF-E36D35104ECC}"/>
                  </a:ext>
                </a:extLst>
              </p:cNvPr>
              <p:cNvSpPr/>
              <p:nvPr/>
            </p:nvSpPr>
            <p:spPr>
              <a:xfrm>
                <a:off x="4790799" y="5126955"/>
                <a:ext cx="534121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en-US" sz="2800" b="0" dirty="0"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964C9B0-3069-4597-81BF-E36D35104E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799" y="5126955"/>
                <a:ext cx="534121" cy="13849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03FB4CB-6A52-46D5-9833-57FA031D6B92}"/>
              </a:ext>
            </a:extLst>
          </p:cNvPr>
          <p:cNvCxnSpPr/>
          <p:nvPr/>
        </p:nvCxnSpPr>
        <p:spPr>
          <a:xfrm>
            <a:off x="4280893" y="5061769"/>
            <a:ext cx="0" cy="14668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D4EA8F9-7372-4E6B-8290-018C9CA323DF}"/>
                  </a:ext>
                </a:extLst>
              </p:cNvPr>
              <p:cNvSpPr/>
              <p:nvPr/>
            </p:nvSpPr>
            <p:spPr>
              <a:xfrm>
                <a:off x="2832012" y="5557842"/>
                <a:ext cx="13112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D4EA8F9-7372-4E6B-8290-018C9CA323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012" y="5557842"/>
                <a:ext cx="131125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4" descr="Related image">
            <a:extLst>
              <a:ext uri="{FF2B5EF4-FFF2-40B4-BE49-F238E27FC236}">
                <a16:creationId xmlns:a16="http://schemas.microsoft.com/office/drawing/2014/main" id="{458BC8B2-7212-479A-9BA6-369657802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471" y="4950456"/>
            <a:ext cx="1737994" cy="173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DB6E8C6-FBC1-4459-B116-95BAD94AA87F}"/>
                  </a:ext>
                </a:extLst>
              </p:cNvPr>
              <p:cNvSpPr/>
              <p:nvPr/>
            </p:nvSpPr>
            <p:spPr>
              <a:xfrm>
                <a:off x="8479341" y="5126955"/>
                <a:ext cx="534121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en-US" sz="2800" b="0" dirty="0"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DB6E8C6-FBC1-4459-B116-95BAD94AA8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341" y="5126955"/>
                <a:ext cx="534121" cy="13849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4B52E71-B5E2-443F-9377-1F1F4D197245}"/>
              </a:ext>
            </a:extLst>
          </p:cNvPr>
          <p:cNvCxnSpPr>
            <a:cxnSpLocks/>
          </p:cNvCxnSpPr>
          <p:nvPr/>
        </p:nvCxnSpPr>
        <p:spPr>
          <a:xfrm flipV="1">
            <a:off x="8205193" y="5061769"/>
            <a:ext cx="0" cy="13345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134C058-1109-4CAD-9CDA-2575887FC3B7}"/>
                  </a:ext>
                </a:extLst>
              </p:cNvPr>
              <p:cNvSpPr/>
              <p:nvPr/>
            </p:nvSpPr>
            <p:spPr>
              <a:xfrm>
                <a:off x="6520554" y="5557842"/>
                <a:ext cx="157895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134C058-1109-4CAD-9CDA-2575887FC3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554" y="5557842"/>
                <a:ext cx="157895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671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585A82-6791-4100-8F4A-227E5BC65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83" y="1842881"/>
            <a:ext cx="10282989" cy="9491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5FF05D-A55F-4AA2-B326-DE46E590C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93474"/>
            <a:ext cx="9889957" cy="11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4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4809DD-58EE-41D7-AD0A-08A3A1B94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769" y="1400230"/>
            <a:ext cx="8652732" cy="533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4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5175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209B8-4F4B-4622-B8CA-55C487886E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99520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Electric power is defined as the rate, per unit time, at which electrical energy is consumed/transferred in an electrical circuit.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Joule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seconds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Watts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209B8-4F4B-4622-B8CA-55C487886E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99520"/>
                <a:ext cx="10515600" cy="4351338"/>
              </a:xfrm>
              <a:blipFill>
                <a:blip r:embed="rId2"/>
                <a:stretch>
                  <a:fillRect l="-1043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592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2600</TotalTime>
  <Words>492</Words>
  <Application>Microsoft Office PowerPoint</Application>
  <PresentationFormat>Widescreen</PresentationFormat>
  <Paragraphs>84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Office Theme</vt:lpstr>
      <vt:lpstr>EE 201 Fundamentals of Electric Circuits</vt:lpstr>
      <vt:lpstr>Course Introduction</vt:lpstr>
      <vt:lpstr>Grades</vt:lpstr>
      <vt:lpstr>Lecture 1 - Summary</vt:lpstr>
      <vt:lpstr>Lecture 2 Chapter 4 - Ohm’s Law, Power and Energy</vt:lpstr>
      <vt:lpstr>Resistance</vt:lpstr>
      <vt:lpstr>Examples</vt:lpstr>
      <vt:lpstr>Examples</vt:lpstr>
      <vt:lpstr>Power</vt:lpstr>
      <vt:lpstr>Examples</vt:lpstr>
      <vt:lpstr>Examples</vt:lpstr>
      <vt:lpstr>Energy</vt:lpstr>
      <vt:lpstr>Energy</vt:lpstr>
      <vt:lpstr>Efficiency</vt:lpstr>
      <vt:lpstr>Efficiency</vt:lpstr>
      <vt:lpstr>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 201 Fundamentals of Electric Circuits</dc:title>
  <dc:creator>Anmar Arif</dc:creator>
  <cp:lastModifiedBy>Anmar Arif</cp:lastModifiedBy>
  <cp:revision>56</cp:revision>
  <dcterms:created xsi:type="dcterms:W3CDTF">2019-08-31T08:42:38Z</dcterms:created>
  <dcterms:modified xsi:type="dcterms:W3CDTF">2019-09-02T19:36:45Z</dcterms:modified>
</cp:coreProperties>
</file>