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Lst>
  <p:sldIdLst>
    <p:sldId id="256" r:id="rId2"/>
    <p:sldId id="257" r:id="rId3"/>
    <p:sldId id="258" r:id="rId4"/>
    <p:sldId id="259" r:id="rId5"/>
    <p:sldId id="293" r:id="rId6"/>
    <p:sldId id="295" r:id="rId7"/>
    <p:sldId id="260" r:id="rId8"/>
    <p:sldId id="261" r:id="rId9"/>
    <p:sldId id="263" r:id="rId10"/>
    <p:sldId id="264" r:id="rId11"/>
    <p:sldId id="265" r:id="rId12"/>
    <p:sldId id="266" r:id="rId13"/>
    <p:sldId id="279" r:id="rId14"/>
    <p:sldId id="296" r:id="rId15"/>
    <p:sldId id="267" r:id="rId16"/>
    <p:sldId id="281" r:id="rId17"/>
    <p:sldId id="282" r:id="rId18"/>
    <p:sldId id="297" r:id="rId19"/>
    <p:sldId id="268" r:id="rId20"/>
    <p:sldId id="285" r:id="rId21"/>
    <p:sldId id="286" r:id="rId22"/>
    <p:sldId id="287" r:id="rId23"/>
    <p:sldId id="288" r:id="rId24"/>
    <p:sldId id="289" r:id="rId25"/>
    <p:sldId id="269" r:id="rId26"/>
    <p:sldId id="270" r:id="rId27"/>
    <p:sldId id="271" r:id="rId28"/>
    <p:sldId id="272" r:id="rId29"/>
    <p:sldId id="273" r:id="rId30"/>
    <p:sldId id="274" r:id="rId31"/>
    <p:sldId id="275" r:id="rId32"/>
    <p:sldId id="276" r:id="rId33"/>
    <p:sldId id="277" r:id="rId34"/>
    <p:sldId id="292" r:id="rId35"/>
    <p:sldId id="291"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p:restoredTop sz="94712"/>
  </p:normalViewPr>
  <p:slideViewPr>
    <p:cSldViewPr snapToGrid="0" snapToObjects="1">
      <p:cViewPr varScale="1">
        <p:scale>
          <a:sx n="93" d="100"/>
          <a:sy n="93" d="100"/>
        </p:scale>
        <p:origin x="21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1899148-1D9C-5840-8C61-50941D90DB7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98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BB94-4F14-E244-807A-D50FE9A4BCB1}" type="datetimeFigureOut">
              <a:rPr lang="en-US" smtClean="0"/>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24686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15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0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40057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8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6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07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56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23084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BB94-4F14-E244-807A-D50FE9A4BCB1}" type="datetimeFigureOut">
              <a:rPr lang="en-US" smtClean="0"/>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9148-1D9C-5840-8C61-50941D90DB7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84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A2BB94-4F14-E244-807A-D50FE9A4BCB1}" type="datetimeFigureOut">
              <a:rPr lang="en-US" smtClean="0"/>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23730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A2BB94-4F14-E244-807A-D50FE9A4BCB1}" type="datetimeFigureOut">
              <a:rPr lang="en-US" smtClean="0"/>
              <a:t>10/10/16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99148-1D9C-5840-8C61-50941D90DB7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79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A2BB94-4F14-E244-807A-D50FE9A4BCB1}" type="datetimeFigureOut">
              <a:rPr lang="en-US" smtClean="0"/>
              <a:t>10/10/16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99148-1D9C-5840-8C61-50941D90DB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94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2BB94-4F14-E244-807A-D50FE9A4BCB1}" type="datetimeFigureOut">
              <a:rPr lang="en-US" smtClean="0"/>
              <a:t>10/10/16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71083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BB94-4F14-E244-807A-D50FE9A4BCB1}" type="datetimeFigureOut">
              <a:rPr lang="en-US" smtClean="0"/>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9148-1D9C-5840-8C61-50941D90DB7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78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BB94-4F14-E244-807A-D50FE9A4BCB1}" type="datetimeFigureOut">
              <a:rPr lang="en-US" smtClean="0"/>
              <a:t>10/10/16</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B1899148-1D9C-5840-8C61-50941D90DB7C}" type="slidenum">
              <a:rPr lang="en-US" smtClean="0"/>
              <a:t>‹#›</a:t>
            </a:fld>
            <a:endParaRPr lang="en-US"/>
          </a:p>
        </p:txBody>
      </p:sp>
    </p:spTree>
    <p:extLst>
      <p:ext uri="{BB962C8B-B14F-4D97-AF65-F5344CB8AC3E}">
        <p14:creationId xmlns:p14="http://schemas.microsoft.com/office/powerpoint/2010/main" val="2421448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A2BB94-4F14-E244-807A-D50FE9A4BCB1}" type="datetimeFigureOut">
              <a:rPr lang="en-US" smtClean="0"/>
              <a:t>10/10/16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99148-1D9C-5840-8C61-50941D90DB7C}" type="slidenum">
              <a:rPr lang="en-US" smtClean="0"/>
              <a:t>‹#›</a:t>
            </a:fld>
            <a:endParaRPr lang="en-US"/>
          </a:p>
        </p:txBody>
      </p:sp>
    </p:spTree>
    <p:extLst>
      <p:ext uri="{BB962C8B-B14F-4D97-AF65-F5344CB8AC3E}">
        <p14:creationId xmlns:p14="http://schemas.microsoft.com/office/powerpoint/2010/main" val="178038101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_bPGRNuxQY8"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O7mQMv6Oas"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HO7mQMv6Oas" TargetMode="External"/><Relationship Id="rId4" Type="http://schemas.openxmlformats.org/officeDocument/2006/relationships/hyperlink" Target="https://www.youtube.com/watch?v=VE0zlENHzN4"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E0zlENHzN4"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solidFill>
                  <a:schemeClr val="accent1"/>
                </a:solidFill>
              </a:rPr>
              <a:t>الإعلام الدولي والدعاية</a:t>
            </a:r>
            <a:endParaRPr lang="en-US" dirty="0">
              <a:solidFill>
                <a:schemeClr val="accent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372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الدعاية البيضاء</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just" rtl="1"/>
            <a:r>
              <a:rPr lang="ar-SA" dirty="0" smtClean="0"/>
              <a:t>هي الدعاية التي تقوم على معلومات صادقة، والمكشوفة الواضحة ذات النشاط العلمي من أجل هدف معين</a:t>
            </a:r>
            <a:r>
              <a:rPr lang="ar-SA" dirty="0"/>
              <a:t>. </a:t>
            </a:r>
            <a:r>
              <a:rPr lang="ar-SA" dirty="0" smtClean="0"/>
              <a:t>وتهدف </a:t>
            </a:r>
            <a:r>
              <a:rPr lang="ar-SA" dirty="0"/>
              <a:t>غالباً إلى إحداث تأثيرات إيجابية مرغوبة على الجمهور المستهدف من خلال نقل المعلومات والآراء والأفكار والحقائق التي تظهر وتؤكد الجوانب </a:t>
            </a:r>
            <a:r>
              <a:rPr lang="ar-SA" dirty="0" smtClean="0"/>
              <a:t>الإيجابية، </a:t>
            </a:r>
            <a:r>
              <a:rPr lang="ar-SA" dirty="0"/>
              <a:t>وفي هذه الحالة تقترب الدعاية بدرجة كبيرة من الإعلام مع جود بعض اختلاف في أن </a:t>
            </a:r>
            <a:r>
              <a:rPr lang="ar-SA" dirty="0" smtClean="0"/>
              <a:t>الدعاية لها أهداف محددة.</a:t>
            </a:r>
            <a:endParaRPr lang="ar-SA" dirty="0"/>
          </a:p>
        </p:txBody>
      </p:sp>
    </p:spTree>
    <p:extLst>
      <p:ext uri="{BB962C8B-B14F-4D97-AF65-F5344CB8AC3E}">
        <p14:creationId xmlns:p14="http://schemas.microsoft.com/office/powerpoint/2010/main" val="11538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الدعاية الرمادية</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just" rtl="1"/>
            <a:r>
              <a:rPr lang="ar-SA" dirty="0" smtClean="0"/>
              <a:t>هي الدعاية التي تقوم على معلومات مشكوك في صحتها وينقصها التوثيق واثبات </a:t>
            </a:r>
            <a:r>
              <a:rPr lang="ar-SA" dirty="0"/>
              <a:t>مصدرها</a:t>
            </a:r>
            <a:r>
              <a:rPr lang="ar-SA" dirty="0" smtClean="0"/>
              <a:t>. </a:t>
            </a:r>
            <a:r>
              <a:rPr lang="ar-SA" dirty="0"/>
              <a:t>فهي </a:t>
            </a:r>
            <a:r>
              <a:rPr lang="ar-SA" dirty="0" smtClean="0"/>
              <a:t>كذلك تلك </a:t>
            </a:r>
            <a:r>
              <a:rPr lang="ar-SA" dirty="0"/>
              <a:t>الدعاية التي لا يهمها ان يعرف الناس مصادرها الحقيقية ولكنها تختفي وراء هدف من </a:t>
            </a:r>
            <a:r>
              <a:rPr lang="ar-SA" dirty="0" smtClean="0"/>
              <a:t>الأهداف كالإذاعات </a:t>
            </a:r>
            <a:r>
              <a:rPr lang="ar-SA" dirty="0"/>
              <a:t>الموجهة وبعض القنوات الفضائية وشبكة الانترنت</a:t>
            </a:r>
            <a:r>
              <a:rPr lang="ar-SA" dirty="0" smtClean="0"/>
              <a:t> </a:t>
            </a:r>
            <a:r>
              <a:rPr lang="ar-SA" dirty="0"/>
              <a:t>ويمكن </a:t>
            </a:r>
            <a:r>
              <a:rPr lang="ar-SA" dirty="0" smtClean="0"/>
              <a:t>أن </a:t>
            </a:r>
            <a:r>
              <a:rPr lang="ar-SA" dirty="0" smtClean="0"/>
              <a:t>يعبر عن الدعاية </a:t>
            </a:r>
            <a:r>
              <a:rPr lang="ar-SA" dirty="0"/>
              <a:t>الرمادية بالدعاية غير المباشرة </a:t>
            </a:r>
            <a:r>
              <a:rPr lang="ar-SA" dirty="0" smtClean="0"/>
              <a:t>لأنها ظاهريا </a:t>
            </a:r>
            <a:r>
              <a:rPr lang="ar-SA" dirty="0"/>
              <a:t>تخاطب العواطف ولكنها </a:t>
            </a:r>
            <a:r>
              <a:rPr lang="ar-SA" dirty="0" smtClean="0"/>
              <a:t>سريا </a:t>
            </a:r>
            <a:r>
              <a:rPr lang="ar-SA" dirty="0"/>
              <a:t>لها </a:t>
            </a:r>
            <a:r>
              <a:rPr lang="ar-SA" dirty="0" smtClean="0"/>
              <a:t>اهدف معينة </a:t>
            </a:r>
            <a:r>
              <a:rPr lang="ar-SA" dirty="0" smtClean="0"/>
              <a:t>لتحقيقه </a:t>
            </a:r>
            <a:r>
              <a:rPr lang="ar-SA" dirty="0" smtClean="0"/>
              <a:t>والدعاية </a:t>
            </a:r>
            <a:r>
              <a:rPr lang="ar-SA" dirty="0"/>
              <a:t>غير المباشرة أقوى تأثيراً بدون شك من الدعاية </a:t>
            </a:r>
            <a:r>
              <a:rPr lang="ar-SA" dirty="0" smtClean="0"/>
              <a:t>المباشرة</a:t>
            </a:r>
            <a:r>
              <a:rPr lang="ar-SA" dirty="0"/>
              <a:t> </a:t>
            </a:r>
            <a:r>
              <a:rPr lang="ar-SA" dirty="0" smtClean="0"/>
              <a:t>وهي </a:t>
            </a:r>
            <a:r>
              <a:rPr lang="ar-SA" dirty="0"/>
              <a:t>أكثر خطورة على المستهدفين من الدعاية </a:t>
            </a:r>
            <a:r>
              <a:rPr lang="ar-SA" dirty="0" smtClean="0"/>
              <a:t>البيضاء.</a:t>
            </a:r>
            <a:endParaRPr lang="ar-SA" dirty="0"/>
          </a:p>
          <a:p>
            <a:pPr algn="just" rtl="1"/>
            <a:endParaRPr lang="ar-SA" dirty="0"/>
          </a:p>
        </p:txBody>
      </p:sp>
    </p:spTree>
    <p:extLst>
      <p:ext uri="{BB962C8B-B14F-4D97-AF65-F5344CB8AC3E}">
        <p14:creationId xmlns:p14="http://schemas.microsoft.com/office/powerpoint/2010/main" val="668687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الدعاية السوداء</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r" rtl="1"/>
            <a:r>
              <a:rPr lang="ar-SA" dirty="0" smtClean="0"/>
              <a:t>هي التي تقوم على أكاذيب ومعلومات مزوره وغير حقيقية والهدف منها هو التشويش والخداع واحداث الضرر</a:t>
            </a:r>
            <a:r>
              <a:rPr lang="ar-SA" dirty="0"/>
              <a:t>. فهي التي تكون مستوردة وذات نشاط سري وتعتمد هذه الدعاية على النشاطات السرية </a:t>
            </a:r>
            <a:r>
              <a:rPr lang="ar-SA" dirty="0" smtClean="0"/>
              <a:t>ولا </a:t>
            </a:r>
            <a:r>
              <a:rPr lang="ar-SA" dirty="0"/>
              <a:t>تعلن الدعاية السرية عن مصادرها ولكنها تنمو وتزداد معلوماتها بطريقة </a:t>
            </a:r>
            <a:r>
              <a:rPr lang="ar-SA" dirty="0" smtClean="0"/>
              <a:t>سرية. </a:t>
            </a:r>
            <a:r>
              <a:rPr lang="ar-SA" dirty="0"/>
              <a:t>وتنمو </a:t>
            </a:r>
            <a:r>
              <a:rPr lang="ar-SA" dirty="0" smtClean="0"/>
              <a:t>ونتنشر </a:t>
            </a:r>
            <a:r>
              <a:rPr lang="ar-SA" dirty="0"/>
              <a:t>خلف الشعارات الرنانة مثل الحرية والديمقراطية والعدالة و</a:t>
            </a:r>
            <a:r>
              <a:rPr lang="ar-SA" dirty="0" smtClean="0"/>
              <a:t>محاربة </a:t>
            </a:r>
            <a:r>
              <a:rPr lang="ar-SA" dirty="0"/>
              <a:t>التطرف </a:t>
            </a:r>
            <a:r>
              <a:rPr lang="ar-SA" dirty="0" smtClean="0"/>
              <a:t>والإرهاب.</a:t>
            </a:r>
          </a:p>
          <a:p>
            <a:pPr algn="r" rtl="1"/>
            <a:endParaRPr lang="ar-SA" dirty="0"/>
          </a:p>
        </p:txBody>
      </p:sp>
    </p:spTree>
    <p:extLst>
      <p:ext uri="{BB962C8B-B14F-4D97-AF65-F5344CB8AC3E}">
        <p14:creationId xmlns:p14="http://schemas.microsoft.com/office/powerpoint/2010/main" val="29805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schemeClr val="accent1"/>
                </a:solidFill>
              </a:rPr>
              <a:t>الدعاية </a:t>
            </a:r>
            <a:r>
              <a:rPr lang="ar-SA" dirty="0" smtClean="0">
                <a:solidFill>
                  <a:schemeClr val="accent1"/>
                </a:solidFill>
              </a:rPr>
              <a:t>المضادة</a:t>
            </a:r>
            <a:endParaRPr lang="en-US" dirty="0">
              <a:solidFill>
                <a:schemeClr val="accent1"/>
              </a:solidFill>
            </a:endParaRPr>
          </a:p>
        </p:txBody>
      </p:sp>
      <p:sp>
        <p:nvSpPr>
          <p:cNvPr id="3" name="Content Placeholder 2"/>
          <p:cNvSpPr>
            <a:spLocks noGrp="1"/>
          </p:cNvSpPr>
          <p:nvPr>
            <p:ph idx="1"/>
          </p:nvPr>
        </p:nvSpPr>
        <p:spPr/>
        <p:txBody>
          <a:bodyPr/>
          <a:lstStyle/>
          <a:p>
            <a:pPr algn="just" rtl="1"/>
            <a:r>
              <a:rPr lang="ar-SA" dirty="0" smtClean="0"/>
              <a:t>الدعاية </a:t>
            </a:r>
            <a:r>
              <a:rPr lang="ar-SA" dirty="0"/>
              <a:t>السلبية كما يطلق تعتمد على الجهود التي يبذلها المستهدفون أو الجهات التي تعمل على حمايتها لإحباط تأثير الدعاية المغرضة أو </a:t>
            </a:r>
            <a:r>
              <a:rPr lang="ar-SA" dirty="0" smtClean="0"/>
              <a:t>الضارة، وهي </a:t>
            </a:r>
            <a:r>
              <a:rPr lang="ar-SA" dirty="0"/>
              <a:t>مثل ما يحدث دائما في الحروب عندما يحاول العدو ضرب الروح المعنوية واضعافها من خلال حملات دعائية ضخمة ويقوم الخصم بردة الفعل </a:t>
            </a:r>
            <a:r>
              <a:rPr lang="ar-SA" dirty="0" smtClean="0"/>
              <a:t>لأبطال </a:t>
            </a:r>
            <a:r>
              <a:rPr lang="ar-SA" dirty="0"/>
              <a:t>مفعول هذه الحملات والابقاء على ارتفاع الروح </a:t>
            </a:r>
            <a:r>
              <a:rPr lang="ar-SA" dirty="0" smtClean="0"/>
              <a:t>المعنوية.</a:t>
            </a:r>
          </a:p>
        </p:txBody>
      </p:sp>
    </p:spTree>
    <p:extLst>
      <p:ext uri="{BB962C8B-B14F-4D97-AF65-F5344CB8AC3E}">
        <p14:creationId xmlns:p14="http://schemas.microsoft.com/office/powerpoint/2010/main" val="32461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457200" rtl="1" eaLnBrk="1" latinLnBrk="0" hangingPunct="1">
              <a:spcBef>
                <a:spcPct val="0"/>
              </a:spcBef>
              <a:buNone/>
            </a:pPr>
            <a:r>
              <a:rPr lang="ar-SA" dirty="0" smtClean="0">
                <a:solidFill>
                  <a:schemeClr val="accent1"/>
                </a:solidFill>
              </a:rPr>
              <a:t>الدعاية السوداء</a:t>
            </a:r>
            <a:endParaRPr lang="en-US" dirty="0">
              <a:solidFill>
                <a:schemeClr val="accent1"/>
              </a:solidFill>
            </a:endParaRPr>
          </a:p>
        </p:txBody>
      </p:sp>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49873" y="2484311"/>
            <a:ext cx="4872912" cy="3953065"/>
          </a:xfrm>
          <a:prstGeom prst="rect">
            <a:avLst/>
          </a:prstGeom>
          <a:ln>
            <a:noFill/>
          </a:ln>
          <a:effectLst>
            <a:softEdge rad="112500"/>
          </a:effectLst>
        </p:spPr>
      </p:pic>
    </p:spTree>
    <p:extLst>
      <p:ext uri="{BB962C8B-B14F-4D97-AF65-F5344CB8AC3E}">
        <p14:creationId xmlns:p14="http://schemas.microsoft.com/office/powerpoint/2010/main" val="180022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تنقسم الدعاية وفقا للنطاق الجغرافي</a:t>
            </a:r>
            <a:endParaRPr lang="en-US" dirty="0">
              <a:solidFill>
                <a:schemeClr val="accent1"/>
              </a:solidFill>
            </a:endParaRPr>
          </a:p>
        </p:txBody>
      </p:sp>
      <p:sp>
        <p:nvSpPr>
          <p:cNvPr id="3" name="Content Placeholder 2"/>
          <p:cNvSpPr>
            <a:spLocks noGrp="1"/>
          </p:cNvSpPr>
          <p:nvPr>
            <p:ph idx="1"/>
          </p:nvPr>
        </p:nvSpPr>
        <p:spPr/>
        <p:txBody>
          <a:bodyPr/>
          <a:lstStyle/>
          <a:p>
            <a:pPr algn="r" rtl="1">
              <a:lnSpc>
                <a:spcPct val="100000"/>
              </a:lnSpc>
              <a:spcBef>
                <a:spcPts val="0"/>
              </a:spcBef>
            </a:pPr>
            <a:r>
              <a:rPr lang="ar-SA" dirty="0" smtClean="0">
                <a:solidFill>
                  <a:srgbClr val="FF0000"/>
                </a:solidFill>
              </a:rPr>
              <a:t>الدعاية الداخلية</a:t>
            </a:r>
            <a:r>
              <a:rPr lang="ar-SA" dirty="0" smtClean="0"/>
              <a:t>: وتسمى كذلك الدعاية الوطنية وهي الدعاية الموجهة داخل البلد لإعطاء المعلومات ورفع المعنويات وتكذيب الشائعات لدى المواطنين. </a:t>
            </a:r>
            <a:r>
              <a:rPr lang="en-US" dirty="0" smtClean="0"/>
              <a:t> </a:t>
            </a:r>
            <a:endParaRPr lang="ar-SA" dirty="0"/>
          </a:p>
          <a:p>
            <a:pPr algn="r" rtl="1">
              <a:lnSpc>
                <a:spcPct val="100000"/>
              </a:lnSpc>
              <a:spcBef>
                <a:spcPts val="0"/>
              </a:spcBef>
            </a:pPr>
            <a:endParaRPr lang="ar-SA" dirty="0" smtClean="0"/>
          </a:p>
          <a:p>
            <a:pPr algn="r" rtl="1">
              <a:lnSpc>
                <a:spcPct val="100000"/>
              </a:lnSpc>
              <a:spcBef>
                <a:spcPts val="0"/>
              </a:spcBef>
            </a:pPr>
            <a:r>
              <a:rPr lang="ar-SA" dirty="0" smtClean="0">
                <a:solidFill>
                  <a:srgbClr val="FF0000"/>
                </a:solidFill>
              </a:rPr>
              <a:t>الدعاية الخارجية</a:t>
            </a:r>
            <a:r>
              <a:rPr lang="ar-SA" dirty="0" smtClean="0"/>
              <a:t>: هي الدعاية التي توجه نحو شعوب الدول الأخرى، ومحتواها يختلف حسب الدولة، إن كانت دولة صديقة أو محايدة أو عدوة.</a:t>
            </a:r>
          </a:p>
        </p:txBody>
      </p:sp>
    </p:spTree>
    <p:extLst>
      <p:ext uri="{BB962C8B-B14F-4D97-AF65-F5344CB8AC3E}">
        <p14:creationId xmlns:p14="http://schemas.microsoft.com/office/powerpoint/2010/main" val="200716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أساليب الدعاية</a:t>
            </a:r>
            <a:endParaRPr lang="en-US" dirty="0">
              <a:solidFill>
                <a:schemeClr val="accent1"/>
              </a:solidFill>
            </a:endParaRPr>
          </a:p>
        </p:txBody>
      </p:sp>
      <p:sp>
        <p:nvSpPr>
          <p:cNvPr id="3" name="Content Placeholder 2"/>
          <p:cNvSpPr>
            <a:spLocks noGrp="1"/>
          </p:cNvSpPr>
          <p:nvPr>
            <p:ph idx="1"/>
          </p:nvPr>
        </p:nvSpPr>
        <p:spPr/>
        <p:txBody>
          <a:bodyPr/>
          <a:lstStyle/>
          <a:p>
            <a:pPr algn="r" rtl="1"/>
            <a:r>
              <a:rPr lang="ar-SA" dirty="0">
                <a:solidFill>
                  <a:srgbClr val="FF0000"/>
                </a:solidFill>
              </a:rPr>
              <a:t>الشعارات: </a:t>
            </a:r>
            <a:r>
              <a:rPr lang="ar-SA" dirty="0"/>
              <a:t>وهي عبارة عن الكلمات البسيطة التي تصدر عن الزعماء في كل حركة من الحركات السياسية والاجتماعية ثم يرددها الشعب نفسه وربما تدخل الأناشيد والقصائد الشعرية والأغاني</a:t>
            </a:r>
            <a:r>
              <a:rPr lang="ar-SA" dirty="0" smtClean="0"/>
              <a:t>.</a:t>
            </a:r>
          </a:p>
          <a:p>
            <a:pPr algn="r" rtl="1"/>
            <a:endParaRPr lang="ar-SA" dirty="0" smtClean="0"/>
          </a:p>
          <a:p>
            <a:pPr algn="r" rtl="1"/>
            <a:r>
              <a:rPr lang="ar-SA" dirty="0" smtClean="0"/>
              <a:t> </a:t>
            </a:r>
            <a:r>
              <a:rPr lang="ar-SA" dirty="0">
                <a:solidFill>
                  <a:srgbClr val="FF0000"/>
                </a:solidFill>
              </a:rPr>
              <a:t>أسلوب التكرار: </a:t>
            </a:r>
            <a:r>
              <a:rPr lang="ar-SA" dirty="0"/>
              <a:t>فالدعاية السياسية أو الاجتماعية لا غنى لها مطلقاً عن التكرار وهي وسيلة من وسائل تثبيت المعلومات المراد إشاعتها بين الجماهير، ونحن عندما نعدّد هذه الأساليب قد لا </a:t>
            </a:r>
            <a:r>
              <a:rPr lang="ar-SA" dirty="0" smtClean="0"/>
              <a:t>تخص </a:t>
            </a:r>
            <a:r>
              <a:rPr lang="ar-SA" dirty="0"/>
              <a:t>فقط الدعاية السلبية فقد تتعداها إلى الدعاية الطيبة الداعية إلى الحق</a:t>
            </a:r>
            <a:r>
              <a:rPr lang="ar-SA" dirty="0" smtClean="0"/>
              <a:t>.</a:t>
            </a:r>
          </a:p>
          <a:p>
            <a:pPr algn="r" rtl="1"/>
            <a:endParaRPr lang="ar-SA" dirty="0"/>
          </a:p>
          <a:p>
            <a:pPr algn="r" rtl="1"/>
            <a:endParaRPr lang="en-US" dirty="0"/>
          </a:p>
        </p:txBody>
      </p:sp>
    </p:spTree>
    <p:extLst>
      <p:ext uri="{BB962C8B-B14F-4D97-AF65-F5344CB8AC3E}">
        <p14:creationId xmlns:p14="http://schemas.microsoft.com/office/powerpoint/2010/main" val="40163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أساليب الدعاية</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algn="r" rtl="1"/>
            <a:r>
              <a:rPr lang="ar-SA" dirty="0" smtClean="0">
                <a:solidFill>
                  <a:srgbClr val="FF0000"/>
                </a:solidFill>
              </a:rPr>
              <a:t>أسلوب </a:t>
            </a:r>
            <a:r>
              <a:rPr lang="ar-SA" dirty="0">
                <a:solidFill>
                  <a:srgbClr val="FF0000"/>
                </a:solidFill>
              </a:rPr>
              <a:t>الاستضعاف والاستعطاف: </a:t>
            </a:r>
            <a:r>
              <a:rPr lang="ar-SA" dirty="0"/>
              <a:t>ويستعمل هذا الأسلوب </a:t>
            </a:r>
            <a:r>
              <a:rPr lang="ar-SA" dirty="0" smtClean="0"/>
              <a:t>بهدف التأثير </a:t>
            </a:r>
            <a:r>
              <a:rPr lang="ar-SA" dirty="0"/>
              <a:t>في نفوس المقابل، </a:t>
            </a:r>
            <a:r>
              <a:rPr lang="ar-SA" dirty="0" smtClean="0"/>
              <a:t>وتعتمد عليها الكيانات الصهيونية </a:t>
            </a:r>
            <a:r>
              <a:rPr lang="ar-SA" dirty="0"/>
              <a:t>كثيراً في نشر دعاياتها ضد الدول </a:t>
            </a:r>
            <a:r>
              <a:rPr lang="ar-SA" dirty="0" smtClean="0"/>
              <a:t>العربية.</a:t>
            </a:r>
          </a:p>
          <a:p>
            <a:pPr algn="r" rtl="1"/>
            <a:endParaRPr lang="ar-SA" dirty="0" smtClean="0"/>
          </a:p>
          <a:p>
            <a:pPr algn="r" rtl="1"/>
            <a:r>
              <a:rPr lang="ar-SA" dirty="0" smtClean="0">
                <a:solidFill>
                  <a:srgbClr val="FF0000"/>
                </a:solidFill>
              </a:rPr>
              <a:t>أسلوب </a:t>
            </a:r>
            <a:r>
              <a:rPr lang="ar-SA" dirty="0">
                <a:solidFill>
                  <a:srgbClr val="FF0000"/>
                </a:solidFill>
              </a:rPr>
              <a:t>النكتة: </a:t>
            </a:r>
            <a:r>
              <a:rPr lang="ar-SA" dirty="0"/>
              <a:t>وللنكتة اثر كبير في الرأي العام وخاصة في الشعوب التي تميل بطبيعتها إلى ذلك، وقد يحدث أحياناً أن يكون لبعض النكات تأثير في الرأي العام اكبر واعمق من تأثير المقالات الصحفية والأحاديث الإذاعية، ولذلك تعني البلاد المعادية دائماً بجمع النكات ذات الهدف السياسي.</a:t>
            </a:r>
          </a:p>
          <a:p>
            <a:pPr algn="r" rtl="1"/>
            <a:endParaRPr lang="ar-SA" dirty="0"/>
          </a:p>
          <a:p>
            <a:pPr algn="r" rtl="1"/>
            <a:r>
              <a:rPr lang="ar-SA" dirty="0" smtClean="0">
                <a:solidFill>
                  <a:srgbClr val="FF0000"/>
                </a:solidFill>
              </a:rPr>
              <a:t>الأسلوب </a:t>
            </a:r>
            <a:r>
              <a:rPr lang="ar-SA" dirty="0">
                <a:solidFill>
                  <a:srgbClr val="FF0000"/>
                </a:solidFill>
              </a:rPr>
              <a:t>الديني: </a:t>
            </a:r>
            <a:r>
              <a:rPr lang="ar-SA" dirty="0">
                <a:solidFill>
                  <a:schemeClr val="tx1"/>
                </a:solidFill>
              </a:rPr>
              <a:t>يستعمل مثل هذا الأسلوب وهو خطر جداً إذ ينفذ إلى الأمة من أعماقها من عقائدها ويحاول ضربها ونسف كيانها العقائدي وتحقيق مصالحهم وفق ما يشتهون إذا ملكوا الأداة لتسيير الأمة.</a:t>
            </a:r>
            <a:endParaRPr lang="en-US" dirty="0">
              <a:solidFill>
                <a:schemeClr val="tx1"/>
              </a:solidFill>
            </a:endParaRPr>
          </a:p>
        </p:txBody>
      </p:sp>
    </p:spTree>
    <p:extLst>
      <p:ext uri="{BB962C8B-B14F-4D97-AF65-F5344CB8AC3E}">
        <p14:creationId xmlns:p14="http://schemas.microsoft.com/office/powerpoint/2010/main" val="218570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457200" rtl="1" eaLnBrk="1" latinLnBrk="0" hangingPunct="1">
              <a:spcBef>
                <a:spcPct val="0"/>
              </a:spcBef>
              <a:buNone/>
            </a:pPr>
            <a:r>
              <a:rPr lang="ar-SA" dirty="0" smtClean="0">
                <a:solidFill>
                  <a:schemeClr val="accent1"/>
                </a:solidFill>
              </a:rPr>
              <a:t>أساليب الدعاية</a:t>
            </a:r>
            <a:endParaRPr lang="en-US" dirty="0">
              <a:solidFill>
                <a:schemeClr val="accent1"/>
              </a:solidFill>
            </a:endParaRP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50352" y="2557463"/>
            <a:ext cx="5891296" cy="3317875"/>
          </a:xfrm>
          <a:prstGeom prst="rect">
            <a:avLst/>
          </a:prstGeom>
          <a:ln>
            <a:noFill/>
          </a:ln>
          <a:effectLst>
            <a:softEdge rad="112500"/>
          </a:effectLst>
        </p:spPr>
      </p:pic>
    </p:spTree>
    <p:extLst>
      <p:ext uri="{BB962C8B-B14F-4D97-AF65-F5344CB8AC3E}">
        <p14:creationId xmlns:p14="http://schemas.microsoft.com/office/powerpoint/2010/main" val="572492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وسائل الدعاية</a:t>
            </a:r>
            <a:endParaRPr lang="en-US" dirty="0">
              <a:solidFill>
                <a:schemeClr val="accent1"/>
              </a:solidFill>
            </a:endParaRPr>
          </a:p>
        </p:txBody>
      </p:sp>
      <p:sp>
        <p:nvSpPr>
          <p:cNvPr id="3" name="Content Placeholder 2"/>
          <p:cNvSpPr>
            <a:spLocks noGrp="1"/>
          </p:cNvSpPr>
          <p:nvPr>
            <p:ph idx="1"/>
          </p:nvPr>
        </p:nvSpPr>
        <p:spPr/>
        <p:txBody>
          <a:bodyPr>
            <a:noAutofit/>
          </a:bodyPr>
          <a:lstStyle/>
          <a:p>
            <a:pPr marL="228600" indent="-228600" algn="just" defTabSz="914400" rtl="1" eaLnBrk="1" latinLnBrk="0" hangingPunct="1">
              <a:lnSpc>
                <a:spcPct val="90000"/>
              </a:lnSpc>
              <a:spcBef>
                <a:spcPts val="1000"/>
              </a:spcBef>
              <a:buFont typeface="Arial"/>
              <a:buChar char="•"/>
            </a:pPr>
            <a:r>
              <a:rPr lang="ar-SA" dirty="0" smtClean="0"/>
              <a:t>في العصور القديمة كانت وسائل الدعاية تشمل الخطب والمسارح والكتابة بالرموز والنقود المعدنية والعمارة والتماثيل والرسوم والاحتفالات والشعارات.</a:t>
            </a:r>
            <a:endParaRPr lang="ar-SA" dirty="0"/>
          </a:p>
          <a:p>
            <a:pPr marL="228600" indent="-228600" algn="just" defTabSz="914400" rtl="1" eaLnBrk="1" latinLnBrk="0" hangingPunct="1">
              <a:lnSpc>
                <a:spcPct val="90000"/>
              </a:lnSpc>
              <a:spcBef>
                <a:spcPts val="1000"/>
              </a:spcBef>
              <a:buFont typeface="Arial"/>
              <a:buChar char="•"/>
            </a:pPr>
            <a:r>
              <a:rPr lang="ar-SA" dirty="0" smtClean="0"/>
              <a:t>أصبحت الكتب والمنشورات والملصقات والإعلانات من اهم وسائل الدعاية وتشمل الصور والرسوم الساخرة والكاريكاتير والملصقات.</a:t>
            </a:r>
            <a:endParaRPr lang="ar-SA" dirty="0"/>
          </a:p>
          <a:p>
            <a:pPr marL="228600" lvl="0" indent="-228600" algn="just" defTabSz="914400" rtl="1">
              <a:lnSpc>
                <a:spcPct val="90000"/>
              </a:lnSpc>
              <a:spcBef>
                <a:spcPts val="1000"/>
              </a:spcBef>
            </a:pPr>
            <a:r>
              <a:rPr lang="ar-SA" dirty="0"/>
              <a:t>الوسائل المنطوقة أو الصوتية </a:t>
            </a:r>
            <a:r>
              <a:rPr lang="ar-SA" dirty="0" smtClean="0"/>
              <a:t>كالأغاني </a:t>
            </a:r>
            <a:r>
              <a:rPr lang="ar-SA" dirty="0"/>
              <a:t>و الأناشيد </a:t>
            </a:r>
            <a:r>
              <a:rPr lang="ar-SA" dirty="0" smtClean="0"/>
              <a:t>الوطنية من خلال الإذاعة.</a:t>
            </a:r>
            <a:endParaRPr lang="ar-SA" dirty="0"/>
          </a:p>
          <a:p>
            <a:pPr marL="228600" indent="-228600" algn="just" defTabSz="914400" rtl="1" eaLnBrk="1" latinLnBrk="0" hangingPunct="1">
              <a:lnSpc>
                <a:spcPct val="90000"/>
              </a:lnSpc>
              <a:spcBef>
                <a:spcPts val="1000"/>
              </a:spcBef>
              <a:buFont typeface="Arial"/>
              <a:buChar char="•"/>
            </a:pPr>
            <a:r>
              <a:rPr lang="ar-SA" dirty="0" smtClean="0"/>
              <a:t>الوسائل </a:t>
            </a:r>
            <a:r>
              <a:rPr lang="ar-SA" dirty="0"/>
              <a:t>المنطوقة </a:t>
            </a:r>
            <a:r>
              <a:rPr lang="ar-SA" dirty="0" smtClean="0"/>
              <a:t>والمرئية </a:t>
            </a:r>
            <a:r>
              <a:rPr lang="ar-SA" dirty="0"/>
              <a:t>وهي التي تجمع الصوت و </a:t>
            </a:r>
            <a:r>
              <a:rPr lang="ar-SA" dirty="0" smtClean="0"/>
              <a:t>الصورة </a:t>
            </a:r>
            <a:r>
              <a:rPr lang="ar-SA" dirty="0"/>
              <a:t>مثل السينما و التلفزيون </a:t>
            </a:r>
            <a:r>
              <a:rPr lang="ar-SA" dirty="0" smtClean="0"/>
              <a:t>والانترنت في الوقت الحاضر.</a:t>
            </a:r>
            <a:endParaRPr lang="en-US" dirty="0"/>
          </a:p>
        </p:txBody>
      </p:sp>
    </p:spTree>
    <p:extLst>
      <p:ext uri="{BB962C8B-B14F-4D97-AF65-F5344CB8AC3E}">
        <p14:creationId xmlns:p14="http://schemas.microsoft.com/office/powerpoint/2010/main" val="110271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دراسة الدعاية والحرب النفسية</a:t>
            </a:r>
            <a:endParaRPr lang="en-US" dirty="0">
              <a:solidFill>
                <a:schemeClr val="accent1"/>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بدأ الاهتمام بدراسة الإعلام </a:t>
            </a:r>
            <a:r>
              <a:rPr lang="ar-SA" dirty="0" smtClean="0"/>
              <a:t>الدولي والدعاية مع </a:t>
            </a:r>
            <a:r>
              <a:rPr lang="ar-SA" dirty="0" smtClean="0"/>
              <a:t>نشوب الحرب العالمية الأولى ( ١٩١٤م-١٩١٨م) وكان تركيز الباحثين في ذلك الوقت على الدعاية والحرب النفسية بين الدول المتحاربة وتأثيراتها على الجمهور.</a:t>
            </a:r>
          </a:p>
          <a:p>
            <a:pPr marL="228600" indent="-228600" algn="r" defTabSz="914400" rtl="1" eaLnBrk="1" latinLnBrk="0" hangingPunct="1">
              <a:lnSpc>
                <a:spcPct val="90000"/>
              </a:lnSpc>
              <a:spcBef>
                <a:spcPts val="1000"/>
              </a:spcBef>
              <a:buFont typeface="Arial"/>
              <a:buChar char="•"/>
            </a:pPr>
            <a:r>
              <a:rPr lang="ar-SA" dirty="0" smtClean="0"/>
              <a:t>استمر الباحثين بعد الحرب العالمية الأولى في دراسة الإعلام الدولي والدعاية السياسية حيث ظهرت دول جديدة في أوروبا تستخدم وسائل الاتصال الجماهيرية في الدعاية الداخلية والخارجية.</a:t>
            </a:r>
          </a:p>
          <a:p>
            <a:pPr marL="228600" indent="-228600" algn="r" defTabSz="914400" rtl="1" eaLnBrk="1" latinLnBrk="0" hangingPunct="1">
              <a:lnSpc>
                <a:spcPct val="90000"/>
              </a:lnSpc>
              <a:spcBef>
                <a:spcPts val="1000"/>
              </a:spcBef>
              <a:buFont typeface="Arial"/>
              <a:buChar char="•"/>
            </a:pPr>
            <a:r>
              <a:rPr lang="ar-SA" dirty="0" smtClean="0"/>
              <a:t>زاد اهتمام الباحثين لدراسة الإعلام الدولي وأساليب الدعاية السياسية خلال فترة الحرب الباردة بين الولايات المتحدة الأمريكية والاتحاد السوفيتي.</a:t>
            </a:r>
          </a:p>
        </p:txBody>
      </p:sp>
    </p:spTree>
    <p:extLst>
      <p:ext uri="{BB962C8B-B14F-4D97-AF65-F5344CB8AC3E}">
        <p14:creationId xmlns:p14="http://schemas.microsoft.com/office/powerpoint/2010/main" val="213187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أنواع الدعاية</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228600" indent="-228600" algn="r" defTabSz="914400" rtl="1">
              <a:lnSpc>
                <a:spcPct val="90000"/>
              </a:lnSpc>
              <a:spcBef>
                <a:spcPts val="1000"/>
              </a:spcBef>
            </a:pPr>
            <a:r>
              <a:rPr lang="de-DE" dirty="0" smtClean="0">
                <a:solidFill>
                  <a:srgbClr val="FF0000"/>
                </a:solidFill>
              </a:rPr>
              <a:t>الدعاية </a:t>
            </a:r>
            <a:r>
              <a:rPr lang="de-DE" dirty="0">
                <a:solidFill>
                  <a:srgbClr val="FF0000"/>
                </a:solidFill>
              </a:rPr>
              <a:t>السياسية </a:t>
            </a:r>
            <a:r>
              <a:rPr lang="de-DE" dirty="0" smtClean="0">
                <a:solidFill>
                  <a:srgbClr val="FF0000"/>
                </a:solidFill>
              </a:rPr>
              <a:t>Political </a:t>
            </a:r>
            <a:r>
              <a:rPr lang="de-DE" dirty="0" err="1" smtClean="0">
                <a:solidFill>
                  <a:srgbClr val="FF0000"/>
                </a:solidFill>
              </a:rPr>
              <a:t>Propagand</a:t>
            </a:r>
            <a:r>
              <a:rPr lang="en-US" dirty="0" smtClean="0">
                <a:solidFill>
                  <a:srgbClr val="FF0000"/>
                </a:solidFill>
              </a:rPr>
              <a:t>a</a:t>
            </a:r>
            <a:r>
              <a:rPr lang="de-DE" dirty="0" smtClean="0">
                <a:solidFill>
                  <a:srgbClr val="FF0000"/>
                </a:solidFill>
              </a:rPr>
              <a:t> </a:t>
            </a:r>
            <a:r>
              <a:rPr lang="en-US" dirty="0">
                <a:solidFill>
                  <a:srgbClr val="FF0000"/>
                </a:solidFill>
              </a:rPr>
              <a:t>-</a:t>
            </a:r>
            <a:r>
              <a:rPr lang="ar-SA" dirty="0" smtClean="0">
                <a:solidFill>
                  <a:srgbClr val="FF0000"/>
                </a:solidFill>
              </a:rPr>
              <a:t>:</a:t>
            </a:r>
            <a:endParaRPr lang="ar-SA" dirty="0">
              <a:solidFill>
                <a:srgbClr val="FF0000"/>
              </a:solidFill>
            </a:endParaRPr>
          </a:p>
          <a:p>
            <a:pPr marL="0" indent="0" algn="just" defTabSz="914400" rtl="1">
              <a:lnSpc>
                <a:spcPct val="90000"/>
              </a:lnSpc>
              <a:spcBef>
                <a:spcPts val="1000"/>
              </a:spcBef>
              <a:buNone/>
            </a:pPr>
            <a:r>
              <a:rPr lang="ar-SA" dirty="0" smtClean="0"/>
              <a:t> </a:t>
            </a:r>
            <a:r>
              <a:rPr lang="ar-SA" dirty="0"/>
              <a:t>وهي تضم الأساليب التي تستخدمها </a:t>
            </a:r>
            <a:r>
              <a:rPr lang="ar-SA" dirty="0" smtClean="0"/>
              <a:t>الحكومة، </a:t>
            </a:r>
            <a:r>
              <a:rPr lang="ar-SA" dirty="0"/>
              <a:t>أو الحزب أو </a:t>
            </a:r>
            <a:r>
              <a:rPr lang="ar-SA" dirty="0" smtClean="0"/>
              <a:t>الإدارة، </a:t>
            </a:r>
            <a:r>
              <a:rPr lang="ar-SA" dirty="0"/>
              <a:t>أو جماعة الضغط بهدف التأثير لتغير سلوك الجمهور و موقفه </a:t>
            </a:r>
            <a:r>
              <a:rPr lang="ar-SA" dirty="0" smtClean="0"/>
              <a:t>السياسي. </a:t>
            </a:r>
            <a:r>
              <a:rPr lang="ar-SA" dirty="0"/>
              <a:t>و مثالاً </a:t>
            </a:r>
            <a:r>
              <a:rPr lang="ar-SA" dirty="0" smtClean="0"/>
              <a:t>على </a:t>
            </a:r>
            <a:r>
              <a:rPr lang="ar-SA" dirty="0"/>
              <a:t>الدعاية السياسية </a:t>
            </a:r>
            <a:r>
              <a:rPr lang="ar-SA" dirty="0" smtClean="0"/>
              <a:t>(الدعاية تكتيكية) </a:t>
            </a:r>
            <a:r>
              <a:rPr lang="ar-SA" dirty="0"/>
              <a:t>التي تعمل على الحصول على النتائج الفورية مثل المنشورات أثناء </a:t>
            </a:r>
            <a:r>
              <a:rPr lang="ar-SA" dirty="0" smtClean="0"/>
              <a:t>الحرب، </a:t>
            </a:r>
            <a:r>
              <a:rPr lang="ar-SA" dirty="0"/>
              <a:t>و استخدام مكبرات الصوت للحصول على استسلام فوري </a:t>
            </a:r>
            <a:r>
              <a:rPr lang="ar-SA" dirty="0" smtClean="0"/>
              <a:t>للعدو. </a:t>
            </a:r>
          </a:p>
        </p:txBody>
      </p:sp>
    </p:spTree>
    <p:extLst>
      <p:ext uri="{BB962C8B-B14F-4D97-AF65-F5344CB8AC3E}">
        <p14:creationId xmlns:p14="http://schemas.microsoft.com/office/powerpoint/2010/main" val="1578922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الدعاية </a:t>
            </a:r>
            <a:r>
              <a:rPr lang="ar-SA" dirty="0">
                <a:solidFill>
                  <a:srgbClr val="FF0000"/>
                </a:solidFill>
              </a:rPr>
              <a:t>الاجتماعية </a:t>
            </a:r>
            <a:r>
              <a:rPr lang="ar-SA" dirty="0" smtClean="0">
                <a:solidFill>
                  <a:srgbClr val="FF0000"/>
                </a:solidFill>
              </a:rPr>
              <a:t>- Sociological Propaganda:</a:t>
            </a:r>
          </a:p>
          <a:p>
            <a:pPr marL="0" indent="0" algn="just" rtl="1">
              <a:buNone/>
            </a:pPr>
            <a:r>
              <a:rPr lang="ar-SA" dirty="0" smtClean="0"/>
              <a:t>وهي </a:t>
            </a:r>
            <a:r>
              <a:rPr lang="ar-SA" dirty="0"/>
              <a:t>الدعاية التي تسعى الى أن تدمج في المجتمع أكبر عدد من أفراده و توحد </a:t>
            </a:r>
            <a:r>
              <a:rPr lang="ar-SA" dirty="0" smtClean="0"/>
              <a:t>سلوكهم، بناءً </a:t>
            </a:r>
            <a:r>
              <a:rPr lang="ar-SA" dirty="0"/>
              <a:t>على نمط </a:t>
            </a:r>
            <a:r>
              <a:rPr lang="ar-SA" dirty="0" smtClean="0"/>
              <a:t>المجتمع، ولنشر أسلوب </a:t>
            </a:r>
            <a:r>
              <a:rPr lang="ar-SA" dirty="0"/>
              <a:t>المجتمع في الحياة  </a:t>
            </a:r>
            <a:r>
              <a:rPr lang="ar-SA" dirty="0" smtClean="0"/>
              <a:t>خارجيا، </a:t>
            </a:r>
            <a:r>
              <a:rPr lang="ar-SA" dirty="0"/>
              <a:t>و من ثم فرض نمط هذا المجتمع على جماعات </a:t>
            </a:r>
            <a:r>
              <a:rPr lang="ar-SA" dirty="0" smtClean="0"/>
              <a:t>أخرى. </a:t>
            </a:r>
            <a:r>
              <a:rPr lang="ar-SA" dirty="0"/>
              <a:t>ويمكن الحديث عن نمط الحياة الأمريكية الذي بدا </a:t>
            </a:r>
            <a:r>
              <a:rPr lang="ar-SA" dirty="0" smtClean="0"/>
              <a:t>يهيمنا في </a:t>
            </a:r>
            <a:r>
              <a:rPr lang="ar-SA" dirty="0"/>
              <a:t>الساحة </a:t>
            </a:r>
            <a:r>
              <a:rPr lang="ar-SA" dirty="0" smtClean="0"/>
              <a:t>الدولية، و </a:t>
            </a:r>
            <a:r>
              <a:rPr lang="ar-SA" dirty="0"/>
              <a:t>من خلال آلة الإعلام الأمريكية الدولية استطاع الإعلام الأمريكي أن يسوق نمط الحياة الأمريكية إلى العالم </a:t>
            </a:r>
            <a:r>
              <a:rPr lang="ar-SA" dirty="0" smtClean="0"/>
              <a:t>أجمع. </a:t>
            </a:r>
            <a:r>
              <a:rPr lang="ar-DZ" dirty="0"/>
              <a:t>و تعد ظاهرة الدعاية الاجتماعية هي أكثر صعوبة للاستيعاب من الدعاية السياسية . </a:t>
            </a:r>
            <a:endParaRPr lang="en-US" dirty="0"/>
          </a:p>
        </p:txBody>
      </p:sp>
    </p:spTree>
    <p:extLst>
      <p:ext uri="{BB962C8B-B14F-4D97-AF65-F5344CB8AC3E}">
        <p14:creationId xmlns:p14="http://schemas.microsoft.com/office/powerpoint/2010/main" val="44346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r>
              <a:rPr lang="ar-SA" dirty="0">
                <a:solidFill>
                  <a:srgbClr val="FF0000"/>
                </a:solidFill>
              </a:rPr>
              <a:t>الدعاية </a:t>
            </a:r>
            <a:r>
              <a:rPr lang="ar-SA" dirty="0" smtClean="0">
                <a:solidFill>
                  <a:srgbClr val="FF0000"/>
                </a:solidFill>
              </a:rPr>
              <a:t>الدينية - </a:t>
            </a:r>
            <a:r>
              <a:rPr lang="ar-SA" dirty="0">
                <a:solidFill>
                  <a:srgbClr val="FF0000"/>
                </a:solidFill>
              </a:rPr>
              <a:t>Religious </a:t>
            </a:r>
            <a:r>
              <a:rPr lang="ar-SA" dirty="0" smtClean="0">
                <a:solidFill>
                  <a:srgbClr val="FF0000"/>
                </a:solidFill>
              </a:rPr>
              <a:t>Propaganda: </a:t>
            </a:r>
            <a:endParaRPr lang="ar-SA" dirty="0">
              <a:solidFill>
                <a:srgbClr val="FF0000"/>
              </a:solidFill>
            </a:endParaRPr>
          </a:p>
          <a:p>
            <a:pPr marL="0" indent="0" algn="r" rtl="1">
              <a:buNone/>
            </a:pPr>
            <a:r>
              <a:rPr lang="ar-SA" dirty="0" smtClean="0"/>
              <a:t> الدعاية الدينية فتهدف إلى تحويل الناس من معتقداتهم الدينية إلى معتقد آخر وهي </a:t>
            </a:r>
            <a:r>
              <a:rPr lang="ar-SA" dirty="0" smtClean="0"/>
              <a:t>بالنسبة </a:t>
            </a:r>
            <a:r>
              <a:rPr lang="ar-SA" dirty="0" smtClean="0"/>
              <a:t>لنشر الدين الإسلامي تعرف باسم الدعوة، كما يعرف النشاط الدعائي للدين المسيحي  باسم التبشير.</a:t>
            </a:r>
          </a:p>
          <a:p>
            <a:pPr marL="285750" indent="-285750" algn="r" defTabSz="457200" rtl="1" eaLnBrk="1" latinLnBrk="0" hangingPunct="1">
              <a:spcBef>
                <a:spcPct val="20000"/>
              </a:spcBef>
              <a:spcAft>
                <a:spcPts val="600"/>
              </a:spcAft>
              <a:buClr>
                <a:schemeClr val="accent1"/>
              </a:buClr>
              <a:buSzPct val="115000"/>
              <a:buFont typeface="Arial"/>
              <a:buChar char="•"/>
            </a:pPr>
            <a:endParaRPr lang="en-US" dirty="0"/>
          </a:p>
        </p:txBody>
      </p:sp>
    </p:spTree>
    <p:extLst>
      <p:ext uri="{BB962C8B-B14F-4D97-AF65-F5344CB8AC3E}">
        <p14:creationId xmlns:p14="http://schemas.microsoft.com/office/powerpoint/2010/main" val="1562990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solidFill>
                  <a:srgbClr val="FF0000"/>
                </a:solidFill>
              </a:rPr>
              <a:t>الحرب </a:t>
            </a:r>
            <a:r>
              <a:rPr lang="ar-SA" dirty="0" smtClean="0">
                <a:solidFill>
                  <a:srgbClr val="FF0000"/>
                </a:solidFill>
              </a:rPr>
              <a:t>النفسية - </a:t>
            </a:r>
            <a:r>
              <a:rPr lang="ar-SA" dirty="0">
                <a:solidFill>
                  <a:srgbClr val="FF0000"/>
                </a:solidFill>
              </a:rPr>
              <a:t>Psychological </a:t>
            </a:r>
            <a:r>
              <a:rPr lang="ar-SA" dirty="0" smtClean="0">
                <a:solidFill>
                  <a:srgbClr val="FF0000"/>
                </a:solidFill>
              </a:rPr>
              <a:t>Warfare:</a:t>
            </a:r>
          </a:p>
          <a:p>
            <a:pPr marL="0" indent="0" algn="r" rtl="1">
              <a:buNone/>
            </a:pPr>
            <a:r>
              <a:rPr lang="ar-SA" dirty="0" smtClean="0"/>
              <a:t>وهي </a:t>
            </a:r>
            <a:r>
              <a:rPr lang="ar-SA" dirty="0"/>
              <a:t>الدعاية التي تنشط أثناء الحروب و تهدف إلى إضعاف الروح المعنوية عند الخصم و تحقيق الدعم و التأييد لها عند شعب أو شعوب </a:t>
            </a:r>
            <a:r>
              <a:rPr lang="ar-SA" dirty="0" smtClean="0"/>
              <a:t>محايدة. </a:t>
            </a:r>
            <a:endParaRPr lang="en-US" dirty="0"/>
          </a:p>
        </p:txBody>
      </p:sp>
    </p:spTree>
    <p:extLst>
      <p:ext uri="{BB962C8B-B14F-4D97-AF65-F5344CB8AC3E}">
        <p14:creationId xmlns:p14="http://schemas.microsoft.com/office/powerpoint/2010/main" val="302776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solidFill>
                  <a:srgbClr val="FF0000"/>
                </a:solidFill>
              </a:rPr>
              <a:t> الدعاية التجارية </a:t>
            </a:r>
            <a:r>
              <a:rPr lang="ar-SA" dirty="0" smtClean="0">
                <a:solidFill>
                  <a:srgbClr val="FF0000"/>
                </a:solidFill>
              </a:rPr>
              <a:t>Commercials:</a:t>
            </a:r>
          </a:p>
          <a:p>
            <a:pPr marL="0" indent="0" algn="r" rtl="1">
              <a:buNone/>
            </a:pPr>
            <a:r>
              <a:rPr lang="ar-SA" dirty="0" smtClean="0"/>
              <a:t>وهي </a:t>
            </a:r>
            <a:r>
              <a:rPr lang="ar-SA" dirty="0"/>
              <a:t>الإعلان الذي يسعى فيه الدعائي الى الترويج سلعة أو خدمة </a:t>
            </a:r>
            <a:r>
              <a:rPr lang="ar-SA" dirty="0" smtClean="0"/>
              <a:t>ما، و </a:t>
            </a:r>
            <a:r>
              <a:rPr lang="ar-SA" dirty="0"/>
              <a:t>تكون مدفوعة الأجر و معلن </a:t>
            </a:r>
            <a:r>
              <a:rPr lang="ar-SA" dirty="0" smtClean="0"/>
              <a:t>عنها. </a:t>
            </a:r>
            <a:r>
              <a:rPr lang="ar-SA" dirty="0"/>
              <a:t>وتلعب دورا حاسما في الاقتصاد لارتباطها بالحياة الاقتصادية للشعوب وتعيرها الدول والمؤسسات والافراد عناية كبيرة وتنفق عليها أموال طائلة في الاعلان بشتى الوسائل بغية اكتساب الارباح </a:t>
            </a:r>
            <a:r>
              <a:rPr lang="ar-SA" dirty="0" smtClean="0"/>
              <a:t>المالية.</a:t>
            </a:r>
            <a:endParaRPr lang="en-US" dirty="0"/>
          </a:p>
          <a:p>
            <a:pPr marL="0" indent="0" algn="r" rtl="1">
              <a:buNone/>
            </a:pPr>
            <a:endParaRPr lang="en-US" dirty="0"/>
          </a:p>
        </p:txBody>
      </p:sp>
    </p:spTree>
    <p:extLst>
      <p:ext uri="{BB962C8B-B14F-4D97-AF65-F5344CB8AC3E}">
        <p14:creationId xmlns:p14="http://schemas.microsoft.com/office/powerpoint/2010/main" val="72525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امثلة الدعاية</a:t>
            </a:r>
            <a:endParaRPr lang="en-US" dirty="0">
              <a:solidFill>
                <a:schemeClr val="accent1"/>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كان الانسان قديما يستخدم الخطابة للإقناع ثم أضاف لها العناصر البصرية قدر الإمكان مع مرور الزمن واستخدم الانسان في الحضارات القديمة الكتابة والرسوم والمباني والقصور والتماثيل للتعبير عن القوة والنفوذ والسيطرة.</a:t>
            </a:r>
          </a:p>
          <a:p>
            <a:pPr marL="228600" indent="-228600" algn="r" defTabSz="914400" rtl="1" eaLnBrk="1" latinLnBrk="0" hangingPunct="1">
              <a:lnSpc>
                <a:spcPct val="90000"/>
              </a:lnSpc>
              <a:spcBef>
                <a:spcPts val="1000"/>
              </a:spcBef>
              <a:buFont typeface="Arial"/>
              <a:buChar char="•"/>
            </a:pPr>
            <a:r>
              <a:rPr lang="ar-SA" dirty="0" smtClean="0"/>
              <a:t>من ذلك امثلة الصور على النقود، وقد اشتهر الإمبراطور الروماني (</a:t>
            </a:r>
            <a:r>
              <a:rPr lang="ar-SA" dirty="0" err="1" smtClean="0"/>
              <a:t>جوليس</a:t>
            </a:r>
            <a:r>
              <a:rPr lang="ar-SA" dirty="0" smtClean="0"/>
              <a:t> سيزر) حيث ظهرت صورته على النقود الرومانية بعدة اشكال توضح انتصاراته وعظمته.</a:t>
            </a:r>
          </a:p>
          <a:p>
            <a:pPr marL="228600" indent="-228600" algn="r" defTabSz="914400" rtl="1" eaLnBrk="1" latinLnBrk="0" hangingPunct="1">
              <a:lnSpc>
                <a:spcPct val="90000"/>
              </a:lnSpc>
              <a:spcBef>
                <a:spcPts val="1000"/>
              </a:spcBef>
              <a:buFont typeface="Arial"/>
              <a:buChar char="•"/>
            </a:pPr>
            <a:r>
              <a:rPr lang="ar-SA" dirty="0" smtClean="0"/>
              <a:t>بعد اختراع الطباعة في القرن الخامس عشر الميلادي اصبح بالإمكان استخدام الكتب والمنشورات في الدعاية وارسالها لأماكن بعيدة ولأكبر عدد من الناس. فالطباعة تعد هي البداية الحقيقة للاتصال الجماهيري وبداية العصر الحديث من حيث سرعة انتشار الأفكار وتنوعها.</a:t>
            </a:r>
          </a:p>
        </p:txBody>
      </p:sp>
    </p:spTree>
    <p:extLst>
      <p:ext uri="{BB962C8B-B14F-4D97-AF65-F5344CB8AC3E}">
        <p14:creationId xmlns:p14="http://schemas.microsoft.com/office/powerpoint/2010/main" val="210800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228600" indent="-228600" algn="r" defTabSz="914400" rtl="1" eaLnBrk="1" latinLnBrk="0" hangingPunct="1">
              <a:lnSpc>
                <a:spcPct val="90000"/>
              </a:lnSpc>
              <a:spcBef>
                <a:spcPts val="1000"/>
              </a:spcBef>
              <a:buFont typeface="Arial"/>
              <a:buChar char="•"/>
            </a:pPr>
            <a:r>
              <a:rPr lang="ar-SA" dirty="0" smtClean="0"/>
              <a:t>وهم استخدام للطباعة بالكتابة والصور فالدعاية كان اثناء الصراع الطائفي في أوروبا في القرن السادس عشر الميلادي بين الكنيسة الكاثوليكية والحركة البروتستانتية بقيادة مارتن لوثر الذي استخدم الطباعة لنشر تعليماته وطباعة الصور الساخرة والتعليقات ضد اعداءه.</a:t>
            </a:r>
          </a:p>
          <a:p>
            <a:pPr marL="228600" indent="-228600" algn="r" defTabSz="914400" rtl="1" eaLnBrk="1" latinLnBrk="0" hangingPunct="1">
              <a:lnSpc>
                <a:spcPct val="90000"/>
              </a:lnSpc>
              <a:spcBef>
                <a:spcPts val="1000"/>
              </a:spcBef>
              <a:buFont typeface="Arial"/>
              <a:buChar char="•"/>
            </a:pPr>
            <a:r>
              <a:rPr lang="ar-SA" dirty="0" smtClean="0"/>
              <a:t>خلال الحرب العالمية الأولى وصلت الدعاية الى مستوى من الانتشار والتنوع لم يسبقه مثيل إلي ذلك الوقت. وكان هناك قناعة لدى الجميع الأطراف المتحاربة بأهمية الدعاية والحرب النفسية وانها بنفس أهمية الحرب والسلاح والقنابل.</a:t>
            </a:r>
          </a:p>
          <a:p>
            <a:pPr marL="228600" indent="-228600" algn="r" defTabSz="914400" rtl="1" eaLnBrk="1" latinLnBrk="0" hangingPunct="1">
              <a:lnSpc>
                <a:spcPct val="90000"/>
              </a:lnSpc>
              <a:spcBef>
                <a:spcPts val="1000"/>
              </a:spcBef>
              <a:buFont typeface="Arial"/>
              <a:buChar char="•"/>
            </a:pPr>
            <a:r>
              <a:rPr lang="ar-SA" dirty="0" smtClean="0"/>
              <a:t>انشات كل دولة إدارة خاصة بالدعاية والتعامل مع الاخبار والمعلومات، ففي بريطانيا تم إنشاء إدارة رعاية الحرب تابعة لوزارة الخارجية البريطانية وأنشئت إدارات مشابهة في كل من فرنسا وألمانيا والولايات المتحدة.</a:t>
            </a:r>
            <a:endParaRPr lang="en-US" dirty="0"/>
          </a:p>
        </p:txBody>
      </p:sp>
    </p:spTree>
    <p:extLst>
      <p:ext uri="{BB962C8B-B14F-4D97-AF65-F5344CB8AC3E}">
        <p14:creationId xmlns:p14="http://schemas.microsoft.com/office/powerpoint/2010/main" val="982545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بعد نهاية الحرب العالمية الأولى أوقفت بعض الدول مثل بريطانيا وأمريكا نشاطها الدعائي، بينما استمرت دول أخرى في تطوير أساليب الدعاية. ومن اهم هذه الدول الاتحاد السوفيتي حيث تم انشاء إدارة تابعة للحزب الشيوعي باسم (إدارة الدعاية والتحريض) عام ١٩٢٠م، وفي المانيا انشأ الحزب النازي إدارة الدعاية تابعة للحزب بداية العشرينات.</a:t>
            </a:r>
          </a:p>
        </p:txBody>
      </p:sp>
    </p:spTree>
    <p:extLst>
      <p:ext uri="{BB962C8B-B14F-4D97-AF65-F5344CB8AC3E}">
        <p14:creationId xmlns:p14="http://schemas.microsoft.com/office/powerpoint/2010/main" val="1738012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اثناء الحرب العالمية الثانية ١٩٣٩م-١٩٤٥م</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pPr marL="228600" indent="-228600" algn="r" defTabSz="914400" rtl="1" eaLnBrk="1" latinLnBrk="0" hangingPunct="1">
              <a:lnSpc>
                <a:spcPct val="90000"/>
              </a:lnSpc>
              <a:spcBef>
                <a:spcPts val="1000"/>
              </a:spcBef>
              <a:buFont typeface="Arial"/>
              <a:buChar char="•"/>
            </a:pPr>
            <a:r>
              <a:rPr lang="ar-SA" dirty="0" smtClean="0"/>
              <a:t>خلال هذه الفترة وصلت أساليب الدعاية إلى ذروتها، وكانت الدعاية في ذلك الوقت توصف بأنها القوة الرابعة بعد القوه البرية والقوه البحرية والقوة الجوية.</a:t>
            </a:r>
          </a:p>
          <a:p>
            <a:pPr marL="228600" indent="-228600" algn="r" defTabSz="914400" rtl="1" eaLnBrk="1" latinLnBrk="0" hangingPunct="1">
              <a:lnSpc>
                <a:spcPct val="90000"/>
              </a:lnSpc>
              <a:spcBef>
                <a:spcPts val="1000"/>
              </a:spcBef>
              <a:buFont typeface="Arial"/>
              <a:buChar char="•"/>
            </a:pPr>
            <a:r>
              <a:rPr lang="ar-SA" dirty="0" smtClean="0"/>
              <a:t>اثناء الحرب العالمية الثانية قامت جميع الدول المتحاربة بإنشاء إدارات كبرى أو وزارات مستقلة للدعاية والإعلام والحرب النفسية.</a:t>
            </a:r>
          </a:p>
          <a:p>
            <a:pPr marL="228600" indent="-228600" algn="r" defTabSz="914400" rtl="1" eaLnBrk="1" latinLnBrk="0" hangingPunct="1">
              <a:lnSpc>
                <a:spcPct val="90000"/>
              </a:lnSpc>
              <a:spcBef>
                <a:spcPts val="1000"/>
              </a:spcBef>
              <a:buFont typeface="Arial"/>
              <a:buChar char="•"/>
            </a:pPr>
            <a:r>
              <a:rPr lang="ar-SA" dirty="0" smtClean="0"/>
              <a:t>في المانيا انشا هتلر وزارة الدعاية عام ١٩٣٣م بقيادة جوزيف جوبلز، وكان هتلر اكثر القادة اهتمام بالدعاية وكان يقول ان هزيمة المانيا في الحرب العالمية الأولى بسبب عدم وجود دعاية قوية مساندة للمجهود الحربي.</a:t>
            </a:r>
          </a:p>
          <a:p>
            <a:pPr marL="228600" indent="-228600" algn="r" defTabSz="914400" rtl="1" eaLnBrk="1" latinLnBrk="0" hangingPunct="1">
              <a:lnSpc>
                <a:spcPct val="90000"/>
              </a:lnSpc>
              <a:spcBef>
                <a:spcPts val="1000"/>
              </a:spcBef>
              <a:buFont typeface="Arial"/>
              <a:buChar char="•"/>
            </a:pPr>
            <a:r>
              <a:rPr lang="ar-SA" dirty="0" smtClean="0"/>
              <a:t>وفي بريطانيا تم انشاء وزارة الاعلام قبل الحرب، وفي اثناء الحرب تشكلت إدارة الدعاية الحربية وكانت متخصصة ببث الدعاية للخارج.</a:t>
            </a:r>
          </a:p>
        </p:txBody>
      </p:sp>
    </p:spTree>
    <p:extLst>
      <p:ext uri="{BB962C8B-B14F-4D97-AF65-F5344CB8AC3E}">
        <p14:creationId xmlns:p14="http://schemas.microsoft.com/office/powerpoint/2010/main" val="1741820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endParaRPr lang="en-US" dirty="0"/>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عندما دخلت أمريكا الحرب عام ١٩٤١م بعد هجوم اليابان على ميناء بيرل هاربر الأمريكية تم انشاء مكتب معلومات الحرب للإعلام الداخلي ومكتب اخر للعمليات الخاصة </a:t>
            </a:r>
            <a:r>
              <a:rPr lang="ar-SA" dirty="0" smtClean="0"/>
              <a:t>للتفريق </a:t>
            </a:r>
            <a:r>
              <a:rPr lang="ar-SA" dirty="0" smtClean="0"/>
              <a:t>بين الاعلام الداخلي والدعاية الخارجية.</a:t>
            </a:r>
          </a:p>
          <a:p>
            <a:pPr marL="228600" indent="-228600" algn="r" defTabSz="914400" rtl="1" eaLnBrk="1" latinLnBrk="0" hangingPunct="1">
              <a:lnSpc>
                <a:spcPct val="90000"/>
              </a:lnSpc>
              <a:spcBef>
                <a:spcPts val="1000"/>
              </a:spcBef>
              <a:buFont typeface="Arial"/>
              <a:buChar char="•"/>
            </a:pPr>
            <a:endParaRPr lang="ar-SA" dirty="0" smtClean="0"/>
          </a:p>
        </p:txBody>
      </p:sp>
    </p:spTree>
    <p:extLst>
      <p:ext uri="{BB962C8B-B14F-4D97-AF65-F5344CB8AC3E}">
        <p14:creationId xmlns:p14="http://schemas.microsoft.com/office/powerpoint/2010/main" val="21695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دراسة وتحليل الدعاية</a:t>
            </a:r>
            <a:endParaRPr lang="en-US" dirty="0">
              <a:solidFill>
                <a:schemeClr val="accent1"/>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الباحث الأمريكي (</a:t>
            </a:r>
            <a:r>
              <a:rPr lang="ar-SA" dirty="0" smtClean="0">
                <a:solidFill>
                  <a:srgbClr val="FF0000"/>
                </a:solidFill>
              </a:rPr>
              <a:t>هارولد لازويل</a:t>
            </a:r>
            <a:r>
              <a:rPr lang="ar-SA" dirty="0" smtClean="0"/>
              <a:t>) اشهر من قام بدراسة الدعاية وتأثيراتها في العصر الحديث، وقام </a:t>
            </a:r>
            <a:r>
              <a:rPr lang="ar-SA" dirty="0" smtClean="0"/>
              <a:t>بتأليف </a:t>
            </a:r>
            <a:r>
              <a:rPr lang="ar-SA" dirty="0" smtClean="0"/>
              <a:t>كتاب بعنوان </a:t>
            </a:r>
            <a:r>
              <a:rPr lang="en-US" dirty="0" smtClean="0"/>
              <a:t>” </a:t>
            </a:r>
            <a:r>
              <a:rPr lang="ar-SA" dirty="0" smtClean="0"/>
              <a:t>أساليب الدعاية في الحرب العالمية </a:t>
            </a:r>
            <a:r>
              <a:rPr lang="en-US" dirty="0" smtClean="0"/>
              <a:t>“</a:t>
            </a:r>
            <a:r>
              <a:rPr lang="ar-SA" dirty="0" smtClean="0"/>
              <a:t> ١٩٢٧م</a:t>
            </a:r>
          </a:p>
          <a:p>
            <a:pPr marL="228600" indent="-228600" algn="r" defTabSz="914400" rtl="1" eaLnBrk="1" latinLnBrk="0" hangingPunct="1">
              <a:lnSpc>
                <a:spcPct val="90000"/>
              </a:lnSpc>
              <a:spcBef>
                <a:spcPts val="1000"/>
              </a:spcBef>
              <a:buFont typeface="Arial"/>
              <a:buChar char="•"/>
            </a:pPr>
            <a:r>
              <a:rPr lang="ar-SA" dirty="0" smtClean="0"/>
              <a:t>الاسم الاخر للدعاية والمتعارف عليه دوليا هو </a:t>
            </a:r>
            <a:r>
              <a:rPr lang="en-US" dirty="0"/>
              <a:t> </a:t>
            </a:r>
            <a:r>
              <a:rPr lang="ar-SA" dirty="0" smtClean="0"/>
              <a:t> </a:t>
            </a:r>
            <a:r>
              <a:rPr lang="en-US" dirty="0" smtClean="0"/>
              <a:t>“ Propaganda”</a:t>
            </a:r>
            <a:r>
              <a:rPr lang="ar-SA" dirty="0" smtClean="0"/>
              <a:t>.</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endParaRPr lang="en-US" dirty="0"/>
          </a:p>
        </p:txBody>
      </p:sp>
    </p:spTree>
    <p:extLst>
      <p:ext uri="{BB962C8B-B14F-4D97-AF65-F5344CB8AC3E}">
        <p14:creationId xmlns:p14="http://schemas.microsoft.com/office/powerpoint/2010/main" val="244470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امثلة للدعاية اثناء الحرب العالمية الثانية</a:t>
            </a:r>
            <a:endParaRPr lang="en-US" dirty="0">
              <a:solidFill>
                <a:schemeClr val="accent1"/>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من اهم وسائل الاعلام المستخدمة في الدعاية اثناء الحرب العالمية الثانية الصحافة المطبوعة والإذاعة والسينما والملصقات(</a:t>
            </a:r>
            <a:r>
              <a:rPr lang="ar-SA" dirty="0" err="1" smtClean="0"/>
              <a:t>البوسترز</a:t>
            </a:r>
            <a:r>
              <a:rPr lang="ar-SA" dirty="0" smtClean="0"/>
              <a:t>) والمنشورات (المطويات) التي كانت تنشر من الجو عن طريق الطائرات.</a:t>
            </a:r>
          </a:p>
          <a:p>
            <a:pPr marL="228600" indent="-228600" algn="r" defTabSz="914400" rtl="1" eaLnBrk="1" latinLnBrk="0" hangingPunct="1">
              <a:lnSpc>
                <a:spcPct val="90000"/>
              </a:lnSpc>
              <a:spcBef>
                <a:spcPts val="1000"/>
              </a:spcBef>
              <a:buFont typeface="Arial"/>
              <a:buChar char="•"/>
            </a:pPr>
            <a:r>
              <a:rPr lang="ar-SA" dirty="0" smtClean="0"/>
              <a:t>التلفزيون لم يكن له استخدام في ذلك الوقت بسبب حداثة اختراعه ولكن الحاجة إلى لتكثيف البث الإذاعي أدت إلى تأجيل تطويره في كل من أوروبا وأمريكا.</a:t>
            </a:r>
          </a:p>
          <a:p>
            <a:pPr marL="228600" indent="-228600" algn="r" defTabSz="914400" rtl="1" eaLnBrk="1" latinLnBrk="0" hangingPunct="1">
              <a:lnSpc>
                <a:spcPct val="90000"/>
              </a:lnSpc>
              <a:spcBef>
                <a:spcPts val="1000"/>
              </a:spcBef>
              <a:buFont typeface="Arial"/>
              <a:buChar char="•"/>
            </a:pPr>
            <a:r>
              <a:rPr lang="ar-SA" dirty="0" smtClean="0"/>
              <a:t>كمثال على استخدام الإذاعة قامت هيئة الإذاعة البريطانية </a:t>
            </a:r>
            <a:r>
              <a:rPr lang="en-US" dirty="0" smtClean="0"/>
              <a:t>BBC </a:t>
            </a:r>
            <a:r>
              <a:rPr lang="ar-SA" dirty="0"/>
              <a:t> </a:t>
            </a:r>
            <a:r>
              <a:rPr lang="ar-SA" dirty="0" smtClean="0"/>
              <a:t>ببث المعلومات للداخل والخارج. وكان لها مجهود كبير في بث الاخبار وتعزيز الروح المعنوية والمقاومة لدى الشعوب التي كانت تحت الاحتلال الألماني، وكان يصاحب ذلك رمي الالف المنشورات من الطائرات.</a:t>
            </a:r>
            <a:endParaRPr lang="en-US" dirty="0"/>
          </a:p>
        </p:txBody>
      </p:sp>
    </p:spTree>
    <p:extLst>
      <p:ext uri="{BB962C8B-B14F-4D97-AF65-F5344CB8AC3E}">
        <p14:creationId xmlns:p14="http://schemas.microsoft.com/office/powerpoint/2010/main" val="1344098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endParaRPr lang="en-US" dirty="0"/>
          </a:p>
        </p:txBody>
      </p:sp>
      <p:sp>
        <p:nvSpPr>
          <p:cNvPr id="3" name="Content Placeholder 2"/>
          <p:cNvSpPr>
            <a:spLocks noGrp="1"/>
          </p:cNvSpPr>
          <p:nvPr>
            <p:ph idx="1"/>
          </p:nvPr>
        </p:nvSpPr>
        <p:spPr/>
        <p:txBody>
          <a:bodyPr>
            <a:normAutofit fontScale="92500" lnSpcReduction="10000"/>
          </a:bodyPr>
          <a:lstStyle/>
          <a:p>
            <a:pPr marL="228600" indent="-228600" algn="r" defTabSz="914400" rtl="1" eaLnBrk="1" latinLnBrk="0" hangingPunct="1">
              <a:lnSpc>
                <a:spcPct val="90000"/>
              </a:lnSpc>
              <a:spcBef>
                <a:spcPts val="1000"/>
              </a:spcBef>
              <a:buFont typeface="Arial"/>
              <a:buChar char="•"/>
            </a:pPr>
            <a:r>
              <a:rPr lang="ar-SA" dirty="0" smtClean="0"/>
              <a:t>مثال اخر من اليابان كانت الإذاعة اليابانية تبث برنامجا يعرف باسم زهره طوكيو </a:t>
            </a:r>
            <a:r>
              <a:rPr lang="en-US" dirty="0" smtClean="0"/>
              <a:t>Tokyo Rose</a:t>
            </a:r>
            <a:r>
              <a:rPr lang="ar-SA" dirty="0" smtClean="0"/>
              <a:t> بصوت إمراه يابانية باللغة الإنجليزية وكان الغرض منه إحباط معنويات الجنود الامريكان والسخرية منهم ومحاولة إقناعهم بالاستسلام.</a:t>
            </a:r>
          </a:p>
          <a:p>
            <a:pPr marL="228600" indent="-228600" algn="r" defTabSz="914400" rtl="1" eaLnBrk="1" latinLnBrk="0" hangingPunct="1">
              <a:lnSpc>
                <a:spcPct val="90000"/>
              </a:lnSpc>
              <a:spcBef>
                <a:spcPts val="1000"/>
              </a:spcBef>
              <a:buFont typeface="Arial"/>
              <a:buChar char="•"/>
            </a:pPr>
            <a:r>
              <a:rPr lang="ar-SA" dirty="0" smtClean="0"/>
              <a:t>كان هناك أيضا استخدام ملحوظ للسينما في الدعاية ففي المانيا النازية ظهر العديد من الأفلام الوثائقية التي تمجد الجيش الألماني وتروج لعظمة هتلر.</a:t>
            </a:r>
          </a:p>
          <a:p>
            <a:pPr marL="228600" indent="-228600" algn="r" defTabSz="914400" rtl="1" eaLnBrk="1" latinLnBrk="0" hangingPunct="1">
              <a:lnSpc>
                <a:spcPct val="90000"/>
              </a:lnSpc>
              <a:spcBef>
                <a:spcPts val="1000"/>
              </a:spcBef>
              <a:buFont typeface="Arial"/>
              <a:buChar char="•"/>
            </a:pPr>
            <a:r>
              <a:rPr lang="ar-SA" dirty="0" smtClean="0"/>
              <a:t>ومن اشهر الأفلام الدعائية الألمانية بعنوان(ليني </a:t>
            </a:r>
            <a:r>
              <a:rPr lang="ar-SA" dirty="0" err="1" smtClean="0"/>
              <a:t>ريفيسنستول</a:t>
            </a:r>
            <a:r>
              <a:rPr lang="ar-SA" dirty="0" smtClean="0"/>
              <a:t>) الذي ظهر في عام ١٩٣٥م ويصور إنجازات الجيش الألماني والشعب الألماني بشكل عام.</a:t>
            </a:r>
          </a:p>
          <a:p>
            <a:pPr marL="228600" indent="-228600" algn="r" defTabSz="914400" rtl="1" eaLnBrk="1" latinLnBrk="0" hangingPunct="1">
              <a:lnSpc>
                <a:spcPct val="90000"/>
              </a:lnSpc>
              <a:spcBef>
                <a:spcPts val="1000"/>
              </a:spcBef>
              <a:buFont typeface="Arial"/>
              <a:buChar char="•"/>
            </a:pPr>
            <a:r>
              <a:rPr lang="ar-SA" dirty="0" smtClean="0"/>
              <a:t>في أمريكا ظهرت أفلام دعائية من اشهرها سلسلة أفلام بعنوان (لماذا نحارب؟) للمخرج الشهير فرانك كابرا العرض منها رفع معنويات الجيش الأمريكي لإقناعهم بأهمية الحرب في أوروبا والدفاع عن الحلفاء </a:t>
            </a:r>
            <a:endParaRPr lang="en-US" dirty="0"/>
          </a:p>
        </p:txBody>
      </p:sp>
    </p:spTree>
    <p:extLst>
      <p:ext uri="{BB962C8B-B14F-4D97-AF65-F5344CB8AC3E}">
        <p14:creationId xmlns:p14="http://schemas.microsoft.com/office/powerpoint/2010/main" val="1342143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بعد نهاية الحرب العالمية الثانية اتسعت الدراسات الخاصة بالدعاية وكذلك الدراسات الخاصة بالإعلام الدولي، وظهرت نظريات متعددة تصف وتقارن السياسات الإعلامية لدول العالم وهي بداية نشأة نظريات الاعلام الدولي المقارن.</a:t>
            </a:r>
            <a:endParaRPr lang="en-US" dirty="0"/>
          </a:p>
        </p:txBody>
      </p:sp>
    </p:spTree>
    <p:extLst>
      <p:ext uri="{BB962C8B-B14F-4D97-AF65-F5344CB8AC3E}">
        <p14:creationId xmlns:p14="http://schemas.microsoft.com/office/powerpoint/2010/main" val="1432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rtl="1" eaLnBrk="1" latinLnBrk="0" hangingPunct="1">
              <a:lnSpc>
                <a:spcPct val="90000"/>
              </a:lnSpc>
              <a:spcBef>
                <a:spcPct val="0"/>
              </a:spcBef>
              <a:buNone/>
            </a:pPr>
            <a:r>
              <a:rPr lang="ar-SA" dirty="0" smtClean="0">
                <a:solidFill>
                  <a:schemeClr val="accent1"/>
                </a:solidFill>
              </a:rPr>
              <a:t>الإشاعات</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just" rtl="1"/>
            <a:r>
              <a:rPr lang="ar-SA" sz="3200" dirty="0" smtClean="0"/>
              <a:t>هي </a:t>
            </a:r>
            <a:r>
              <a:rPr lang="ar-SA" sz="3200" dirty="0"/>
              <a:t>خبر أو مجموعة أخبار زائفة تنتشر في المجتمع بشكل سريع و تُتداول بين العامة ظناً منهم على </a:t>
            </a:r>
            <a:r>
              <a:rPr lang="ar-SA" sz="3200" dirty="0" smtClean="0"/>
              <a:t>صحتها. </a:t>
            </a:r>
            <a:r>
              <a:rPr lang="ar-SA" sz="3200" dirty="0"/>
              <a:t>دائماً ما تكون هذه الأخبار شيقة و مثيرة لفضول المجتمع والباحثين و تفتقر هذه الإشاعات عادةً إلى المصدر الموثوق الذي يحمل أدلة على صحة </a:t>
            </a:r>
            <a:r>
              <a:rPr lang="ar-SA" sz="3200" dirty="0" smtClean="0"/>
              <a:t>الأخبار.</a:t>
            </a:r>
            <a:endParaRPr lang="en-US" sz="3200" dirty="0"/>
          </a:p>
        </p:txBody>
      </p:sp>
    </p:spTree>
    <p:extLst>
      <p:ext uri="{BB962C8B-B14F-4D97-AF65-F5344CB8AC3E}">
        <p14:creationId xmlns:p14="http://schemas.microsoft.com/office/powerpoint/2010/main" val="1907213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457200" rtl="1" eaLnBrk="1" latinLnBrk="0" hangingPunct="1">
              <a:spcBef>
                <a:spcPct val="0"/>
              </a:spcBef>
              <a:buNone/>
            </a:pPr>
            <a:r>
              <a:rPr lang="ar-SA" dirty="0" smtClean="0">
                <a:solidFill>
                  <a:schemeClr val="accent1"/>
                </a:solidFill>
              </a:rPr>
              <a:t>عوامل وأسباب الإشاعة</a:t>
            </a:r>
            <a:endParaRPr lang="en-US" dirty="0">
              <a:solidFill>
                <a:schemeClr val="accent1"/>
              </a:solidFill>
            </a:endParaRPr>
          </a:p>
        </p:txBody>
      </p:sp>
      <p:sp>
        <p:nvSpPr>
          <p:cNvPr id="3" name="Content Placeholder 2"/>
          <p:cNvSpPr>
            <a:spLocks noGrp="1"/>
          </p:cNvSpPr>
          <p:nvPr>
            <p:ph idx="1"/>
          </p:nvPr>
        </p:nvSpPr>
        <p:spPr/>
        <p:txBody>
          <a:bodyPr/>
          <a:lstStyle/>
          <a:p>
            <a:pPr algn="r" rtl="1"/>
            <a:r>
              <a:rPr lang="ar-SA" dirty="0"/>
              <a:t>ترويج انباء كاذبة وأخبار لأجل إضعاف الروح المعنوية للخصم وتستخدم كسلاح أساسي في الحروب والصراعات مهما كان أشكالها</a:t>
            </a:r>
            <a:r>
              <a:rPr lang="ar-SA" dirty="0" smtClean="0"/>
              <a:t>.</a:t>
            </a:r>
          </a:p>
          <a:p>
            <a:pPr algn="r" rtl="1"/>
            <a:endParaRPr lang="ar-SA" dirty="0"/>
          </a:p>
          <a:p>
            <a:pPr algn="r" rtl="1"/>
            <a:r>
              <a:rPr lang="ar-SA" dirty="0"/>
              <a:t>التأثير على معنويات الخصم وتفتيت قواه</a:t>
            </a:r>
            <a:r>
              <a:rPr lang="ar-SA" dirty="0" smtClean="0"/>
              <a:t>.</a:t>
            </a:r>
          </a:p>
          <a:p>
            <a:pPr algn="r" rtl="1"/>
            <a:endParaRPr lang="ar-SA" dirty="0"/>
          </a:p>
          <a:p>
            <a:pPr algn="r" rtl="1"/>
            <a:r>
              <a:rPr lang="ar-SA" dirty="0"/>
              <a:t>تستخدم للتمويه والتعمية كستار لإخفاء حقيقة ما</a:t>
            </a:r>
            <a:r>
              <a:rPr lang="ar-SA" dirty="0" smtClean="0"/>
              <a:t>.</a:t>
            </a:r>
            <a:endParaRPr lang="en-US" dirty="0"/>
          </a:p>
        </p:txBody>
      </p:sp>
    </p:spTree>
    <p:extLst>
      <p:ext uri="{BB962C8B-B14F-4D97-AF65-F5344CB8AC3E}">
        <p14:creationId xmlns:p14="http://schemas.microsoft.com/office/powerpoint/2010/main" val="962748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457200" rtl="1" eaLnBrk="1" latinLnBrk="0" hangingPunct="1">
              <a:spcBef>
                <a:spcPct val="0"/>
              </a:spcBef>
              <a:buNone/>
            </a:pPr>
            <a:r>
              <a:rPr lang="ar-SA" dirty="0" smtClean="0">
                <a:solidFill>
                  <a:schemeClr val="accent1"/>
                </a:solidFill>
              </a:rPr>
              <a:t>متى تظهر الإشاعات</a:t>
            </a:r>
            <a:endParaRPr lang="en-US" dirty="0">
              <a:solidFill>
                <a:schemeClr val="accent1"/>
              </a:solidFill>
            </a:endParaRPr>
          </a:p>
        </p:txBody>
      </p:sp>
      <p:sp>
        <p:nvSpPr>
          <p:cNvPr id="3" name="Content Placeholder 2"/>
          <p:cNvSpPr>
            <a:spLocks noGrp="1"/>
          </p:cNvSpPr>
          <p:nvPr>
            <p:ph idx="1"/>
          </p:nvPr>
        </p:nvSpPr>
        <p:spPr/>
        <p:txBody>
          <a:bodyPr/>
          <a:lstStyle/>
          <a:p>
            <a:pPr marL="285750" indent="-285750" algn="r" defTabSz="457200" rtl="1" eaLnBrk="1" latinLnBrk="0" hangingPunct="1">
              <a:spcBef>
                <a:spcPct val="20000"/>
              </a:spcBef>
              <a:spcAft>
                <a:spcPts val="600"/>
              </a:spcAft>
              <a:buClr>
                <a:schemeClr val="accent1"/>
              </a:buClr>
              <a:buSzPct val="115000"/>
              <a:buFont typeface="Arial"/>
              <a:buChar char="•"/>
            </a:pPr>
            <a:r>
              <a:rPr lang="ar-SA" dirty="0" smtClean="0"/>
              <a:t>غالبا تظهر الإشاعات في المجتمعات في مواقف الضغط الاجتماعي كالكوارث والنكبات والحروب والثورات التي تصيب الشعوب والجماعات.</a:t>
            </a:r>
          </a:p>
          <a:p>
            <a:pPr marL="285750" indent="-285750" algn="r" defTabSz="457200" rtl="1" eaLnBrk="1" latinLnBrk="0" hangingPunct="1">
              <a:spcBef>
                <a:spcPct val="20000"/>
              </a:spcBef>
              <a:spcAft>
                <a:spcPts val="600"/>
              </a:spcAft>
              <a:buClr>
                <a:schemeClr val="accent1"/>
              </a:buClr>
              <a:buSzPct val="115000"/>
              <a:buFont typeface="Arial"/>
              <a:buChar char="•"/>
            </a:pPr>
            <a:endParaRPr lang="ar-SA" dirty="0"/>
          </a:p>
          <a:p>
            <a:pPr marL="285750" indent="-285750" algn="r" defTabSz="457200" rtl="1" eaLnBrk="1" latinLnBrk="0" hangingPunct="1">
              <a:spcBef>
                <a:spcPct val="20000"/>
              </a:spcBef>
              <a:spcAft>
                <a:spcPts val="600"/>
              </a:spcAft>
              <a:buClr>
                <a:schemeClr val="accent1"/>
              </a:buClr>
              <a:buSzPct val="115000"/>
              <a:buFont typeface="Arial"/>
              <a:buChar char="•"/>
            </a:pPr>
            <a:r>
              <a:rPr lang="ar-SA" dirty="0" smtClean="0"/>
              <a:t>تظهر بعد حوادث الإعدامات والاغتيالات أو مصاحبة للإجراءات التي تتبناها بعض الأنظمة في حق معارضيها.</a:t>
            </a:r>
            <a:endParaRPr lang="en-US" dirty="0"/>
          </a:p>
        </p:txBody>
      </p:sp>
    </p:spTree>
    <p:extLst>
      <p:ext uri="{BB962C8B-B14F-4D97-AF65-F5344CB8AC3E}">
        <p14:creationId xmlns:p14="http://schemas.microsoft.com/office/powerpoint/2010/main" val="5821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solidFill>
                  <a:schemeClr val="accent1"/>
                </a:solidFill>
              </a:rPr>
              <a:t>المصادر والمرجع </a:t>
            </a:r>
            <a:endParaRPr lang="en-US" dirty="0">
              <a:solidFill>
                <a:schemeClr val="accent1"/>
              </a:solidFill>
            </a:endParaRPr>
          </a:p>
        </p:txBody>
      </p:sp>
      <p:sp>
        <p:nvSpPr>
          <p:cNvPr id="3" name="Content Placeholder 2"/>
          <p:cNvSpPr>
            <a:spLocks noGrp="1"/>
          </p:cNvSpPr>
          <p:nvPr>
            <p:ph idx="1"/>
          </p:nvPr>
        </p:nvSpPr>
        <p:spPr/>
        <p:txBody>
          <a:bodyPr/>
          <a:lstStyle/>
          <a:p>
            <a:pPr algn="r" rtl="1"/>
            <a:r>
              <a:rPr lang="ar-SA" dirty="0" smtClean="0"/>
              <a:t> </a:t>
            </a:r>
            <a:r>
              <a:rPr lang="ar-SA" dirty="0"/>
              <a:t>الدعاية والاعلان </a:t>
            </a:r>
            <a:r>
              <a:rPr lang="ar-SA" dirty="0" smtClean="0"/>
              <a:t>, </a:t>
            </a:r>
            <a:r>
              <a:rPr lang="ar-SA" dirty="0"/>
              <a:t>د. جمال محمد ابو شنب و د. اشرف محمد خوخه , دار المعرفة الجامعية الاسكندرية , جمهورية مصر العربية </a:t>
            </a:r>
            <a:r>
              <a:rPr lang="ar-SA" dirty="0" smtClean="0"/>
              <a:t>٢٠٠٥.</a:t>
            </a:r>
          </a:p>
          <a:p>
            <a:pPr algn="r" rtl="1"/>
            <a:r>
              <a:rPr lang="ar-SA" dirty="0" smtClean="0"/>
              <a:t> الدعاية </a:t>
            </a:r>
            <a:r>
              <a:rPr lang="ar-SA" dirty="0"/>
              <a:t>والاعلان والعلاقات العامة د</a:t>
            </a:r>
            <a:r>
              <a:rPr lang="ar-SA" dirty="0" smtClean="0"/>
              <a:t>. محمد </a:t>
            </a:r>
            <a:r>
              <a:rPr lang="ar-SA" dirty="0"/>
              <a:t>جودت ناصر , </a:t>
            </a:r>
            <a:r>
              <a:rPr lang="ar-SA" dirty="0" smtClean="0"/>
              <a:t>مصر.</a:t>
            </a:r>
          </a:p>
          <a:p>
            <a:pPr algn="r" rtl="1"/>
            <a:r>
              <a:rPr lang="ar-SA" dirty="0" smtClean="0"/>
              <a:t>الدعاية والإعلام</a:t>
            </a:r>
            <a:r>
              <a:rPr lang="en-US" dirty="0" smtClean="0"/>
              <a:t>, </a:t>
            </a:r>
            <a:r>
              <a:rPr lang="ar-SA" dirty="0" smtClean="0"/>
              <a:t> د. فيصل محمد أبو عيشة</a:t>
            </a:r>
            <a:r>
              <a:rPr lang="en-US" dirty="0" smtClean="0"/>
              <a:t>, </a:t>
            </a:r>
            <a:r>
              <a:rPr lang="ar-SA" dirty="0" smtClean="0"/>
              <a:t> دار أسامة للنشر والتوزيع، الأردن ٢٠١١.</a:t>
            </a:r>
          </a:p>
          <a:p>
            <a:pPr algn="r" rtl="1"/>
            <a:r>
              <a:rPr lang="en-US" dirty="0">
                <a:hlinkClick r:id="rId3"/>
              </a:rPr>
              <a:t>https://</a:t>
            </a:r>
            <a:r>
              <a:rPr lang="en-US" dirty="0" smtClean="0">
                <a:hlinkClick r:id="rId3"/>
              </a:rPr>
              <a:t>www.youtube.com/watch?v=HO7mQMv6Oas</a:t>
            </a:r>
            <a:endParaRPr lang="ar-SA" dirty="0" smtClean="0"/>
          </a:p>
          <a:p>
            <a:pPr algn="r" rtl="1"/>
            <a:r>
              <a:rPr lang="en-US" dirty="0">
                <a:hlinkClick r:id="rId4"/>
              </a:rPr>
              <a:t>https://</a:t>
            </a:r>
            <a:r>
              <a:rPr lang="en-US" dirty="0" smtClean="0">
                <a:hlinkClick r:id="rId4"/>
              </a:rPr>
              <a:t>www.youtube.com/watch?v=VE0zlENHzN4</a:t>
            </a:r>
            <a:endParaRPr lang="ar-SA" smtClean="0"/>
          </a:p>
          <a:p>
            <a:pPr algn="r" rtl="1"/>
            <a:endParaRPr lang="en-US" dirty="0" smtClean="0"/>
          </a:p>
          <a:p>
            <a:pPr algn="r" rtl="1"/>
            <a:endParaRPr lang="en-US" dirty="0"/>
          </a:p>
        </p:txBody>
      </p:sp>
    </p:spTree>
    <p:extLst>
      <p:ext uri="{BB962C8B-B14F-4D97-AF65-F5344CB8AC3E}">
        <p14:creationId xmlns:p14="http://schemas.microsoft.com/office/powerpoint/2010/main" val="192755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32236"/>
            <a:ext cx="9601196" cy="1303867"/>
          </a:xfrm>
        </p:spPr>
        <p:txBody>
          <a:bodyPr/>
          <a:lstStyle/>
          <a:p>
            <a:pPr algn="ctr" defTabSz="914400" rtl="1" eaLnBrk="1" latinLnBrk="0" hangingPunct="1">
              <a:lnSpc>
                <a:spcPct val="90000"/>
              </a:lnSpc>
              <a:spcBef>
                <a:spcPct val="0"/>
              </a:spcBef>
              <a:buNone/>
            </a:pPr>
            <a:r>
              <a:rPr lang="ar-SA" dirty="0" smtClean="0">
                <a:solidFill>
                  <a:schemeClr val="accent1"/>
                </a:solidFill>
              </a:rPr>
              <a:t>تعريف الدعاية</a:t>
            </a:r>
            <a:endParaRPr lang="en-US" dirty="0">
              <a:solidFill>
                <a:schemeClr val="accent1"/>
              </a:solidFill>
            </a:endParaRPr>
          </a:p>
        </p:txBody>
      </p:sp>
      <p:sp>
        <p:nvSpPr>
          <p:cNvPr id="3" name="Content Placeholder 2"/>
          <p:cNvSpPr>
            <a:spLocks noGrp="1"/>
          </p:cNvSpPr>
          <p:nvPr>
            <p:ph idx="1"/>
          </p:nvPr>
        </p:nvSpPr>
        <p:spPr>
          <a:xfrm>
            <a:off x="1295402" y="2519355"/>
            <a:ext cx="9601196" cy="3318936"/>
          </a:xfrm>
        </p:spPr>
        <p:txBody>
          <a:bodyPr>
            <a:noAutofit/>
          </a:bodyPr>
          <a:lstStyle/>
          <a:p>
            <a:pPr marL="228600" indent="-228600" algn="just" defTabSz="914400" rtl="1">
              <a:lnSpc>
                <a:spcPct val="90000"/>
              </a:lnSpc>
              <a:spcBef>
                <a:spcPts val="1000"/>
              </a:spcBef>
            </a:pPr>
            <a:r>
              <a:rPr lang="ar-SA" dirty="0" smtClean="0">
                <a:solidFill>
                  <a:srgbClr val="FF0000"/>
                </a:solidFill>
              </a:rPr>
              <a:t>هارولد لازويل</a:t>
            </a:r>
            <a:r>
              <a:rPr lang="ar-SA" dirty="0" smtClean="0"/>
              <a:t>: </a:t>
            </a:r>
            <a:r>
              <a:rPr lang="ar-SA" dirty="0"/>
              <a:t>التعبير عن الآراء او الافعال التي يقوم بها الافراد او </a:t>
            </a:r>
            <a:r>
              <a:rPr lang="ar-SA" dirty="0" smtClean="0"/>
              <a:t>الجماعات، </a:t>
            </a:r>
            <a:r>
              <a:rPr lang="ar-SA" dirty="0"/>
              <a:t>عمدا على اساس انها ستؤثر في اراء او في افعال افراد اخرين او جماعات اخرى لتحقيق اهدافا محددة مسبقا وذلك من خلال مراوغات </a:t>
            </a:r>
            <a:r>
              <a:rPr lang="ar-SA" dirty="0" smtClean="0"/>
              <a:t>نفسية.</a:t>
            </a:r>
          </a:p>
          <a:p>
            <a:pPr marL="228600" indent="-228600" algn="just" defTabSz="914400" rtl="1">
              <a:lnSpc>
                <a:spcPct val="90000"/>
              </a:lnSpc>
              <a:spcBef>
                <a:spcPts val="1000"/>
              </a:spcBef>
            </a:pPr>
            <a:endParaRPr lang="ar-SA" dirty="0" smtClean="0"/>
          </a:p>
          <a:p>
            <a:pPr algn="just" rtl="1"/>
            <a:r>
              <a:rPr lang="ar-SA" dirty="0" smtClean="0">
                <a:solidFill>
                  <a:srgbClr val="FF0000"/>
                </a:solidFill>
              </a:rPr>
              <a:t>بول لانيبارجر</a:t>
            </a:r>
            <a:r>
              <a:rPr lang="ar-SA" dirty="0" smtClean="0"/>
              <a:t>: الدعاية </a:t>
            </a:r>
            <a:r>
              <a:rPr lang="ar-SA" dirty="0"/>
              <a:t>عبارة عن الاستعمال المقصود </a:t>
            </a:r>
            <a:r>
              <a:rPr lang="ar-SA" dirty="0" smtClean="0"/>
              <a:t>لأي </a:t>
            </a:r>
            <a:r>
              <a:rPr lang="ar-SA" dirty="0"/>
              <a:t>وسيلة من وسائل البث والنشر والغرض منها التأثير على العقول والمشاعر والاعمال لمجموعة معينة ولغرض </a:t>
            </a:r>
            <a:r>
              <a:rPr lang="ar-SA" dirty="0" smtClean="0"/>
              <a:t>معين.</a:t>
            </a:r>
          </a:p>
        </p:txBody>
      </p:sp>
    </p:spTree>
    <p:extLst>
      <p:ext uri="{BB962C8B-B14F-4D97-AF65-F5344CB8AC3E}">
        <p14:creationId xmlns:p14="http://schemas.microsoft.com/office/powerpoint/2010/main" val="167396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solidFill>
                  <a:srgbClr val="FF0000"/>
                </a:solidFill>
              </a:rPr>
              <a:t>جوزيف </a:t>
            </a:r>
            <a:r>
              <a:rPr lang="ar-SA" dirty="0" smtClean="0">
                <a:solidFill>
                  <a:srgbClr val="FF0000"/>
                </a:solidFill>
              </a:rPr>
              <a:t>جوبلز</a:t>
            </a:r>
            <a:r>
              <a:rPr lang="ar-SA" dirty="0" smtClean="0"/>
              <a:t>: </a:t>
            </a:r>
            <a:r>
              <a:rPr lang="ar-SA" dirty="0"/>
              <a:t>انه ليس للدعاية في حد ذاتها طريقة اساسية </a:t>
            </a:r>
            <a:r>
              <a:rPr lang="ar-SA" dirty="0" smtClean="0"/>
              <a:t>، </a:t>
            </a:r>
            <a:r>
              <a:rPr lang="ar-SA" dirty="0"/>
              <a:t>بل ان لها فقط هدف وهو إخضاع </a:t>
            </a:r>
            <a:r>
              <a:rPr lang="ar-SA" dirty="0" smtClean="0"/>
              <a:t>الجمهور، </a:t>
            </a:r>
            <a:r>
              <a:rPr lang="ar-SA" dirty="0"/>
              <a:t>وتعبر كل الوسائل التي تخدم هذا الهدف وسائل جيدة واعتمادا على ذلك انه يرى ان الغاية تبرر </a:t>
            </a:r>
            <a:r>
              <a:rPr lang="ar-SA" dirty="0" smtClean="0"/>
              <a:t>الوسيلة.</a:t>
            </a:r>
          </a:p>
          <a:p>
            <a:pPr algn="r" rtl="1"/>
            <a:endParaRPr lang="ar-SA" dirty="0"/>
          </a:p>
          <a:p>
            <a:pPr algn="r" rtl="1"/>
            <a:r>
              <a:rPr lang="ar-SA" dirty="0">
                <a:solidFill>
                  <a:srgbClr val="FF0000"/>
                </a:solidFill>
              </a:rPr>
              <a:t>جويت واودنول</a:t>
            </a:r>
            <a:r>
              <a:rPr lang="ar-SA" dirty="0"/>
              <a:t>: هي محاولة مقصودة ومنظمة لتشكيل التصورات الذهنية والتحكم بالأفكار وتوجيه السلوكيات لتحقيق استجابة تعزز نوايا واهداف القائم بالدعاية.</a:t>
            </a:r>
          </a:p>
          <a:p>
            <a:pPr algn="r" rtl="1"/>
            <a:endParaRPr lang="en-US" dirty="0"/>
          </a:p>
        </p:txBody>
      </p:sp>
    </p:spTree>
    <p:extLst>
      <p:ext uri="{BB962C8B-B14F-4D97-AF65-F5344CB8AC3E}">
        <p14:creationId xmlns:p14="http://schemas.microsoft.com/office/powerpoint/2010/main" val="174003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smtClean="0">
                <a:solidFill>
                  <a:schemeClr val="accent1"/>
                </a:solidFill>
              </a:rPr>
              <a:t>جوزيف جوبلز</a:t>
            </a:r>
            <a:endParaRPr lang="en-US" dirty="0">
              <a:solidFill>
                <a:schemeClr val="accent1"/>
              </a:solidFill>
            </a:endParaRP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4647" y="2487167"/>
            <a:ext cx="4698737" cy="3735643"/>
          </a:xfrm>
          <a:prstGeom prst="rect">
            <a:avLst/>
          </a:prstGeom>
          <a:ln>
            <a:noFill/>
          </a:ln>
          <a:effectLst>
            <a:softEdge rad="112500"/>
          </a:effectLst>
        </p:spPr>
      </p:pic>
    </p:spTree>
    <p:extLst>
      <p:ext uri="{BB962C8B-B14F-4D97-AF65-F5344CB8AC3E}">
        <p14:creationId xmlns:p14="http://schemas.microsoft.com/office/powerpoint/2010/main" val="192288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a:solidFill>
                  <a:schemeClr val="accent1"/>
                </a:solidFill>
              </a:rPr>
              <a:t>أ</a:t>
            </a:r>
            <a:r>
              <a:rPr lang="ar-SA" dirty="0" smtClean="0">
                <a:solidFill>
                  <a:schemeClr val="accent1"/>
                </a:solidFill>
              </a:rPr>
              <a:t>هداف </a:t>
            </a:r>
            <a:r>
              <a:rPr lang="ar-SA" dirty="0" smtClean="0">
                <a:solidFill>
                  <a:schemeClr val="accent1"/>
                </a:solidFill>
              </a:rPr>
              <a:t>الدعاية</a:t>
            </a:r>
            <a:endParaRPr lang="en-US" dirty="0">
              <a:solidFill>
                <a:schemeClr val="accent1"/>
              </a:solidFill>
            </a:endParaRPr>
          </a:p>
        </p:txBody>
      </p:sp>
      <p:sp>
        <p:nvSpPr>
          <p:cNvPr id="3" name="Content Placeholder 2"/>
          <p:cNvSpPr>
            <a:spLocks noGrp="1"/>
          </p:cNvSpPr>
          <p:nvPr>
            <p:ph idx="1"/>
          </p:nvPr>
        </p:nvSpPr>
        <p:spPr/>
        <p:txBody>
          <a:bodyPr/>
          <a:lstStyle/>
          <a:p>
            <a:pPr marL="514350" indent="-514350" algn="r" defTabSz="914400" rtl="1" eaLnBrk="1" latinLnBrk="0" hangingPunct="1">
              <a:lnSpc>
                <a:spcPct val="90000"/>
              </a:lnSpc>
              <a:spcBef>
                <a:spcPts val="1000"/>
              </a:spcBef>
              <a:buFont typeface="+mj-lt"/>
              <a:buAutoNum type="arabicPeriod"/>
            </a:pPr>
            <a:r>
              <a:rPr lang="ar-SA" smtClean="0"/>
              <a:t>تحريك </a:t>
            </a:r>
            <a:r>
              <a:rPr lang="ar-SA" dirty="0" smtClean="0"/>
              <a:t>مشاعر الكراهية </a:t>
            </a:r>
            <a:r>
              <a:rPr lang="ar-SA" smtClean="0"/>
              <a:t>ضد العدو.</a:t>
            </a:r>
            <a:endParaRPr lang="ar-SA" dirty="0" smtClean="0"/>
          </a:p>
          <a:p>
            <a:pPr marL="514350" indent="-514350" algn="r" defTabSz="914400" rtl="1" eaLnBrk="1" latinLnBrk="0" hangingPunct="1">
              <a:lnSpc>
                <a:spcPct val="90000"/>
              </a:lnSpc>
              <a:spcBef>
                <a:spcPts val="1000"/>
              </a:spcBef>
              <a:buFont typeface="+mj-lt"/>
              <a:buAutoNum type="arabicPeriod"/>
            </a:pPr>
            <a:r>
              <a:rPr lang="ar-SA" dirty="0" smtClean="0"/>
              <a:t>توثيق علاقات الصداقة مع الأعداء.</a:t>
            </a:r>
          </a:p>
          <a:p>
            <a:pPr marL="514350" indent="-514350" algn="r" defTabSz="914400" rtl="1" eaLnBrk="1" latinLnBrk="0" hangingPunct="1">
              <a:lnSpc>
                <a:spcPct val="90000"/>
              </a:lnSpc>
              <a:spcBef>
                <a:spcPts val="1000"/>
              </a:spcBef>
              <a:buFont typeface="+mj-lt"/>
              <a:buAutoNum type="arabicPeriod"/>
            </a:pPr>
            <a:r>
              <a:rPr lang="ar-SA" dirty="0" smtClean="0"/>
              <a:t>توثيق العلاقة مع العلاقات المحايدة وجلب تعاطفهم ومساندتهم إن أمكن.</a:t>
            </a:r>
          </a:p>
          <a:p>
            <a:pPr marL="514350" indent="-514350" algn="r" defTabSz="914400" rtl="1" eaLnBrk="1" latinLnBrk="0" hangingPunct="1">
              <a:lnSpc>
                <a:spcPct val="90000"/>
              </a:lnSpc>
              <a:spcBef>
                <a:spcPts val="1000"/>
              </a:spcBef>
              <a:buFont typeface="+mj-lt"/>
              <a:buAutoNum type="arabicPeriod"/>
            </a:pPr>
            <a:r>
              <a:rPr lang="ar-SA" dirty="0" smtClean="0"/>
              <a:t>إحباط معنويات العدو. </a:t>
            </a:r>
          </a:p>
        </p:txBody>
      </p:sp>
    </p:spTree>
    <p:extLst>
      <p:ext uri="{BB962C8B-B14F-4D97-AF65-F5344CB8AC3E}">
        <p14:creationId xmlns:p14="http://schemas.microsoft.com/office/powerpoint/2010/main" val="312298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عناصر الدعاية</a:t>
            </a:r>
            <a:endParaRPr lang="en-US" dirty="0">
              <a:solidFill>
                <a:schemeClr val="accent1"/>
              </a:solidFill>
            </a:endParaRPr>
          </a:p>
        </p:txBody>
      </p:sp>
      <p:sp>
        <p:nvSpPr>
          <p:cNvPr id="3" name="Content Placeholder 2"/>
          <p:cNvSpPr>
            <a:spLocks noGrp="1"/>
          </p:cNvSpPr>
          <p:nvPr>
            <p:ph idx="1"/>
          </p:nvPr>
        </p:nvSpPr>
        <p:spPr/>
        <p:txBody>
          <a:bodyPr/>
          <a:lstStyle/>
          <a:p>
            <a:pPr marL="514350" indent="-514350" algn="r" rtl="1">
              <a:buFont typeface="+mj-lt"/>
              <a:buAutoNum type="arabicPeriod"/>
            </a:pPr>
            <a:r>
              <a:rPr lang="ar-SA" dirty="0" smtClean="0">
                <a:solidFill>
                  <a:srgbClr val="FF0000"/>
                </a:solidFill>
              </a:rPr>
              <a:t>تبرير </a:t>
            </a:r>
            <a:r>
              <a:rPr lang="ar-SA" dirty="0">
                <a:solidFill>
                  <a:srgbClr val="FF0000"/>
                </a:solidFill>
              </a:rPr>
              <a:t>الحرب</a:t>
            </a:r>
            <a:r>
              <a:rPr lang="ar-SA" dirty="0"/>
              <a:t>: يقصد بتبرير الحرب هو إظهار للجمهور الداخلي العدو في ابشع الصور وذلك من خلال إظهار الإعمال الوحشية التي يقوم بها العدو كالقتل والتدمير لتعزيز كراهية الناس له.</a:t>
            </a:r>
          </a:p>
          <a:p>
            <a:pPr marL="514350" indent="-514350" algn="r" defTabSz="914400" rtl="1" eaLnBrk="1" latinLnBrk="0" hangingPunct="1">
              <a:lnSpc>
                <a:spcPct val="90000"/>
              </a:lnSpc>
              <a:spcBef>
                <a:spcPts val="1000"/>
              </a:spcBef>
              <a:buFont typeface="+mj-lt"/>
              <a:buAutoNum type="arabicPeriod"/>
            </a:pPr>
            <a:endParaRPr lang="ar-SA" dirty="0" smtClean="0"/>
          </a:p>
          <a:p>
            <a:pPr marL="514350" indent="-514350" algn="r" defTabSz="914400" rtl="1" eaLnBrk="1" latinLnBrk="0" hangingPunct="1">
              <a:lnSpc>
                <a:spcPct val="90000"/>
              </a:lnSpc>
              <a:spcBef>
                <a:spcPts val="1000"/>
              </a:spcBef>
              <a:buFont typeface="+mj-lt"/>
              <a:buAutoNum type="arabicPeriod"/>
            </a:pPr>
            <a:r>
              <a:rPr lang="ar-SA" dirty="0" smtClean="0">
                <a:solidFill>
                  <a:srgbClr val="FF0000"/>
                </a:solidFill>
              </a:rPr>
              <a:t>تأكيد القدرة على النصر</a:t>
            </a:r>
            <a:r>
              <a:rPr lang="ar-SA" dirty="0" smtClean="0"/>
              <a:t>: ويقصد بتأكيد القدرة على النصر من خلال القدرة على الانتصار والتغلب على العدو ورفع معنويات الجمهور الداخلي ليصدق بالقدرة على الانتصار.</a:t>
            </a:r>
          </a:p>
        </p:txBody>
      </p:sp>
    </p:spTree>
    <p:extLst>
      <p:ext uri="{BB962C8B-B14F-4D97-AF65-F5344CB8AC3E}">
        <p14:creationId xmlns:p14="http://schemas.microsoft.com/office/powerpoint/2010/main" val="82194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ar-SA" dirty="0" smtClean="0">
                <a:solidFill>
                  <a:schemeClr val="accent1"/>
                </a:solidFill>
              </a:rPr>
              <a:t> أشكال و تصنيفات الدعاية</a:t>
            </a:r>
            <a:endParaRPr lang="en-US" dirty="0">
              <a:solidFill>
                <a:schemeClr val="accent1"/>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r>
              <a:rPr lang="ar-SA" dirty="0" smtClean="0"/>
              <a:t>الدعاية البيضاء.</a:t>
            </a:r>
          </a:p>
          <a:p>
            <a:pPr marL="228600" indent="-228600" algn="r" defTabSz="914400" rtl="1" eaLnBrk="1" latinLnBrk="0" hangingPunct="1">
              <a:lnSpc>
                <a:spcPct val="90000"/>
              </a:lnSpc>
              <a:spcBef>
                <a:spcPts val="1000"/>
              </a:spcBef>
              <a:buFont typeface="Arial"/>
              <a:buChar char="•"/>
            </a:pPr>
            <a:r>
              <a:rPr lang="ar-SA" dirty="0" smtClean="0"/>
              <a:t>الدعاية الرمادية.</a:t>
            </a:r>
          </a:p>
          <a:p>
            <a:pPr marL="228600" indent="-228600" algn="r" defTabSz="914400" rtl="1" eaLnBrk="1" latinLnBrk="0" hangingPunct="1">
              <a:lnSpc>
                <a:spcPct val="90000"/>
              </a:lnSpc>
              <a:spcBef>
                <a:spcPts val="1000"/>
              </a:spcBef>
              <a:buFont typeface="Arial"/>
              <a:buChar char="•"/>
            </a:pPr>
            <a:r>
              <a:rPr lang="ar-SA" dirty="0" smtClean="0"/>
              <a:t>الدعاية السوداء.</a:t>
            </a:r>
          </a:p>
          <a:p>
            <a:pPr marL="228600" indent="-228600" algn="r" defTabSz="914400" rtl="1" eaLnBrk="1" latinLnBrk="0" hangingPunct="1">
              <a:lnSpc>
                <a:spcPct val="90000"/>
              </a:lnSpc>
              <a:spcBef>
                <a:spcPts val="1000"/>
              </a:spcBef>
              <a:buFont typeface="Arial"/>
              <a:buChar char="•"/>
            </a:pPr>
            <a:r>
              <a:rPr lang="ar-SA" dirty="0" smtClean="0"/>
              <a:t>الدعاية المضادة.</a:t>
            </a:r>
          </a:p>
        </p:txBody>
      </p:sp>
    </p:spTree>
    <p:extLst>
      <p:ext uri="{BB962C8B-B14F-4D97-AF65-F5344CB8AC3E}">
        <p14:creationId xmlns:p14="http://schemas.microsoft.com/office/powerpoint/2010/main" val="158599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522</TotalTime>
  <Words>2050</Words>
  <Application>Microsoft Macintosh PowerPoint</Application>
  <PresentationFormat>Widescreen</PresentationFormat>
  <Paragraphs>111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Garamond</vt:lpstr>
      <vt:lpstr>Times New Roman</vt:lpstr>
      <vt:lpstr>Arial</vt:lpstr>
      <vt:lpstr>Organic</vt:lpstr>
      <vt:lpstr>الإعلام الدولي والدعاية</vt:lpstr>
      <vt:lpstr>دراسة الدعاية والحرب النفسية</vt:lpstr>
      <vt:lpstr>دراسة وتحليل الدعاية</vt:lpstr>
      <vt:lpstr>تعريف الدعاية</vt:lpstr>
      <vt:lpstr>PowerPoint Presentation</vt:lpstr>
      <vt:lpstr>جوزيف جوبلز</vt:lpstr>
      <vt:lpstr>أهداف الدعاية</vt:lpstr>
      <vt:lpstr>عناصر الدعاية</vt:lpstr>
      <vt:lpstr> أشكال و تصنيفات الدعاية</vt:lpstr>
      <vt:lpstr>الدعاية البيضاء</vt:lpstr>
      <vt:lpstr>الدعاية الرمادية</vt:lpstr>
      <vt:lpstr>الدعاية السوداء</vt:lpstr>
      <vt:lpstr>الدعاية المضادة</vt:lpstr>
      <vt:lpstr>الدعاية السوداء</vt:lpstr>
      <vt:lpstr>تنقسم الدعاية وفقا للنطاق الجغرافي</vt:lpstr>
      <vt:lpstr>أساليب الدعاية</vt:lpstr>
      <vt:lpstr>أساليب الدعاية</vt:lpstr>
      <vt:lpstr>أساليب الدعاية</vt:lpstr>
      <vt:lpstr>وسائل الدعاية</vt:lpstr>
      <vt:lpstr>أنواع الدعاية</vt:lpstr>
      <vt:lpstr>PowerPoint Presentation</vt:lpstr>
      <vt:lpstr>PowerPoint Presentation</vt:lpstr>
      <vt:lpstr>PowerPoint Presentation</vt:lpstr>
      <vt:lpstr>PowerPoint Presentation</vt:lpstr>
      <vt:lpstr>امثلة الدعاية</vt:lpstr>
      <vt:lpstr>PowerPoint Presentation</vt:lpstr>
      <vt:lpstr>PowerPoint Presentation</vt:lpstr>
      <vt:lpstr>اثناء الحرب العالمية الثانية ١٩٣٩م-١٩٤٥م</vt:lpstr>
      <vt:lpstr>PowerPoint Presentation</vt:lpstr>
      <vt:lpstr>امثلة للدعاية اثناء الحرب العالمية الثانية</vt:lpstr>
      <vt:lpstr>PowerPoint Presentation</vt:lpstr>
      <vt:lpstr>PowerPoint Presentation</vt:lpstr>
      <vt:lpstr>الإشاعات</vt:lpstr>
      <vt:lpstr>عوامل وأسباب الإشاعة</vt:lpstr>
      <vt:lpstr>متى تظهر الإشاعات</vt:lpstr>
      <vt:lpstr>المصادر والمرجع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الإعلام الدولي والدعاية</dc:title>
  <dc:creator>Alshehri, Faisal Ali</dc:creator>
  <cp:lastModifiedBy>Alshehri, Faisal Ali</cp:lastModifiedBy>
  <cp:revision>38</cp:revision>
  <dcterms:created xsi:type="dcterms:W3CDTF">2016-10-07T16:56:37Z</dcterms:created>
  <dcterms:modified xsi:type="dcterms:W3CDTF">2016-10-10T11:43:57Z</dcterms:modified>
</cp:coreProperties>
</file>