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8" r:id="rId1"/>
  </p:sldMasterIdLst>
  <p:sldIdLst>
    <p:sldId id="260" r:id="rId2"/>
    <p:sldId id="324" r:id="rId3"/>
    <p:sldId id="261" r:id="rId4"/>
    <p:sldId id="262" r:id="rId5"/>
    <p:sldId id="263" r:id="rId6"/>
    <p:sldId id="264" r:id="rId7"/>
    <p:sldId id="277" r:id="rId8"/>
    <p:sldId id="278" r:id="rId9"/>
    <p:sldId id="265" r:id="rId10"/>
    <p:sldId id="327" r:id="rId11"/>
    <p:sldId id="326" r:id="rId12"/>
    <p:sldId id="309" r:id="rId13"/>
    <p:sldId id="322" r:id="rId14"/>
    <p:sldId id="304" r:id="rId15"/>
    <p:sldId id="312" r:id="rId16"/>
    <p:sldId id="305" r:id="rId17"/>
    <p:sldId id="294" r:id="rId18"/>
    <p:sldId id="306" r:id="rId19"/>
    <p:sldId id="302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5F5A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3" autoAdjust="0"/>
    <p:restoredTop sz="94660"/>
  </p:normalViewPr>
  <p:slideViewPr>
    <p:cSldViewPr snapToGrid="0">
      <p:cViewPr varScale="1">
        <p:scale>
          <a:sx n="86" d="100"/>
          <a:sy n="86" d="100"/>
        </p:scale>
        <p:origin x="-246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88" d="100"/>
        <a:sy n="188" d="100"/>
      </p:scale>
      <p:origin x="0" y="-1542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مستطيل 22"/>
          <p:cNvSpPr/>
          <p:nvPr/>
        </p:nvSpPr>
        <p:spPr>
          <a:xfrm flipV="1">
            <a:off x="7213577" y="3810001"/>
            <a:ext cx="4978425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مستطيل 23"/>
          <p:cNvSpPr/>
          <p:nvPr/>
        </p:nvSpPr>
        <p:spPr>
          <a:xfrm flipV="1">
            <a:off x="7213601" y="3897010"/>
            <a:ext cx="49784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مستطيل 24"/>
          <p:cNvSpPr/>
          <p:nvPr/>
        </p:nvSpPr>
        <p:spPr>
          <a:xfrm flipV="1">
            <a:off x="7213601" y="4115167"/>
            <a:ext cx="49784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مستطيل 25"/>
          <p:cNvSpPr/>
          <p:nvPr/>
        </p:nvSpPr>
        <p:spPr>
          <a:xfrm flipV="1">
            <a:off x="7213600" y="4164403"/>
            <a:ext cx="262128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مستطيل 26"/>
          <p:cNvSpPr/>
          <p:nvPr/>
        </p:nvSpPr>
        <p:spPr>
          <a:xfrm flipV="1">
            <a:off x="7213600" y="4199572"/>
            <a:ext cx="262128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مستطيل مستدير الزوايا 29"/>
          <p:cNvSpPr/>
          <p:nvPr/>
        </p:nvSpPr>
        <p:spPr bwMode="white">
          <a:xfrm>
            <a:off x="7213600" y="3962400"/>
            <a:ext cx="408432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مستطيل مستدير الزوايا 30"/>
          <p:cNvSpPr/>
          <p:nvPr/>
        </p:nvSpPr>
        <p:spPr bwMode="white">
          <a:xfrm>
            <a:off x="9835343" y="4060983"/>
            <a:ext cx="21336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مستطيل 6"/>
          <p:cNvSpPr/>
          <p:nvPr/>
        </p:nvSpPr>
        <p:spPr>
          <a:xfrm>
            <a:off x="1" y="3649662"/>
            <a:ext cx="12192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مستطيل 9"/>
          <p:cNvSpPr/>
          <p:nvPr/>
        </p:nvSpPr>
        <p:spPr>
          <a:xfrm>
            <a:off x="1" y="3675528"/>
            <a:ext cx="12192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مستطيل 10"/>
          <p:cNvSpPr/>
          <p:nvPr/>
        </p:nvSpPr>
        <p:spPr>
          <a:xfrm flipV="1">
            <a:off x="8552068" y="3643090"/>
            <a:ext cx="3639933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مستطيل 18"/>
          <p:cNvSpPr/>
          <p:nvPr/>
        </p:nvSpPr>
        <p:spPr>
          <a:xfrm>
            <a:off x="0" y="0"/>
            <a:ext cx="12192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عنوان 7"/>
          <p:cNvSpPr>
            <a:spLocks noGrp="1"/>
          </p:cNvSpPr>
          <p:nvPr>
            <p:ph type="ctrTitle"/>
          </p:nvPr>
        </p:nvSpPr>
        <p:spPr>
          <a:xfrm>
            <a:off x="609600" y="2401888"/>
            <a:ext cx="112776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9" name="عنوان فرعي 8"/>
          <p:cNvSpPr>
            <a:spLocks noGrp="1"/>
          </p:cNvSpPr>
          <p:nvPr>
            <p:ph type="subTitle" idx="1"/>
          </p:nvPr>
        </p:nvSpPr>
        <p:spPr>
          <a:xfrm>
            <a:off x="609600" y="3899938"/>
            <a:ext cx="6604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28" name="عنصر نائب للتاريخ 27"/>
          <p:cNvSpPr>
            <a:spLocks noGrp="1"/>
          </p:cNvSpPr>
          <p:nvPr>
            <p:ph type="dt" sz="half" idx="10"/>
          </p:nvPr>
        </p:nvSpPr>
        <p:spPr>
          <a:xfrm>
            <a:off x="8940800" y="4206240"/>
            <a:ext cx="1280160" cy="457200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7" name="عنصر نائب للتذييل 16"/>
          <p:cNvSpPr>
            <a:spLocks noGrp="1"/>
          </p:cNvSpPr>
          <p:nvPr>
            <p:ph type="ftr" sz="quarter" idx="11"/>
          </p:nvPr>
        </p:nvSpPr>
        <p:spPr>
          <a:xfrm>
            <a:off x="7213600" y="4205288"/>
            <a:ext cx="1727200" cy="457200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9" name="عنصر نائب لرقم الشريحة 28"/>
          <p:cNvSpPr>
            <a:spLocks noGrp="1"/>
          </p:cNvSpPr>
          <p:nvPr>
            <p:ph type="sldNum" sz="quarter" idx="12"/>
          </p:nvPr>
        </p:nvSpPr>
        <p:spPr>
          <a:xfrm>
            <a:off x="11093451" y="1136"/>
            <a:ext cx="996949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83146A8-9CF3-4015-BE9E-7B4FCC949105}" type="slidenum">
              <a:rPr lang="en-US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ransition spd="med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83146A8-9CF3-4015-BE9E-7B4FCC949105}" type="slidenum">
              <a:rPr lang="en-US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ransition spd="med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9042400" y="1143000"/>
            <a:ext cx="2540000" cy="5486400"/>
          </a:xfrm>
        </p:spPr>
        <p:txBody>
          <a:bodyPr vert="eaVert"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609600" y="1143000"/>
            <a:ext cx="8331200" cy="5486400"/>
          </a:xfrm>
        </p:spPr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83146A8-9CF3-4015-BE9E-7B4FCC949105}" type="slidenum">
              <a:rPr lang="en-US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ransition spd="med">
    <p:wipe dir="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عنوان ومحتوى فوق ن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27200" y="1219200"/>
            <a:ext cx="9448800" cy="1447800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1727200" y="2819400"/>
            <a:ext cx="9448800" cy="160020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27200" y="4572000"/>
            <a:ext cx="9448800" cy="1600200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BC59CF6-7EF9-43DC-959F-3852A3B08811}" type="datetime1">
              <a:rPr lang="en-US" altLang="en-US">
                <a:solidFill>
                  <a:srgbClr val="B2B2B2"/>
                </a:solidFill>
              </a:rPr>
              <a:pPr>
                <a:defRPr/>
              </a:pPr>
              <a:t>8/29/2021</a:t>
            </a:fld>
            <a:endParaRPr lang="en-US" altLang="en-US">
              <a:solidFill>
                <a:srgbClr val="B2B2B2"/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ar-SA" altLang="en-US">
                <a:solidFill>
                  <a:srgbClr val="B2B2B2"/>
                </a:solidFill>
              </a:rPr>
              <a:t>PRESENTED BY: Dr. Omaima M. abdel-Kafie</a:t>
            </a:r>
            <a:endParaRPr lang="en-US" altLang="en-US">
              <a:solidFill>
                <a:srgbClr val="B2B2B2"/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00CDB2E-EEF0-4016-A182-6B77E264DC52}" type="slidenum">
              <a:rPr lang="ar-EG" altLang="en-US">
                <a:solidFill>
                  <a:srgbClr val="000066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61409814"/>
      </p:ext>
    </p:extLst>
  </p:cSld>
  <p:clrMapOvr>
    <a:masterClrMapping/>
  </p:clrMapOvr>
  <p:transition spd="med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83146A8-9CF3-4015-BE9E-7B4FCC949105}" type="slidenum">
              <a:rPr lang="en-US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ransition spd="med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63084" y="1981201"/>
            <a:ext cx="103632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963084" y="3367088"/>
            <a:ext cx="103632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83146A8-9CF3-4015-BE9E-7B4FCC949105}" type="slidenum">
              <a:rPr lang="en-US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ransition spd="med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609600" y="2249425"/>
            <a:ext cx="53848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97600" y="2249425"/>
            <a:ext cx="53848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83146A8-9CF3-4015-BE9E-7B4FCC949105}" type="slidenum">
              <a:rPr lang="en-US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ransition spd="med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08000" y="1143000"/>
            <a:ext cx="11176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508000" y="2244970"/>
            <a:ext cx="5388864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>
          <a:xfrm>
            <a:off x="6294968" y="2244970"/>
            <a:ext cx="5389033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2"/>
          </p:nvPr>
        </p:nvSpPr>
        <p:spPr>
          <a:xfrm>
            <a:off x="508000" y="2708519"/>
            <a:ext cx="5388864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291073" y="2708519"/>
            <a:ext cx="5389033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26" name="عنصر نائب للتاريخ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7" name="عنصر نائب لرقم الشريحة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83146A8-9CF3-4015-BE9E-7B4FCC949105}" type="slidenum">
              <a:rPr lang="en-US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28" name="عنصر نائب للتذييل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0" y="1143000"/>
            <a:ext cx="109728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>
          <a:xfrm>
            <a:off x="8778240" y="612648"/>
            <a:ext cx="1276352" cy="457200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>
          <a:xfrm>
            <a:off x="7010400" y="612648"/>
            <a:ext cx="1767840" cy="457200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>
          <a:xfrm>
            <a:off x="10899648" y="2272"/>
            <a:ext cx="1016000" cy="365760"/>
          </a:xfr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83146A8-9CF3-4015-BE9E-7B4FCC949105}" type="slidenum">
              <a:rPr lang="en-US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ransition spd="med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83146A8-9CF3-4015-BE9E-7B4FCC949105}" type="slidenum">
              <a:rPr lang="en-US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ransition spd="med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137995" y="1101970"/>
            <a:ext cx="451104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7137995" y="2010727"/>
            <a:ext cx="451104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1"/>
          </p:nvPr>
        </p:nvSpPr>
        <p:spPr>
          <a:xfrm>
            <a:off x="203200" y="776287"/>
            <a:ext cx="6803136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83146A8-9CF3-4015-BE9E-7B4FCC949105}" type="slidenum">
              <a:rPr lang="en-US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ransition spd="med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53913" y="1109161"/>
            <a:ext cx="782404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538228" y="1143000"/>
            <a:ext cx="6096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ar-SA" smtClean="0"/>
              <a:t>انقر فوق الرمز لإضافة صورة</a:t>
            </a:r>
            <a:endParaRPr kumimoji="0" lang="en-US" dirty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117924" y="3274309"/>
            <a:ext cx="34544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83146A8-9CF3-4015-BE9E-7B4FCC949105}" type="slidenum">
              <a:rPr lang="en-US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ransition spd="med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مستطيل 27"/>
          <p:cNvSpPr/>
          <p:nvPr/>
        </p:nvSpPr>
        <p:spPr>
          <a:xfrm>
            <a:off x="1" y="366819"/>
            <a:ext cx="12192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مستطيل 28"/>
          <p:cNvSpPr/>
          <p:nvPr/>
        </p:nvSpPr>
        <p:spPr>
          <a:xfrm>
            <a:off x="0" y="-1"/>
            <a:ext cx="12192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مستطيل 29"/>
          <p:cNvSpPr/>
          <p:nvPr/>
        </p:nvSpPr>
        <p:spPr>
          <a:xfrm>
            <a:off x="1" y="308277"/>
            <a:ext cx="12192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مستطيل 30"/>
          <p:cNvSpPr/>
          <p:nvPr/>
        </p:nvSpPr>
        <p:spPr>
          <a:xfrm flipV="1">
            <a:off x="7213577" y="360247"/>
            <a:ext cx="4978425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مستطيل 31"/>
          <p:cNvSpPr/>
          <p:nvPr/>
        </p:nvSpPr>
        <p:spPr>
          <a:xfrm flipV="1">
            <a:off x="7213601" y="440113"/>
            <a:ext cx="49784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مستطيل مستدير الزوايا 32"/>
          <p:cNvSpPr/>
          <p:nvPr/>
        </p:nvSpPr>
        <p:spPr bwMode="white">
          <a:xfrm>
            <a:off x="7209785" y="497504"/>
            <a:ext cx="408432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مستطيل مستدير الزوايا 33"/>
          <p:cNvSpPr/>
          <p:nvPr/>
        </p:nvSpPr>
        <p:spPr bwMode="white">
          <a:xfrm>
            <a:off x="9831528" y="588943"/>
            <a:ext cx="21336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مستطيل 34"/>
          <p:cNvSpPr/>
          <p:nvPr/>
        </p:nvSpPr>
        <p:spPr bwMode="invGray">
          <a:xfrm>
            <a:off x="12113288" y="-2001"/>
            <a:ext cx="76835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مستطيل 35"/>
          <p:cNvSpPr/>
          <p:nvPr/>
        </p:nvSpPr>
        <p:spPr bwMode="invGray">
          <a:xfrm>
            <a:off x="12059308" y="-2001"/>
            <a:ext cx="3657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مستطيل 36"/>
          <p:cNvSpPr/>
          <p:nvPr/>
        </p:nvSpPr>
        <p:spPr bwMode="invGray">
          <a:xfrm>
            <a:off x="12033904" y="-2001"/>
            <a:ext cx="12192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مستطيل 37"/>
          <p:cNvSpPr/>
          <p:nvPr/>
        </p:nvSpPr>
        <p:spPr bwMode="invGray">
          <a:xfrm>
            <a:off x="11967231" y="-2001"/>
            <a:ext cx="36576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مستطيل 38"/>
          <p:cNvSpPr/>
          <p:nvPr/>
        </p:nvSpPr>
        <p:spPr bwMode="invGray">
          <a:xfrm>
            <a:off x="11887569" y="380"/>
            <a:ext cx="73152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مستطيل 39"/>
          <p:cNvSpPr/>
          <p:nvPr/>
        </p:nvSpPr>
        <p:spPr bwMode="invGray">
          <a:xfrm>
            <a:off x="11831300" y="380"/>
            <a:ext cx="12192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عنصر نائب للعنوان 21"/>
          <p:cNvSpPr>
            <a:spLocks noGrp="1"/>
          </p:cNvSpPr>
          <p:nvPr>
            <p:ph type="title"/>
          </p:nvPr>
        </p:nvSpPr>
        <p:spPr>
          <a:xfrm>
            <a:off x="609600" y="1143000"/>
            <a:ext cx="109728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3" name="عنصر نائب للنص 12"/>
          <p:cNvSpPr>
            <a:spLocks noGrp="1"/>
          </p:cNvSpPr>
          <p:nvPr>
            <p:ph type="body" idx="1"/>
          </p:nvPr>
        </p:nvSpPr>
        <p:spPr>
          <a:xfrm>
            <a:off x="609600" y="2249424"/>
            <a:ext cx="109728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14" name="عنصر نائب للتاريخ 13"/>
          <p:cNvSpPr>
            <a:spLocks noGrp="1"/>
          </p:cNvSpPr>
          <p:nvPr>
            <p:ph type="dt" sz="half" idx="2"/>
          </p:nvPr>
        </p:nvSpPr>
        <p:spPr>
          <a:xfrm>
            <a:off x="8782048" y="612648"/>
            <a:ext cx="127635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3"/>
          </p:nvPr>
        </p:nvSpPr>
        <p:spPr>
          <a:xfrm>
            <a:off x="7010400" y="612648"/>
            <a:ext cx="176784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3" name="عنصر نائب لرقم الشريحة 22"/>
          <p:cNvSpPr>
            <a:spLocks noGrp="1"/>
          </p:cNvSpPr>
          <p:nvPr>
            <p:ph type="sldNum" sz="quarter" idx="4"/>
          </p:nvPr>
        </p:nvSpPr>
        <p:spPr>
          <a:xfrm>
            <a:off x="10899648" y="2272"/>
            <a:ext cx="1016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83146A8-9CF3-4015-BE9E-7B4FCC949105}" type="slidenum">
              <a:rPr lang="en-US" smtClean="0">
                <a:solidFill>
                  <a:srgbClr val="000000"/>
                </a:solidFill>
                <a:ea typeface="ＭＳ Ｐゴシック" panose="020B0600070205080204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  <a:ea typeface="ＭＳ Ｐゴシック" panose="020B0600070205080204" pitchFamily="34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</p:sldLayoutIdLst>
  <p:transition spd="med">
    <p:wipe dir="d"/>
  </p:transition>
  <p:txStyles>
    <p:titleStyle>
      <a:lvl1pPr algn="l" rtl="1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r" rtl="1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r" rtl="1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r" rtl="1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r" rtl="1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r" rtl="1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r" rtl="1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r" rtl="1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r" rtl="1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r" rtl="1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http://www.up.ac.za/academic/fabi/virtualtour/diska/mvc-025s.j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users.ugent.be/~pdebergh/pri/pri4bu31.jpg" TargetMode="External"/><Relationship Id="rId7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hyperlink" Target="http://users.ugent.be/~pdebergh/pri/pri4bu30.jpg" TargetMode="Externa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http://rds.yahoo.com/_ylt=A9ibyiAMVatFkTkB.gajzbkF;_ylu=X3oDMTA4NDgyNWN0BHNlYwNwcm9m/SIG=1206tsqle/EXP=1168942732/**http:/www.indiamart.com/shimas/gifs/lab.jpg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480276" y="1434663"/>
            <a:ext cx="9308593" cy="1966913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ar-SA" alt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تنظيم معمل زراعة الأنسجة</a:t>
            </a:r>
            <a:r>
              <a:rPr lang="en-US" alt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Organization of </a:t>
            </a:r>
            <a:r>
              <a:rPr lang="en-US" alt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Tissue Culture Laboratory</a:t>
            </a:r>
          </a:p>
        </p:txBody>
      </p:sp>
      <p:pic>
        <p:nvPicPr>
          <p:cNvPr id="5" name="Picture 4" descr="http://www.pharma.cu.edu.eg/Images/CentersAndUnits/Images/TC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39159" y="3118125"/>
            <a:ext cx="8387255" cy="3167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147862698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4130039" y="828675"/>
            <a:ext cx="2891155" cy="478790"/>
          </a:xfrm>
          <a:custGeom>
            <a:avLst/>
            <a:gdLst/>
            <a:ahLst/>
            <a:cxnLst/>
            <a:rect l="l" t="t" r="r" b="b"/>
            <a:pathLst>
              <a:path w="2891154" h="478789">
                <a:moveTo>
                  <a:pt x="2891028" y="478535"/>
                </a:moveTo>
                <a:lnTo>
                  <a:pt x="2891028" y="0"/>
                </a:lnTo>
                <a:lnTo>
                  <a:pt x="0" y="0"/>
                </a:lnTo>
                <a:lnTo>
                  <a:pt x="0" y="478535"/>
                </a:lnTo>
                <a:lnTo>
                  <a:pt x="4572" y="478535"/>
                </a:lnTo>
                <a:lnTo>
                  <a:pt x="4572" y="9906"/>
                </a:lnTo>
                <a:lnTo>
                  <a:pt x="9144" y="4571"/>
                </a:lnTo>
                <a:lnTo>
                  <a:pt x="9144" y="9906"/>
                </a:lnTo>
                <a:lnTo>
                  <a:pt x="2881122" y="9906"/>
                </a:lnTo>
                <a:lnTo>
                  <a:pt x="2881122" y="4571"/>
                </a:lnTo>
                <a:lnTo>
                  <a:pt x="2885694" y="9906"/>
                </a:lnTo>
                <a:lnTo>
                  <a:pt x="2885694" y="478535"/>
                </a:lnTo>
                <a:lnTo>
                  <a:pt x="2891028" y="478535"/>
                </a:lnTo>
                <a:close/>
              </a:path>
              <a:path w="2891154" h="478789">
                <a:moveTo>
                  <a:pt x="9144" y="9906"/>
                </a:moveTo>
                <a:lnTo>
                  <a:pt x="9144" y="4571"/>
                </a:lnTo>
                <a:lnTo>
                  <a:pt x="4572" y="9906"/>
                </a:lnTo>
                <a:lnTo>
                  <a:pt x="9144" y="9906"/>
                </a:lnTo>
                <a:close/>
              </a:path>
              <a:path w="2891154" h="478789">
                <a:moveTo>
                  <a:pt x="9144" y="478535"/>
                </a:moveTo>
                <a:lnTo>
                  <a:pt x="9144" y="9906"/>
                </a:lnTo>
                <a:lnTo>
                  <a:pt x="4572" y="9906"/>
                </a:lnTo>
                <a:lnTo>
                  <a:pt x="4572" y="478535"/>
                </a:lnTo>
                <a:lnTo>
                  <a:pt x="9144" y="478535"/>
                </a:lnTo>
                <a:close/>
              </a:path>
              <a:path w="2891154" h="478789">
                <a:moveTo>
                  <a:pt x="2885694" y="9906"/>
                </a:moveTo>
                <a:lnTo>
                  <a:pt x="2881122" y="4571"/>
                </a:lnTo>
                <a:lnTo>
                  <a:pt x="2881122" y="9906"/>
                </a:lnTo>
                <a:lnTo>
                  <a:pt x="2885694" y="9906"/>
                </a:lnTo>
                <a:close/>
              </a:path>
              <a:path w="2891154" h="478789">
                <a:moveTo>
                  <a:pt x="2885694" y="478535"/>
                </a:moveTo>
                <a:lnTo>
                  <a:pt x="2885694" y="9906"/>
                </a:lnTo>
                <a:lnTo>
                  <a:pt x="2881122" y="9906"/>
                </a:lnTo>
                <a:lnTo>
                  <a:pt x="2881122" y="478535"/>
                </a:lnTo>
                <a:lnTo>
                  <a:pt x="2885694" y="478535"/>
                </a:lnTo>
                <a:close/>
              </a:path>
            </a:pathLst>
          </a:custGeom>
          <a:solidFill>
            <a:srgbClr val="008000"/>
          </a:solid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object 4"/>
          <p:cNvSpPr txBox="1">
            <a:spLocks/>
          </p:cNvSpPr>
          <p:nvPr/>
        </p:nvSpPr>
        <p:spPr>
          <a:xfrm>
            <a:off x="4162097" y="871312"/>
            <a:ext cx="2837793" cy="443070"/>
          </a:xfrm>
          <a:prstGeom prst="rect">
            <a:avLst/>
          </a:prstGeom>
          <a:solidFill>
            <a:schemeClr val="bg2"/>
          </a:solidFill>
        </p:spPr>
        <p:txBody>
          <a:bodyPr vert="horz" wrap="square" lIns="0" tIns="12065" rIns="0" bIns="0" rtlCol="0">
            <a:spAutoFit/>
          </a:bodyPr>
          <a:lstStyle>
            <a:lvl1pPr>
              <a:defRPr sz="2000" b="1" i="0">
                <a:solidFill>
                  <a:srgbClr val="33339A"/>
                </a:solidFill>
                <a:latin typeface="Comic Sans MS"/>
                <a:ea typeface="+mj-ea"/>
                <a:cs typeface="Comic Sans MS"/>
              </a:defRPr>
            </a:lvl1pPr>
          </a:lstStyle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9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-5" normalizeH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omic Sans MS"/>
                <a:ea typeface="+mj-ea"/>
              </a:rPr>
              <a:t>Culture</a:t>
            </a:r>
            <a:r>
              <a:rPr kumimoji="0" lang="en-US" sz="2800" b="1" i="0" u="none" strike="noStrike" kern="0" cap="none" spc="-55" normalizeH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omic Sans MS"/>
                <a:ea typeface="+mj-ea"/>
              </a:rPr>
              <a:t> </a:t>
            </a:r>
            <a:r>
              <a:rPr kumimoji="0" lang="en-US" sz="2800" b="1" i="0" u="none" strike="noStrike" kern="0" cap="none" spc="-10" normalizeH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omic Sans MS"/>
                <a:ea typeface="+mj-ea"/>
              </a:rPr>
              <a:t>Medium</a:t>
            </a:r>
            <a:endParaRPr kumimoji="0" lang="en-US" sz="2800" b="1" i="0" u="none" strike="noStrike" kern="0" cap="none" spc="-10" normalizeH="0" noProof="0" dirty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Comic Sans MS"/>
              <a:ea typeface="+mj-e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177289" y="1765172"/>
            <a:ext cx="2312670" cy="521334"/>
          </a:xfrm>
          <a:custGeom>
            <a:avLst/>
            <a:gdLst/>
            <a:ahLst/>
            <a:cxnLst/>
            <a:rect l="l" t="t" r="r" b="b"/>
            <a:pathLst>
              <a:path w="2312670" h="521335">
                <a:moveTo>
                  <a:pt x="2312670" y="521208"/>
                </a:moveTo>
                <a:lnTo>
                  <a:pt x="2312669" y="0"/>
                </a:lnTo>
                <a:lnTo>
                  <a:pt x="0" y="0"/>
                </a:lnTo>
                <a:lnTo>
                  <a:pt x="0" y="521208"/>
                </a:lnTo>
                <a:lnTo>
                  <a:pt x="4571" y="521208"/>
                </a:lnTo>
                <a:lnTo>
                  <a:pt x="4571" y="9906"/>
                </a:lnTo>
                <a:lnTo>
                  <a:pt x="9143" y="5334"/>
                </a:lnTo>
                <a:lnTo>
                  <a:pt x="9143" y="9906"/>
                </a:lnTo>
                <a:lnTo>
                  <a:pt x="2303526" y="9905"/>
                </a:lnTo>
                <a:lnTo>
                  <a:pt x="2303526" y="5333"/>
                </a:lnTo>
                <a:lnTo>
                  <a:pt x="2308098" y="9905"/>
                </a:lnTo>
                <a:lnTo>
                  <a:pt x="2308098" y="521208"/>
                </a:lnTo>
                <a:lnTo>
                  <a:pt x="2312670" y="521208"/>
                </a:lnTo>
                <a:close/>
              </a:path>
              <a:path w="2312670" h="521335">
                <a:moveTo>
                  <a:pt x="9143" y="9906"/>
                </a:moveTo>
                <a:lnTo>
                  <a:pt x="9143" y="5334"/>
                </a:lnTo>
                <a:lnTo>
                  <a:pt x="4571" y="9906"/>
                </a:lnTo>
                <a:lnTo>
                  <a:pt x="9143" y="9906"/>
                </a:lnTo>
                <a:close/>
              </a:path>
              <a:path w="2312670" h="521335">
                <a:moveTo>
                  <a:pt x="9143" y="521208"/>
                </a:moveTo>
                <a:lnTo>
                  <a:pt x="9143" y="9906"/>
                </a:lnTo>
                <a:lnTo>
                  <a:pt x="4571" y="9906"/>
                </a:lnTo>
                <a:lnTo>
                  <a:pt x="4571" y="521208"/>
                </a:lnTo>
                <a:lnTo>
                  <a:pt x="9143" y="521208"/>
                </a:lnTo>
                <a:close/>
              </a:path>
              <a:path w="2312670" h="521335">
                <a:moveTo>
                  <a:pt x="2308098" y="9905"/>
                </a:moveTo>
                <a:lnTo>
                  <a:pt x="2303526" y="5333"/>
                </a:lnTo>
                <a:lnTo>
                  <a:pt x="2303526" y="9905"/>
                </a:lnTo>
                <a:lnTo>
                  <a:pt x="2308098" y="9905"/>
                </a:lnTo>
                <a:close/>
              </a:path>
              <a:path w="2312670" h="521335">
                <a:moveTo>
                  <a:pt x="2308098" y="521208"/>
                </a:moveTo>
                <a:lnTo>
                  <a:pt x="2308098" y="9905"/>
                </a:lnTo>
                <a:lnTo>
                  <a:pt x="2303526" y="9905"/>
                </a:lnTo>
                <a:lnTo>
                  <a:pt x="2303526" y="521208"/>
                </a:lnTo>
                <a:lnTo>
                  <a:pt x="2308098" y="521208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985260" y="1765172"/>
            <a:ext cx="2313940" cy="521334"/>
          </a:xfrm>
          <a:custGeom>
            <a:avLst/>
            <a:gdLst/>
            <a:ahLst/>
            <a:cxnLst/>
            <a:rect l="l" t="t" r="r" b="b"/>
            <a:pathLst>
              <a:path w="2313940" h="521335">
                <a:moveTo>
                  <a:pt x="2313431" y="521207"/>
                </a:moveTo>
                <a:lnTo>
                  <a:pt x="2313431" y="0"/>
                </a:lnTo>
                <a:lnTo>
                  <a:pt x="0" y="0"/>
                </a:lnTo>
                <a:lnTo>
                  <a:pt x="0" y="521208"/>
                </a:lnTo>
                <a:lnTo>
                  <a:pt x="5334" y="521208"/>
                </a:lnTo>
                <a:lnTo>
                  <a:pt x="5334" y="9905"/>
                </a:lnTo>
                <a:lnTo>
                  <a:pt x="9906" y="5333"/>
                </a:lnTo>
                <a:lnTo>
                  <a:pt x="9906" y="9905"/>
                </a:lnTo>
                <a:lnTo>
                  <a:pt x="2303526" y="9905"/>
                </a:lnTo>
                <a:lnTo>
                  <a:pt x="2303526" y="5333"/>
                </a:lnTo>
                <a:lnTo>
                  <a:pt x="2308860" y="9905"/>
                </a:lnTo>
                <a:lnTo>
                  <a:pt x="2308860" y="521207"/>
                </a:lnTo>
                <a:lnTo>
                  <a:pt x="2313431" y="521207"/>
                </a:lnTo>
                <a:close/>
              </a:path>
              <a:path w="2313940" h="521335">
                <a:moveTo>
                  <a:pt x="9906" y="9905"/>
                </a:moveTo>
                <a:lnTo>
                  <a:pt x="9906" y="5333"/>
                </a:lnTo>
                <a:lnTo>
                  <a:pt x="5334" y="9905"/>
                </a:lnTo>
                <a:lnTo>
                  <a:pt x="9906" y="9905"/>
                </a:lnTo>
                <a:close/>
              </a:path>
              <a:path w="2313940" h="521335">
                <a:moveTo>
                  <a:pt x="9906" y="521208"/>
                </a:moveTo>
                <a:lnTo>
                  <a:pt x="9906" y="9905"/>
                </a:lnTo>
                <a:lnTo>
                  <a:pt x="5334" y="9905"/>
                </a:lnTo>
                <a:lnTo>
                  <a:pt x="5334" y="521208"/>
                </a:lnTo>
                <a:lnTo>
                  <a:pt x="9906" y="521208"/>
                </a:lnTo>
                <a:close/>
              </a:path>
              <a:path w="2313940" h="521335">
                <a:moveTo>
                  <a:pt x="2308860" y="9905"/>
                </a:moveTo>
                <a:lnTo>
                  <a:pt x="2303526" y="5333"/>
                </a:lnTo>
                <a:lnTo>
                  <a:pt x="2303526" y="9905"/>
                </a:lnTo>
                <a:lnTo>
                  <a:pt x="2308860" y="9905"/>
                </a:lnTo>
                <a:close/>
              </a:path>
              <a:path w="2313940" h="521335">
                <a:moveTo>
                  <a:pt x="2308860" y="521207"/>
                </a:moveTo>
                <a:lnTo>
                  <a:pt x="2308860" y="9905"/>
                </a:lnTo>
                <a:lnTo>
                  <a:pt x="2303526" y="9905"/>
                </a:lnTo>
                <a:lnTo>
                  <a:pt x="2303526" y="521207"/>
                </a:lnTo>
                <a:lnTo>
                  <a:pt x="2308860" y="521207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130039" y="1307210"/>
            <a:ext cx="2891155" cy="26670"/>
          </a:xfrm>
          <a:custGeom>
            <a:avLst/>
            <a:gdLst/>
            <a:ahLst/>
            <a:cxnLst/>
            <a:rect l="l" t="t" r="r" b="b"/>
            <a:pathLst>
              <a:path w="2891154" h="26669">
                <a:moveTo>
                  <a:pt x="9144" y="16764"/>
                </a:moveTo>
                <a:lnTo>
                  <a:pt x="9144" y="0"/>
                </a:lnTo>
                <a:lnTo>
                  <a:pt x="0" y="0"/>
                </a:lnTo>
                <a:lnTo>
                  <a:pt x="0" y="26670"/>
                </a:lnTo>
                <a:lnTo>
                  <a:pt x="4572" y="26670"/>
                </a:lnTo>
                <a:lnTo>
                  <a:pt x="4572" y="16764"/>
                </a:lnTo>
                <a:lnTo>
                  <a:pt x="9144" y="16764"/>
                </a:lnTo>
                <a:close/>
              </a:path>
              <a:path w="2891154" h="26669">
                <a:moveTo>
                  <a:pt x="2885694" y="16764"/>
                </a:moveTo>
                <a:lnTo>
                  <a:pt x="4572" y="16764"/>
                </a:lnTo>
                <a:lnTo>
                  <a:pt x="9144" y="21336"/>
                </a:lnTo>
                <a:lnTo>
                  <a:pt x="9144" y="26670"/>
                </a:lnTo>
                <a:lnTo>
                  <a:pt x="2881122" y="26670"/>
                </a:lnTo>
                <a:lnTo>
                  <a:pt x="2881122" y="21336"/>
                </a:lnTo>
                <a:lnTo>
                  <a:pt x="2885694" y="16764"/>
                </a:lnTo>
                <a:close/>
              </a:path>
              <a:path w="2891154" h="26669">
                <a:moveTo>
                  <a:pt x="9144" y="26670"/>
                </a:moveTo>
                <a:lnTo>
                  <a:pt x="9144" y="21336"/>
                </a:lnTo>
                <a:lnTo>
                  <a:pt x="4572" y="16764"/>
                </a:lnTo>
                <a:lnTo>
                  <a:pt x="4572" y="26670"/>
                </a:lnTo>
                <a:lnTo>
                  <a:pt x="9144" y="26670"/>
                </a:lnTo>
                <a:close/>
              </a:path>
              <a:path w="2891154" h="26669">
                <a:moveTo>
                  <a:pt x="2891028" y="26670"/>
                </a:moveTo>
                <a:lnTo>
                  <a:pt x="2891028" y="0"/>
                </a:lnTo>
                <a:lnTo>
                  <a:pt x="2881122" y="0"/>
                </a:lnTo>
                <a:lnTo>
                  <a:pt x="2881122" y="16764"/>
                </a:lnTo>
                <a:lnTo>
                  <a:pt x="2885694" y="16764"/>
                </a:lnTo>
                <a:lnTo>
                  <a:pt x="2885694" y="26670"/>
                </a:lnTo>
                <a:lnTo>
                  <a:pt x="2891028" y="26670"/>
                </a:lnTo>
                <a:close/>
              </a:path>
              <a:path w="2891154" h="26669">
                <a:moveTo>
                  <a:pt x="2885694" y="26670"/>
                </a:moveTo>
                <a:lnTo>
                  <a:pt x="2885694" y="16764"/>
                </a:lnTo>
                <a:lnTo>
                  <a:pt x="2881122" y="21336"/>
                </a:lnTo>
                <a:lnTo>
                  <a:pt x="2881122" y="26670"/>
                </a:lnTo>
                <a:lnTo>
                  <a:pt x="2885694" y="26670"/>
                </a:lnTo>
                <a:close/>
              </a:path>
            </a:pathLst>
          </a:custGeom>
          <a:solidFill>
            <a:srgbClr val="008000"/>
          </a:solid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334767" y="1481328"/>
            <a:ext cx="6769100" cy="0"/>
          </a:xfrm>
          <a:custGeom>
            <a:avLst/>
            <a:gdLst/>
            <a:ahLst/>
            <a:cxnLst/>
            <a:rect l="l" t="t" r="r" b="b"/>
            <a:pathLst>
              <a:path w="6769100">
                <a:moveTo>
                  <a:pt x="0" y="0"/>
                </a:moveTo>
                <a:lnTo>
                  <a:pt x="6768846" y="0"/>
                </a:lnTo>
              </a:path>
            </a:pathLst>
          </a:custGeom>
          <a:ln w="16001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334386" y="1480947"/>
            <a:ext cx="0" cy="289560"/>
          </a:xfrm>
          <a:custGeom>
            <a:avLst/>
            <a:gdLst/>
            <a:ahLst/>
            <a:cxnLst/>
            <a:rect l="l" t="t" r="r" b="b"/>
            <a:pathLst>
              <a:path h="289560">
                <a:moveTo>
                  <a:pt x="0" y="0"/>
                </a:moveTo>
                <a:lnTo>
                  <a:pt x="0" y="289560"/>
                </a:lnTo>
              </a:path>
            </a:pathLst>
          </a:custGeom>
          <a:ln w="9906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142737" y="1480947"/>
            <a:ext cx="0" cy="289560"/>
          </a:xfrm>
          <a:custGeom>
            <a:avLst/>
            <a:gdLst/>
            <a:ahLst/>
            <a:cxnLst/>
            <a:rect l="l" t="t" r="r" b="b"/>
            <a:pathLst>
              <a:path h="289560">
                <a:moveTo>
                  <a:pt x="0" y="0"/>
                </a:moveTo>
                <a:lnTo>
                  <a:pt x="0" y="289559"/>
                </a:lnTo>
              </a:path>
            </a:pathLst>
          </a:custGeom>
          <a:ln w="914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9103614" y="1480947"/>
            <a:ext cx="0" cy="805815"/>
          </a:xfrm>
          <a:custGeom>
            <a:avLst/>
            <a:gdLst/>
            <a:ahLst/>
            <a:cxnLst/>
            <a:rect l="l" t="t" r="r" b="b"/>
            <a:pathLst>
              <a:path h="805814">
                <a:moveTo>
                  <a:pt x="0" y="0"/>
                </a:moveTo>
                <a:lnTo>
                  <a:pt x="0" y="805433"/>
                </a:lnTo>
              </a:path>
            </a:pathLst>
          </a:custGeom>
          <a:ln w="914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7663814" y="1480947"/>
            <a:ext cx="0" cy="805815"/>
          </a:xfrm>
          <a:custGeom>
            <a:avLst/>
            <a:gdLst/>
            <a:ahLst/>
            <a:cxnLst/>
            <a:rect l="l" t="t" r="r" b="b"/>
            <a:pathLst>
              <a:path h="805814">
                <a:moveTo>
                  <a:pt x="0" y="0"/>
                </a:moveTo>
                <a:lnTo>
                  <a:pt x="0" y="805433"/>
                </a:lnTo>
              </a:path>
            </a:pathLst>
          </a:custGeom>
          <a:ln w="990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702938" y="1480947"/>
            <a:ext cx="0" cy="805815"/>
          </a:xfrm>
          <a:custGeom>
            <a:avLst/>
            <a:gdLst/>
            <a:ahLst/>
            <a:cxnLst/>
            <a:rect l="l" t="t" r="r" b="b"/>
            <a:pathLst>
              <a:path h="805814">
                <a:moveTo>
                  <a:pt x="0" y="0"/>
                </a:moveTo>
                <a:lnTo>
                  <a:pt x="0" y="805434"/>
                </a:lnTo>
              </a:path>
            </a:pathLst>
          </a:custGeom>
          <a:ln w="990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6582537" y="1480947"/>
            <a:ext cx="0" cy="805815"/>
          </a:xfrm>
          <a:custGeom>
            <a:avLst/>
            <a:gdLst/>
            <a:ahLst/>
            <a:cxnLst/>
            <a:rect l="l" t="t" r="r" b="b"/>
            <a:pathLst>
              <a:path h="805814">
                <a:moveTo>
                  <a:pt x="0" y="0"/>
                </a:moveTo>
                <a:lnTo>
                  <a:pt x="0" y="805433"/>
                </a:lnTo>
              </a:path>
            </a:pathLst>
          </a:custGeom>
          <a:ln w="990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181861" y="2286380"/>
            <a:ext cx="0" cy="979169"/>
          </a:xfrm>
          <a:custGeom>
            <a:avLst/>
            <a:gdLst/>
            <a:ahLst/>
            <a:cxnLst/>
            <a:rect l="l" t="t" r="r" b="b"/>
            <a:pathLst>
              <a:path h="979170">
                <a:moveTo>
                  <a:pt x="0" y="0"/>
                </a:moveTo>
                <a:lnTo>
                  <a:pt x="0" y="979170"/>
                </a:lnTo>
              </a:path>
            </a:pathLst>
          </a:custGeom>
          <a:ln w="9143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3485388" y="2286380"/>
            <a:ext cx="0" cy="979169"/>
          </a:xfrm>
          <a:custGeom>
            <a:avLst/>
            <a:gdLst/>
            <a:ahLst/>
            <a:cxnLst/>
            <a:rect l="l" t="t" r="r" b="b"/>
            <a:pathLst>
              <a:path h="979170">
                <a:moveTo>
                  <a:pt x="0" y="0"/>
                </a:moveTo>
                <a:lnTo>
                  <a:pt x="0" y="979170"/>
                </a:lnTo>
              </a:path>
            </a:pathLst>
          </a:custGeom>
          <a:ln w="914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292133" y="1855894"/>
            <a:ext cx="1929130" cy="1674817"/>
          </a:xfrm>
          <a:prstGeom prst="rect">
            <a:avLst/>
          </a:prstGeom>
          <a:solidFill>
            <a:schemeClr val="bg2"/>
          </a:solidFill>
        </p:spPr>
        <p:txBody>
          <a:bodyPr vert="horz" wrap="square" lIns="0" tIns="12700" rIns="0" bIns="0" rtlCol="0">
            <a:spAutoFit/>
          </a:bodyPr>
          <a:lstStyle/>
          <a:p>
            <a:pPr marL="411480">
              <a:spcBef>
                <a:spcPts val="100"/>
              </a:spcBef>
            </a:pPr>
            <a:r>
              <a:rPr sz="1200" b="1" dirty="0">
                <a:solidFill>
                  <a:srgbClr val="FF0000"/>
                </a:solidFill>
                <a:latin typeface="Comic Sans MS"/>
                <a:cs typeface="Comic Sans MS"/>
              </a:rPr>
              <a:t>Macroelements</a:t>
            </a:r>
            <a:endParaRPr sz="1200" b="1" dirty="0">
              <a:solidFill>
                <a:prstClr val="black"/>
              </a:solidFill>
              <a:latin typeface="Comic Sans MS"/>
              <a:cs typeface="Comic Sans MS"/>
            </a:endParaRPr>
          </a:p>
          <a:p>
            <a:endParaRPr sz="1200" b="1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37160" indent="-124460">
              <a:buFontTx/>
              <a:buChar char="•"/>
              <a:tabLst>
                <a:tab pos="137795" algn="l"/>
              </a:tabLst>
            </a:pPr>
            <a:r>
              <a:rPr sz="1200" b="1" spc="-5" dirty="0">
                <a:solidFill>
                  <a:prstClr val="black"/>
                </a:solidFill>
                <a:latin typeface="Comic Sans MS"/>
                <a:cs typeface="Comic Sans MS"/>
              </a:rPr>
              <a:t>Potassium (K) 20 </a:t>
            </a:r>
            <a:r>
              <a:rPr sz="1200" b="1" dirty="0">
                <a:solidFill>
                  <a:prstClr val="black"/>
                </a:solidFill>
                <a:latin typeface="Comic Sans MS"/>
                <a:cs typeface="Comic Sans MS"/>
              </a:rPr>
              <a:t>-30</a:t>
            </a:r>
            <a:r>
              <a:rPr sz="1200" b="1" spc="-10" dirty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sz="1200" b="1" spc="-5" dirty="0">
                <a:solidFill>
                  <a:prstClr val="black"/>
                </a:solidFill>
                <a:latin typeface="Comic Sans MS"/>
                <a:cs typeface="Comic Sans MS"/>
              </a:rPr>
              <a:t>mM</a:t>
            </a:r>
            <a:endParaRPr sz="1200" b="1" dirty="0">
              <a:solidFill>
                <a:prstClr val="black"/>
              </a:solidFill>
              <a:latin typeface="Comic Sans MS"/>
              <a:cs typeface="Comic Sans MS"/>
            </a:endParaRPr>
          </a:p>
          <a:p>
            <a:pPr marL="116205" indent="-103505">
              <a:buFontTx/>
              <a:buChar char="•"/>
              <a:tabLst>
                <a:tab pos="116839" algn="l"/>
              </a:tabLst>
            </a:pPr>
            <a:r>
              <a:rPr sz="1200" b="1" spc="-5" dirty="0">
                <a:solidFill>
                  <a:prstClr val="black"/>
                </a:solidFill>
                <a:latin typeface="Comic Sans MS"/>
                <a:cs typeface="Comic Sans MS"/>
              </a:rPr>
              <a:t>Phosphorous (P) 1-3</a:t>
            </a:r>
            <a:r>
              <a:rPr sz="1200" b="1" spc="-45" dirty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sz="1200" b="1" spc="-5" dirty="0">
                <a:solidFill>
                  <a:prstClr val="black"/>
                </a:solidFill>
                <a:latin typeface="Comic Sans MS"/>
                <a:cs typeface="Comic Sans MS"/>
              </a:rPr>
              <a:t>mM</a:t>
            </a:r>
            <a:endParaRPr sz="1200" b="1" dirty="0">
              <a:solidFill>
                <a:prstClr val="black"/>
              </a:solidFill>
              <a:latin typeface="Comic Sans MS"/>
              <a:cs typeface="Comic Sans MS"/>
            </a:endParaRPr>
          </a:p>
          <a:p>
            <a:pPr marL="116205" indent="-103505">
              <a:buFontTx/>
              <a:buChar char="•"/>
              <a:tabLst>
                <a:tab pos="116839" algn="l"/>
              </a:tabLst>
            </a:pPr>
            <a:r>
              <a:rPr sz="1200" b="1" dirty="0">
                <a:solidFill>
                  <a:prstClr val="black"/>
                </a:solidFill>
                <a:latin typeface="Comic Sans MS"/>
                <a:cs typeface="Comic Sans MS"/>
              </a:rPr>
              <a:t>Calcium </a:t>
            </a:r>
            <a:r>
              <a:rPr sz="1200" b="1" spc="-5" dirty="0">
                <a:solidFill>
                  <a:prstClr val="black"/>
                </a:solidFill>
                <a:latin typeface="Comic Sans MS"/>
                <a:cs typeface="Comic Sans MS"/>
              </a:rPr>
              <a:t>(Ca) 1-3</a:t>
            </a:r>
            <a:r>
              <a:rPr sz="1200" b="1" spc="-15" dirty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sz="1200" b="1" spc="-5" dirty="0">
                <a:solidFill>
                  <a:prstClr val="black"/>
                </a:solidFill>
                <a:latin typeface="Comic Sans MS"/>
                <a:cs typeface="Comic Sans MS"/>
              </a:rPr>
              <a:t>mM</a:t>
            </a:r>
            <a:endParaRPr sz="1200" b="1" dirty="0">
              <a:solidFill>
                <a:prstClr val="black"/>
              </a:solidFill>
              <a:latin typeface="Comic Sans MS"/>
              <a:cs typeface="Comic Sans MS"/>
            </a:endParaRPr>
          </a:p>
          <a:p>
            <a:pPr marL="116205" indent="-103505">
              <a:buFontTx/>
              <a:buChar char="•"/>
              <a:tabLst>
                <a:tab pos="116839" algn="l"/>
              </a:tabLst>
            </a:pPr>
            <a:r>
              <a:rPr sz="1200" b="1" spc="-5" dirty="0">
                <a:solidFill>
                  <a:prstClr val="black"/>
                </a:solidFill>
                <a:latin typeface="Comic Sans MS"/>
                <a:cs typeface="Comic Sans MS"/>
              </a:rPr>
              <a:t>Magnesium (Mg) 1-3</a:t>
            </a:r>
            <a:r>
              <a:rPr sz="1200" b="1" dirty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sz="1200" b="1" spc="-5" dirty="0">
                <a:solidFill>
                  <a:prstClr val="black"/>
                </a:solidFill>
                <a:latin typeface="Comic Sans MS"/>
                <a:cs typeface="Comic Sans MS"/>
              </a:rPr>
              <a:t>mM</a:t>
            </a:r>
            <a:endParaRPr sz="1200" b="1" dirty="0">
              <a:solidFill>
                <a:prstClr val="black"/>
              </a:solidFill>
              <a:latin typeface="Comic Sans MS"/>
              <a:cs typeface="Comic Sans MS"/>
            </a:endParaRPr>
          </a:p>
          <a:p>
            <a:pPr marL="116205" indent="-103505">
              <a:buFontTx/>
              <a:buChar char="•"/>
              <a:tabLst>
                <a:tab pos="116839" algn="l"/>
              </a:tabLst>
            </a:pPr>
            <a:r>
              <a:rPr sz="1200" b="1" spc="-5" dirty="0">
                <a:solidFill>
                  <a:prstClr val="black"/>
                </a:solidFill>
                <a:latin typeface="Comic Sans MS"/>
                <a:cs typeface="Comic Sans MS"/>
              </a:rPr>
              <a:t>Sulfur (S) 1-3</a:t>
            </a:r>
            <a:r>
              <a:rPr sz="1200" b="1" dirty="0">
                <a:solidFill>
                  <a:prstClr val="black"/>
                </a:solidFill>
                <a:latin typeface="Comic Sans MS"/>
                <a:cs typeface="Comic Sans MS"/>
              </a:rPr>
              <a:t> mM</a:t>
            </a:r>
          </a:p>
        </p:txBody>
      </p:sp>
      <p:sp>
        <p:nvSpPr>
          <p:cNvPr id="20" name="object 20"/>
          <p:cNvSpPr/>
          <p:nvPr/>
        </p:nvSpPr>
        <p:spPr>
          <a:xfrm>
            <a:off x="3990212" y="2286380"/>
            <a:ext cx="0" cy="979169"/>
          </a:xfrm>
          <a:custGeom>
            <a:avLst/>
            <a:gdLst/>
            <a:ahLst/>
            <a:cxnLst/>
            <a:rect l="l" t="t" r="r" b="b"/>
            <a:pathLst>
              <a:path h="979170">
                <a:moveTo>
                  <a:pt x="0" y="0"/>
                </a:moveTo>
                <a:lnTo>
                  <a:pt x="0" y="979170"/>
                </a:lnTo>
              </a:path>
            </a:pathLst>
          </a:custGeom>
          <a:ln w="9906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6293738" y="2286380"/>
            <a:ext cx="0" cy="979169"/>
          </a:xfrm>
          <a:custGeom>
            <a:avLst/>
            <a:gdLst/>
            <a:ahLst/>
            <a:cxnLst/>
            <a:rect l="l" t="t" r="r" b="b"/>
            <a:pathLst>
              <a:path h="979170">
                <a:moveTo>
                  <a:pt x="0" y="0"/>
                </a:moveTo>
                <a:lnTo>
                  <a:pt x="0" y="979170"/>
                </a:lnTo>
              </a:path>
            </a:pathLst>
          </a:custGeom>
          <a:ln w="990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6793992" y="3060573"/>
            <a:ext cx="1933575" cy="205104"/>
          </a:xfrm>
          <a:custGeom>
            <a:avLst/>
            <a:gdLst/>
            <a:ahLst/>
            <a:cxnLst/>
            <a:rect l="l" t="t" r="r" b="b"/>
            <a:pathLst>
              <a:path w="1933575" h="205104">
                <a:moveTo>
                  <a:pt x="1933193" y="204977"/>
                </a:moveTo>
                <a:lnTo>
                  <a:pt x="1933193" y="0"/>
                </a:lnTo>
                <a:lnTo>
                  <a:pt x="0" y="0"/>
                </a:lnTo>
                <a:lnTo>
                  <a:pt x="0" y="204977"/>
                </a:lnTo>
                <a:lnTo>
                  <a:pt x="4571" y="204977"/>
                </a:lnTo>
                <a:lnTo>
                  <a:pt x="4571" y="9906"/>
                </a:lnTo>
                <a:lnTo>
                  <a:pt x="9143" y="5334"/>
                </a:lnTo>
                <a:lnTo>
                  <a:pt x="9143" y="9906"/>
                </a:lnTo>
                <a:lnTo>
                  <a:pt x="1924049" y="9906"/>
                </a:lnTo>
                <a:lnTo>
                  <a:pt x="1924049" y="5334"/>
                </a:lnTo>
                <a:lnTo>
                  <a:pt x="1928621" y="9906"/>
                </a:lnTo>
                <a:lnTo>
                  <a:pt x="1928621" y="204977"/>
                </a:lnTo>
                <a:lnTo>
                  <a:pt x="1933193" y="204977"/>
                </a:lnTo>
                <a:close/>
              </a:path>
              <a:path w="1933575" h="205104">
                <a:moveTo>
                  <a:pt x="9143" y="9906"/>
                </a:moveTo>
                <a:lnTo>
                  <a:pt x="9143" y="5334"/>
                </a:lnTo>
                <a:lnTo>
                  <a:pt x="4571" y="9906"/>
                </a:lnTo>
                <a:lnTo>
                  <a:pt x="9143" y="9906"/>
                </a:lnTo>
                <a:close/>
              </a:path>
              <a:path w="1933575" h="205104">
                <a:moveTo>
                  <a:pt x="9143" y="204977"/>
                </a:moveTo>
                <a:lnTo>
                  <a:pt x="9143" y="9906"/>
                </a:lnTo>
                <a:lnTo>
                  <a:pt x="4571" y="9906"/>
                </a:lnTo>
                <a:lnTo>
                  <a:pt x="4571" y="204977"/>
                </a:lnTo>
                <a:lnTo>
                  <a:pt x="9143" y="204977"/>
                </a:lnTo>
                <a:close/>
              </a:path>
              <a:path w="1933575" h="205104">
                <a:moveTo>
                  <a:pt x="1928621" y="9906"/>
                </a:moveTo>
                <a:lnTo>
                  <a:pt x="1924049" y="5334"/>
                </a:lnTo>
                <a:lnTo>
                  <a:pt x="1924049" y="9906"/>
                </a:lnTo>
                <a:lnTo>
                  <a:pt x="1928621" y="9906"/>
                </a:lnTo>
                <a:close/>
              </a:path>
              <a:path w="1933575" h="205104">
                <a:moveTo>
                  <a:pt x="1928621" y="204977"/>
                </a:moveTo>
                <a:lnTo>
                  <a:pt x="1928621" y="9906"/>
                </a:lnTo>
                <a:lnTo>
                  <a:pt x="1924049" y="9906"/>
                </a:lnTo>
                <a:lnTo>
                  <a:pt x="1924049" y="204977"/>
                </a:lnTo>
                <a:lnTo>
                  <a:pt x="1928621" y="204977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6877303" y="3011214"/>
            <a:ext cx="1756410" cy="197490"/>
          </a:xfrm>
          <a:prstGeom prst="rect">
            <a:avLst/>
          </a:prstGeom>
          <a:solidFill>
            <a:schemeClr val="bg2"/>
          </a:solidFill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200" b="1" dirty="0">
                <a:latin typeface="Comic Sans MS"/>
                <a:cs typeface="Comic Sans MS"/>
              </a:rPr>
              <a:t>Plant </a:t>
            </a:r>
            <a:r>
              <a:rPr sz="1200" b="1" spc="-5" dirty="0">
                <a:latin typeface="Comic Sans MS"/>
                <a:cs typeface="Comic Sans MS"/>
              </a:rPr>
              <a:t>growth</a:t>
            </a:r>
            <a:r>
              <a:rPr sz="1200" b="1" spc="-110" dirty="0">
                <a:latin typeface="Comic Sans MS"/>
                <a:cs typeface="Comic Sans MS"/>
              </a:rPr>
              <a:t> </a:t>
            </a:r>
            <a:r>
              <a:rPr sz="1200" b="1" spc="-5" dirty="0">
                <a:latin typeface="Comic Sans MS"/>
                <a:cs typeface="Comic Sans MS"/>
              </a:rPr>
              <a:t>regulators</a:t>
            </a:r>
            <a:endParaRPr sz="1200" b="1" dirty="0">
              <a:latin typeface="Comic Sans MS"/>
              <a:cs typeface="Comic Sans MS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9103614" y="2286380"/>
            <a:ext cx="0" cy="979169"/>
          </a:xfrm>
          <a:custGeom>
            <a:avLst/>
            <a:gdLst/>
            <a:ahLst/>
            <a:cxnLst/>
            <a:rect l="l" t="t" r="r" b="b"/>
            <a:pathLst>
              <a:path h="979170">
                <a:moveTo>
                  <a:pt x="0" y="0"/>
                </a:moveTo>
                <a:lnTo>
                  <a:pt x="0" y="979169"/>
                </a:lnTo>
              </a:path>
            </a:pathLst>
          </a:custGeom>
          <a:ln w="914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7663814" y="2286380"/>
            <a:ext cx="0" cy="708025"/>
          </a:xfrm>
          <a:custGeom>
            <a:avLst/>
            <a:gdLst/>
            <a:ahLst/>
            <a:cxnLst/>
            <a:rect l="l" t="t" r="r" b="b"/>
            <a:pathLst>
              <a:path h="708025">
                <a:moveTo>
                  <a:pt x="0" y="0"/>
                </a:moveTo>
                <a:lnTo>
                  <a:pt x="0" y="707898"/>
                </a:lnTo>
              </a:path>
            </a:pathLst>
          </a:custGeom>
          <a:ln w="990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3702938" y="2286380"/>
            <a:ext cx="0" cy="979169"/>
          </a:xfrm>
          <a:custGeom>
            <a:avLst/>
            <a:gdLst/>
            <a:ahLst/>
            <a:cxnLst/>
            <a:rect l="l" t="t" r="r" b="b"/>
            <a:pathLst>
              <a:path h="979170">
                <a:moveTo>
                  <a:pt x="0" y="0"/>
                </a:moveTo>
                <a:lnTo>
                  <a:pt x="0" y="979169"/>
                </a:lnTo>
              </a:path>
            </a:pathLst>
          </a:custGeom>
          <a:ln w="990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6582537" y="2286380"/>
            <a:ext cx="0" cy="979169"/>
          </a:xfrm>
          <a:custGeom>
            <a:avLst/>
            <a:gdLst/>
            <a:ahLst/>
            <a:cxnLst/>
            <a:rect l="l" t="t" r="r" b="b"/>
            <a:pathLst>
              <a:path h="979170">
                <a:moveTo>
                  <a:pt x="0" y="0"/>
                </a:moveTo>
                <a:lnTo>
                  <a:pt x="0" y="979169"/>
                </a:lnTo>
              </a:path>
            </a:pathLst>
          </a:custGeom>
          <a:ln w="990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1177289" y="3265550"/>
            <a:ext cx="2312670" cy="381000"/>
          </a:xfrm>
          <a:custGeom>
            <a:avLst/>
            <a:gdLst/>
            <a:ahLst/>
            <a:cxnLst/>
            <a:rect l="l" t="t" r="r" b="b"/>
            <a:pathLst>
              <a:path w="2312670" h="381000">
                <a:moveTo>
                  <a:pt x="9144" y="371856"/>
                </a:moveTo>
                <a:lnTo>
                  <a:pt x="9143" y="0"/>
                </a:lnTo>
                <a:lnTo>
                  <a:pt x="0" y="0"/>
                </a:lnTo>
                <a:lnTo>
                  <a:pt x="0" y="381000"/>
                </a:lnTo>
                <a:lnTo>
                  <a:pt x="4571" y="381000"/>
                </a:lnTo>
                <a:lnTo>
                  <a:pt x="4572" y="371856"/>
                </a:lnTo>
                <a:lnTo>
                  <a:pt x="9144" y="371856"/>
                </a:lnTo>
                <a:close/>
              </a:path>
              <a:path w="2312670" h="381000">
                <a:moveTo>
                  <a:pt x="2308098" y="371856"/>
                </a:moveTo>
                <a:lnTo>
                  <a:pt x="4572" y="371856"/>
                </a:lnTo>
                <a:lnTo>
                  <a:pt x="9144" y="376428"/>
                </a:lnTo>
                <a:lnTo>
                  <a:pt x="9144" y="381000"/>
                </a:lnTo>
                <a:lnTo>
                  <a:pt x="2303526" y="381000"/>
                </a:lnTo>
                <a:lnTo>
                  <a:pt x="2303526" y="376428"/>
                </a:lnTo>
                <a:lnTo>
                  <a:pt x="2308098" y="371856"/>
                </a:lnTo>
                <a:close/>
              </a:path>
              <a:path w="2312670" h="381000">
                <a:moveTo>
                  <a:pt x="9144" y="381000"/>
                </a:moveTo>
                <a:lnTo>
                  <a:pt x="9144" y="376428"/>
                </a:lnTo>
                <a:lnTo>
                  <a:pt x="4572" y="371856"/>
                </a:lnTo>
                <a:lnTo>
                  <a:pt x="4571" y="381000"/>
                </a:lnTo>
                <a:lnTo>
                  <a:pt x="9144" y="381000"/>
                </a:lnTo>
                <a:close/>
              </a:path>
              <a:path w="2312670" h="381000">
                <a:moveTo>
                  <a:pt x="2312670" y="381000"/>
                </a:moveTo>
                <a:lnTo>
                  <a:pt x="2312670" y="0"/>
                </a:lnTo>
                <a:lnTo>
                  <a:pt x="2303526" y="0"/>
                </a:lnTo>
                <a:lnTo>
                  <a:pt x="2303526" y="371856"/>
                </a:lnTo>
                <a:lnTo>
                  <a:pt x="2308098" y="371856"/>
                </a:lnTo>
                <a:lnTo>
                  <a:pt x="2308098" y="381000"/>
                </a:lnTo>
                <a:lnTo>
                  <a:pt x="2312670" y="381000"/>
                </a:lnTo>
                <a:close/>
              </a:path>
              <a:path w="2312670" h="381000">
                <a:moveTo>
                  <a:pt x="2308098" y="381000"/>
                </a:moveTo>
                <a:lnTo>
                  <a:pt x="2308098" y="371856"/>
                </a:lnTo>
                <a:lnTo>
                  <a:pt x="2303526" y="376428"/>
                </a:lnTo>
                <a:lnTo>
                  <a:pt x="2303526" y="381000"/>
                </a:lnTo>
                <a:lnTo>
                  <a:pt x="2308098" y="3810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3985260" y="3265550"/>
            <a:ext cx="2313940" cy="381000"/>
          </a:xfrm>
          <a:custGeom>
            <a:avLst/>
            <a:gdLst/>
            <a:ahLst/>
            <a:cxnLst/>
            <a:rect l="l" t="t" r="r" b="b"/>
            <a:pathLst>
              <a:path w="2313940" h="381000">
                <a:moveTo>
                  <a:pt x="9906" y="371856"/>
                </a:moveTo>
                <a:lnTo>
                  <a:pt x="9906" y="0"/>
                </a:lnTo>
                <a:lnTo>
                  <a:pt x="0" y="0"/>
                </a:lnTo>
                <a:lnTo>
                  <a:pt x="0" y="381000"/>
                </a:lnTo>
                <a:lnTo>
                  <a:pt x="5334" y="381000"/>
                </a:lnTo>
                <a:lnTo>
                  <a:pt x="5334" y="371856"/>
                </a:lnTo>
                <a:lnTo>
                  <a:pt x="9906" y="371856"/>
                </a:lnTo>
                <a:close/>
              </a:path>
              <a:path w="2313940" h="381000">
                <a:moveTo>
                  <a:pt x="2308860" y="371856"/>
                </a:moveTo>
                <a:lnTo>
                  <a:pt x="5334" y="371856"/>
                </a:lnTo>
                <a:lnTo>
                  <a:pt x="9906" y="376428"/>
                </a:lnTo>
                <a:lnTo>
                  <a:pt x="9906" y="381000"/>
                </a:lnTo>
                <a:lnTo>
                  <a:pt x="2303526" y="381000"/>
                </a:lnTo>
                <a:lnTo>
                  <a:pt x="2303526" y="376428"/>
                </a:lnTo>
                <a:lnTo>
                  <a:pt x="2308860" y="371856"/>
                </a:lnTo>
                <a:close/>
              </a:path>
              <a:path w="2313940" h="381000">
                <a:moveTo>
                  <a:pt x="9906" y="381000"/>
                </a:moveTo>
                <a:lnTo>
                  <a:pt x="9906" y="376428"/>
                </a:lnTo>
                <a:lnTo>
                  <a:pt x="5334" y="371856"/>
                </a:lnTo>
                <a:lnTo>
                  <a:pt x="5334" y="381000"/>
                </a:lnTo>
                <a:lnTo>
                  <a:pt x="9906" y="381000"/>
                </a:lnTo>
                <a:close/>
              </a:path>
              <a:path w="2313940" h="381000">
                <a:moveTo>
                  <a:pt x="2313431" y="381000"/>
                </a:moveTo>
                <a:lnTo>
                  <a:pt x="2313431" y="0"/>
                </a:lnTo>
                <a:lnTo>
                  <a:pt x="2303526" y="0"/>
                </a:lnTo>
                <a:lnTo>
                  <a:pt x="2303526" y="371856"/>
                </a:lnTo>
                <a:lnTo>
                  <a:pt x="2308860" y="371856"/>
                </a:lnTo>
                <a:lnTo>
                  <a:pt x="2308860" y="381000"/>
                </a:lnTo>
                <a:lnTo>
                  <a:pt x="2313431" y="381000"/>
                </a:lnTo>
                <a:close/>
              </a:path>
              <a:path w="2313940" h="381000">
                <a:moveTo>
                  <a:pt x="2308860" y="381000"/>
                </a:moveTo>
                <a:lnTo>
                  <a:pt x="2308860" y="371856"/>
                </a:lnTo>
                <a:lnTo>
                  <a:pt x="2303526" y="376428"/>
                </a:lnTo>
                <a:lnTo>
                  <a:pt x="2303526" y="381000"/>
                </a:lnTo>
                <a:lnTo>
                  <a:pt x="2308860" y="38100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4084336" y="1786527"/>
            <a:ext cx="2174573" cy="1669688"/>
          </a:xfrm>
          <a:prstGeom prst="rect">
            <a:avLst/>
          </a:prstGeom>
          <a:solidFill>
            <a:schemeClr val="bg2"/>
          </a:solidFill>
        </p:spPr>
        <p:txBody>
          <a:bodyPr vert="horz" wrap="square" lIns="0" tIns="12700" rIns="0" bIns="0" rtlCol="0">
            <a:spAutoFit/>
          </a:bodyPr>
          <a:lstStyle/>
          <a:p>
            <a:pPr marL="411480">
              <a:spcBef>
                <a:spcPts val="100"/>
              </a:spcBef>
            </a:pPr>
            <a:r>
              <a:rPr sz="1200" b="1" dirty="0">
                <a:solidFill>
                  <a:srgbClr val="FF0000"/>
                </a:solidFill>
                <a:latin typeface="Comic Sans MS"/>
                <a:cs typeface="Comic Sans MS"/>
              </a:rPr>
              <a:t>Micronutrients</a:t>
            </a:r>
            <a:endParaRPr sz="1200" b="1" dirty="0">
              <a:solidFill>
                <a:prstClr val="black"/>
              </a:solidFill>
              <a:latin typeface="Comic Sans MS"/>
              <a:cs typeface="Comic Sans MS"/>
            </a:endParaRPr>
          </a:p>
          <a:p>
            <a:pPr marL="137160" indent="-124460">
              <a:spcBef>
                <a:spcPts val="1440"/>
              </a:spcBef>
              <a:buFontTx/>
              <a:buChar char="•"/>
              <a:tabLst>
                <a:tab pos="137795" algn="l"/>
              </a:tabLst>
            </a:pPr>
            <a:r>
              <a:rPr sz="1200" b="1" spc="-5" dirty="0">
                <a:solidFill>
                  <a:prstClr val="black"/>
                </a:solidFill>
                <a:latin typeface="Comic Sans MS"/>
                <a:cs typeface="Comic Sans MS"/>
              </a:rPr>
              <a:t>Iron (Fe) </a:t>
            </a:r>
            <a:r>
              <a:rPr sz="1200" b="1" dirty="0">
                <a:solidFill>
                  <a:prstClr val="black"/>
                </a:solidFill>
                <a:latin typeface="Comic Sans MS"/>
                <a:cs typeface="Comic Sans MS"/>
              </a:rPr>
              <a:t>1 m</a:t>
            </a:r>
            <a:r>
              <a:rPr sz="1200" b="1" spc="-15" dirty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sz="1200" b="1" dirty="0">
                <a:solidFill>
                  <a:prstClr val="black"/>
                </a:solidFill>
                <a:latin typeface="Comic Sans MS"/>
                <a:cs typeface="Comic Sans MS"/>
              </a:rPr>
              <a:t>M</a:t>
            </a:r>
          </a:p>
          <a:p>
            <a:pPr marL="116205" indent="-103505">
              <a:buFontTx/>
              <a:buChar char="•"/>
              <a:tabLst>
                <a:tab pos="116839" algn="l"/>
              </a:tabLst>
            </a:pPr>
            <a:r>
              <a:rPr sz="1200" b="1" dirty="0">
                <a:solidFill>
                  <a:prstClr val="black"/>
                </a:solidFill>
                <a:latin typeface="Comic Sans MS"/>
                <a:cs typeface="Comic Sans MS"/>
              </a:rPr>
              <a:t>Manganese </a:t>
            </a:r>
            <a:r>
              <a:rPr sz="1200" b="1" spc="-5" dirty="0">
                <a:solidFill>
                  <a:prstClr val="black"/>
                </a:solidFill>
                <a:latin typeface="Comic Sans MS"/>
                <a:cs typeface="Comic Sans MS"/>
              </a:rPr>
              <a:t>(Mn) 5-30 </a:t>
            </a:r>
            <a:r>
              <a:rPr sz="1200" b="1" dirty="0">
                <a:solidFill>
                  <a:prstClr val="black"/>
                </a:solidFill>
                <a:latin typeface="Comic Sans MS"/>
                <a:cs typeface="Comic Sans MS"/>
              </a:rPr>
              <a:t>m</a:t>
            </a:r>
            <a:r>
              <a:rPr sz="1200" b="1" spc="-45" dirty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sz="1200" b="1" dirty="0">
                <a:solidFill>
                  <a:prstClr val="black"/>
                </a:solidFill>
                <a:latin typeface="Comic Sans MS"/>
                <a:cs typeface="Comic Sans MS"/>
              </a:rPr>
              <a:t>M</a:t>
            </a:r>
          </a:p>
          <a:p>
            <a:pPr marL="116205" indent="-103505">
              <a:buFontTx/>
              <a:buChar char="•"/>
              <a:tabLst>
                <a:tab pos="116839" algn="l"/>
              </a:tabLst>
            </a:pPr>
            <a:r>
              <a:rPr sz="1200" b="1" dirty="0">
                <a:solidFill>
                  <a:prstClr val="black"/>
                </a:solidFill>
                <a:latin typeface="Comic Sans MS"/>
                <a:cs typeface="Comic Sans MS"/>
              </a:rPr>
              <a:t>Zinc</a:t>
            </a:r>
            <a:r>
              <a:rPr sz="1200" b="1" spc="-100" dirty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sz="1200" b="1" dirty="0">
                <a:solidFill>
                  <a:prstClr val="black"/>
                </a:solidFill>
                <a:latin typeface="Comic Sans MS"/>
                <a:cs typeface="Comic Sans MS"/>
              </a:rPr>
              <a:t>(Zn)</a:t>
            </a:r>
          </a:p>
          <a:p>
            <a:pPr marL="116205" indent="-103505">
              <a:buFontTx/>
              <a:buChar char="•"/>
              <a:tabLst>
                <a:tab pos="116839" algn="l"/>
              </a:tabLst>
            </a:pPr>
            <a:r>
              <a:rPr sz="1200" b="1" spc="-5" dirty="0">
                <a:solidFill>
                  <a:prstClr val="black"/>
                </a:solidFill>
                <a:latin typeface="Comic Sans MS"/>
                <a:cs typeface="Comic Sans MS"/>
              </a:rPr>
              <a:t>Boron</a:t>
            </a:r>
            <a:r>
              <a:rPr sz="1200" b="1" spc="-105" dirty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sz="1200" b="1" spc="-5" dirty="0">
                <a:solidFill>
                  <a:prstClr val="black"/>
                </a:solidFill>
                <a:latin typeface="Comic Sans MS"/>
                <a:cs typeface="Comic Sans MS"/>
              </a:rPr>
              <a:t>(B)</a:t>
            </a:r>
            <a:endParaRPr sz="1200" b="1" dirty="0">
              <a:solidFill>
                <a:prstClr val="black"/>
              </a:solidFill>
              <a:latin typeface="Comic Sans MS"/>
              <a:cs typeface="Comic Sans MS"/>
            </a:endParaRPr>
          </a:p>
          <a:p>
            <a:pPr marL="116205" indent="-103505">
              <a:buFontTx/>
              <a:buChar char="•"/>
              <a:tabLst>
                <a:tab pos="116839" algn="l"/>
              </a:tabLst>
            </a:pPr>
            <a:r>
              <a:rPr sz="1200" b="1" dirty="0">
                <a:solidFill>
                  <a:prstClr val="black"/>
                </a:solidFill>
                <a:latin typeface="Comic Sans MS"/>
                <a:cs typeface="Comic Sans MS"/>
              </a:rPr>
              <a:t>Copper </a:t>
            </a:r>
            <a:r>
              <a:rPr sz="1200" b="1" spc="-5" dirty="0">
                <a:solidFill>
                  <a:prstClr val="black"/>
                </a:solidFill>
                <a:latin typeface="Comic Sans MS"/>
                <a:cs typeface="Comic Sans MS"/>
              </a:rPr>
              <a:t>(Cu) 0.1 </a:t>
            </a:r>
            <a:r>
              <a:rPr sz="1200" b="1" dirty="0">
                <a:solidFill>
                  <a:prstClr val="black"/>
                </a:solidFill>
                <a:latin typeface="Comic Sans MS"/>
                <a:cs typeface="Comic Sans MS"/>
              </a:rPr>
              <a:t>m</a:t>
            </a:r>
            <a:r>
              <a:rPr sz="1200" b="1" spc="-15" dirty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sz="1200" b="1" dirty="0">
                <a:solidFill>
                  <a:prstClr val="black"/>
                </a:solidFill>
                <a:latin typeface="Comic Sans MS"/>
                <a:cs typeface="Comic Sans MS"/>
              </a:rPr>
              <a:t>M</a:t>
            </a:r>
          </a:p>
          <a:p>
            <a:pPr marL="116205" indent="-103505">
              <a:buFontTx/>
              <a:buChar char="•"/>
              <a:tabLst>
                <a:tab pos="116839" algn="l"/>
              </a:tabLst>
            </a:pPr>
            <a:r>
              <a:rPr sz="1200" b="1" spc="-5" dirty="0">
                <a:solidFill>
                  <a:prstClr val="black"/>
                </a:solidFill>
                <a:latin typeface="Comic Sans MS"/>
                <a:cs typeface="Comic Sans MS"/>
              </a:rPr>
              <a:t>Molybdenum (Mo) </a:t>
            </a:r>
            <a:r>
              <a:rPr sz="1200" b="1" dirty="0">
                <a:solidFill>
                  <a:prstClr val="black"/>
                </a:solidFill>
                <a:latin typeface="Comic Sans MS"/>
                <a:cs typeface="Comic Sans MS"/>
              </a:rPr>
              <a:t>1 m</a:t>
            </a:r>
            <a:r>
              <a:rPr sz="1200" b="1" spc="-40" dirty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sz="1200" b="1" dirty="0">
                <a:solidFill>
                  <a:prstClr val="black"/>
                </a:solidFill>
                <a:latin typeface="Comic Sans MS"/>
                <a:cs typeface="Comic Sans MS"/>
              </a:rPr>
              <a:t>M</a:t>
            </a:r>
          </a:p>
          <a:p>
            <a:pPr marL="116205" indent="-103505">
              <a:buFontTx/>
              <a:buChar char="•"/>
              <a:tabLst>
                <a:tab pos="116839" algn="l"/>
              </a:tabLst>
            </a:pPr>
            <a:r>
              <a:rPr sz="1200" b="1" spc="-5" dirty="0">
                <a:solidFill>
                  <a:prstClr val="black"/>
                </a:solidFill>
                <a:latin typeface="Comic Sans MS"/>
                <a:cs typeface="Comic Sans MS"/>
              </a:rPr>
              <a:t>Cobalt (Co) 0.1 </a:t>
            </a:r>
            <a:r>
              <a:rPr sz="1200" b="1" dirty="0">
                <a:solidFill>
                  <a:prstClr val="black"/>
                </a:solidFill>
                <a:latin typeface="Comic Sans MS"/>
                <a:cs typeface="Comic Sans MS"/>
              </a:rPr>
              <a:t>m</a:t>
            </a:r>
            <a:r>
              <a:rPr sz="1200" b="1" spc="-15" dirty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sz="1200" b="1" dirty="0">
                <a:solidFill>
                  <a:prstClr val="black"/>
                </a:solidFill>
                <a:latin typeface="Comic Sans MS"/>
                <a:cs typeface="Comic Sans MS"/>
              </a:rPr>
              <a:t>M</a:t>
            </a:r>
          </a:p>
        </p:txBody>
      </p:sp>
      <p:sp>
        <p:nvSpPr>
          <p:cNvPr id="32" name="object 32"/>
          <p:cNvSpPr/>
          <p:nvPr/>
        </p:nvSpPr>
        <p:spPr>
          <a:xfrm>
            <a:off x="5785866" y="3781424"/>
            <a:ext cx="1666875" cy="463550"/>
          </a:xfrm>
          <a:custGeom>
            <a:avLst/>
            <a:gdLst/>
            <a:ahLst/>
            <a:cxnLst/>
            <a:rect l="l" t="t" r="r" b="b"/>
            <a:pathLst>
              <a:path w="1666875" h="463550">
                <a:moveTo>
                  <a:pt x="1666493" y="463296"/>
                </a:moveTo>
                <a:lnTo>
                  <a:pt x="1666493" y="0"/>
                </a:lnTo>
                <a:lnTo>
                  <a:pt x="0" y="0"/>
                </a:lnTo>
                <a:lnTo>
                  <a:pt x="0" y="463296"/>
                </a:lnTo>
                <a:lnTo>
                  <a:pt x="4571" y="463296"/>
                </a:lnTo>
                <a:lnTo>
                  <a:pt x="4571" y="9906"/>
                </a:lnTo>
                <a:lnTo>
                  <a:pt x="9143" y="4572"/>
                </a:lnTo>
                <a:lnTo>
                  <a:pt x="9143" y="9906"/>
                </a:lnTo>
                <a:lnTo>
                  <a:pt x="1657349" y="9906"/>
                </a:lnTo>
                <a:lnTo>
                  <a:pt x="1657349" y="4572"/>
                </a:lnTo>
                <a:lnTo>
                  <a:pt x="1661921" y="9906"/>
                </a:lnTo>
                <a:lnTo>
                  <a:pt x="1661921" y="463296"/>
                </a:lnTo>
                <a:lnTo>
                  <a:pt x="1666493" y="463296"/>
                </a:lnTo>
                <a:close/>
              </a:path>
              <a:path w="1666875" h="463550">
                <a:moveTo>
                  <a:pt x="9143" y="9906"/>
                </a:moveTo>
                <a:lnTo>
                  <a:pt x="9143" y="4572"/>
                </a:lnTo>
                <a:lnTo>
                  <a:pt x="4571" y="9906"/>
                </a:lnTo>
                <a:lnTo>
                  <a:pt x="9143" y="9906"/>
                </a:lnTo>
                <a:close/>
              </a:path>
              <a:path w="1666875" h="463550">
                <a:moveTo>
                  <a:pt x="9143" y="463296"/>
                </a:moveTo>
                <a:lnTo>
                  <a:pt x="9143" y="9906"/>
                </a:lnTo>
                <a:lnTo>
                  <a:pt x="4571" y="9906"/>
                </a:lnTo>
                <a:lnTo>
                  <a:pt x="4571" y="463296"/>
                </a:lnTo>
                <a:lnTo>
                  <a:pt x="9143" y="463296"/>
                </a:lnTo>
                <a:close/>
              </a:path>
              <a:path w="1666875" h="463550">
                <a:moveTo>
                  <a:pt x="1661921" y="9906"/>
                </a:moveTo>
                <a:lnTo>
                  <a:pt x="1657349" y="4572"/>
                </a:lnTo>
                <a:lnTo>
                  <a:pt x="1657349" y="9906"/>
                </a:lnTo>
                <a:lnTo>
                  <a:pt x="1661921" y="9906"/>
                </a:lnTo>
                <a:close/>
              </a:path>
              <a:path w="1666875" h="463550">
                <a:moveTo>
                  <a:pt x="1661921" y="463296"/>
                </a:moveTo>
                <a:lnTo>
                  <a:pt x="1661921" y="9906"/>
                </a:lnTo>
                <a:lnTo>
                  <a:pt x="1657349" y="9906"/>
                </a:lnTo>
                <a:lnTo>
                  <a:pt x="1657349" y="463296"/>
                </a:lnTo>
                <a:lnTo>
                  <a:pt x="1661921" y="463296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2329434" y="3708273"/>
            <a:ext cx="2602230" cy="536575"/>
          </a:xfrm>
          <a:custGeom>
            <a:avLst/>
            <a:gdLst/>
            <a:ahLst/>
            <a:cxnLst/>
            <a:rect l="l" t="t" r="r" b="b"/>
            <a:pathLst>
              <a:path w="2602229" h="536575">
                <a:moveTo>
                  <a:pt x="2602229" y="536448"/>
                </a:moveTo>
                <a:lnTo>
                  <a:pt x="2602229" y="0"/>
                </a:lnTo>
                <a:lnTo>
                  <a:pt x="0" y="0"/>
                </a:lnTo>
                <a:lnTo>
                  <a:pt x="0" y="536448"/>
                </a:lnTo>
                <a:lnTo>
                  <a:pt x="5333" y="536448"/>
                </a:lnTo>
                <a:lnTo>
                  <a:pt x="5333" y="9906"/>
                </a:lnTo>
                <a:lnTo>
                  <a:pt x="9906" y="5334"/>
                </a:lnTo>
                <a:lnTo>
                  <a:pt x="9906" y="9906"/>
                </a:lnTo>
                <a:lnTo>
                  <a:pt x="2593085" y="9906"/>
                </a:lnTo>
                <a:lnTo>
                  <a:pt x="2593085" y="5334"/>
                </a:lnTo>
                <a:lnTo>
                  <a:pt x="2597658" y="9906"/>
                </a:lnTo>
                <a:lnTo>
                  <a:pt x="2597658" y="536448"/>
                </a:lnTo>
                <a:lnTo>
                  <a:pt x="2602229" y="536448"/>
                </a:lnTo>
                <a:close/>
              </a:path>
              <a:path w="2602229" h="536575">
                <a:moveTo>
                  <a:pt x="9906" y="9906"/>
                </a:moveTo>
                <a:lnTo>
                  <a:pt x="9906" y="5334"/>
                </a:lnTo>
                <a:lnTo>
                  <a:pt x="5333" y="9906"/>
                </a:lnTo>
                <a:lnTo>
                  <a:pt x="9906" y="9906"/>
                </a:lnTo>
                <a:close/>
              </a:path>
              <a:path w="2602229" h="536575">
                <a:moveTo>
                  <a:pt x="9906" y="536448"/>
                </a:moveTo>
                <a:lnTo>
                  <a:pt x="9906" y="9906"/>
                </a:lnTo>
                <a:lnTo>
                  <a:pt x="5333" y="9906"/>
                </a:lnTo>
                <a:lnTo>
                  <a:pt x="5333" y="536448"/>
                </a:lnTo>
                <a:lnTo>
                  <a:pt x="9906" y="536448"/>
                </a:lnTo>
                <a:close/>
              </a:path>
              <a:path w="2602229" h="536575">
                <a:moveTo>
                  <a:pt x="2597658" y="9906"/>
                </a:moveTo>
                <a:lnTo>
                  <a:pt x="2593085" y="5334"/>
                </a:lnTo>
                <a:lnTo>
                  <a:pt x="2593085" y="9906"/>
                </a:lnTo>
                <a:lnTo>
                  <a:pt x="2597658" y="9906"/>
                </a:lnTo>
                <a:close/>
              </a:path>
              <a:path w="2602229" h="536575">
                <a:moveTo>
                  <a:pt x="2597658" y="536448"/>
                </a:moveTo>
                <a:lnTo>
                  <a:pt x="2597658" y="9906"/>
                </a:lnTo>
                <a:lnTo>
                  <a:pt x="2593085" y="9906"/>
                </a:lnTo>
                <a:lnTo>
                  <a:pt x="2593085" y="536448"/>
                </a:lnTo>
                <a:lnTo>
                  <a:pt x="2597658" y="536448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7946136" y="3708273"/>
            <a:ext cx="1736725" cy="536575"/>
          </a:xfrm>
          <a:custGeom>
            <a:avLst/>
            <a:gdLst/>
            <a:ahLst/>
            <a:cxnLst/>
            <a:rect l="l" t="t" r="r" b="b"/>
            <a:pathLst>
              <a:path w="1736725" h="536575">
                <a:moveTo>
                  <a:pt x="1736598" y="536448"/>
                </a:moveTo>
                <a:lnTo>
                  <a:pt x="1736598" y="0"/>
                </a:lnTo>
                <a:lnTo>
                  <a:pt x="0" y="0"/>
                </a:lnTo>
                <a:lnTo>
                  <a:pt x="0" y="536448"/>
                </a:lnTo>
                <a:lnTo>
                  <a:pt x="5333" y="536448"/>
                </a:lnTo>
                <a:lnTo>
                  <a:pt x="5333" y="9906"/>
                </a:lnTo>
                <a:lnTo>
                  <a:pt x="9905" y="5334"/>
                </a:lnTo>
                <a:lnTo>
                  <a:pt x="9905" y="9906"/>
                </a:lnTo>
                <a:lnTo>
                  <a:pt x="1727453" y="9906"/>
                </a:lnTo>
                <a:lnTo>
                  <a:pt x="1727453" y="5334"/>
                </a:lnTo>
                <a:lnTo>
                  <a:pt x="1732026" y="9906"/>
                </a:lnTo>
                <a:lnTo>
                  <a:pt x="1732026" y="536448"/>
                </a:lnTo>
                <a:lnTo>
                  <a:pt x="1736598" y="536448"/>
                </a:lnTo>
                <a:close/>
              </a:path>
              <a:path w="1736725" h="536575">
                <a:moveTo>
                  <a:pt x="9905" y="9906"/>
                </a:moveTo>
                <a:lnTo>
                  <a:pt x="9905" y="5334"/>
                </a:lnTo>
                <a:lnTo>
                  <a:pt x="5333" y="9906"/>
                </a:lnTo>
                <a:lnTo>
                  <a:pt x="9905" y="9906"/>
                </a:lnTo>
                <a:close/>
              </a:path>
              <a:path w="1736725" h="536575">
                <a:moveTo>
                  <a:pt x="9905" y="536448"/>
                </a:moveTo>
                <a:lnTo>
                  <a:pt x="9905" y="9906"/>
                </a:lnTo>
                <a:lnTo>
                  <a:pt x="5333" y="9906"/>
                </a:lnTo>
                <a:lnTo>
                  <a:pt x="5333" y="536448"/>
                </a:lnTo>
                <a:lnTo>
                  <a:pt x="9905" y="536448"/>
                </a:lnTo>
                <a:close/>
              </a:path>
              <a:path w="1736725" h="536575">
                <a:moveTo>
                  <a:pt x="1732026" y="9906"/>
                </a:moveTo>
                <a:lnTo>
                  <a:pt x="1727453" y="5334"/>
                </a:lnTo>
                <a:lnTo>
                  <a:pt x="1727453" y="9906"/>
                </a:lnTo>
                <a:lnTo>
                  <a:pt x="1732026" y="9906"/>
                </a:lnTo>
                <a:close/>
              </a:path>
              <a:path w="1736725" h="536575">
                <a:moveTo>
                  <a:pt x="1732026" y="536448"/>
                </a:moveTo>
                <a:lnTo>
                  <a:pt x="1732026" y="9906"/>
                </a:lnTo>
                <a:lnTo>
                  <a:pt x="1727453" y="9906"/>
                </a:lnTo>
                <a:lnTo>
                  <a:pt x="1727453" y="536448"/>
                </a:lnTo>
                <a:lnTo>
                  <a:pt x="1732026" y="536448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6793992" y="2806262"/>
            <a:ext cx="1933575" cy="548823"/>
          </a:xfrm>
          <a:custGeom>
            <a:avLst/>
            <a:gdLst/>
            <a:ahLst/>
            <a:cxnLst/>
            <a:rect l="l" t="t" r="r" b="b"/>
            <a:pathLst>
              <a:path w="1933575" h="89535">
                <a:moveTo>
                  <a:pt x="9143" y="79248"/>
                </a:moveTo>
                <a:lnTo>
                  <a:pt x="9143" y="0"/>
                </a:lnTo>
                <a:lnTo>
                  <a:pt x="0" y="0"/>
                </a:lnTo>
                <a:lnTo>
                  <a:pt x="0" y="89154"/>
                </a:lnTo>
                <a:lnTo>
                  <a:pt x="4571" y="89154"/>
                </a:lnTo>
                <a:lnTo>
                  <a:pt x="4571" y="79248"/>
                </a:lnTo>
                <a:lnTo>
                  <a:pt x="9143" y="79248"/>
                </a:lnTo>
                <a:close/>
              </a:path>
              <a:path w="1933575" h="89535">
                <a:moveTo>
                  <a:pt x="1928621" y="79248"/>
                </a:moveTo>
                <a:lnTo>
                  <a:pt x="4571" y="79248"/>
                </a:lnTo>
                <a:lnTo>
                  <a:pt x="9143" y="83820"/>
                </a:lnTo>
                <a:lnTo>
                  <a:pt x="9143" y="89154"/>
                </a:lnTo>
                <a:lnTo>
                  <a:pt x="1924049" y="89154"/>
                </a:lnTo>
                <a:lnTo>
                  <a:pt x="1924049" y="83820"/>
                </a:lnTo>
                <a:lnTo>
                  <a:pt x="1928621" y="79248"/>
                </a:lnTo>
                <a:close/>
              </a:path>
              <a:path w="1933575" h="89535">
                <a:moveTo>
                  <a:pt x="9143" y="89154"/>
                </a:moveTo>
                <a:lnTo>
                  <a:pt x="9143" y="83820"/>
                </a:lnTo>
                <a:lnTo>
                  <a:pt x="4571" y="79248"/>
                </a:lnTo>
                <a:lnTo>
                  <a:pt x="4571" y="89154"/>
                </a:lnTo>
                <a:lnTo>
                  <a:pt x="9143" y="89154"/>
                </a:lnTo>
                <a:close/>
              </a:path>
              <a:path w="1933575" h="89535">
                <a:moveTo>
                  <a:pt x="1933193" y="89154"/>
                </a:moveTo>
                <a:lnTo>
                  <a:pt x="1933193" y="0"/>
                </a:lnTo>
                <a:lnTo>
                  <a:pt x="1924049" y="0"/>
                </a:lnTo>
                <a:lnTo>
                  <a:pt x="1924049" y="79248"/>
                </a:lnTo>
                <a:lnTo>
                  <a:pt x="1928621" y="79248"/>
                </a:lnTo>
                <a:lnTo>
                  <a:pt x="1928621" y="89154"/>
                </a:lnTo>
                <a:lnTo>
                  <a:pt x="1933193" y="89154"/>
                </a:lnTo>
                <a:close/>
              </a:path>
              <a:path w="1933575" h="89535">
                <a:moveTo>
                  <a:pt x="1928621" y="89154"/>
                </a:moveTo>
                <a:lnTo>
                  <a:pt x="1928621" y="79248"/>
                </a:lnTo>
                <a:lnTo>
                  <a:pt x="1924049" y="83820"/>
                </a:lnTo>
                <a:lnTo>
                  <a:pt x="1924049" y="89154"/>
                </a:lnTo>
                <a:lnTo>
                  <a:pt x="1928621" y="89154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6890003" y="3290697"/>
            <a:ext cx="1731010" cy="0"/>
          </a:xfrm>
          <a:custGeom>
            <a:avLst/>
            <a:gdLst/>
            <a:ahLst/>
            <a:cxnLst/>
            <a:rect l="l" t="t" r="r" b="b"/>
            <a:pathLst>
              <a:path w="1731009">
                <a:moveTo>
                  <a:pt x="0" y="0"/>
                </a:moveTo>
                <a:lnTo>
                  <a:pt x="1730502" y="0"/>
                </a:lnTo>
              </a:path>
            </a:pathLst>
          </a:custGeom>
          <a:ln w="762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9103614" y="3265550"/>
            <a:ext cx="0" cy="376555"/>
          </a:xfrm>
          <a:custGeom>
            <a:avLst/>
            <a:gdLst/>
            <a:ahLst/>
            <a:cxnLst/>
            <a:rect l="l" t="t" r="r" b="b"/>
            <a:pathLst>
              <a:path h="376554">
                <a:moveTo>
                  <a:pt x="0" y="0"/>
                </a:moveTo>
                <a:lnTo>
                  <a:pt x="0" y="376427"/>
                </a:lnTo>
              </a:path>
            </a:pathLst>
          </a:custGeom>
          <a:ln w="9144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3702938" y="3265550"/>
            <a:ext cx="0" cy="448309"/>
          </a:xfrm>
          <a:custGeom>
            <a:avLst/>
            <a:gdLst/>
            <a:ahLst/>
            <a:cxnLst/>
            <a:rect l="l" t="t" r="r" b="b"/>
            <a:pathLst>
              <a:path h="448310">
                <a:moveTo>
                  <a:pt x="0" y="0"/>
                </a:moveTo>
                <a:lnTo>
                  <a:pt x="0" y="448055"/>
                </a:lnTo>
              </a:path>
            </a:pathLst>
          </a:custGeom>
          <a:ln w="990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6582537" y="3265550"/>
            <a:ext cx="0" cy="520700"/>
          </a:xfrm>
          <a:custGeom>
            <a:avLst/>
            <a:gdLst/>
            <a:ahLst/>
            <a:cxnLst/>
            <a:rect l="l" t="t" r="r" b="b"/>
            <a:pathLst>
              <a:path h="520700">
                <a:moveTo>
                  <a:pt x="0" y="0"/>
                </a:moveTo>
                <a:lnTo>
                  <a:pt x="0" y="520446"/>
                </a:lnTo>
              </a:path>
            </a:pathLst>
          </a:custGeom>
          <a:ln w="990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5785866" y="4244721"/>
            <a:ext cx="1666875" cy="699135"/>
          </a:xfrm>
          <a:custGeom>
            <a:avLst/>
            <a:gdLst/>
            <a:ahLst/>
            <a:cxnLst/>
            <a:rect l="l" t="t" r="r" b="b"/>
            <a:pathLst>
              <a:path w="1666875" h="699135">
                <a:moveTo>
                  <a:pt x="9144" y="689610"/>
                </a:moveTo>
                <a:lnTo>
                  <a:pt x="9143" y="0"/>
                </a:lnTo>
                <a:lnTo>
                  <a:pt x="0" y="0"/>
                </a:lnTo>
                <a:lnTo>
                  <a:pt x="0" y="698754"/>
                </a:lnTo>
                <a:lnTo>
                  <a:pt x="4572" y="698754"/>
                </a:lnTo>
                <a:lnTo>
                  <a:pt x="4572" y="689610"/>
                </a:lnTo>
                <a:lnTo>
                  <a:pt x="9144" y="689610"/>
                </a:lnTo>
                <a:close/>
              </a:path>
              <a:path w="1666875" h="699135">
                <a:moveTo>
                  <a:pt x="1661921" y="689610"/>
                </a:moveTo>
                <a:lnTo>
                  <a:pt x="4572" y="689610"/>
                </a:lnTo>
                <a:lnTo>
                  <a:pt x="9144" y="694182"/>
                </a:lnTo>
                <a:lnTo>
                  <a:pt x="9144" y="698754"/>
                </a:lnTo>
                <a:lnTo>
                  <a:pt x="1657349" y="698753"/>
                </a:lnTo>
                <a:lnTo>
                  <a:pt x="1657349" y="694182"/>
                </a:lnTo>
                <a:lnTo>
                  <a:pt x="1661921" y="689610"/>
                </a:lnTo>
                <a:close/>
              </a:path>
              <a:path w="1666875" h="699135">
                <a:moveTo>
                  <a:pt x="9144" y="698754"/>
                </a:moveTo>
                <a:lnTo>
                  <a:pt x="9144" y="694182"/>
                </a:lnTo>
                <a:lnTo>
                  <a:pt x="4572" y="689610"/>
                </a:lnTo>
                <a:lnTo>
                  <a:pt x="4572" y="698754"/>
                </a:lnTo>
                <a:lnTo>
                  <a:pt x="9144" y="698754"/>
                </a:lnTo>
                <a:close/>
              </a:path>
              <a:path w="1666875" h="699135">
                <a:moveTo>
                  <a:pt x="1666493" y="698753"/>
                </a:moveTo>
                <a:lnTo>
                  <a:pt x="1666493" y="0"/>
                </a:lnTo>
                <a:lnTo>
                  <a:pt x="1657349" y="0"/>
                </a:lnTo>
                <a:lnTo>
                  <a:pt x="1657349" y="689610"/>
                </a:lnTo>
                <a:lnTo>
                  <a:pt x="1661921" y="689610"/>
                </a:lnTo>
                <a:lnTo>
                  <a:pt x="1661921" y="698753"/>
                </a:lnTo>
                <a:lnTo>
                  <a:pt x="1666493" y="698753"/>
                </a:lnTo>
                <a:close/>
              </a:path>
              <a:path w="1666875" h="699135">
                <a:moveTo>
                  <a:pt x="1661921" y="698753"/>
                </a:moveTo>
                <a:lnTo>
                  <a:pt x="1661921" y="689610"/>
                </a:lnTo>
                <a:lnTo>
                  <a:pt x="1657349" y="694182"/>
                </a:lnTo>
                <a:lnTo>
                  <a:pt x="1657349" y="698753"/>
                </a:lnTo>
                <a:lnTo>
                  <a:pt x="1661921" y="698753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5754414" y="3815252"/>
            <a:ext cx="1671145" cy="943848"/>
          </a:xfrm>
          <a:prstGeom prst="rect">
            <a:avLst/>
          </a:prstGeom>
          <a:solidFill>
            <a:schemeClr val="bg2"/>
          </a:solidFill>
        </p:spPr>
        <p:txBody>
          <a:bodyPr vert="horz" wrap="square" lIns="0" tIns="12700" rIns="0" bIns="0" rtlCol="0">
            <a:spAutoFit/>
          </a:bodyPr>
          <a:lstStyle/>
          <a:p>
            <a:pPr marL="478790">
              <a:spcBef>
                <a:spcPts val="100"/>
              </a:spcBef>
            </a:pPr>
            <a:r>
              <a:rPr sz="1200" spc="-5" dirty="0">
                <a:solidFill>
                  <a:srgbClr val="FF0000"/>
                </a:solidFill>
                <a:latin typeface="Comic Sans MS"/>
                <a:cs typeface="Comic Sans MS"/>
              </a:rPr>
              <a:t>Sugar</a:t>
            </a:r>
            <a:endParaRPr sz="1200" dirty="0">
              <a:solidFill>
                <a:prstClr val="black"/>
              </a:solidFill>
              <a:latin typeface="Comic Sans MS"/>
              <a:cs typeface="Comic Sans MS"/>
            </a:endParaRPr>
          </a:p>
          <a:p>
            <a:endParaRPr sz="1250" b="1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16205" indent="-103505">
              <a:buFontTx/>
              <a:buChar char="•"/>
              <a:tabLst>
                <a:tab pos="116839" algn="l"/>
              </a:tabLst>
            </a:pPr>
            <a:r>
              <a:rPr sz="1200" b="1" spc="-5" dirty="0">
                <a:solidFill>
                  <a:prstClr val="black"/>
                </a:solidFill>
                <a:latin typeface="Comic Sans MS"/>
                <a:cs typeface="Comic Sans MS"/>
              </a:rPr>
              <a:t>Sucrose</a:t>
            </a:r>
            <a:endParaRPr sz="1200" b="1" dirty="0">
              <a:solidFill>
                <a:prstClr val="black"/>
              </a:solidFill>
              <a:latin typeface="Comic Sans MS"/>
              <a:cs typeface="Comic Sans MS"/>
            </a:endParaRPr>
          </a:p>
          <a:p>
            <a:pPr marL="116205" indent="-103505">
              <a:buFontTx/>
              <a:buChar char="•"/>
              <a:tabLst>
                <a:tab pos="116839" algn="l"/>
              </a:tabLst>
            </a:pPr>
            <a:r>
              <a:rPr sz="1200" b="1" spc="-5" dirty="0">
                <a:solidFill>
                  <a:prstClr val="black"/>
                </a:solidFill>
                <a:latin typeface="Comic Sans MS"/>
                <a:cs typeface="Comic Sans MS"/>
              </a:rPr>
              <a:t>Others</a:t>
            </a:r>
            <a:endParaRPr sz="1200" b="1" dirty="0">
              <a:solidFill>
                <a:prstClr val="black"/>
              </a:solidFill>
              <a:latin typeface="Comic Sans MS"/>
              <a:cs typeface="Comic Sans MS"/>
            </a:endParaRPr>
          </a:p>
          <a:p>
            <a:pPr marL="116205" indent="-103505">
              <a:buFontTx/>
              <a:buChar char="•"/>
              <a:tabLst>
                <a:tab pos="116839" algn="l"/>
              </a:tabLst>
            </a:pPr>
            <a:r>
              <a:rPr sz="1200" b="1" spc="-5" dirty="0">
                <a:solidFill>
                  <a:prstClr val="black"/>
                </a:solidFill>
                <a:latin typeface="Comic Sans MS"/>
                <a:cs typeface="Comic Sans MS"/>
              </a:rPr>
              <a:t>20 to 40</a:t>
            </a:r>
            <a:r>
              <a:rPr sz="1200" b="1" spc="-60" dirty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sz="1200" b="1" spc="-5" dirty="0">
                <a:solidFill>
                  <a:prstClr val="black"/>
                </a:solidFill>
                <a:latin typeface="Comic Sans MS"/>
                <a:cs typeface="Comic Sans MS"/>
              </a:rPr>
              <a:t>g/l</a:t>
            </a:r>
            <a:endParaRPr sz="1200" b="1" dirty="0">
              <a:solidFill>
                <a:prstClr val="black"/>
              </a:solidFill>
              <a:latin typeface="Comic Sans MS"/>
              <a:cs typeface="Comic Sans MS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2329434" y="4244721"/>
            <a:ext cx="2602230" cy="670560"/>
          </a:xfrm>
          <a:custGeom>
            <a:avLst/>
            <a:gdLst/>
            <a:ahLst/>
            <a:cxnLst/>
            <a:rect l="l" t="t" r="r" b="b"/>
            <a:pathLst>
              <a:path w="2602229" h="670560">
                <a:moveTo>
                  <a:pt x="9906" y="660653"/>
                </a:moveTo>
                <a:lnTo>
                  <a:pt x="9906" y="0"/>
                </a:lnTo>
                <a:lnTo>
                  <a:pt x="0" y="0"/>
                </a:lnTo>
                <a:lnTo>
                  <a:pt x="0" y="670560"/>
                </a:lnTo>
                <a:lnTo>
                  <a:pt x="5333" y="670560"/>
                </a:lnTo>
                <a:lnTo>
                  <a:pt x="5333" y="660653"/>
                </a:lnTo>
                <a:lnTo>
                  <a:pt x="9906" y="660653"/>
                </a:lnTo>
                <a:close/>
              </a:path>
              <a:path w="2602229" h="670560">
                <a:moveTo>
                  <a:pt x="2597658" y="660653"/>
                </a:moveTo>
                <a:lnTo>
                  <a:pt x="5333" y="660653"/>
                </a:lnTo>
                <a:lnTo>
                  <a:pt x="9906" y="665226"/>
                </a:lnTo>
                <a:lnTo>
                  <a:pt x="9905" y="670560"/>
                </a:lnTo>
                <a:lnTo>
                  <a:pt x="2593085" y="670560"/>
                </a:lnTo>
                <a:lnTo>
                  <a:pt x="2593085" y="665226"/>
                </a:lnTo>
                <a:lnTo>
                  <a:pt x="2597658" y="660653"/>
                </a:lnTo>
                <a:close/>
              </a:path>
              <a:path w="2602229" h="670560">
                <a:moveTo>
                  <a:pt x="9905" y="670560"/>
                </a:moveTo>
                <a:lnTo>
                  <a:pt x="9906" y="665226"/>
                </a:lnTo>
                <a:lnTo>
                  <a:pt x="5333" y="660653"/>
                </a:lnTo>
                <a:lnTo>
                  <a:pt x="5333" y="670560"/>
                </a:lnTo>
                <a:lnTo>
                  <a:pt x="9905" y="670560"/>
                </a:lnTo>
                <a:close/>
              </a:path>
              <a:path w="2602229" h="670560">
                <a:moveTo>
                  <a:pt x="2602230" y="670560"/>
                </a:moveTo>
                <a:lnTo>
                  <a:pt x="2602229" y="0"/>
                </a:lnTo>
                <a:lnTo>
                  <a:pt x="2593085" y="0"/>
                </a:lnTo>
                <a:lnTo>
                  <a:pt x="2593085" y="660653"/>
                </a:lnTo>
                <a:lnTo>
                  <a:pt x="2597658" y="660653"/>
                </a:lnTo>
                <a:lnTo>
                  <a:pt x="2597658" y="670560"/>
                </a:lnTo>
                <a:lnTo>
                  <a:pt x="2602230" y="670560"/>
                </a:lnTo>
                <a:close/>
              </a:path>
              <a:path w="2602229" h="670560">
                <a:moveTo>
                  <a:pt x="2597658" y="670560"/>
                </a:moveTo>
                <a:lnTo>
                  <a:pt x="2597658" y="660653"/>
                </a:lnTo>
                <a:lnTo>
                  <a:pt x="2593085" y="665226"/>
                </a:lnTo>
                <a:lnTo>
                  <a:pt x="2593085" y="670560"/>
                </a:lnTo>
                <a:lnTo>
                  <a:pt x="2597658" y="67056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2412125" y="3738244"/>
            <a:ext cx="2490952" cy="1120820"/>
          </a:xfrm>
          <a:prstGeom prst="rect">
            <a:avLst/>
          </a:prstGeom>
          <a:solidFill>
            <a:schemeClr val="bg2"/>
          </a:solidFill>
        </p:spPr>
        <p:txBody>
          <a:bodyPr vert="horz" wrap="square" lIns="0" tIns="12700" rIns="0" bIns="0" rtlCol="0">
            <a:spAutoFit/>
          </a:bodyPr>
          <a:lstStyle/>
          <a:p>
            <a:pPr marL="288290">
              <a:spcBef>
                <a:spcPts val="100"/>
              </a:spcBef>
            </a:pPr>
            <a:r>
              <a:rPr sz="1200" b="1" dirty="0">
                <a:solidFill>
                  <a:srgbClr val="FF0000"/>
                </a:solidFill>
                <a:latin typeface="Comic Sans MS"/>
                <a:cs typeface="Comic Sans MS"/>
              </a:rPr>
              <a:t>Vitamins</a:t>
            </a:r>
            <a:endParaRPr sz="1200" b="1" dirty="0">
              <a:solidFill>
                <a:prstClr val="black"/>
              </a:solidFill>
              <a:latin typeface="Comic Sans MS"/>
              <a:cs typeface="Comic Sans MS"/>
            </a:endParaRPr>
          </a:p>
          <a:p>
            <a:pPr marL="12700"/>
            <a:r>
              <a:rPr sz="1200" b="1" spc="-5" dirty="0">
                <a:solidFill>
                  <a:prstClr val="black"/>
                </a:solidFill>
                <a:latin typeface="Comic Sans MS"/>
                <a:cs typeface="Comic Sans MS"/>
              </a:rPr>
              <a:t>•Thiamine (vitamin</a:t>
            </a:r>
            <a:r>
              <a:rPr sz="1200" b="1" spc="-45" dirty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sz="1200" b="1" spc="-5" dirty="0">
                <a:solidFill>
                  <a:prstClr val="black"/>
                </a:solidFill>
                <a:latin typeface="Comic Sans MS"/>
                <a:cs typeface="Comic Sans MS"/>
              </a:rPr>
              <a:t>B1)</a:t>
            </a:r>
            <a:endParaRPr sz="1200" b="1" dirty="0">
              <a:solidFill>
                <a:prstClr val="black"/>
              </a:solidFill>
              <a:latin typeface="Comic Sans MS"/>
              <a:cs typeface="Comic Sans MS"/>
            </a:endParaRPr>
          </a:p>
          <a:p>
            <a:pPr marL="116205" indent="-103505">
              <a:buFontTx/>
              <a:buChar char="•"/>
              <a:tabLst>
                <a:tab pos="116839" algn="l"/>
              </a:tabLst>
            </a:pPr>
            <a:r>
              <a:rPr sz="1200" b="1" dirty="0">
                <a:solidFill>
                  <a:prstClr val="black"/>
                </a:solidFill>
                <a:latin typeface="Comic Sans MS"/>
                <a:cs typeface="Comic Sans MS"/>
              </a:rPr>
              <a:t>Nicotinic acid</a:t>
            </a:r>
            <a:r>
              <a:rPr sz="1200" b="1" spc="-95" dirty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sz="1200" b="1" spc="-5" dirty="0" smtClean="0">
                <a:solidFill>
                  <a:prstClr val="black"/>
                </a:solidFill>
                <a:latin typeface="Comic Sans MS"/>
                <a:cs typeface="Comic Sans MS"/>
              </a:rPr>
              <a:t>(</a:t>
            </a:r>
            <a:r>
              <a:rPr lang="en-US" sz="1200" b="1" spc="-5" dirty="0" smtClean="0">
                <a:solidFill>
                  <a:prstClr val="black"/>
                </a:solidFill>
                <a:latin typeface="Comic Sans MS"/>
                <a:cs typeface="Comic Sans MS"/>
              </a:rPr>
              <a:t>B3</a:t>
            </a:r>
            <a:r>
              <a:rPr sz="1200" b="1" spc="-5" dirty="0" smtClean="0">
                <a:solidFill>
                  <a:prstClr val="black"/>
                </a:solidFill>
                <a:latin typeface="Comic Sans MS"/>
                <a:cs typeface="Comic Sans MS"/>
              </a:rPr>
              <a:t>)</a:t>
            </a:r>
            <a:endParaRPr sz="1200" b="1" dirty="0">
              <a:solidFill>
                <a:prstClr val="black"/>
              </a:solidFill>
              <a:latin typeface="Comic Sans MS"/>
              <a:cs typeface="Comic Sans MS"/>
            </a:endParaRPr>
          </a:p>
          <a:p>
            <a:pPr marL="116205" indent="-103505">
              <a:buFontTx/>
              <a:buChar char="•"/>
              <a:tabLst>
                <a:tab pos="116839" algn="l"/>
              </a:tabLst>
            </a:pPr>
            <a:r>
              <a:rPr sz="1200" b="1" dirty="0">
                <a:solidFill>
                  <a:prstClr val="black"/>
                </a:solidFill>
                <a:latin typeface="Comic Sans MS"/>
                <a:cs typeface="Comic Sans MS"/>
              </a:rPr>
              <a:t>Pyridoxine</a:t>
            </a:r>
            <a:r>
              <a:rPr sz="1200" b="1" spc="-5" dirty="0">
                <a:solidFill>
                  <a:prstClr val="black"/>
                </a:solidFill>
                <a:latin typeface="Comic Sans MS"/>
                <a:cs typeface="Comic Sans MS"/>
              </a:rPr>
              <a:t> (B6)</a:t>
            </a:r>
            <a:endParaRPr sz="1200" b="1" dirty="0">
              <a:solidFill>
                <a:prstClr val="black"/>
              </a:solidFill>
              <a:latin typeface="Comic Sans MS"/>
              <a:cs typeface="Comic Sans MS"/>
            </a:endParaRPr>
          </a:p>
          <a:p>
            <a:pPr marL="116205" indent="-103505">
              <a:buFontTx/>
              <a:buChar char="•"/>
              <a:tabLst>
                <a:tab pos="116839" algn="l"/>
              </a:tabLst>
            </a:pPr>
            <a:r>
              <a:rPr sz="1200" b="1" spc="-5" dirty="0" err="1" smtClean="0">
                <a:solidFill>
                  <a:prstClr val="black"/>
                </a:solidFill>
                <a:latin typeface="Comic Sans MS"/>
                <a:cs typeface="Comic Sans MS"/>
              </a:rPr>
              <a:t>Myo</a:t>
            </a:r>
            <a:r>
              <a:rPr sz="1200" b="1" spc="-5" dirty="0" smtClean="0">
                <a:solidFill>
                  <a:prstClr val="black"/>
                </a:solidFill>
                <a:latin typeface="Comic Sans MS"/>
                <a:cs typeface="Comic Sans MS"/>
              </a:rPr>
              <a:t>-inositol</a:t>
            </a:r>
            <a:r>
              <a:rPr lang="en-US" sz="1200" b="1" spc="-5" dirty="0">
                <a:solidFill>
                  <a:prstClr val="black"/>
                </a:solidFill>
                <a:latin typeface="Comic Sans MS"/>
                <a:cs typeface="Comic Sans MS"/>
              </a:rPr>
              <a:t> (</a:t>
            </a:r>
            <a:r>
              <a:rPr lang="en-US" sz="1200" b="1" spc="-5" dirty="0" smtClean="0">
                <a:solidFill>
                  <a:prstClr val="black"/>
                </a:solidFill>
                <a:latin typeface="Comic Sans MS"/>
                <a:cs typeface="Comic Sans MS"/>
              </a:rPr>
              <a:t>B8)</a:t>
            </a:r>
            <a:endParaRPr lang="en-US" sz="1200" b="1" dirty="0">
              <a:solidFill>
                <a:prstClr val="black"/>
              </a:solidFill>
              <a:latin typeface="Comic Sans MS"/>
              <a:cs typeface="Comic Sans MS"/>
            </a:endParaRPr>
          </a:p>
          <a:p>
            <a:pPr marL="116205" indent="-103505">
              <a:buFontTx/>
              <a:buChar char="•"/>
              <a:tabLst>
                <a:tab pos="116839" algn="l"/>
              </a:tabLst>
            </a:pPr>
            <a:endParaRPr sz="1200" dirty="0">
              <a:solidFill>
                <a:prstClr val="black"/>
              </a:solidFill>
              <a:latin typeface="Comic Sans MS"/>
              <a:cs typeface="Comic Sans MS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7946136" y="4244721"/>
            <a:ext cx="1736725" cy="487680"/>
          </a:xfrm>
          <a:custGeom>
            <a:avLst/>
            <a:gdLst/>
            <a:ahLst/>
            <a:cxnLst/>
            <a:rect l="l" t="t" r="r" b="b"/>
            <a:pathLst>
              <a:path w="1736725" h="487679">
                <a:moveTo>
                  <a:pt x="9905" y="478536"/>
                </a:moveTo>
                <a:lnTo>
                  <a:pt x="9905" y="0"/>
                </a:lnTo>
                <a:lnTo>
                  <a:pt x="0" y="0"/>
                </a:lnTo>
                <a:lnTo>
                  <a:pt x="0" y="487679"/>
                </a:lnTo>
                <a:lnTo>
                  <a:pt x="5333" y="487679"/>
                </a:lnTo>
                <a:lnTo>
                  <a:pt x="5333" y="478536"/>
                </a:lnTo>
                <a:lnTo>
                  <a:pt x="9905" y="478536"/>
                </a:lnTo>
                <a:close/>
              </a:path>
              <a:path w="1736725" h="487679">
                <a:moveTo>
                  <a:pt x="1732026" y="478536"/>
                </a:moveTo>
                <a:lnTo>
                  <a:pt x="5333" y="478536"/>
                </a:lnTo>
                <a:lnTo>
                  <a:pt x="9905" y="483108"/>
                </a:lnTo>
                <a:lnTo>
                  <a:pt x="9905" y="487679"/>
                </a:lnTo>
                <a:lnTo>
                  <a:pt x="1727453" y="487679"/>
                </a:lnTo>
                <a:lnTo>
                  <a:pt x="1727453" y="483108"/>
                </a:lnTo>
                <a:lnTo>
                  <a:pt x="1732026" y="478536"/>
                </a:lnTo>
                <a:close/>
              </a:path>
              <a:path w="1736725" h="487679">
                <a:moveTo>
                  <a:pt x="9905" y="487679"/>
                </a:moveTo>
                <a:lnTo>
                  <a:pt x="9905" y="483108"/>
                </a:lnTo>
                <a:lnTo>
                  <a:pt x="5333" y="478536"/>
                </a:lnTo>
                <a:lnTo>
                  <a:pt x="5333" y="487679"/>
                </a:lnTo>
                <a:lnTo>
                  <a:pt x="9905" y="487679"/>
                </a:lnTo>
                <a:close/>
              </a:path>
              <a:path w="1736725" h="487679">
                <a:moveTo>
                  <a:pt x="1736598" y="487679"/>
                </a:moveTo>
                <a:lnTo>
                  <a:pt x="1736598" y="0"/>
                </a:lnTo>
                <a:lnTo>
                  <a:pt x="1727453" y="0"/>
                </a:lnTo>
                <a:lnTo>
                  <a:pt x="1727453" y="478536"/>
                </a:lnTo>
                <a:lnTo>
                  <a:pt x="1732026" y="478536"/>
                </a:lnTo>
                <a:lnTo>
                  <a:pt x="1732026" y="487679"/>
                </a:lnTo>
                <a:lnTo>
                  <a:pt x="1736598" y="487679"/>
                </a:lnTo>
                <a:close/>
              </a:path>
              <a:path w="1736725" h="487679">
                <a:moveTo>
                  <a:pt x="1732026" y="487679"/>
                </a:moveTo>
                <a:lnTo>
                  <a:pt x="1732026" y="478536"/>
                </a:lnTo>
                <a:lnTo>
                  <a:pt x="1727453" y="483108"/>
                </a:lnTo>
                <a:lnTo>
                  <a:pt x="1727453" y="487679"/>
                </a:lnTo>
                <a:lnTo>
                  <a:pt x="1732026" y="487679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 smtClean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8029448" y="3738244"/>
            <a:ext cx="1634814" cy="943848"/>
          </a:xfrm>
          <a:prstGeom prst="rect">
            <a:avLst/>
          </a:prstGeom>
          <a:solidFill>
            <a:schemeClr val="bg2"/>
          </a:solidFill>
        </p:spPr>
        <p:txBody>
          <a:bodyPr vert="horz" wrap="square" lIns="0" tIns="12700" rIns="0" bIns="0" rtlCol="0">
            <a:spAutoFit/>
          </a:bodyPr>
          <a:lstStyle/>
          <a:p>
            <a:pPr marL="10795" algn="ctr">
              <a:spcBef>
                <a:spcPts val="100"/>
              </a:spcBef>
            </a:pPr>
            <a:r>
              <a:rPr sz="1200" spc="-5" dirty="0">
                <a:solidFill>
                  <a:srgbClr val="FF0000"/>
                </a:solidFill>
                <a:latin typeface="Comic Sans MS"/>
                <a:cs typeface="Comic Sans MS"/>
              </a:rPr>
              <a:t>Support</a:t>
            </a:r>
            <a:r>
              <a:rPr sz="1200" spc="-55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sz="1200" dirty="0">
                <a:solidFill>
                  <a:srgbClr val="FF0000"/>
                </a:solidFill>
                <a:latin typeface="Comic Sans MS"/>
                <a:cs typeface="Comic Sans MS"/>
              </a:rPr>
              <a:t>system</a:t>
            </a:r>
            <a:endParaRPr sz="1200" dirty="0">
              <a:solidFill>
                <a:prstClr val="black"/>
              </a:solidFill>
              <a:latin typeface="Comic Sans MS"/>
              <a:cs typeface="Comic Sans MS"/>
            </a:endParaRPr>
          </a:p>
          <a:p>
            <a:endParaRPr sz="1250" dirty="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71755" indent="-59055">
              <a:buSzPct val="91666"/>
              <a:buFontTx/>
              <a:buChar char="•"/>
              <a:tabLst>
                <a:tab pos="72390" algn="l"/>
              </a:tabLst>
            </a:pPr>
            <a:r>
              <a:rPr sz="1200" spc="-5" dirty="0">
                <a:solidFill>
                  <a:prstClr val="black"/>
                </a:solidFill>
                <a:latin typeface="Comic Sans MS"/>
                <a:cs typeface="Comic Sans MS"/>
              </a:rPr>
              <a:t>Agar</a:t>
            </a:r>
            <a:endParaRPr sz="1200" dirty="0">
              <a:solidFill>
                <a:prstClr val="black"/>
              </a:solidFill>
              <a:latin typeface="Comic Sans MS"/>
              <a:cs typeface="Comic Sans MS"/>
            </a:endParaRPr>
          </a:p>
          <a:p>
            <a:pPr marL="12700"/>
            <a:r>
              <a:rPr sz="1200" spc="-5" dirty="0">
                <a:solidFill>
                  <a:prstClr val="black"/>
                </a:solidFill>
                <a:latin typeface="Comic Sans MS"/>
                <a:cs typeface="Comic Sans MS"/>
              </a:rPr>
              <a:t>•Agarose</a:t>
            </a:r>
            <a:endParaRPr sz="1200" dirty="0">
              <a:solidFill>
                <a:prstClr val="black"/>
              </a:solidFill>
              <a:latin typeface="Comic Sans MS"/>
              <a:cs typeface="Comic Sans MS"/>
            </a:endParaRPr>
          </a:p>
          <a:p>
            <a:pPr marL="12700"/>
            <a:r>
              <a:rPr sz="1200" spc="-5" dirty="0">
                <a:solidFill>
                  <a:prstClr val="black"/>
                </a:solidFill>
                <a:latin typeface="Comic Sans MS"/>
                <a:cs typeface="Comic Sans MS"/>
              </a:rPr>
              <a:t>•Gelrite</a:t>
            </a:r>
            <a:r>
              <a:rPr sz="1200" spc="-70" dirty="0">
                <a:solidFill>
                  <a:prstClr val="black"/>
                </a:solidFill>
                <a:latin typeface="Comic Sans MS"/>
                <a:cs typeface="Comic Sans MS"/>
              </a:rPr>
              <a:t> </a:t>
            </a:r>
            <a:r>
              <a:rPr sz="1200" spc="-5" dirty="0">
                <a:solidFill>
                  <a:prstClr val="black"/>
                </a:solidFill>
                <a:latin typeface="Comic Sans MS"/>
                <a:cs typeface="Comic Sans MS"/>
              </a:rPr>
              <a:t>(Phytagel)</a:t>
            </a:r>
            <a:endParaRPr sz="1200" dirty="0">
              <a:solidFill>
                <a:prstClr val="black"/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65724603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ar-SA" b="1" u="sng" dirty="0" smtClean="0">
                <a:solidFill>
                  <a:srgbClr val="C00000"/>
                </a:solidFill>
                <a:cs typeface="+mn-cs"/>
              </a:rPr>
              <a:t>وظيفة البيئات </a:t>
            </a:r>
            <a:r>
              <a:rPr lang="ar-SA" b="1" u="sng" dirty="0" err="1" smtClean="0">
                <a:solidFill>
                  <a:srgbClr val="C00000"/>
                </a:solidFill>
                <a:cs typeface="+mn-cs"/>
              </a:rPr>
              <a:t>الغذائيه</a:t>
            </a:r>
            <a:r>
              <a:rPr lang="ar-SA" b="1" u="sng" dirty="0" smtClean="0">
                <a:solidFill>
                  <a:srgbClr val="C00000"/>
                </a:solidFill>
                <a:cs typeface="+mn-cs"/>
              </a:rPr>
              <a:t> </a:t>
            </a:r>
            <a:r>
              <a:rPr lang="ar-SA" b="1" u="sng" dirty="0" err="1" smtClean="0">
                <a:solidFill>
                  <a:srgbClr val="C00000"/>
                </a:solidFill>
                <a:cs typeface="+mn-cs"/>
              </a:rPr>
              <a:t>:</a:t>
            </a:r>
            <a:endParaRPr lang="ar-SA" b="1" u="sng" dirty="0">
              <a:solidFill>
                <a:srgbClr val="C00000"/>
              </a:solidFill>
              <a:cs typeface="+mn-cs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SA" b="1" u="sng" dirty="0" smtClean="0">
                <a:solidFill>
                  <a:srgbClr val="00B050"/>
                </a:solidFill>
              </a:rPr>
              <a:t>توفير ما يأتي لوسط </a:t>
            </a:r>
            <a:r>
              <a:rPr lang="ar-SA" b="1" u="sng" dirty="0" err="1" smtClean="0">
                <a:solidFill>
                  <a:srgbClr val="00B050"/>
                </a:solidFill>
              </a:rPr>
              <a:t>النمو :</a:t>
            </a:r>
            <a:endParaRPr lang="ar-SA" b="1" u="sng" dirty="0" smtClean="0">
              <a:solidFill>
                <a:srgbClr val="00B050"/>
              </a:solidFill>
            </a:endParaRPr>
          </a:p>
          <a:p>
            <a:r>
              <a:rPr lang="ar-SA" dirty="0" smtClean="0"/>
              <a:t>1-  الماء</a:t>
            </a:r>
          </a:p>
          <a:p>
            <a:r>
              <a:rPr lang="ar-SA" dirty="0" smtClean="0"/>
              <a:t>2- العناصر </a:t>
            </a:r>
            <a:r>
              <a:rPr lang="ar-SA" dirty="0" err="1" smtClean="0"/>
              <a:t>المعدنيه</a:t>
            </a:r>
            <a:r>
              <a:rPr lang="ar-SA" dirty="0" smtClean="0"/>
              <a:t> ( مغذيات </a:t>
            </a:r>
            <a:r>
              <a:rPr lang="ar-SA" dirty="0" err="1" smtClean="0"/>
              <a:t>كبرى </a:t>
            </a:r>
            <a:r>
              <a:rPr lang="ar-SA" dirty="0" smtClean="0"/>
              <a:t>/ </a:t>
            </a:r>
            <a:r>
              <a:rPr lang="ar-SA" dirty="0" err="1" smtClean="0"/>
              <a:t>صغرى )</a:t>
            </a:r>
            <a:endParaRPr lang="ar-SA" dirty="0" smtClean="0"/>
          </a:p>
          <a:p>
            <a:r>
              <a:rPr lang="ar-SA" dirty="0" smtClean="0"/>
              <a:t>3- </a:t>
            </a:r>
            <a:r>
              <a:rPr lang="ar-SA" dirty="0" err="1" smtClean="0"/>
              <a:t>الفيتامينات .</a:t>
            </a:r>
            <a:endParaRPr lang="ar-SA" dirty="0" smtClean="0"/>
          </a:p>
          <a:p>
            <a:r>
              <a:rPr lang="ar-SA" dirty="0" smtClean="0"/>
              <a:t>4- منظمات </a:t>
            </a:r>
            <a:r>
              <a:rPr lang="ar-SA" dirty="0" err="1" smtClean="0"/>
              <a:t>النموالنباتيه</a:t>
            </a:r>
            <a:r>
              <a:rPr lang="ar-SA" dirty="0" smtClean="0"/>
              <a:t>  </a:t>
            </a:r>
            <a:r>
              <a:rPr lang="ar-SA" dirty="0" err="1" smtClean="0"/>
              <a:t>.</a:t>
            </a:r>
            <a:endParaRPr lang="ar-SA" dirty="0" smtClean="0"/>
          </a:p>
          <a:p>
            <a:r>
              <a:rPr lang="ar-SA" dirty="0" smtClean="0"/>
              <a:t>5- تبادل الغازات مع المحيط </a:t>
            </a:r>
            <a:r>
              <a:rPr lang="ar-SA" dirty="0" err="1" smtClean="0"/>
              <a:t>الغارجي</a:t>
            </a:r>
            <a:r>
              <a:rPr lang="ar-SA" dirty="0" smtClean="0"/>
              <a:t> </a:t>
            </a:r>
            <a:r>
              <a:rPr lang="ar-SA" dirty="0" err="1" smtClean="0"/>
              <a:t>.</a:t>
            </a:r>
            <a:endParaRPr lang="ar-SA" dirty="0" smtClean="0"/>
          </a:p>
          <a:p>
            <a:r>
              <a:rPr lang="ar-SA" dirty="0" smtClean="0"/>
              <a:t>6- تخليص النبات من   نفاياته </a:t>
            </a:r>
            <a:r>
              <a:rPr lang="ar-SA" dirty="0" err="1" smtClean="0"/>
              <a:t>الايضيه</a:t>
            </a:r>
            <a:r>
              <a:rPr lang="ar-SA" dirty="0" smtClean="0"/>
              <a:t> </a:t>
            </a:r>
            <a:r>
              <a:rPr lang="ar-SA" dirty="0" err="1" smtClean="0"/>
              <a:t>.</a:t>
            </a:r>
            <a:endParaRPr lang="ar-SA" dirty="0"/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2197100" y="362607"/>
            <a:ext cx="8470900" cy="828675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altLang="en-US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Types </a:t>
            </a:r>
            <a:r>
              <a:rPr lang="en-US" altLang="en-US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Media</a:t>
            </a:r>
            <a:r>
              <a:rPr lang="ar-SA" altLang="en-US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أنواع </a:t>
            </a:r>
            <a:r>
              <a:rPr lang="ar-SA" altLang="en-US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البيئات  </a:t>
            </a:r>
            <a:endParaRPr lang="en-US" altLang="en-US" b="1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object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80417479"/>
              </p:ext>
            </p:extLst>
          </p:nvPr>
        </p:nvGraphicFramePr>
        <p:xfrm>
          <a:off x="416305" y="2916684"/>
          <a:ext cx="8228965" cy="2617849"/>
        </p:xfrm>
        <a:graphic>
          <a:graphicData uri="http://schemas.openxmlformats.org/drawingml/2006/table">
            <a:tbl>
              <a:tblPr firstRow="1" bandRow="1"/>
              <a:tblGrid>
                <a:gridCol w="3889375"/>
                <a:gridCol w="4339590"/>
              </a:tblGrid>
              <a:tr h="334645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0477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600" dirty="0">
                          <a:solidFill>
                            <a:srgbClr val="33339A"/>
                          </a:solidFill>
                          <a:latin typeface="Comic Sans MS"/>
                          <a:cs typeface="Comic Sans MS"/>
                        </a:rPr>
                        <a:t>Chu N6</a:t>
                      </a:r>
                      <a:r>
                        <a:rPr sz="1600" spc="-25" dirty="0">
                          <a:solidFill>
                            <a:srgbClr val="33339A"/>
                          </a:solidFill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600" dirty="0" smtClean="0">
                          <a:solidFill>
                            <a:srgbClr val="33339A"/>
                          </a:solidFill>
                          <a:latin typeface="Comic Sans MS"/>
                          <a:cs typeface="Comic Sans MS"/>
                        </a:rPr>
                        <a:t>medium</a:t>
                      </a:r>
                      <a:r>
                        <a:rPr lang="en-US" sz="1600" dirty="0" smtClean="0">
                          <a:solidFill>
                            <a:srgbClr val="33339A"/>
                          </a:solidFill>
                          <a:latin typeface="Comic Sans MS"/>
                          <a:cs typeface="Comic Sans MS"/>
                        </a:rPr>
                        <a:t> (N6</a:t>
                      </a:r>
                      <a:r>
                        <a:rPr lang="en-US" sz="1600" spc="-25" dirty="0" smtClean="0">
                          <a:solidFill>
                            <a:srgbClr val="33339A"/>
                          </a:solidFill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lang="en-US" sz="1600" dirty="0" smtClean="0">
                          <a:solidFill>
                            <a:srgbClr val="33339A"/>
                          </a:solidFill>
                          <a:latin typeface="Comic Sans MS"/>
                          <a:cs typeface="Comic Sans MS"/>
                        </a:rPr>
                        <a:t>)</a:t>
                      </a:r>
                      <a:endParaRPr sz="1600" dirty="0">
                        <a:latin typeface="Comic Sans MS"/>
                        <a:cs typeface="Comic Sans MS"/>
                      </a:endParaRPr>
                    </a:p>
                  </a:txBody>
                  <a:tcPr marL="0" marR="0" marT="3492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0541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600" dirty="0">
                          <a:solidFill>
                            <a:srgbClr val="33339A"/>
                          </a:solidFill>
                          <a:latin typeface="Comic Sans MS"/>
                          <a:cs typeface="Comic Sans MS"/>
                        </a:rPr>
                        <a:t>Chu</a:t>
                      </a:r>
                      <a:r>
                        <a:rPr sz="1600" spc="-15" dirty="0">
                          <a:solidFill>
                            <a:srgbClr val="33339A"/>
                          </a:solidFill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600" spc="-5" dirty="0">
                          <a:solidFill>
                            <a:srgbClr val="33339A"/>
                          </a:solidFill>
                          <a:latin typeface="Comic Sans MS"/>
                          <a:cs typeface="Comic Sans MS"/>
                        </a:rPr>
                        <a:t>(1975)</a:t>
                      </a:r>
                      <a:endParaRPr sz="1600">
                        <a:latin typeface="Comic Sans MS"/>
                        <a:cs typeface="Comic Sans MS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28575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3528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0477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600" dirty="0">
                          <a:solidFill>
                            <a:srgbClr val="33339A"/>
                          </a:solidFill>
                          <a:latin typeface="Comic Sans MS"/>
                          <a:cs typeface="Comic Sans MS"/>
                        </a:rPr>
                        <a:t>DKW</a:t>
                      </a:r>
                      <a:r>
                        <a:rPr sz="1600" spc="-35" dirty="0">
                          <a:solidFill>
                            <a:srgbClr val="33339A"/>
                          </a:solidFill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600" dirty="0" smtClean="0">
                          <a:solidFill>
                            <a:srgbClr val="33339A"/>
                          </a:solidFill>
                          <a:latin typeface="Comic Sans MS"/>
                          <a:cs typeface="Comic Sans MS"/>
                        </a:rPr>
                        <a:t>medium</a:t>
                      </a:r>
                      <a:r>
                        <a:rPr lang="en-US" sz="1600" dirty="0" smtClean="0">
                          <a:solidFill>
                            <a:srgbClr val="33339A"/>
                          </a:solidFill>
                          <a:latin typeface="Comic Sans MS"/>
                          <a:cs typeface="Comic Sans MS"/>
                        </a:rPr>
                        <a:t> (DKW</a:t>
                      </a:r>
                      <a:r>
                        <a:rPr lang="en-US" sz="1600" spc="-35" dirty="0" smtClean="0">
                          <a:solidFill>
                            <a:srgbClr val="33339A"/>
                          </a:solidFill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lang="en-US" sz="1600" dirty="0" smtClean="0">
                          <a:solidFill>
                            <a:srgbClr val="33339A"/>
                          </a:solidFill>
                          <a:latin typeface="Comic Sans MS"/>
                          <a:cs typeface="Comic Sans MS"/>
                        </a:rPr>
                        <a:t>)</a:t>
                      </a:r>
                      <a:endParaRPr sz="1600" dirty="0">
                        <a:latin typeface="Comic Sans MS"/>
                        <a:cs typeface="Comic Sans MS"/>
                      </a:endParaRPr>
                    </a:p>
                  </a:txBody>
                  <a:tcPr marL="0" marR="0" marT="3492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0541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600" dirty="0">
                          <a:solidFill>
                            <a:srgbClr val="33339A"/>
                          </a:solidFill>
                          <a:latin typeface="Comic Sans MS"/>
                          <a:cs typeface="Comic Sans MS"/>
                        </a:rPr>
                        <a:t>Driver &amp; Kuniyuki</a:t>
                      </a:r>
                      <a:r>
                        <a:rPr sz="1600" spc="-25" dirty="0">
                          <a:solidFill>
                            <a:srgbClr val="33339A"/>
                          </a:solidFill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600" spc="-5" dirty="0">
                          <a:solidFill>
                            <a:srgbClr val="33339A"/>
                          </a:solidFill>
                          <a:latin typeface="Comic Sans MS"/>
                          <a:cs typeface="Comic Sans MS"/>
                        </a:rPr>
                        <a:t>(1984)</a:t>
                      </a:r>
                      <a:endParaRPr sz="1600">
                        <a:latin typeface="Comic Sans MS"/>
                        <a:cs typeface="Comic Sans MS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3599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0477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600" dirty="0">
                          <a:solidFill>
                            <a:srgbClr val="33339A"/>
                          </a:solidFill>
                          <a:latin typeface="Comic Sans MS"/>
                          <a:cs typeface="Comic Sans MS"/>
                        </a:rPr>
                        <a:t>Gamborg </a:t>
                      </a:r>
                      <a:r>
                        <a:rPr sz="1600" spc="-5" dirty="0">
                          <a:solidFill>
                            <a:srgbClr val="33339A"/>
                          </a:solidFill>
                          <a:latin typeface="Comic Sans MS"/>
                          <a:cs typeface="Comic Sans MS"/>
                        </a:rPr>
                        <a:t>B-5 medium</a:t>
                      </a:r>
                      <a:r>
                        <a:rPr sz="1600" spc="-40" dirty="0">
                          <a:solidFill>
                            <a:srgbClr val="33339A"/>
                          </a:solidFill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600" spc="-5" dirty="0">
                          <a:solidFill>
                            <a:srgbClr val="33339A"/>
                          </a:solidFill>
                          <a:latin typeface="Comic Sans MS"/>
                          <a:cs typeface="Comic Sans MS"/>
                        </a:rPr>
                        <a:t>(B5)</a:t>
                      </a:r>
                      <a:endParaRPr sz="1600">
                        <a:latin typeface="Comic Sans MS"/>
                        <a:cs typeface="Comic Sans MS"/>
                      </a:endParaRPr>
                    </a:p>
                  </a:txBody>
                  <a:tcPr marL="0" marR="0" marT="3492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0541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600" dirty="0">
                          <a:solidFill>
                            <a:srgbClr val="33339A"/>
                          </a:solidFill>
                          <a:latin typeface="Comic Sans MS"/>
                          <a:cs typeface="Comic Sans MS"/>
                        </a:rPr>
                        <a:t>Gamborg </a:t>
                      </a:r>
                      <a:r>
                        <a:rPr sz="1600" spc="-5" dirty="0">
                          <a:solidFill>
                            <a:srgbClr val="33339A"/>
                          </a:solidFill>
                          <a:latin typeface="Comic Sans MS"/>
                          <a:cs typeface="Comic Sans MS"/>
                        </a:rPr>
                        <a:t>et </a:t>
                      </a:r>
                      <a:r>
                        <a:rPr sz="1600" dirty="0">
                          <a:solidFill>
                            <a:srgbClr val="33339A"/>
                          </a:solidFill>
                          <a:latin typeface="Comic Sans MS"/>
                          <a:cs typeface="Comic Sans MS"/>
                        </a:rPr>
                        <a:t>al.,</a:t>
                      </a:r>
                      <a:r>
                        <a:rPr sz="1600" spc="-25" dirty="0">
                          <a:solidFill>
                            <a:srgbClr val="33339A"/>
                          </a:solidFill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600" spc="-5" dirty="0">
                          <a:solidFill>
                            <a:srgbClr val="33339A"/>
                          </a:solidFill>
                          <a:latin typeface="Comic Sans MS"/>
                          <a:cs typeface="Comic Sans MS"/>
                        </a:rPr>
                        <a:t>1968</a:t>
                      </a:r>
                      <a:endParaRPr sz="1600">
                        <a:latin typeface="Comic Sans MS"/>
                        <a:cs typeface="Comic Sans MS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34645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0477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600" dirty="0">
                          <a:solidFill>
                            <a:srgbClr val="33339A"/>
                          </a:solidFill>
                          <a:latin typeface="Comic Sans MS"/>
                          <a:cs typeface="Comic Sans MS"/>
                        </a:rPr>
                        <a:t>Linsmaier &amp; </a:t>
                      </a:r>
                      <a:r>
                        <a:rPr sz="1600" spc="-5" dirty="0">
                          <a:solidFill>
                            <a:srgbClr val="33339A"/>
                          </a:solidFill>
                          <a:latin typeface="Comic Sans MS"/>
                          <a:cs typeface="Comic Sans MS"/>
                        </a:rPr>
                        <a:t>Skoog </a:t>
                      </a:r>
                      <a:r>
                        <a:rPr sz="1600" dirty="0">
                          <a:solidFill>
                            <a:srgbClr val="33339A"/>
                          </a:solidFill>
                          <a:latin typeface="Comic Sans MS"/>
                          <a:cs typeface="Comic Sans MS"/>
                        </a:rPr>
                        <a:t>medium</a:t>
                      </a:r>
                      <a:r>
                        <a:rPr sz="1600" spc="-60" dirty="0">
                          <a:solidFill>
                            <a:srgbClr val="33339A"/>
                          </a:solidFill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600" spc="-5" dirty="0">
                          <a:solidFill>
                            <a:srgbClr val="33339A"/>
                          </a:solidFill>
                          <a:latin typeface="Comic Sans MS"/>
                          <a:cs typeface="Comic Sans MS"/>
                        </a:rPr>
                        <a:t>(LS)</a:t>
                      </a:r>
                      <a:endParaRPr sz="1600" dirty="0">
                        <a:latin typeface="Comic Sans MS"/>
                        <a:cs typeface="Comic Sans MS"/>
                      </a:endParaRPr>
                    </a:p>
                  </a:txBody>
                  <a:tcPr marL="0" marR="0" marT="3492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0477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600" dirty="0">
                          <a:solidFill>
                            <a:srgbClr val="33339A"/>
                          </a:solidFill>
                          <a:latin typeface="Comic Sans MS"/>
                          <a:cs typeface="Comic Sans MS"/>
                        </a:rPr>
                        <a:t>Linsmaier &amp; </a:t>
                      </a:r>
                      <a:r>
                        <a:rPr sz="1600" spc="-5" dirty="0">
                          <a:solidFill>
                            <a:srgbClr val="33339A"/>
                          </a:solidFill>
                          <a:latin typeface="Comic Sans MS"/>
                          <a:cs typeface="Comic Sans MS"/>
                        </a:rPr>
                        <a:t>Skoog </a:t>
                      </a:r>
                      <a:r>
                        <a:rPr sz="1600" dirty="0">
                          <a:solidFill>
                            <a:srgbClr val="33339A"/>
                          </a:solidFill>
                          <a:latin typeface="Comic Sans MS"/>
                          <a:cs typeface="Comic Sans MS"/>
                        </a:rPr>
                        <a:t>medium</a:t>
                      </a:r>
                      <a:r>
                        <a:rPr sz="1600" spc="-60" dirty="0">
                          <a:solidFill>
                            <a:srgbClr val="33339A"/>
                          </a:solidFill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600" spc="-5" dirty="0">
                          <a:solidFill>
                            <a:srgbClr val="33339A"/>
                          </a:solidFill>
                          <a:latin typeface="Comic Sans MS"/>
                          <a:cs typeface="Comic Sans MS"/>
                        </a:rPr>
                        <a:t>1965</a:t>
                      </a:r>
                      <a:endParaRPr sz="1600">
                        <a:latin typeface="Comic Sans MS"/>
                        <a:cs typeface="Comic Sans MS"/>
                      </a:endParaRPr>
                    </a:p>
                  </a:txBody>
                  <a:tcPr marL="0" marR="0" marT="349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7912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04775" marR="32448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600" dirty="0">
                          <a:solidFill>
                            <a:srgbClr val="33339A"/>
                          </a:solidFill>
                          <a:latin typeface="Comic Sans MS"/>
                          <a:cs typeface="Comic Sans MS"/>
                        </a:rPr>
                        <a:t>Lloyd &amp; McCown </a:t>
                      </a:r>
                      <a:r>
                        <a:rPr sz="1600" spc="-5" dirty="0">
                          <a:solidFill>
                            <a:srgbClr val="33339A"/>
                          </a:solidFill>
                          <a:latin typeface="Comic Sans MS"/>
                          <a:cs typeface="Comic Sans MS"/>
                        </a:rPr>
                        <a:t>woody </a:t>
                      </a:r>
                      <a:r>
                        <a:rPr sz="1600" dirty="0">
                          <a:solidFill>
                            <a:srgbClr val="33339A"/>
                          </a:solidFill>
                          <a:latin typeface="Comic Sans MS"/>
                          <a:cs typeface="Comic Sans MS"/>
                        </a:rPr>
                        <a:t>Plant</a:t>
                      </a:r>
                      <a:r>
                        <a:rPr sz="1600" spc="-100" dirty="0">
                          <a:solidFill>
                            <a:srgbClr val="33339A"/>
                          </a:solidFill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600" dirty="0">
                          <a:solidFill>
                            <a:srgbClr val="33339A"/>
                          </a:solidFill>
                          <a:latin typeface="Comic Sans MS"/>
                          <a:cs typeface="Comic Sans MS"/>
                        </a:rPr>
                        <a:t>medium  (WPM)</a:t>
                      </a:r>
                      <a:endParaRPr sz="1600" dirty="0">
                        <a:latin typeface="Comic Sans MS"/>
                        <a:cs typeface="Comic Sans MS"/>
                      </a:endParaRPr>
                    </a:p>
                  </a:txBody>
                  <a:tcPr marL="0" marR="0" marT="3492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0477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600" dirty="0">
                          <a:solidFill>
                            <a:srgbClr val="33339A"/>
                          </a:solidFill>
                          <a:latin typeface="Comic Sans MS"/>
                          <a:cs typeface="Comic Sans MS"/>
                        </a:rPr>
                        <a:t>Lloyd &amp; McCown</a:t>
                      </a:r>
                      <a:r>
                        <a:rPr sz="1600" spc="-30" dirty="0">
                          <a:solidFill>
                            <a:srgbClr val="33339A"/>
                          </a:solidFill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600" spc="-5" dirty="0">
                          <a:solidFill>
                            <a:srgbClr val="33339A"/>
                          </a:solidFill>
                          <a:latin typeface="Comic Sans MS"/>
                          <a:cs typeface="Comic Sans MS"/>
                        </a:rPr>
                        <a:t>1981</a:t>
                      </a:r>
                      <a:endParaRPr sz="1600">
                        <a:latin typeface="Comic Sans MS"/>
                        <a:cs typeface="Comic Sans MS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3528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0477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600" b="1" dirty="0">
                          <a:solidFill>
                            <a:srgbClr val="33339A"/>
                          </a:solidFill>
                          <a:latin typeface="Comic Sans MS"/>
                          <a:cs typeface="Comic Sans MS"/>
                        </a:rPr>
                        <a:t>Murashige &amp; </a:t>
                      </a:r>
                      <a:r>
                        <a:rPr sz="1600" b="1" spc="-5" dirty="0">
                          <a:solidFill>
                            <a:srgbClr val="33339A"/>
                          </a:solidFill>
                          <a:latin typeface="Comic Sans MS"/>
                          <a:cs typeface="Comic Sans MS"/>
                        </a:rPr>
                        <a:t>Skoog</a:t>
                      </a:r>
                      <a:r>
                        <a:rPr sz="1600" b="1" spc="-40" dirty="0">
                          <a:solidFill>
                            <a:srgbClr val="33339A"/>
                          </a:solidFill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600" b="1" dirty="0" smtClean="0">
                          <a:solidFill>
                            <a:srgbClr val="33339A"/>
                          </a:solidFill>
                          <a:latin typeface="Comic Sans MS"/>
                          <a:cs typeface="Comic Sans MS"/>
                        </a:rPr>
                        <a:t>medium</a:t>
                      </a:r>
                      <a:r>
                        <a:rPr lang="en-US" sz="1600" b="1" dirty="0" smtClean="0">
                          <a:solidFill>
                            <a:srgbClr val="33339A"/>
                          </a:solidFill>
                          <a:latin typeface="Comic Sans MS"/>
                          <a:cs typeface="Comic Sans MS"/>
                        </a:rPr>
                        <a:t> (MS)</a:t>
                      </a:r>
                      <a:endParaRPr sz="1600" b="1" dirty="0">
                        <a:latin typeface="Comic Sans MS"/>
                        <a:cs typeface="Comic Sans MS"/>
                      </a:endParaRPr>
                    </a:p>
                  </a:txBody>
                  <a:tcPr marL="0" marR="0" marT="3492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10541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600" dirty="0">
                          <a:solidFill>
                            <a:srgbClr val="33339A"/>
                          </a:solidFill>
                          <a:latin typeface="Comic Sans MS"/>
                          <a:cs typeface="Comic Sans MS"/>
                        </a:rPr>
                        <a:t>Murashige &amp; </a:t>
                      </a:r>
                      <a:r>
                        <a:rPr sz="1600" spc="-5" dirty="0">
                          <a:solidFill>
                            <a:srgbClr val="33339A"/>
                          </a:solidFill>
                          <a:latin typeface="Comic Sans MS"/>
                          <a:cs typeface="Comic Sans MS"/>
                        </a:rPr>
                        <a:t>Skoog</a:t>
                      </a:r>
                      <a:r>
                        <a:rPr sz="1600" spc="-40" dirty="0">
                          <a:solidFill>
                            <a:srgbClr val="33339A"/>
                          </a:solidFill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sz="1600" spc="-5" dirty="0">
                          <a:solidFill>
                            <a:srgbClr val="33339A"/>
                          </a:solidFill>
                          <a:latin typeface="Comic Sans MS"/>
                          <a:cs typeface="Comic Sans MS"/>
                        </a:rPr>
                        <a:t>1962</a:t>
                      </a:r>
                      <a:endParaRPr sz="1600">
                        <a:latin typeface="Comic Sans MS"/>
                        <a:cs typeface="Comic Sans MS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35280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</a:pPr>
                      <a:endParaRPr sz="1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00000"/>
                        </a:lnSpc>
                      </a:pPr>
                      <a:endParaRPr sz="17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" name="صورة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697030" y="2954721"/>
            <a:ext cx="3190170" cy="2614691"/>
          </a:xfrm>
          <a:prstGeom prst="rect">
            <a:avLst/>
          </a:prstGeom>
        </p:spPr>
      </p:pic>
      <p:sp>
        <p:nvSpPr>
          <p:cNvPr id="5" name="مستطيل 4"/>
          <p:cNvSpPr/>
          <p:nvPr/>
        </p:nvSpPr>
        <p:spPr>
          <a:xfrm>
            <a:off x="220718" y="1305565"/>
            <a:ext cx="1145753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r" rtl="1">
              <a:buFont typeface="Arial" panose="020B0604020202020204" pitchFamily="34" charset="0"/>
              <a:buChar char="•"/>
            </a:pPr>
            <a:r>
              <a:rPr lang="ar-SA" sz="2800" b="1" dirty="0" smtClean="0"/>
              <a:t>هناك العديد من البيئات </a:t>
            </a:r>
            <a:r>
              <a:rPr lang="ar-SA" sz="2800" b="1" dirty="0"/>
              <a:t>المتاحة تختلف في تركيزات </a:t>
            </a:r>
            <a:r>
              <a:rPr lang="ar-SA" sz="2800" b="1" dirty="0" smtClean="0"/>
              <a:t>الاملاح أو قد تختلف </a:t>
            </a:r>
            <a:r>
              <a:rPr lang="ar-SA" sz="2800" b="1" dirty="0"/>
              <a:t>في وجود أو عدم وجود </a:t>
            </a:r>
            <a:r>
              <a:rPr lang="ar-SA" sz="2800" b="1" dirty="0" smtClean="0"/>
              <a:t>بعض الأملاح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xmlns="" val="3339435685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2575472" y="441434"/>
            <a:ext cx="8928100" cy="828675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altLang="en-US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Types </a:t>
            </a:r>
            <a:r>
              <a:rPr lang="en-US" altLang="en-US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Media</a:t>
            </a:r>
            <a:r>
              <a:rPr lang="ar-SA" altLang="en-US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أنواع </a:t>
            </a:r>
            <a:r>
              <a:rPr lang="ar-SA" altLang="en-US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البيئات  </a:t>
            </a:r>
            <a:endParaRPr lang="en-US" altLang="en-US" b="1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مربع نص 2"/>
          <p:cNvSpPr txBox="1"/>
          <p:nvPr/>
        </p:nvSpPr>
        <p:spPr>
          <a:xfrm>
            <a:off x="0" y="1317406"/>
            <a:ext cx="11866179" cy="253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r" rtl="1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ar-IQ" altLang="zh-CN" sz="3200" b="1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الاوساط الغذائية الصلبة  </a:t>
            </a:r>
            <a:r>
              <a:rPr lang="en-US" altLang="zh-CN" sz="3200" b="1" u="sng" dirty="0">
                <a:solidFill>
                  <a:srgbClr val="00B05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Solid Media</a:t>
            </a:r>
            <a:r>
              <a:rPr lang="ar-IQ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ar-IQ" altLang="zh-C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ar-SA" altLang="zh-C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يتم إضافة </a:t>
            </a:r>
            <a:r>
              <a:rPr lang="ar-IQ" altLang="zh-CN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الاكر </a:t>
            </a:r>
            <a:r>
              <a:rPr lang="en-US" altLang="zh-CN" sz="3200" dirty="0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agar</a:t>
            </a:r>
            <a:r>
              <a:rPr lang="ar-IQ" altLang="zh-C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او الجيلاتين </a:t>
            </a:r>
            <a:r>
              <a:rPr lang="ar-IQ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لجعل الوسط الغذائي صلبا </a:t>
            </a:r>
            <a:r>
              <a:rPr lang="ar-SA" altLang="zh-C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أ</a:t>
            </a:r>
            <a:r>
              <a:rPr lang="ar-IQ" altLang="zh-C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و </a:t>
            </a:r>
            <a:r>
              <a:rPr lang="ar-IQ" altLang="zh-C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ذو قوام هلامي. </a:t>
            </a:r>
            <a:endParaRPr lang="en-US" altLang="zh-CN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 algn="r" rtl="1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ar-IQ" altLang="zh-CN" sz="3200" dirty="0"/>
              <a:t>المزايا</a:t>
            </a:r>
            <a:r>
              <a:rPr lang="ar-IQ" altLang="zh-CN" sz="2000" dirty="0"/>
              <a:t> </a:t>
            </a:r>
            <a:r>
              <a:rPr lang="ar-IQ" altLang="zh-CN" sz="3200" dirty="0">
                <a:solidFill>
                  <a:srgbClr val="FF0000"/>
                </a:solidFill>
              </a:rPr>
              <a:t>بسيط وغير معقد </a:t>
            </a:r>
            <a:r>
              <a:rPr lang="ar-IQ" altLang="zh-CN" sz="3200" dirty="0"/>
              <a:t>و بالإمكان استخدام الادوات الزجاجية المختبرية </a:t>
            </a:r>
            <a:r>
              <a:rPr lang="ar-IQ" altLang="zh-CN" sz="3200" dirty="0" smtClean="0"/>
              <a:t>ال</a:t>
            </a:r>
            <a:r>
              <a:rPr lang="ar-SA" altLang="zh-CN" sz="3200" dirty="0"/>
              <a:t>إ</a:t>
            </a:r>
            <a:r>
              <a:rPr lang="ar-IQ" altLang="zh-CN" sz="3200" dirty="0" err="1" smtClean="0"/>
              <a:t>عتيادية</a:t>
            </a:r>
            <a:r>
              <a:rPr lang="ar-IQ" altLang="zh-CN" sz="3200" b="1" dirty="0">
                <a:solidFill>
                  <a:srgbClr val="FF0000"/>
                </a:solidFill>
              </a:rPr>
              <a:t>.</a:t>
            </a:r>
            <a:endParaRPr lang="en-US" sz="36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endParaRPr lang="en-US" sz="36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media.licdn.com/mpr/mpr/shrinknp_400_400/AAEAAQAAAAAAAAOZAAAAJDM0MGFlNmQ1LTJkNTUtNGIxZS1hNzdmLWQ5MWRmMWFiMzc0N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9872" y="3404745"/>
            <a:ext cx="5963990" cy="3399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63255" y="3425058"/>
            <a:ext cx="4997669" cy="343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255694837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755666" y="472965"/>
            <a:ext cx="8928100" cy="828675"/>
          </a:xfrm>
        </p:spPr>
        <p:txBody>
          <a:bodyPr>
            <a:normAutofit/>
          </a:bodyPr>
          <a:lstStyle/>
          <a:p>
            <a:pPr algn="r" eaLnBrk="1" hangingPunct="1"/>
            <a:r>
              <a:rPr lang="en-US" altLang="en-US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Types </a:t>
            </a:r>
            <a:r>
              <a:rPr lang="en-US" altLang="en-US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Media</a:t>
            </a:r>
            <a:r>
              <a:rPr lang="ar-SA" altLang="en-US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أنواع </a:t>
            </a:r>
            <a:r>
              <a:rPr lang="ar-SA" altLang="en-US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البيئات  </a:t>
            </a:r>
            <a:endParaRPr lang="en-US" altLang="en-US" b="1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مربع نص 2"/>
          <p:cNvSpPr txBox="1"/>
          <p:nvPr/>
        </p:nvSpPr>
        <p:spPr>
          <a:xfrm>
            <a:off x="1525892" y="1199650"/>
            <a:ext cx="10387584" cy="35250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r" rtl="1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ar-IQ" sz="3200" b="1" u="sng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الاوساط الغذائية السائلة المتحركة </a:t>
            </a:r>
            <a:r>
              <a:rPr lang="en-US" sz="3200" b="1" u="sng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Agitated Liquid Media   </a:t>
            </a:r>
            <a:endParaRPr lang="ar-SA" sz="3200" b="1" u="sng" dirty="0" smtClean="0">
              <a:solidFill>
                <a:srgbClr val="00B050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ar-SA" sz="3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إ</a:t>
            </a:r>
            <a:r>
              <a:rPr lang="ar-IQ" sz="3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ن </a:t>
            </a:r>
            <a:r>
              <a:rPr lang="ar-IQ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زراعة </a:t>
            </a:r>
            <a:r>
              <a:rPr lang="ar-IQ" sz="3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ال</a:t>
            </a:r>
            <a:r>
              <a:rPr lang="ar-SA" sz="3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أ</a:t>
            </a:r>
            <a:r>
              <a:rPr lang="ar-IQ" sz="3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جزاء </a:t>
            </a:r>
            <a:r>
              <a:rPr lang="ar-IQ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النباتية في الاوساط الغذائية السائلة المتحركة يقضي على غالبية النقاط السلبية التي ترافق زراعة ال</a:t>
            </a:r>
            <a:r>
              <a:rPr lang="ar-SA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أ</a:t>
            </a:r>
            <a:r>
              <a:rPr lang="ar-IQ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جزاء النباتية في الاوساط الغذائية السائلة غير المتحركة. حيث تصبح ال</a:t>
            </a:r>
            <a:r>
              <a:rPr lang="ar-SA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أ</a:t>
            </a:r>
            <a:r>
              <a:rPr lang="ar-IQ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جزاء النباتية بتماس مع الوسط الغذائي </a:t>
            </a:r>
            <a:r>
              <a:rPr lang="ar-IQ" sz="3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السائل</a:t>
            </a:r>
            <a:r>
              <a:rPr lang="ar-SA" sz="3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2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4111" y="3621024"/>
            <a:ext cx="8000895" cy="3153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90681077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2118273" y="441435"/>
            <a:ext cx="8928100" cy="828675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altLang="en-US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Types </a:t>
            </a:r>
            <a:r>
              <a:rPr lang="en-US" altLang="en-US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Media</a:t>
            </a:r>
            <a:r>
              <a:rPr lang="ar-SA" altLang="en-US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أنواع </a:t>
            </a:r>
            <a:r>
              <a:rPr lang="ar-SA" altLang="en-US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البيئات  </a:t>
            </a:r>
            <a:endParaRPr lang="en-US" altLang="en-US" b="1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مربع نص 2"/>
          <p:cNvSpPr txBox="1"/>
          <p:nvPr/>
        </p:nvSpPr>
        <p:spPr>
          <a:xfrm>
            <a:off x="1289409" y="1467664"/>
            <a:ext cx="10387584" cy="5113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r" rtl="1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ar-IQ" sz="3200" b="1" u="sng" dirty="0" smtClean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ال</a:t>
            </a:r>
            <a:r>
              <a:rPr lang="ar-SA" sz="3200" b="1" u="sng" dirty="0" smtClean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أ</a:t>
            </a:r>
            <a:r>
              <a:rPr lang="ar-IQ" sz="3200" b="1" u="sng" dirty="0" smtClean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وساط </a:t>
            </a:r>
            <a:r>
              <a:rPr lang="ar-IQ" sz="3200" b="1" u="sng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الغذائية السائلة المتحركة </a:t>
            </a:r>
            <a:r>
              <a:rPr lang="en-US" sz="3200" b="1" u="sng" dirty="0">
                <a:solidFill>
                  <a:srgbClr val="00B05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Agitated Liquid Media   </a:t>
            </a:r>
            <a:endParaRPr lang="ar-SA" sz="3200" b="1" u="sng" dirty="0" smtClean="0">
              <a:solidFill>
                <a:srgbClr val="00B050"/>
              </a:solidFill>
              <a:latin typeface="Times New Roman" panose="020206030504050203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indent="-571500" algn="r" rtl="1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ar-IQ" sz="3600" b="1" u="sng" dirty="0" smtClean="0">
                <a:solidFill>
                  <a:srgbClr val="7030A0"/>
                </a:solidFill>
              </a:rPr>
              <a:t>المميزات</a:t>
            </a:r>
            <a:r>
              <a:rPr lang="en-US" sz="3600" b="1" u="sng" dirty="0" smtClean="0">
                <a:solidFill>
                  <a:srgbClr val="7030A0"/>
                </a:solidFill>
              </a:rPr>
              <a:t> : </a:t>
            </a:r>
            <a:r>
              <a:rPr lang="ar-IQ" sz="3600" b="1" dirty="0"/>
              <a:t/>
            </a:r>
            <a:br>
              <a:rPr lang="ar-IQ" sz="3600" b="1" dirty="0"/>
            </a:br>
            <a:r>
              <a:rPr lang="ar-IQ" sz="2800" dirty="0" smtClean="0"/>
              <a:t>(</a:t>
            </a:r>
            <a:r>
              <a:rPr lang="ar-IQ" sz="2800" dirty="0"/>
              <a:t>1) تبادل </a:t>
            </a:r>
            <a:r>
              <a:rPr lang="ar-IQ" sz="2800" dirty="0" smtClean="0"/>
              <a:t>الغازات</a:t>
            </a:r>
            <a:r>
              <a:rPr lang="ar-SA" sz="2800" dirty="0" smtClean="0"/>
              <a:t>.</a:t>
            </a:r>
            <a:r>
              <a:rPr lang="ar-IQ" sz="2800" dirty="0" smtClean="0"/>
              <a:t> </a:t>
            </a:r>
            <a:endParaRPr lang="ar-SA" sz="2800" dirty="0" smtClean="0"/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ar-SA" sz="2800" dirty="0"/>
              <a:t> </a:t>
            </a:r>
            <a:r>
              <a:rPr lang="ar-SA" sz="2800" dirty="0" smtClean="0"/>
              <a:t>     </a:t>
            </a:r>
            <a:r>
              <a:rPr lang="ar-IQ" sz="2800" dirty="0" smtClean="0"/>
              <a:t>(</a:t>
            </a:r>
            <a:r>
              <a:rPr lang="ar-IQ" sz="2800" dirty="0"/>
              <a:t>2)القضاء على ظاهرة الاستقطاب للأجزاء النباتية بفعل الجاذبية </a:t>
            </a:r>
            <a:r>
              <a:rPr lang="ar-IQ" sz="2800" dirty="0" smtClean="0"/>
              <a:t>الأرضية</a:t>
            </a:r>
            <a:r>
              <a:rPr lang="ar-SA" sz="2800" dirty="0" smtClean="0"/>
              <a:t>.</a:t>
            </a:r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ar-SA" sz="2800" dirty="0"/>
              <a:t> </a:t>
            </a:r>
            <a:r>
              <a:rPr lang="ar-SA" sz="2800" dirty="0" smtClean="0"/>
              <a:t>   </a:t>
            </a:r>
            <a:r>
              <a:rPr lang="ar-IQ" sz="2800" dirty="0" smtClean="0"/>
              <a:t> </a:t>
            </a:r>
            <a:r>
              <a:rPr lang="ar-SA" sz="2800" dirty="0" smtClean="0"/>
              <a:t> </a:t>
            </a:r>
            <a:r>
              <a:rPr lang="ar-IQ" sz="2800" dirty="0" smtClean="0"/>
              <a:t>(</a:t>
            </a:r>
            <a:r>
              <a:rPr lang="ar-IQ" sz="2800" dirty="0"/>
              <a:t>3) القضاء على ظاهرة نقص بعض العناصر في الوسط الغذائي او التي قد تظهر على الاجزاء النباتية نتيجة لتجمعها وعدم انتشارها. </a:t>
            </a:r>
            <a:br>
              <a:rPr lang="ar-IQ" sz="2800" dirty="0"/>
            </a:br>
            <a:r>
              <a:rPr lang="ar-SA" sz="2800" dirty="0" smtClean="0"/>
              <a:t>     </a:t>
            </a:r>
            <a:r>
              <a:rPr lang="ar-IQ" sz="2800" dirty="0" smtClean="0"/>
              <a:t>(</a:t>
            </a:r>
            <a:r>
              <a:rPr lang="ar-IQ" sz="2800" dirty="0"/>
              <a:t>4) امكانية استخدامه لزراعة الاجزاء النباتية في التجارب التي تستخدم فيها العناصر المشعة.</a:t>
            </a:r>
            <a:endParaRPr lang="en-US" sz="2800" dirty="0"/>
          </a:p>
          <a:p>
            <a:pPr algn="r" rtl="1">
              <a:lnSpc>
                <a:spcPct val="107000"/>
              </a:lnSpc>
              <a:spcAft>
                <a:spcPts val="800"/>
              </a:spcAft>
            </a:pPr>
            <a:endParaRPr lang="en-US" sz="36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73572733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962021" y="625531"/>
            <a:ext cx="4446958" cy="423862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ar-SA" altLang="en-US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أنواع البيئات</a:t>
            </a:r>
            <a:endParaRPr lang="en-US" altLang="en-US" sz="4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مربع نص 1"/>
          <p:cNvSpPr txBox="1"/>
          <p:nvPr/>
        </p:nvSpPr>
        <p:spPr>
          <a:xfrm>
            <a:off x="344109" y="1143986"/>
            <a:ext cx="11653450" cy="53768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r" rtl="1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ar-SA" sz="3600" b="1" u="sng" dirty="0" smtClean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أنواع </a:t>
            </a:r>
            <a:r>
              <a:rPr lang="ar-IQ" sz="3600" b="1" u="sng" dirty="0" smtClean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الاوساط </a:t>
            </a:r>
            <a:r>
              <a:rPr lang="ar-IQ" sz="3600" b="1" u="sng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الغذائية السائلة المتحركة </a:t>
            </a:r>
            <a:r>
              <a:rPr lang="ar-IQ" sz="3600" b="1" u="sng" dirty="0" smtClean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lang="en-US" sz="3600" b="1" u="sng" dirty="0">
              <a:solidFill>
                <a:srgbClr val="00B05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+mj-lt"/>
              <a:buAutoNum type="arabicParenBoth"/>
            </a:pPr>
            <a:r>
              <a:rPr lang="ar-IQ" sz="3200" b="1" u="sng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الغمر </a:t>
            </a:r>
            <a:r>
              <a:rPr lang="ar-IQ" sz="3200" b="1" u="sng" dirty="0" smtClean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المستمر</a:t>
            </a:r>
            <a:r>
              <a:rPr lang="en-US" sz="3200" b="1" u="sng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Continuous immersion </a:t>
            </a:r>
            <a:r>
              <a:rPr lang="ar-IQ" sz="3200" b="1" u="sng" dirty="0" smtClean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lang="ar-SA" sz="3200" b="1" u="sng" dirty="0">
              <a:solidFill>
                <a:srgbClr val="7030A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0" indent="-45720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ar-SA" sz="32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ar-IQ" sz="3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في </a:t>
            </a:r>
            <a:r>
              <a:rPr lang="ar-IQ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هذا الاسلوب تبقى </a:t>
            </a:r>
            <a:r>
              <a:rPr lang="ar-IQ" sz="3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ال</a:t>
            </a:r>
            <a:r>
              <a:rPr lang="ar-SA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أ</a:t>
            </a:r>
            <a:r>
              <a:rPr lang="ar-IQ" sz="3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جزاء </a:t>
            </a:r>
            <a:r>
              <a:rPr lang="ar-IQ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النباتية على اتصال دائم بالوسط الغذائي السائل وبحالة تحرك </a:t>
            </a:r>
            <a:r>
              <a:rPr lang="ar-SA" sz="3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أ</a:t>
            </a:r>
            <a:r>
              <a:rPr lang="ar-IQ" sz="3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و </a:t>
            </a:r>
            <a:r>
              <a:rPr lang="ar-IQ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دوران مستمرة. </a:t>
            </a:r>
            <a:endParaRPr lang="ar-SA" sz="32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0" indent="-45720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ar-IQ" sz="3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يجب </a:t>
            </a:r>
            <a:r>
              <a:rPr lang="ar-SA" sz="3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أ</a:t>
            </a:r>
            <a:r>
              <a:rPr lang="ar-IQ" sz="3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ن </a:t>
            </a:r>
            <a:r>
              <a:rPr lang="ar-IQ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يتم </a:t>
            </a:r>
            <a:r>
              <a:rPr lang="ar-SA" sz="3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إ</a:t>
            </a:r>
            <a:r>
              <a:rPr lang="ar-IQ" sz="32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ختيار</a:t>
            </a:r>
            <a:r>
              <a:rPr lang="ar-IQ" sz="3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ar-IQ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حجم الوسط الغذائي بصورة دقيقة بحيث يتيح مجالاً واسعاً وكافياً لوجود فسحة هوائية وتهوية جيدة</a:t>
            </a:r>
            <a:r>
              <a:rPr lang="ar-IQ" sz="3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ar-SA" sz="32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0" indent="-457200" algn="r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ar-IQ" sz="3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ar-SA" sz="32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IQ" sz="32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يستخدم </a:t>
            </a:r>
            <a:r>
              <a:rPr lang="ar-IQ" sz="32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لهذا الغرض جهاز هزاز 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Shaking machine</a:t>
            </a:r>
            <a:r>
              <a:rPr lang="ar-IQ" sz="32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يعمل على جعل الوسط الغذائي والاجزاء النباتية في حالة حركة دائمة. </a:t>
            </a:r>
            <a:br>
              <a:rPr lang="ar-IQ" sz="32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87981483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5" name="Picture 6" descr="orbital-shaker-250x25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6918" y="930373"/>
            <a:ext cx="4905703" cy="5013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0" descr="incu-shaker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85490" y="930166"/>
            <a:ext cx="5880537" cy="5108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666445043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7126193" y="764477"/>
            <a:ext cx="4446958" cy="423862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ar-SA" altLang="en-US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أنواع البيئات</a:t>
            </a:r>
            <a:endParaRPr lang="en-US" altLang="en-US" sz="4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مربع نص 2"/>
          <p:cNvSpPr txBox="1"/>
          <p:nvPr/>
        </p:nvSpPr>
        <p:spPr>
          <a:xfrm>
            <a:off x="0" y="1253122"/>
            <a:ext cx="11792607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en-US" altLang="zh-CN" sz="3600" b="1" u="sng" kern="0" dirty="0">
                <a:solidFill>
                  <a:srgbClr val="7030A0"/>
                </a:solidFill>
                <a:ea typeface="SimSun" panose="02010600030101010101" pitchFamily="2" charset="-122"/>
                <a:cs typeface="Arial"/>
              </a:rPr>
              <a:t>2</a:t>
            </a:r>
            <a:r>
              <a:rPr lang="ar-IQ" altLang="zh-CN" sz="3600" b="1" u="sng" kern="0" dirty="0">
                <a:solidFill>
                  <a:srgbClr val="7030A0"/>
                </a:solidFill>
                <a:ea typeface="+mj-ea"/>
                <a:cs typeface="Arial"/>
              </a:rPr>
              <a:t>- الغمر </a:t>
            </a:r>
            <a:r>
              <a:rPr lang="ar-IQ" altLang="zh-CN" sz="3600" b="1" u="sng" kern="0" dirty="0" smtClean="0">
                <a:solidFill>
                  <a:srgbClr val="7030A0"/>
                </a:solidFill>
                <a:ea typeface="+mj-ea"/>
                <a:cs typeface="Arial"/>
              </a:rPr>
              <a:t>المؤقت</a:t>
            </a:r>
            <a:r>
              <a:rPr lang="ar-SA" altLang="zh-CN" sz="3600" b="1" u="sng" kern="0" dirty="0" smtClean="0">
                <a:solidFill>
                  <a:srgbClr val="7030A0"/>
                </a:solidFill>
                <a:ea typeface="+mj-ea"/>
                <a:cs typeface="Arial"/>
              </a:rPr>
              <a:t> </a:t>
            </a:r>
            <a:r>
              <a:rPr lang="en-US" altLang="zh-CN" sz="3600" b="1" u="sng" kern="0" dirty="0" smtClean="0">
                <a:solidFill>
                  <a:srgbClr val="7030A0"/>
                </a:solidFill>
                <a:ea typeface="+mj-ea"/>
                <a:cs typeface="Arial"/>
              </a:rPr>
              <a:t>Temporary </a:t>
            </a:r>
            <a:r>
              <a:rPr lang="en-US" altLang="zh-CN" sz="3600" b="1" u="sng" kern="0" dirty="0">
                <a:solidFill>
                  <a:srgbClr val="7030A0"/>
                </a:solidFill>
                <a:ea typeface="+mj-ea"/>
                <a:cs typeface="Arial"/>
              </a:rPr>
              <a:t>immersion</a:t>
            </a:r>
            <a:r>
              <a:rPr lang="ar-IQ" altLang="zh-CN" sz="3600" b="1" u="sng" kern="0" dirty="0" smtClean="0">
                <a:solidFill>
                  <a:srgbClr val="7030A0"/>
                </a:solidFill>
                <a:ea typeface="+mj-ea"/>
                <a:cs typeface="Arial"/>
              </a:rPr>
              <a:t> </a:t>
            </a:r>
            <a:r>
              <a:rPr lang="ar-IQ" altLang="zh-CN" sz="3600" b="1" u="sng" kern="0" dirty="0">
                <a:solidFill>
                  <a:srgbClr val="7030A0"/>
                </a:solidFill>
                <a:ea typeface="+mj-ea"/>
                <a:cs typeface="Arial"/>
              </a:rPr>
              <a:t/>
            </a:r>
            <a:br>
              <a:rPr lang="ar-IQ" altLang="zh-CN" sz="3600" b="1" u="sng" kern="0" dirty="0">
                <a:solidFill>
                  <a:srgbClr val="7030A0"/>
                </a:solidFill>
                <a:ea typeface="+mj-ea"/>
                <a:cs typeface="Arial"/>
              </a:rPr>
            </a:br>
            <a:r>
              <a:rPr lang="ar-SA" altLang="zh-CN" sz="2800" u="sng" kern="0" dirty="0">
                <a:solidFill>
                  <a:srgbClr val="7030A0"/>
                </a:solidFill>
                <a:ea typeface="+mj-ea"/>
                <a:cs typeface="Arial"/>
              </a:rPr>
              <a:t> </a:t>
            </a:r>
            <a:endParaRPr lang="ar-SA" altLang="zh-CN" sz="2800" u="sng" kern="0" dirty="0" smtClean="0">
              <a:solidFill>
                <a:srgbClr val="7030A0"/>
              </a:solidFill>
              <a:ea typeface="+mj-ea"/>
              <a:cs typeface="Arial"/>
            </a:endParaRPr>
          </a:p>
          <a:p>
            <a:pPr marL="571500" indent="-571500" algn="r" rtl="1">
              <a:buFont typeface="Arial" panose="020B0604020202020204" pitchFamily="34" charset="0"/>
              <a:buChar char="•"/>
            </a:pPr>
            <a:r>
              <a:rPr lang="ar-IQ" altLang="zh-CN" sz="3200" kern="0" dirty="0" smtClean="0">
                <a:ea typeface="+mj-ea"/>
                <a:cs typeface="Arial"/>
              </a:rPr>
              <a:t>في هذه الحالة يقضي النسيج النباتي فترة زمنية معينة في داخل الوسط الغذائي واخرى في الهواء وبصورة متعاقبة.</a:t>
            </a:r>
            <a:endParaRPr lang="ar-SA" altLang="zh-CN" sz="3200" kern="0" dirty="0" smtClean="0">
              <a:ea typeface="+mj-ea"/>
              <a:cs typeface="Arial"/>
            </a:endParaRPr>
          </a:p>
          <a:p>
            <a:pPr marL="571500" indent="-571500" algn="r" rtl="1">
              <a:buFont typeface="Arial" panose="020B0604020202020204" pitchFamily="34" charset="0"/>
              <a:buChar char="•"/>
            </a:pPr>
            <a:r>
              <a:rPr lang="ar-IQ" altLang="zh-CN" sz="3200" kern="0" dirty="0" smtClean="0">
                <a:ea typeface="+mj-ea"/>
                <a:cs typeface="Arial"/>
              </a:rPr>
              <a:t>ويعتبر </a:t>
            </a:r>
            <a:r>
              <a:rPr lang="ar-IQ" altLang="zh-CN" sz="3200" kern="0" dirty="0">
                <a:ea typeface="+mj-ea"/>
                <a:cs typeface="Arial"/>
              </a:rPr>
              <a:t>هذا الاسلوب التقني وسيلة لتوفير التماس المباشر للجزء النباتي مع الوسط الغذائي </a:t>
            </a:r>
            <a:r>
              <a:rPr lang="ar-SA" altLang="zh-CN" sz="3200" kern="0" dirty="0" smtClean="0">
                <a:ea typeface="+mj-ea"/>
                <a:cs typeface="Arial"/>
              </a:rPr>
              <a:t>إ</a:t>
            </a:r>
            <a:r>
              <a:rPr lang="ar-IQ" altLang="zh-CN" sz="3200" kern="0" dirty="0" smtClean="0">
                <a:ea typeface="+mj-ea"/>
                <a:cs typeface="Arial"/>
              </a:rPr>
              <a:t>ضافة </a:t>
            </a:r>
            <a:r>
              <a:rPr lang="ar-SA" altLang="zh-CN" sz="3200" kern="0" dirty="0" smtClean="0">
                <a:ea typeface="+mj-ea"/>
                <a:cs typeface="Arial"/>
              </a:rPr>
              <a:t>إ</a:t>
            </a:r>
            <a:r>
              <a:rPr lang="ar-IQ" altLang="zh-CN" sz="3200" kern="0" dirty="0" smtClean="0">
                <a:ea typeface="+mj-ea"/>
                <a:cs typeface="Arial"/>
              </a:rPr>
              <a:t>لى </a:t>
            </a:r>
            <a:r>
              <a:rPr lang="ar-IQ" altLang="zh-CN" sz="3200" kern="0" dirty="0">
                <a:ea typeface="+mj-ea"/>
                <a:cs typeface="Arial"/>
              </a:rPr>
              <a:t>توفر الفرصة الكافية لتبادل الغازات.</a:t>
            </a:r>
            <a:r>
              <a:rPr lang="ar-IQ" altLang="zh-CN" sz="4000" kern="0" dirty="0">
                <a:ea typeface="+mj-ea"/>
                <a:cs typeface="Arial"/>
              </a:rPr>
              <a:t> </a:t>
            </a:r>
            <a:r>
              <a:rPr lang="ar-IQ" altLang="zh-CN" sz="2800" dirty="0"/>
              <a:t/>
            </a:r>
            <a:br>
              <a:rPr lang="ar-IQ" altLang="zh-CN" sz="2800" dirty="0"/>
            </a:br>
            <a:endParaRPr lang="en-US" sz="2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22376701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2" descr="http://t0.gstatic.com/images?q=tbn:ANd9GcR47VzWRhdybLsE-r5UHUTMrSGbXjndd1u-xiAEmu21djSh0sY2Qw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677917"/>
            <a:ext cx="4177862" cy="5864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مستطيل 2"/>
          <p:cNvSpPr/>
          <p:nvPr/>
        </p:nvSpPr>
        <p:spPr>
          <a:xfrm>
            <a:off x="3957146" y="1240286"/>
            <a:ext cx="804041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ar-IQ" altLang="zh-CN" sz="4000" b="1" u="sng" dirty="0" smtClean="0">
                <a:solidFill>
                  <a:srgbClr val="00B050"/>
                </a:solidFill>
              </a:rPr>
              <a:t>الطريقة </a:t>
            </a:r>
            <a:r>
              <a:rPr lang="ar-SA" altLang="zh-CN" sz="4000" b="1" u="sng" dirty="0" err="1" smtClean="0">
                <a:solidFill>
                  <a:srgbClr val="00B050"/>
                </a:solidFill>
              </a:rPr>
              <a:t>:</a:t>
            </a:r>
            <a:r>
              <a:rPr lang="ar-IQ" altLang="zh-CN" sz="3600" dirty="0" smtClean="0"/>
              <a:t/>
            </a:r>
            <a:br>
              <a:rPr lang="ar-IQ" altLang="zh-CN" sz="3600" dirty="0" smtClean="0"/>
            </a:br>
            <a:r>
              <a:rPr lang="ar-IQ" altLang="zh-CN" sz="3600" dirty="0" smtClean="0"/>
              <a:t>تثبيت دوارق الزراعة على عجلة دواره تدور </a:t>
            </a:r>
            <a:r>
              <a:rPr lang="ar-IQ" altLang="zh-CN" sz="3600" dirty="0" err="1" smtClean="0"/>
              <a:t>بسرعة </a:t>
            </a:r>
            <a:r>
              <a:rPr lang="ar-IQ" altLang="zh-CN" sz="3600" dirty="0" smtClean="0"/>
              <a:t>( دورة </a:t>
            </a:r>
            <a:r>
              <a:rPr lang="ar-IQ" altLang="zh-CN" sz="3600" dirty="0" err="1" smtClean="0"/>
              <a:t>واحدة </a:t>
            </a:r>
            <a:r>
              <a:rPr lang="ar-IQ" altLang="zh-CN" sz="3600" dirty="0" smtClean="0"/>
              <a:t>/ دقيقة) مما يؤدي </a:t>
            </a:r>
            <a:r>
              <a:rPr lang="ar-SA" altLang="zh-CN" sz="3600" dirty="0" smtClean="0"/>
              <a:t>إ</a:t>
            </a:r>
            <a:r>
              <a:rPr lang="ar-IQ" altLang="zh-CN" sz="3600" dirty="0" smtClean="0"/>
              <a:t>لى انتقال الوسط الغذائي السائل من طرف الدورق </a:t>
            </a:r>
            <a:r>
              <a:rPr lang="ar-SA" altLang="zh-CN" sz="3600" dirty="0" smtClean="0"/>
              <a:t>إ</a:t>
            </a:r>
            <a:r>
              <a:rPr lang="ar-IQ" altLang="zh-CN" sz="3600" dirty="0" smtClean="0"/>
              <a:t>لى الطرف الاخر تاركاً الجزء النباتي تارة بتماس مع الوسط الغذائي </a:t>
            </a:r>
            <a:r>
              <a:rPr lang="ar-IQ" altLang="zh-CN" sz="3600" dirty="0" err="1" smtClean="0"/>
              <a:t>واخرى</a:t>
            </a:r>
            <a:r>
              <a:rPr lang="ar-IQ" altLang="zh-CN" sz="3600" dirty="0" smtClean="0"/>
              <a:t> مع الهواء مما يتيح فرصة لتبادل الغازات</a:t>
            </a:r>
            <a:r>
              <a:rPr lang="ar-IQ" altLang="zh-CN" dirty="0" smtClean="0">
                <a:solidFill>
                  <a:srgbClr val="7030A0"/>
                </a:solidFill>
              </a:rPr>
              <a:t>.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xmlns="" val="4195682041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13174" y="378373"/>
            <a:ext cx="11132137" cy="196691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ar-SA" alt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تنظيم معمل زراعة الأنسجة</a:t>
            </a:r>
            <a:r>
              <a:rPr lang="en-US" alt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Organization of </a:t>
            </a:r>
            <a:r>
              <a:rPr lang="en-US" alt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Tissue </a:t>
            </a:r>
            <a:r>
              <a:rPr lang="en-US" alt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Culture Laboratory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597408" y="2067370"/>
            <a:ext cx="10277856" cy="4076700"/>
          </a:xfrm>
        </p:spPr>
        <p:txBody>
          <a:bodyPr>
            <a:normAutofit fontScale="92500" lnSpcReduction="10000"/>
          </a:bodyPr>
          <a:lstStyle/>
          <a:p>
            <a:pPr algn="just" rtl="1" eaLnBrk="1" hangingPunct="1"/>
            <a:r>
              <a:rPr lang="ar-SA" alt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إن التصميم والتنظيم الأساسي لمعظم معامل زراعة الأنسجة النباتية يتضمن خمسة أماكن (وحدات) رئيسية يمكن تلخيصها فيما يلي:</a:t>
            </a:r>
          </a:p>
          <a:p>
            <a:pPr algn="just" rtl="1" eaLnBrk="1" hangingPunct="1"/>
            <a:r>
              <a:rPr lang="ar-SA" alt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مكان غسيل الزجاجيات والأدوات</a:t>
            </a:r>
            <a:r>
              <a:rPr lang="en-US" alt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/>
              <a:t>Washing </a:t>
            </a:r>
            <a:r>
              <a:rPr lang="en-US" sz="3200" dirty="0" smtClean="0"/>
              <a:t>room </a:t>
            </a:r>
            <a:endParaRPr lang="ar-SA" altLang="en-US" sz="3200" dirty="0"/>
          </a:p>
          <a:p>
            <a:pPr algn="just" rtl="1" eaLnBrk="1" hangingPunct="1"/>
            <a:r>
              <a:rPr lang="ar-SA" alt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مكان تحضير وتعقيم البيئات </a:t>
            </a:r>
            <a:r>
              <a:rPr lang="en-US" sz="3600" dirty="0" smtClean="0"/>
              <a:t>Preparation room </a:t>
            </a:r>
            <a:r>
              <a:rPr lang="ar-SA" alt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rtl="1" eaLnBrk="1" hangingPunct="1"/>
            <a:r>
              <a:rPr lang="ar-SA" alt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مكان الزراعة تحت ظروف كاملة التعقيم</a:t>
            </a:r>
            <a:r>
              <a:rPr lang="en-US" sz="3600" dirty="0" smtClean="0"/>
              <a:t> Cultivation room </a:t>
            </a:r>
            <a:r>
              <a:rPr lang="ar-SA" alt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rtl="1" eaLnBrk="1" hangingPunct="1"/>
            <a:r>
              <a:rPr lang="ar-SA" alt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مكان تحضين مزارع الأنسجة </a:t>
            </a:r>
            <a:r>
              <a:rPr lang="en-US" sz="3600" dirty="0" smtClean="0"/>
              <a:t>Growth room</a:t>
            </a:r>
            <a:r>
              <a:rPr lang="ar-SA" alt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r" rtl="1" eaLnBrk="1" hangingPunct="1"/>
            <a:r>
              <a:rPr lang="ar-SA" alt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مكان المشاهدات وتجميع البيانات</a:t>
            </a:r>
            <a:r>
              <a:rPr lang="en-US" alt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/>
              <a:t>Room </a:t>
            </a:r>
            <a:r>
              <a:rPr lang="en-US" altLang="en-US" sz="3200" dirty="0"/>
              <a:t>of observation and data </a:t>
            </a:r>
            <a:r>
              <a:rPr lang="en-US" altLang="en-US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collection</a:t>
            </a:r>
            <a:r>
              <a:rPr lang="ar-SA" altLang="en-US" sz="3200" dirty="0"/>
              <a:t>.</a:t>
            </a:r>
            <a:endParaRPr lang="en-US" alt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1393385701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6003635" y="1931472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tabLst>
                <a:tab pos="457200" algn="l"/>
                <a:tab pos="615950" algn="l"/>
              </a:tabLs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tabLst>
                <a:tab pos="457200" algn="l"/>
                <a:tab pos="615950" algn="l"/>
              </a:tabLs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tabLst>
                <a:tab pos="457200" algn="l"/>
                <a:tab pos="615950" algn="l"/>
              </a:tabLs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tabLst>
                <a:tab pos="457200" algn="l"/>
                <a:tab pos="615950" algn="l"/>
              </a:tabLs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tabLst>
                <a:tab pos="457200" algn="l"/>
                <a:tab pos="615950" algn="l"/>
              </a:tabLs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615950" algn="l"/>
              </a:tabLs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615950" algn="l"/>
              </a:tabLs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615950" algn="l"/>
              </a:tabLs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615950" algn="l"/>
              </a:tabLs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justLow" rtl="1" fontAlgn="base">
              <a:spcBef>
                <a:spcPct val="0"/>
              </a:spcBef>
              <a:spcAft>
                <a:spcPct val="0"/>
              </a:spcAft>
            </a:pPr>
            <a:endParaRPr lang="en-US" altLang="en-US" sz="180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531" name="Picture 3" descr="http://www.up.ac.za/academic/fabi/virtualtour/diska/mvc-025s.jpg"/>
          <p:cNvPicPr>
            <a:picLocks noChangeAspect="1" noChangeArrowheads="1"/>
          </p:cNvPicPr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84475" y="1162050"/>
            <a:ext cx="7056438" cy="478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3952913" y="5949950"/>
            <a:ext cx="471956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tabLst>
                <a:tab pos="615950" algn="l"/>
              </a:tabLs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tabLst>
                <a:tab pos="615950" algn="l"/>
              </a:tabLs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tabLst>
                <a:tab pos="615950" algn="l"/>
              </a:tabLs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tabLst>
                <a:tab pos="615950" algn="l"/>
              </a:tabLs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tabLst>
                <a:tab pos="615950" algn="l"/>
              </a:tabLs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15950" algn="l"/>
              </a:tabLs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15950" algn="l"/>
              </a:tabLs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15950" algn="l"/>
              </a:tabLs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15950" algn="l"/>
              </a:tabLs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rtl="1" fontAlgn="base">
              <a:spcBef>
                <a:spcPct val="0"/>
              </a:spcBef>
              <a:spcAft>
                <a:spcPct val="0"/>
              </a:spcAft>
            </a:pPr>
            <a:r>
              <a:rPr lang="ar-SA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مكان</a:t>
            </a:r>
            <a:r>
              <a:rPr lang="ar-SA" altLang="en-US" sz="3200" b="1" dirty="0" smtClean="0">
                <a:solidFill>
                  <a:srgbClr val="0070C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ar-SA" alt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تحضير </a:t>
            </a:r>
            <a:r>
              <a:rPr lang="ar-SA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وتعقيم البيئات </a:t>
            </a:r>
            <a:endParaRPr lang="en-US" alt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69473521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2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98796" y="1577537"/>
            <a:ext cx="2276475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3" descr="pri4bk31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27011" y="4119181"/>
            <a:ext cx="2286000" cy="205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4" descr="pri4bk30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1968" y="4030608"/>
            <a:ext cx="24003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731521" y="-302526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360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5114214" y="1895447"/>
            <a:ext cx="37702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rtl="1" fontAlgn="base">
              <a:spcBef>
                <a:spcPct val="0"/>
              </a:spcBef>
              <a:spcAft>
                <a:spcPct val="0"/>
              </a:spcAft>
            </a:pPr>
            <a:r>
              <a:rPr lang="ar-EG" altLang="en-US" sz="20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ar-EG" altLang="en-US" sz="280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559" name="Picture 7" descr="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84049" y="1561771"/>
            <a:ext cx="2390775" cy="193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0" name="Rectangle 8"/>
          <p:cNvSpPr>
            <a:spLocks noChangeArrowheads="1"/>
          </p:cNvSpPr>
          <p:nvPr/>
        </p:nvSpPr>
        <p:spPr bwMode="auto">
          <a:xfrm>
            <a:off x="8547331" y="2012498"/>
            <a:ext cx="334512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tabLst>
                <a:tab pos="615950" algn="l"/>
              </a:tabLs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tabLst>
                <a:tab pos="615950" algn="l"/>
              </a:tabLs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tabLst>
                <a:tab pos="615950" algn="l"/>
              </a:tabLs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tabLst>
                <a:tab pos="615950" algn="l"/>
              </a:tabLs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tabLst>
                <a:tab pos="615950" algn="l"/>
              </a:tabLs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15950" algn="l"/>
              </a:tabLs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15950" algn="l"/>
              </a:tabLs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15950" algn="l"/>
              </a:tabLs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15950" algn="l"/>
              </a:tabLs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SA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1- خلط </a:t>
            </a:r>
            <a:r>
              <a:rPr lang="ar-SA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مكونات البيئة</a:t>
            </a:r>
            <a:endParaRPr lang="en-US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561" name="Rectangle 9"/>
          <p:cNvSpPr>
            <a:spLocks noChangeArrowheads="1"/>
          </p:cNvSpPr>
          <p:nvPr/>
        </p:nvSpPr>
        <p:spPr bwMode="auto">
          <a:xfrm>
            <a:off x="6668814" y="4313635"/>
            <a:ext cx="531394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tabLst>
                <a:tab pos="615950" algn="l"/>
              </a:tabLs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tabLst>
                <a:tab pos="615950" algn="l"/>
              </a:tabLs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tabLst>
                <a:tab pos="615950" algn="l"/>
              </a:tabLs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tabLst>
                <a:tab pos="615950" algn="l"/>
              </a:tabLs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tabLst>
                <a:tab pos="615950" algn="l"/>
              </a:tabLs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15950" algn="l"/>
              </a:tabLs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15950" algn="l"/>
              </a:tabLs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15950" algn="l"/>
              </a:tabLs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15950" algn="l"/>
              </a:tabLs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SA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2- ملء </a:t>
            </a:r>
            <a:r>
              <a:rPr lang="ar-SA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البرطمانات الزجاجية ببيئة الزراعة وتجهيزها للتعقيم في </a:t>
            </a:r>
            <a:r>
              <a:rPr lang="ar-SA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الأوتوكلاف</a:t>
            </a:r>
            <a:endParaRPr lang="en-US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562" name="Rectangle 10"/>
          <p:cNvSpPr>
            <a:spLocks noChangeArrowheads="1"/>
          </p:cNvSpPr>
          <p:nvPr/>
        </p:nvSpPr>
        <p:spPr bwMode="auto">
          <a:xfrm>
            <a:off x="630620" y="459164"/>
            <a:ext cx="10867697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tabLst>
                <a:tab pos="615950" algn="l"/>
              </a:tabLs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tabLst>
                <a:tab pos="615950" algn="l"/>
              </a:tabLs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tabLst>
                <a:tab pos="615950" algn="l"/>
              </a:tabLs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tabLst>
                <a:tab pos="615950" algn="l"/>
              </a:tabLs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tabLst>
                <a:tab pos="615950" algn="l"/>
              </a:tabLs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15950" algn="l"/>
              </a:tabLs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15950" algn="l"/>
              </a:tabLs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15950" algn="l"/>
              </a:tabLs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15950" algn="l"/>
              </a:tabLs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rtl="1" fontAlgn="base">
              <a:spcBef>
                <a:spcPct val="0"/>
              </a:spcBef>
              <a:spcAft>
                <a:spcPct val="0"/>
              </a:spcAft>
            </a:pPr>
            <a:r>
              <a:rPr lang="ar-SA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مكان تحضير البيئات:</a:t>
            </a:r>
          </a:p>
          <a:p>
            <a:pPr algn="ctr" rtl="1" fontAlgn="base">
              <a:spcBef>
                <a:spcPct val="0"/>
              </a:spcBef>
              <a:spcAft>
                <a:spcPct val="0"/>
              </a:spcAft>
            </a:pPr>
            <a:r>
              <a:rPr lang="ar-SA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media 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preparation area</a:t>
            </a:r>
            <a:r>
              <a:rPr lang="ar-EG" altLang="en-US" sz="3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ar-SA" altLang="en-US" sz="32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46294984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421981" y="498240"/>
            <a:ext cx="8345488" cy="1463030"/>
          </a:xfrm>
        </p:spPr>
        <p:txBody>
          <a:bodyPr/>
          <a:lstStyle/>
          <a:p>
            <a:pPr algn="ctr" eaLnBrk="1" hangingPunct="1"/>
            <a:r>
              <a:rPr lang="en-US" sz="3200" b="1" dirty="0">
                <a:solidFill>
                  <a:srgbClr val="C00000"/>
                </a:solidFill>
              </a:rPr>
              <a:t>Cultivation room </a:t>
            </a:r>
            <a:r>
              <a:rPr lang="ar-SA" alt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مكان </a:t>
            </a:r>
            <a:r>
              <a:rPr lang="ar-SA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الزراعة: </a:t>
            </a:r>
            <a: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altLang="en-US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6003635" y="-151457"/>
            <a:ext cx="18473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tabLst>
                <a:tab pos="457200" algn="l"/>
                <a:tab pos="615950" algn="l"/>
              </a:tabLs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tabLst>
                <a:tab pos="457200" algn="l"/>
                <a:tab pos="615950" algn="l"/>
              </a:tabLs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tabLst>
                <a:tab pos="457200" algn="l"/>
                <a:tab pos="615950" algn="l"/>
              </a:tabLs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tabLst>
                <a:tab pos="457200" algn="l"/>
                <a:tab pos="615950" algn="l"/>
              </a:tabLs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tabLst>
                <a:tab pos="457200" algn="l"/>
                <a:tab pos="615950" algn="l"/>
              </a:tabLs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615950" algn="l"/>
              </a:tabLs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615950" algn="l"/>
              </a:tabLs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615950" algn="l"/>
              </a:tabLs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  <a:tab pos="615950" algn="l"/>
              </a:tabLs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justLow" rtl="1"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580" name="Picture 4" descr="http://rds.yahoo.com/_ylt=A9ibyiAMVatFkTkB.gajzbkF;_ylu=X3oDMTA4NDgyNWN0BHNlYwNwcm9m/SIG=1206tsqle/EXP=1168942732/**http%3a/www.indiamart.com/shimas/gifs/lab.jpg"/>
          <p:cNvPicPr>
            <a:picLocks noChangeAspect="1" noChangeArrowheads="1"/>
          </p:cNvPicPr>
          <p:nvPr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90114" y="1416534"/>
            <a:ext cx="3293046" cy="2310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4485832" y="3783162"/>
            <a:ext cx="365935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tabLst>
                <a:tab pos="615950" algn="l"/>
              </a:tabLs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tabLst>
                <a:tab pos="615950" algn="l"/>
              </a:tabLs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tabLst>
                <a:tab pos="615950" algn="l"/>
              </a:tabLs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tabLst>
                <a:tab pos="615950" algn="l"/>
              </a:tabLs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tabLst>
                <a:tab pos="615950" algn="l"/>
              </a:tabLs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15950" algn="l"/>
              </a:tabLs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15950" algn="l"/>
              </a:tabLs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15950" algn="l"/>
              </a:tabLs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15950" algn="l"/>
              </a:tabLs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rtl="1" fontAlgn="base">
              <a:spcBef>
                <a:spcPct val="0"/>
              </a:spcBef>
              <a:spcAft>
                <a:spcPct val="0"/>
              </a:spcAft>
            </a:pPr>
            <a:r>
              <a:rPr lang="ar-SA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حجرة زراعة الأنسجة النباتية</a:t>
            </a:r>
            <a:endParaRPr lang="en-US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582" name="Picture 6" descr="volk_lab_picture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91017" y="3940892"/>
            <a:ext cx="2376488" cy="218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3" name="Picture 7" descr="tissue-culture-facilities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87019" y="4113363"/>
            <a:ext cx="3198813" cy="217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4" name="Rectangle 8"/>
          <p:cNvSpPr>
            <a:spLocks noChangeArrowheads="1"/>
          </p:cNvSpPr>
          <p:nvPr/>
        </p:nvSpPr>
        <p:spPr bwMode="auto">
          <a:xfrm>
            <a:off x="1437746" y="6293001"/>
            <a:ext cx="844814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tabLst>
                <a:tab pos="615950" algn="l"/>
              </a:tabLs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tabLst>
                <a:tab pos="615950" algn="l"/>
              </a:tabLs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tabLst>
                <a:tab pos="615950" algn="l"/>
              </a:tabLs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tabLst>
                <a:tab pos="615950" algn="l"/>
              </a:tabLs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tabLst>
                <a:tab pos="615950" algn="l"/>
              </a:tabLs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15950" algn="l"/>
              </a:tabLs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15950" algn="l"/>
              </a:tabLs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15950" algn="l"/>
              </a:tabLs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15950" algn="l"/>
              </a:tabLs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justLow" rtl="1" fontAlgn="base">
              <a:spcBef>
                <a:spcPct val="0"/>
              </a:spcBef>
              <a:spcAft>
                <a:spcPct val="0"/>
              </a:spcAft>
            </a:pPr>
            <a:r>
              <a:rPr lang="ar-SA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أدوات الزراعة   			                             كابينة الزراعة </a:t>
            </a:r>
            <a:r>
              <a:rPr lang="ar-EG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hood</a:t>
            </a:r>
            <a:r>
              <a:rPr lang="ar-EG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ar-EG" alt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41402024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2921219" y="385099"/>
            <a:ext cx="6496050" cy="1316483"/>
          </a:xfrm>
        </p:spPr>
        <p:txBody>
          <a:bodyPr>
            <a:normAutofit/>
          </a:bodyPr>
          <a:lstStyle/>
          <a:p>
            <a:pPr algn="ctr" eaLnBrk="1" hangingPunct="1"/>
            <a:r>
              <a:rPr lang="ar-SA" alt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مكان </a:t>
            </a:r>
            <a:r>
              <a:rPr lang="ar-SA" alt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التحضين</a:t>
            </a:r>
            <a:r>
              <a:rPr lang="ar-SA" alt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Incubation </a:t>
            </a:r>
            <a:r>
              <a:rPr lang="en-US" alt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 culture room</a:t>
            </a:r>
            <a:r>
              <a:rPr lang="ar-EG" alt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10483271" y="1636427"/>
            <a:ext cx="18473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tabLst>
                <a:tab pos="615950" algn="l"/>
              </a:tabLs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tabLst>
                <a:tab pos="615950" algn="l"/>
              </a:tabLs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tabLst>
                <a:tab pos="615950" algn="l"/>
              </a:tabLs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tabLst>
                <a:tab pos="615950" algn="l"/>
              </a:tabLs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tabLst>
                <a:tab pos="615950" algn="l"/>
              </a:tabLs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15950" algn="l"/>
              </a:tabLs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15950" algn="l"/>
              </a:tabLs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15950" algn="l"/>
              </a:tabLs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15950" algn="l"/>
              </a:tabLs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en-US" alt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604" name="Picture 4" descr="tissue-culture-facilities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71812" y="1844675"/>
            <a:ext cx="7112711" cy="431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4074886" y="6128258"/>
            <a:ext cx="214834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tabLst>
                <a:tab pos="615950" algn="l"/>
              </a:tabLs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tabLst>
                <a:tab pos="615950" algn="l"/>
              </a:tabLs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tabLst>
                <a:tab pos="615950" algn="l"/>
              </a:tabLs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tabLst>
                <a:tab pos="615950" algn="l"/>
              </a:tabLs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tabLst>
                <a:tab pos="615950" algn="l"/>
              </a:tabLs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15950" algn="l"/>
              </a:tabLs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15950" algn="l"/>
              </a:tabLs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15950" algn="l"/>
              </a:tabLs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15950" algn="l"/>
              </a:tabLst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rtl="1" fontAlgn="base">
              <a:spcBef>
                <a:spcPct val="0"/>
              </a:spcBef>
              <a:spcAft>
                <a:spcPct val="0"/>
              </a:spcAft>
            </a:pPr>
            <a:r>
              <a:rPr lang="ar-SA" alt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غرفة التحضين</a:t>
            </a:r>
            <a:endParaRPr lang="ar-SA" altLang="en-US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87773606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5071872" y="299545"/>
            <a:ext cx="5596128" cy="828675"/>
          </a:xfrm>
        </p:spPr>
        <p:txBody>
          <a:bodyPr/>
          <a:lstStyle/>
          <a:p>
            <a:pPr algn="ctr" eaLnBrk="1" hangingPunct="1"/>
            <a:r>
              <a:rPr lang="en-US" altLang="en-US" sz="48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media</a:t>
            </a:r>
            <a:r>
              <a:rPr lang="ar-SA" altLang="en-US" sz="4800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SA" altLang="en-US" sz="48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البيئات </a:t>
            </a:r>
            <a:r>
              <a:rPr lang="ar-SA" altLang="en-US" sz="4800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4800" b="1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283779" y="1396302"/>
            <a:ext cx="11319641" cy="5256212"/>
          </a:xfrm>
        </p:spPr>
        <p:txBody>
          <a:bodyPr>
            <a:normAutofit/>
          </a:bodyPr>
          <a:lstStyle/>
          <a:p>
            <a:pPr indent="0" algn="just" rtl="1" eaLnBrk="1" hangingPunct="1">
              <a:spcAft>
                <a:spcPts val="3000"/>
              </a:spcAft>
            </a:pPr>
            <a:r>
              <a:rPr lang="ar-SA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زراعة الأنسجة لا تتم إلا في بيئات غذائية 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Media</a:t>
            </a:r>
            <a:r>
              <a:rPr lang="ar-SA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محتوية علي جميع العناصر المغذية سواء العناصر الكبرى أو العناصر الصغرى ثم يضاف للبيئة مجموعة الفيتامينات و </a:t>
            </a:r>
            <a:r>
              <a:rPr lang="ar-SA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السكروز</a:t>
            </a:r>
            <a:r>
              <a:rPr lang="ar-SA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،</a:t>
            </a:r>
            <a:r>
              <a:rPr lang="ar-SA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SA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و مادة الآجار و ذلك في حالة البيئات الصلبة.</a:t>
            </a:r>
          </a:p>
          <a:p>
            <a:pPr indent="0" algn="just" rtl="1" eaLnBrk="1" hangingPunct="1">
              <a:spcAft>
                <a:spcPts val="3000"/>
              </a:spcAft>
            </a:pPr>
            <a:r>
              <a:rPr lang="ar-SA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ar-SA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لا تضاف مادة الآجار في حالة البيئات </a:t>
            </a:r>
            <a:r>
              <a:rPr lang="ar-SA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السائلة</a:t>
            </a:r>
          </a:p>
          <a:p>
            <a:pPr indent="0" algn="just" rtl="1" eaLnBrk="1" hangingPunct="1">
              <a:spcAft>
                <a:spcPts val="3000"/>
              </a:spcAft>
            </a:pPr>
            <a:r>
              <a:rPr lang="ar-SA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تحدد </a:t>
            </a:r>
            <a:r>
              <a:rPr lang="ar-SA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درجة الحموضة 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r>
              <a:rPr lang="ar-SA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حسب نوع البيئة ثم يضاف الهرمون المعين أي </a:t>
            </a:r>
            <a:r>
              <a:rPr lang="ar-SA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الأوكسين</a:t>
            </a:r>
            <a:r>
              <a:rPr lang="ar-SA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أو </a:t>
            </a:r>
            <a:r>
              <a:rPr lang="ar-SA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السيتوكينين</a:t>
            </a:r>
            <a:r>
              <a:rPr lang="ar-SA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ar-SA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23956201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2501900" y="220717"/>
            <a:ext cx="8166100" cy="828675"/>
          </a:xfrm>
        </p:spPr>
        <p:txBody>
          <a:bodyPr/>
          <a:lstStyle/>
          <a:p>
            <a:pPr algn="ctr" eaLnBrk="1" hangingPunct="1"/>
            <a:r>
              <a:rPr lang="en-US" altLang="en-US" sz="4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Media</a:t>
            </a:r>
            <a:r>
              <a:rPr lang="ar-SA" altLang="en-US" sz="4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البيئات  </a:t>
            </a:r>
            <a:endParaRPr lang="en-US" altLang="en-US" sz="4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مربع نص 2"/>
          <p:cNvSpPr txBox="1"/>
          <p:nvPr/>
        </p:nvSpPr>
        <p:spPr>
          <a:xfrm>
            <a:off x="933108" y="1166496"/>
            <a:ext cx="10570464" cy="427809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marL="342900" lvl="0" indent="-342900" algn="just" rtl="1" fontAlgn="base">
              <a:spcBef>
                <a:spcPts val="1200"/>
              </a:spcBef>
              <a:spcAft>
                <a:spcPts val="1200"/>
              </a:spcAft>
              <a:buClr>
                <a:srgbClr val="330066"/>
              </a:buClr>
              <a:buSzPct val="70000"/>
              <a:buFont typeface="Wingdings" panose="05000000000000000000" pitchFamily="2" charset="2"/>
              <a:buChar char="l"/>
            </a:pPr>
            <a:r>
              <a:rPr lang="ar-SA" altLang="en-US" sz="4000" b="1" u="sng" kern="0" dirty="0">
                <a:solidFill>
                  <a:srgbClr val="00B050"/>
                </a:solidFill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البيئة </a:t>
            </a:r>
            <a:r>
              <a:rPr lang="en-US" altLang="en-US" sz="4000" b="1" u="sng" kern="0" dirty="0" smtClean="0">
                <a:solidFill>
                  <a:srgbClr val="00B050"/>
                </a:solidFill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Medium</a:t>
            </a:r>
            <a:r>
              <a:rPr lang="ar-SA" altLang="en-US" sz="4000" u="sng" kern="0" dirty="0" smtClean="0">
                <a:solidFill>
                  <a:srgbClr val="00B050"/>
                </a:solidFill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:</a:t>
            </a:r>
            <a:r>
              <a:rPr lang="ar-SA" altLang="en-US" sz="3200" u="sng" kern="0" dirty="0" smtClean="0">
                <a:solidFill>
                  <a:srgbClr val="00B050"/>
                </a:solidFill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  </a:t>
            </a:r>
            <a:r>
              <a:rPr lang="ar-SA" alt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بمفهوم بسيط هي الوسط الغذائي الذي يستخدم في زراعة الأنسجة و التي </a:t>
            </a:r>
            <a:r>
              <a:rPr lang="ar-SA" altLang="en-US" sz="320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ينمى </a:t>
            </a:r>
            <a:r>
              <a:rPr lang="ar-SA" alt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عليها </a:t>
            </a:r>
            <a:r>
              <a:rPr lang="ar-SA" altLang="en-US" sz="320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الجزاء النباتي </a:t>
            </a:r>
            <a:r>
              <a:rPr lang="en-US" alt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(</a:t>
            </a:r>
            <a:r>
              <a:rPr lang="en-US" altLang="en-US" sz="320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Explant)</a:t>
            </a:r>
            <a:r>
              <a:rPr lang="ar-SA" altLang="en-US" sz="320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.</a:t>
            </a:r>
            <a:endParaRPr lang="ar-SA" altLang="en-US" sz="3200" kern="0" dirty="0">
              <a:solidFill>
                <a:srgbClr val="000000"/>
              </a:solidFill>
              <a:latin typeface="Times New Roman" panose="02020603050405020304" pitchFamily="18" charset="0"/>
              <a:ea typeface="ＭＳ Ｐゴシック" charset="-128"/>
              <a:cs typeface="Times New Roman" panose="02020603050405020304" pitchFamily="18" charset="0"/>
            </a:endParaRPr>
          </a:p>
          <a:p>
            <a:pPr marL="342900" lvl="0" indent="-342900" algn="just" rtl="1" fontAlgn="base">
              <a:spcBef>
                <a:spcPts val="1200"/>
              </a:spcBef>
              <a:spcAft>
                <a:spcPts val="1200"/>
              </a:spcAft>
              <a:buClr>
                <a:srgbClr val="330066"/>
              </a:buClr>
              <a:buSzPct val="70000"/>
              <a:buFont typeface="Wingdings" panose="05000000000000000000" pitchFamily="2" charset="2"/>
              <a:buChar char="l"/>
            </a:pPr>
            <a:r>
              <a:rPr lang="ar-SA" alt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وقد يكون الهدف هو إنتاج </a:t>
            </a:r>
            <a:r>
              <a:rPr lang="ar-SA" altLang="en-US" sz="3200" kern="0" dirty="0" smtClean="0">
                <a:solidFill>
                  <a:srgbClr val="FF0000"/>
                </a:solidFill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الكالس </a:t>
            </a:r>
            <a:r>
              <a:rPr lang="ar-SA" alt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(نسيج غير متميز)، أو </a:t>
            </a:r>
            <a:r>
              <a:rPr lang="ar-SA" altLang="en-US" sz="320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الحصول </a:t>
            </a:r>
            <a:r>
              <a:rPr lang="ar-SA" alt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علي النموات الخضرية أو الجذور </a:t>
            </a:r>
            <a:r>
              <a:rPr lang="en-US" alt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(Shoots or roots)</a:t>
            </a:r>
            <a:r>
              <a:rPr lang="ar-SA" alt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 أو </a:t>
            </a:r>
            <a:r>
              <a:rPr lang="ar-SA" altLang="en-US" sz="320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الحصول </a:t>
            </a:r>
            <a:r>
              <a:rPr lang="ar-SA" alt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علي </a:t>
            </a:r>
            <a:r>
              <a:rPr lang="ar-SA" altLang="en-US" sz="3200" kern="0" dirty="0" smtClean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نبات كامل</a:t>
            </a:r>
            <a:r>
              <a:rPr lang="ar-SA" altLang="en-US" sz="3200" kern="0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، و كل نوع أو مرحلة من هذه المراحل يتطلب بيئة معينة بتركيب معلوم.</a:t>
            </a:r>
          </a:p>
          <a:p>
            <a:pPr marL="342900" lvl="0" indent="-342900" algn="just" rtl="1" fontAlgn="base">
              <a:spcBef>
                <a:spcPts val="1200"/>
              </a:spcBef>
              <a:spcAft>
                <a:spcPts val="1200"/>
              </a:spcAft>
              <a:buClr>
                <a:srgbClr val="330066"/>
              </a:buClr>
              <a:buSzPct val="70000"/>
              <a:buFont typeface="Wingdings" panose="05000000000000000000" pitchFamily="2" charset="2"/>
              <a:buChar char="l"/>
            </a:pPr>
            <a:r>
              <a:rPr lang="ar-IQ" altLang="zh-CN" sz="3200" b="1" kern="0" dirty="0">
                <a:solidFill>
                  <a:srgbClr val="000000"/>
                </a:solidFill>
                <a:latin typeface="Times New Roman" panose="02020603050405020304" pitchFamily="18" charset="0"/>
                <a:ea typeface="ＭＳ Ｐゴシック" charset="-128"/>
                <a:cs typeface="Times New Roman" panose="02020603050405020304" pitchFamily="18" charset="0"/>
              </a:rPr>
              <a:t>الوسط الغذائي الملائم لنمو جزء نباتي معين ويحفزه على تكوين الكالس ليس من الضروري ان يكون ملائم لنمو وتخصص الكالس. </a:t>
            </a:r>
            <a:endParaRPr lang="en-US" altLang="en-US" sz="3200" b="1" kern="0" dirty="0">
              <a:solidFill>
                <a:srgbClr val="000000"/>
              </a:solidFill>
              <a:latin typeface="Times New Roman" panose="02020603050405020304" pitchFamily="18" charset="0"/>
              <a:ea typeface="ＭＳ Ｐゴシック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20730252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صر نائب للمحتوى 2"/>
          <p:cNvSpPr>
            <a:spLocks noGrp="1"/>
          </p:cNvSpPr>
          <p:nvPr>
            <p:ph idx="1"/>
          </p:nvPr>
        </p:nvSpPr>
        <p:spPr>
          <a:xfrm>
            <a:off x="3389586" y="809625"/>
            <a:ext cx="8478190" cy="6048375"/>
          </a:xfrm>
        </p:spPr>
        <p:txBody>
          <a:bodyPr>
            <a:normAutofit/>
          </a:bodyPr>
          <a:lstStyle/>
          <a:p>
            <a:pPr marL="365760" indent="-256032" algn="just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ar-SA" sz="3900" b="1" u="sng" dirty="0" smtClean="0">
                <a:solidFill>
                  <a:srgbClr val="FF0000"/>
                </a:solidFill>
                <a:ea typeface="+mn-ea"/>
              </a:rPr>
              <a:t>مكونات  بيئة زراعة </a:t>
            </a:r>
            <a:r>
              <a:rPr lang="ar-SA" sz="3900" b="1" u="sng" dirty="0" err="1" smtClean="0">
                <a:solidFill>
                  <a:srgbClr val="FF0000"/>
                </a:solidFill>
                <a:ea typeface="+mn-ea"/>
              </a:rPr>
              <a:t>الانسجه</a:t>
            </a:r>
            <a:r>
              <a:rPr lang="ar-SA" sz="3900" b="1" u="sng" dirty="0" smtClean="0">
                <a:solidFill>
                  <a:srgbClr val="FF0000"/>
                </a:solidFill>
                <a:ea typeface="+mn-ea"/>
              </a:rPr>
              <a:t> </a:t>
            </a:r>
            <a:r>
              <a:rPr lang="ar-SA" sz="3900" b="1" u="sng" dirty="0" err="1" smtClean="0">
                <a:solidFill>
                  <a:srgbClr val="FF0000"/>
                </a:solidFill>
                <a:ea typeface="+mn-ea"/>
              </a:rPr>
              <a:t>:-</a:t>
            </a:r>
            <a:endParaRPr lang="ar-SA" sz="3900" b="1" u="sng" dirty="0" smtClean="0">
              <a:solidFill>
                <a:srgbClr val="FF0000"/>
              </a:solidFill>
              <a:ea typeface="+mn-ea"/>
            </a:endParaRPr>
          </a:p>
          <a:p>
            <a:pPr marL="365760" indent="-256032" algn="just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n-US" sz="35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</a:endParaRPr>
          </a:p>
          <a:p>
            <a:pPr marL="365760" indent="-256032" algn="just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ar-SA" b="1" dirty="0" smtClean="0">
                <a:ea typeface="+mn-ea"/>
              </a:rPr>
              <a:t>1</a:t>
            </a:r>
            <a:r>
              <a:rPr lang="ar-SA" sz="2600" b="1" dirty="0" smtClean="0">
                <a:ea typeface="+mn-ea"/>
              </a:rPr>
              <a:t>- العناصر الكبرى </a:t>
            </a:r>
            <a:r>
              <a:rPr lang="ar-SA" sz="2600" b="1" dirty="0" err="1" smtClean="0">
                <a:ea typeface="+mn-ea"/>
              </a:rPr>
              <a:t>.</a:t>
            </a:r>
            <a:r>
              <a:rPr lang="ar-SA" sz="2600" b="1" dirty="0" smtClean="0">
                <a:ea typeface="+mn-ea"/>
              </a:rPr>
              <a:t>     </a:t>
            </a:r>
            <a:r>
              <a:rPr lang="en-US" sz="2600" b="1" dirty="0" smtClean="0">
                <a:ea typeface="+mn-ea"/>
              </a:rPr>
              <a:t>       Macro elements                          </a:t>
            </a:r>
          </a:p>
          <a:p>
            <a:pPr marL="365760" indent="-256032" algn="just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ar-SA" sz="2600" b="1" dirty="0" smtClean="0">
                <a:ea typeface="+mn-ea"/>
              </a:rPr>
              <a:t>2- العناصر الصغرى </a:t>
            </a:r>
            <a:r>
              <a:rPr lang="ar-SA" sz="2600" b="1" dirty="0" err="1" smtClean="0">
                <a:ea typeface="+mn-ea"/>
              </a:rPr>
              <a:t>.</a:t>
            </a:r>
            <a:r>
              <a:rPr lang="ar-SA" sz="2600" b="1" dirty="0" smtClean="0">
                <a:ea typeface="+mn-ea"/>
              </a:rPr>
              <a:t>                          </a:t>
            </a:r>
            <a:r>
              <a:rPr lang="en-US" sz="2600" b="1" dirty="0" smtClean="0">
                <a:ea typeface="+mn-ea"/>
              </a:rPr>
              <a:t>Micro elements</a:t>
            </a:r>
            <a:r>
              <a:rPr lang="ar-SA" sz="2600" b="1" dirty="0" smtClean="0">
                <a:ea typeface="+mn-ea"/>
              </a:rPr>
              <a:t>                                        </a:t>
            </a:r>
          </a:p>
          <a:p>
            <a:pPr marL="365760" indent="-256032" algn="just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ar-SA" sz="2600" b="1" dirty="0" smtClean="0">
                <a:ea typeface="+mn-ea"/>
              </a:rPr>
              <a:t>3- الفيتامينات </a:t>
            </a:r>
            <a:r>
              <a:rPr lang="ar-SA" sz="2600" b="1" dirty="0" err="1" smtClean="0">
                <a:ea typeface="+mn-ea"/>
              </a:rPr>
              <a:t>.</a:t>
            </a:r>
            <a:r>
              <a:rPr lang="ar-SA" sz="2600" b="1" dirty="0" smtClean="0">
                <a:ea typeface="+mn-ea"/>
              </a:rPr>
              <a:t>   </a:t>
            </a:r>
            <a:r>
              <a:rPr lang="en-US" sz="2600" b="1" dirty="0" smtClean="0">
                <a:ea typeface="+mn-ea"/>
              </a:rPr>
              <a:t>        Vitamins                                             </a:t>
            </a:r>
          </a:p>
          <a:p>
            <a:pPr marL="365760" indent="-256032" algn="just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ar-SA" sz="2600" b="1" dirty="0" smtClean="0">
                <a:ea typeface="+mn-ea"/>
              </a:rPr>
              <a:t>4- الأحماض الأمينية </a:t>
            </a:r>
            <a:r>
              <a:rPr lang="ar-SA" sz="2600" b="1" dirty="0" err="1" smtClean="0">
                <a:ea typeface="+mn-ea"/>
              </a:rPr>
              <a:t>.</a:t>
            </a:r>
            <a:r>
              <a:rPr lang="ar-SA" sz="2600" b="1" dirty="0" smtClean="0">
                <a:ea typeface="+mn-ea"/>
              </a:rPr>
              <a:t>   </a:t>
            </a:r>
            <a:r>
              <a:rPr lang="en-US" sz="2600" b="1" dirty="0" smtClean="0">
                <a:ea typeface="+mn-ea"/>
              </a:rPr>
              <a:t>        Amino acid                                 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ar-SA" sz="2600" b="1" dirty="0" smtClean="0">
                <a:ea typeface="+mn-ea"/>
              </a:rPr>
              <a:t>5- مصدر الطاقة أو </a:t>
            </a:r>
            <a:r>
              <a:rPr lang="ar-SA" sz="2600" b="1" dirty="0" err="1" smtClean="0">
                <a:ea typeface="+mn-ea"/>
              </a:rPr>
              <a:t>الكربون  </a:t>
            </a:r>
            <a:r>
              <a:rPr lang="ar-SA" sz="2600" b="1" dirty="0" smtClean="0">
                <a:ea typeface="+mn-ea"/>
              </a:rPr>
              <a:t>( السكر</a:t>
            </a:r>
            <a:r>
              <a:rPr lang="ar-SA" sz="2600" b="1" dirty="0" err="1" smtClean="0">
                <a:ea typeface="+mn-ea"/>
              </a:rPr>
              <a:t>).</a:t>
            </a:r>
            <a:r>
              <a:rPr lang="ar-SA" sz="2600" b="1" dirty="0" smtClean="0">
                <a:ea typeface="+mn-ea"/>
              </a:rPr>
              <a:t>  </a:t>
            </a:r>
            <a:r>
              <a:rPr lang="en-US" sz="2600" b="1" dirty="0" smtClean="0">
                <a:ea typeface="+mn-ea"/>
              </a:rPr>
              <a:t>Carbohydrates      </a:t>
            </a:r>
            <a:r>
              <a:rPr lang="ar-SA" sz="2600" b="1" dirty="0" smtClean="0">
                <a:ea typeface="+mn-ea"/>
              </a:rPr>
              <a:t>                   </a:t>
            </a:r>
            <a:endParaRPr lang="en-US" sz="2600" b="1" dirty="0" smtClean="0">
              <a:ea typeface="+mn-ea"/>
            </a:endParaRPr>
          </a:p>
          <a:p>
            <a:pPr marL="365760" indent="-256032" algn="just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ar-SA" sz="2600" b="1" dirty="0" smtClean="0">
                <a:ea typeface="+mn-ea"/>
              </a:rPr>
              <a:t>6- الهرمونات النباتية </a:t>
            </a:r>
            <a:r>
              <a:rPr lang="ar-SA" sz="2600" b="1" dirty="0" err="1" smtClean="0">
                <a:ea typeface="+mn-ea"/>
              </a:rPr>
              <a:t>.</a:t>
            </a:r>
            <a:r>
              <a:rPr lang="ar-SA" sz="2600" b="1" dirty="0" smtClean="0">
                <a:ea typeface="+mn-ea"/>
              </a:rPr>
              <a:t>   </a:t>
            </a:r>
            <a:r>
              <a:rPr lang="en-US" sz="2600" b="1" dirty="0" smtClean="0">
                <a:ea typeface="+mn-ea"/>
              </a:rPr>
              <a:t>       Plant hormones                       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ar-SA" sz="2600" b="1" dirty="0" smtClean="0"/>
              <a:t>7- </a:t>
            </a:r>
            <a:r>
              <a:rPr lang="ar-SA" sz="2600" b="1" dirty="0" err="1" smtClean="0">
                <a:ea typeface="+mn-ea"/>
              </a:rPr>
              <a:t>الاجار</a:t>
            </a:r>
            <a:r>
              <a:rPr lang="ar-SA" sz="2600" b="1" dirty="0" smtClean="0">
                <a:ea typeface="+mn-ea"/>
              </a:rPr>
              <a:t>- </a:t>
            </a:r>
            <a:r>
              <a:rPr lang="ar-SA" sz="2600" b="1" dirty="0" err="1" smtClean="0">
                <a:ea typeface="+mn-ea"/>
              </a:rPr>
              <a:t>الاجاروز</a:t>
            </a:r>
            <a:r>
              <a:rPr lang="ar-SA" sz="2600" b="1" dirty="0" smtClean="0">
                <a:ea typeface="+mn-ea"/>
              </a:rPr>
              <a:t> - للبيئات الصلبه </a:t>
            </a:r>
            <a:r>
              <a:rPr lang="en-US" sz="2600" b="1" dirty="0" smtClean="0">
                <a:ea typeface="+mn-ea"/>
              </a:rPr>
              <a:t>  </a:t>
            </a:r>
          </a:p>
          <a:p>
            <a:pPr marL="365760" indent="-256032" algn="just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ar-SA" b="1" dirty="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48470522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حضري">
  <a:themeElements>
    <a:clrScheme name="حضري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حضري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حضري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604</TotalTime>
  <Words>738</Words>
  <Application>Microsoft Office PowerPoint</Application>
  <PresentationFormat>Custom</PresentationFormat>
  <Paragraphs>112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حضري</vt:lpstr>
      <vt:lpstr>تنظيم معمل زراعة الأنسجة Organization of  Tissue Culture Laboratory</vt:lpstr>
      <vt:lpstr>تنظيم معمل زراعة الأنسجة Organization of Tissue Culture Laboratory</vt:lpstr>
      <vt:lpstr>Slide 3</vt:lpstr>
      <vt:lpstr>Slide 4</vt:lpstr>
      <vt:lpstr>Cultivation room مكان الزراعة:  </vt:lpstr>
      <vt:lpstr>مكان التحضين:  Incubation or culture room </vt:lpstr>
      <vt:lpstr>The media البيئات   </vt:lpstr>
      <vt:lpstr>Media البيئات  </vt:lpstr>
      <vt:lpstr>Slide 9</vt:lpstr>
      <vt:lpstr>Slide 10</vt:lpstr>
      <vt:lpstr>وظيفة البيئات الغذائيه :</vt:lpstr>
      <vt:lpstr>Types of Media أنواع البيئات  </vt:lpstr>
      <vt:lpstr>Types of Media أنواع البيئات  </vt:lpstr>
      <vt:lpstr>Types of Media أنواع البيئات  </vt:lpstr>
      <vt:lpstr>Types of Media أنواع البيئات  </vt:lpstr>
      <vt:lpstr>أنواع البيئات</vt:lpstr>
      <vt:lpstr>Slide 17</vt:lpstr>
      <vt:lpstr>أنواع البيئات</vt:lpstr>
      <vt:lpstr>Slide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التكاثر الدقيق وزراعة الأنسجة Micro Propagation and Tissue culture</dc:title>
  <dc:creator>saleh alansi</dc:creator>
  <cp:lastModifiedBy>abanomai</cp:lastModifiedBy>
  <cp:revision>71</cp:revision>
  <dcterms:created xsi:type="dcterms:W3CDTF">2018-01-03T11:33:30Z</dcterms:created>
  <dcterms:modified xsi:type="dcterms:W3CDTF">2021-08-29T05:27:27Z</dcterms:modified>
</cp:coreProperties>
</file>