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89D7748-15B4-4098-9B0F-EF8B4D323D76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3DC9E4B-1082-4509-805D-C1B4B06A19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Parasitic and free living amoeba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Amoeba</a:t>
            </a:r>
            <a:endParaRPr lang="en-US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Entamoeba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histolytica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Subphylum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Sarcodina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52600"/>
            <a:ext cx="301840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25622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1752600"/>
            <a:ext cx="28479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n-US" u="sng" dirty="0" err="1">
                <a:solidFill>
                  <a:schemeClr val="accent1">
                    <a:lumMod val="75000"/>
                  </a:schemeClr>
                </a:solidFill>
              </a:rPr>
              <a:t>Trophozoite</a:t>
            </a:r>
            <a:r>
              <a:rPr lang="en-US" dirty="0"/>
              <a:t> - metabolically active invasive stage, moves with pseudopodia, ingests RBC, lives in  colon and is found in fresh diarrheal stool; divides by binary fission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Cyst</a:t>
            </a:r>
            <a:r>
              <a:rPr lang="en-US" dirty="0"/>
              <a:t> - "vegetative" inactive form resistant to </a:t>
            </a:r>
            <a:r>
              <a:rPr lang="en-US" dirty="0" err="1"/>
              <a:t>unfavourable</a:t>
            </a:r>
            <a:r>
              <a:rPr lang="en-US" dirty="0"/>
              <a:t> environmental conditions outside human host</a:t>
            </a:r>
            <a:r>
              <a:rPr lang="en-US" dirty="0" smtClean="0"/>
              <a:t>; </a:t>
            </a:r>
            <a:r>
              <a:rPr lang="en-US" dirty="0"/>
              <a:t>survives up to 30 days; </a:t>
            </a:r>
            <a:r>
              <a:rPr lang="en-US" dirty="0" err="1"/>
              <a:t>excyst</a:t>
            </a:r>
            <a:r>
              <a:rPr lang="en-US" dirty="0"/>
              <a:t> to </a:t>
            </a:r>
            <a:r>
              <a:rPr lang="en-US" dirty="0" err="1"/>
              <a:t>trophozoite</a:t>
            </a:r>
            <a:r>
              <a:rPr lang="en-US" dirty="0"/>
              <a:t> on passing through </a:t>
            </a:r>
            <a:r>
              <a:rPr lang="en-US" dirty="0" smtClean="0"/>
              <a:t>stomach.</a:t>
            </a:r>
          </a:p>
          <a:p>
            <a:pPr marL="45720" indent="0">
              <a:buNone/>
            </a:pPr>
            <a:r>
              <a:rPr lang="en-US" dirty="0" smtClean="0"/>
              <a:t>(Infective stage).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Habitat</a:t>
            </a:r>
            <a:r>
              <a:rPr lang="en-US" dirty="0"/>
              <a:t>: lumen of the large intestine and it can invade its wall</a:t>
            </a:r>
            <a:r>
              <a:rPr lang="en-US" dirty="0" smtClean="0"/>
              <a:t>.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Morphology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4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en-US" dirty="0"/>
              <a:t>T</a:t>
            </a:r>
            <a:r>
              <a:rPr lang="en-US" dirty="0" smtClean="0"/>
              <a:t>hrough </a:t>
            </a:r>
            <a:r>
              <a:rPr lang="en-US" dirty="0"/>
              <a:t>contaminated food or drink, contaminated hands, by the flies, use of human excreta as fertilizer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L</a:t>
            </a:r>
            <a:r>
              <a:rPr lang="en-US" dirty="0" smtClean="0"/>
              <a:t>ytic enzymes.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F</a:t>
            </a:r>
            <a:r>
              <a:rPr lang="en-US" dirty="0" smtClean="0"/>
              <a:t>lask-shape ulcer.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Intestinal Complications.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Extra intestinal Complications.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Epidemiology,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Pathogenesis and Clinical picture: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3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/>
              <a:t>S</a:t>
            </a:r>
            <a:r>
              <a:rPr lang="en-US" dirty="0" smtClean="0"/>
              <a:t>tool examination.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A</a:t>
            </a:r>
            <a:r>
              <a:rPr lang="en-US" dirty="0" smtClean="0"/>
              <a:t>moebic serology.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u="sng" dirty="0"/>
              <a:t>In case of hepatic affection</a:t>
            </a:r>
            <a:r>
              <a:rPr lang="en-US" u="sng" dirty="0" smtClean="0"/>
              <a:t>: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en-US" dirty="0" smtClean="0"/>
              <a:t>X-ray</a:t>
            </a:r>
            <a:r>
              <a:rPr lang="en-US" dirty="0"/>
              <a:t>, U/S, C.T. scan have to be done to detect liver abscess.</a:t>
            </a:r>
            <a:br>
              <a:rPr lang="en-US" dirty="0"/>
            </a:br>
            <a:r>
              <a:rPr lang="en-US" dirty="0"/>
              <a:t>- abscess aspirate (only indicated in large abscess), </a:t>
            </a:r>
            <a:r>
              <a:rPr lang="en-US" dirty="0" err="1"/>
              <a:t>trophozoites</a:t>
            </a:r>
            <a:r>
              <a:rPr lang="en-US" dirty="0"/>
              <a:t> are present in the edge of the abscess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endParaRPr lang="en-US" dirty="0"/>
          </a:p>
          <a:p>
            <a:pPr marL="45720" indent="0">
              <a:buNone/>
            </a:pPr>
            <a:r>
              <a:rPr lang="en-US" b="1" u="sng" dirty="0"/>
              <a:t>Treatment</a:t>
            </a:r>
            <a:r>
              <a:rPr lang="en-US" u="sng" dirty="0" smtClean="0"/>
              <a:t>:</a:t>
            </a:r>
          </a:p>
          <a:p>
            <a:pPr marL="45720" indent="0" algn="just">
              <a:buNone/>
            </a:pP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Invasive states (Dysentery, Liver abscess): metronidazole</a:t>
            </a:r>
            <a:br>
              <a:rPr lang="en-US" dirty="0"/>
            </a:br>
            <a:r>
              <a:rPr lang="en-US" dirty="0"/>
              <a:t>Carrier states: </a:t>
            </a:r>
            <a:r>
              <a:rPr lang="en-US" dirty="0" err="1" smtClean="0"/>
              <a:t>diiodoquine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Diagnosis and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Treatment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4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lnSpc>
                <a:spcPct val="200000"/>
              </a:lnSpc>
              <a:buNone/>
            </a:pPr>
            <a:r>
              <a:rPr lang="en-US" dirty="0"/>
              <a:t>Harmless amoebae that inhabit the large intestine and transmitted by their cysts except </a:t>
            </a:r>
            <a:r>
              <a:rPr lang="en-US" dirty="0" err="1"/>
              <a:t>E.gingivalis</a:t>
            </a:r>
            <a:r>
              <a:rPr lang="en-US" dirty="0"/>
              <a:t> which inhabits the buccal cavity and transmitted by the </a:t>
            </a:r>
            <a:r>
              <a:rPr lang="en-US" dirty="0" err="1"/>
              <a:t>trophozoites</a:t>
            </a:r>
            <a:r>
              <a:rPr lang="en-US" dirty="0"/>
              <a:t> since it lacks the cystic stage.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Commensal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amaebae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8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Entamoeba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coli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2971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048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5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 smtClean="0"/>
              <a:t>Endolimax</a:t>
            </a:r>
            <a:r>
              <a:rPr lang="en-US" dirty="0" smtClean="0"/>
              <a:t> nana and </a:t>
            </a:r>
            <a:r>
              <a:rPr lang="en-US" dirty="0" err="1"/>
              <a:t>Iodamaeba</a:t>
            </a:r>
            <a:r>
              <a:rPr lang="en-US" dirty="0"/>
              <a:t> </a:t>
            </a:r>
            <a:r>
              <a:rPr lang="en-US" dirty="0" err="1" smtClean="0"/>
              <a:t>butschlii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Entamoeba </a:t>
            </a:r>
            <a:r>
              <a:rPr lang="en-US" dirty="0" err="1" smtClean="0"/>
              <a:t>gingivalis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Commensal Amoeba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7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en-US" b="1" dirty="0">
                <a:solidFill>
                  <a:schemeClr val="accent1"/>
                </a:solidFill>
              </a:rPr>
              <a:t>Habitat</a:t>
            </a:r>
            <a:r>
              <a:rPr lang="en-US" b="1" dirty="0"/>
              <a:t>:</a:t>
            </a:r>
            <a:r>
              <a:rPr lang="en-US" dirty="0"/>
              <a:t> They are free living in water as lakes and swimming pools, They infect the CNS of man. Also, in </a:t>
            </a:r>
            <a:r>
              <a:rPr lang="en-US" dirty="0" err="1"/>
              <a:t>Acanthamoeba</a:t>
            </a:r>
            <a:r>
              <a:rPr lang="en-US" dirty="0"/>
              <a:t>, it can infect the eyes, skin, lung and genitor-urinary tract.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Naeglaria</a:t>
            </a:r>
            <a:r>
              <a:rPr lang="en-US" dirty="0" smtClean="0">
                <a:solidFill>
                  <a:schemeClr val="accent1"/>
                </a:solidFill>
              </a:rPr>
              <a:t>:                                                  </a:t>
            </a:r>
            <a:r>
              <a:rPr lang="en-US" dirty="0" err="1" smtClean="0">
                <a:solidFill>
                  <a:schemeClr val="accent1"/>
                </a:solidFill>
              </a:rPr>
              <a:t>Acanthamoeba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</a:p>
          <a:p>
            <a:pPr marL="4572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Pathogenic free living amoebae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2895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81400"/>
            <a:ext cx="30479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</TotalTime>
  <Words>255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Amoeba</vt:lpstr>
      <vt:lpstr>Entamoeba histolytica- Subphylum: Sarcodina</vt:lpstr>
      <vt:lpstr>Morphology</vt:lpstr>
      <vt:lpstr>Epidemiology, Pathogenesis and Clinical picture:</vt:lpstr>
      <vt:lpstr>Diagnosis and Treatment</vt:lpstr>
      <vt:lpstr>Commensal amaebae</vt:lpstr>
      <vt:lpstr>Entamoeba coli</vt:lpstr>
      <vt:lpstr>Commensal Amoeba</vt:lpstr>
      <vt:lpstr>Pathogenic free living amoebae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Amoeba</dc:title>
  <dc:creator>user</dc:creator>
  <cp:lastModifiedBy>Danah Alturbak</cp:lastModifiedBy>
  <cp:revision>4</cp:revision>
  <dcterms:created xsi:type="dcterms:W3CDTF">2016-01-30T16:42:03Z</dcterms:created>
  <dcterms:modified xsi:type="dcterms:W3CDTF">2016-10-02T04:23:40Z</dcterms:modified>
</cp:coreProperties>
</file>