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43"/>
  </p:notesMasterIdLst>
  <p:handoutMasterIdLst>
    <p:handoutMasterId r:id="rId44"/>
  </p:handoutMasterIdLst>
  <p:sldIdLst>
    <p:sldId id="265" r:id="rId3"/>
    <p:sldId id="273" r:id="rId4"/>
    <p:sldId id="275" r:id="rId5"/>
    <p:sldId id="274" r:id="rId6"/>
    <p:sldId id="276" r:id="rId7"/>
    <p:sldId id="277" r:id="rId8"/>
    <p:sldId id="278" r:id="rId9"/>
    <p:sldId id="284" r:id="rId10"/>
    <p:sldId id="282" r:id="rId11"/>
    <p:sldId id="283" r:id="rId12"/>
    <p:sldId id="286" r:id="rId13"/>
    <p:sldId id="287" r:id="rId14"/>
    <p:sldId id="288" r:id="rId15"/>
    <p:sldId id="289" r:id="rId16"/>
    <p:sldId id="290" r:id="rId17"/>
    <p:sldId id="271" r:id="rId18"/>
    <p:sldId id="279" r:id="rId19"/>
    <p:sldId id="280" r:id="rId20"/>
    <p:sldId id="270" r:id="rId21"/>
    <p:sldId id="281" r:id="rId22"/>
    <p:sldId id="285" r:id="rId23"/>
    <p:sldId id="292" r:id="rId24"/>
    <p:sldId id="293" r:id="rId25"/>
    <p:sldId id="294" r:id="rId26"/>
    <p:sldId id="295"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310"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276" y="186"/>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9/28/2016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xmlns=""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xmlns=""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0E1E9A-E921-4174-A0FC-51868D7AC568}" type="slidenum">
              <a:rPr lang="en-US" smtClean="0"/>
              <a:pPr/>
              <a:t>1</a:t>
            </a:fld>
            <a:endParaRPr lang="en-US"/>
          </a:p>
        </p:txBody>
      </p:sp>
    </p:spTree>
    <p:extLst>
      <p:ext uri="{BB962C8B-B14F-4D97-AF65-F5344CB8AC3E}">
        <p14:creationId xmlns:p14="http://schemas.microsoft.com/office/powerpoint/2010/main" xmlns="" val="134089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FA9362-B643-4F0E-9560-B70E6FEE63F5}" type="datetime1">
              <a:rPr lang="en-US" smtClean="0"/>
              <a:pPr/>
              <a:t>9/28/2016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xmlns="" val="6467056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DD8E2A-EEDF-4D14-A8D3-8A68C7D13DBD}" type="datetime1">
              <a:rPr lang="en-US" smtClean="0"/>
              <a:pPr/>
              <a:t>9/28/2016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8218852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61C805-CF8A-45B2-92D5-0789DF0430AE}" type="datetime1">
              <a:rPr lang="en-US" smtClean="0"/>
              <a:pPr/>
              <a:t>9/28/2016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xmlns="" val="33888301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2387E71-DB08-4948-A3D1-AF631E12F150}" type="datetime1">
              <a:rPr lang="en-US" smtClean="0"/>
              <a:pPr/>
              <a:t>9/28/2016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3413888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8E559D-F187-4B2F-A974-0BA395FFBA04}" type="datetime1">
              <a:rPr lang="en-US" smtClean="0"/>
              <a:pPr/>
              <a:t>9/28/2016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1987939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957E50-A699-483F-9145-30F63CE94806}" type="datetime1">
              <a:rPr lang="en-US" smtClean="0"/>
              <a:pPr/>
              <a:t>9/28/2016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xmlns="" val="40676867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D8DB69-9C93-44C6-9C10-E76A1A5F5EE0}" type="datetime1">
              <a:rPr lang="en-US" smtClean="0"/>
              <a:pPr/>
              <a:t>9/28/2016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0636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146BAA6-245A-40CB-813B-C137F5608526}" type="datetime1">
              <a:rPr lang="en-US" smtClean="0"/>
              <a:pPr/>
              <a:t>9/28/2016</a:t>
            </a:fld>
            <a:endParaRPr lang="en-US"/>
          </a:p>
        </p:txBody>
      </p:sp>
      <p:sp>
        <p:nvSpPr>
          <p:cNvPr id="8" name="Footer Placeholder 7"/>
          <p:cNvSpPr>
            <a:spLocks noGrp="1"/>
          </p:cNvSpPr>
          <p:nvPr>
            <p:ph type="ftr" sz="quarter" idx="11"/>
          </p:nvPr>
        </p:nvSpPr>
        <p:spPr/>
        <p:txBody>
          <a:bodyPr/>
          <a:lstStyle/>
          <a:p>
            <a:r>
              <a:rPr lang="en-GB" smtClean="0"/>
              <a:t>Development of Internet Application 1501CT - Sara Almudauh</a:t>
            </a:r>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xmlns="" val="32316615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4A0762-5A60-4349-B8D5-BDCD55182780}" type="datetime1">
              <a:rPr lang="en-US" smtClean="0"/>
              <a:pPr/>
              <a:t>9/28/2016</a:t>
            </a:fld>
            <a:endParaRPr lang="en-US"/>
          </a:p>
        </p:txBody>
      </p:sp>
      <p:sp>
        <p:nvSpPr>
          <p:cNvPr id="4" name="Footer Placeholder 3"/>
          <p:cNvSpPr>
            <a:spLocks noGrp="1"/>
          </p:cNvSpPr>
          <p:nvPr>
            <p:ph type="ftr" sz="quarter" idx="11"/>
          </p:nvPr>
        </p:nvSpPr>
        <p:spPr/>
        <p:txBody>
          <a:bodyPr/>
          <a:lstStyle/>
          <a:p>
            <a:r>
              <a:rPr lang="en-GB" smtClean="0"/>
              <a:t>Development of Internet Application 1501CT - Sara Almudauh</a:t>
            </a:r>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510586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681A-08AE-48FA-BF42-CBE968DC1A7A}" type="datetime1">
              <a:rPr lang="en-US" smtClean="0"/>
              <a:pPr/>
              <a:t>9/28/2016</a:t>
            </a:fld>
            <a:endParaRPr lang="en-US"/>
          </a:p>
        </p:txBody>
      </p:sp>
      <p:sp>
        <p:nvSpPr>
          <p:cNvPr id="3" name="Footer Placeholder 2"/>
          <p:cNvSpPr>
            <a:spLocks noGrp="1"/>
          </p:cNvSpPr>
          <p:nvPr>
            <p:ph type="ftr" sz="quarter" idx="11"/>
          </p:nvPr>
        </p:nvSpPr>
        <p:spPr/>
        <p:txBody>
          <a:bodyPr/>
          <a:lstStyle/>
          <a:p>
            <a:r>
              <a:rPr lang="en-GB" smtClean="0"/>
              <a:t>Development of Internet Application 1501CT - Sara Almudauh</a:t>
            </a:r>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xmlns="" val="32151414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FCC7F10-D55B-4D01-A80D-B196B1EF2236}" type="datetime1">
              <a:rPr lang="en-US" smtClean="0"/>
              <a:pPr/>
              <a:t>9/28/2016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21987120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6F5BC2A-5DA1-466A-91E8-7D30F231EDB9}" type="datetime1">
              <a:rPr lang="en-US" smtClean="0"/>
              <a:pPr/>
              <a:t>9/28/2016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16193596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56316-86CF-4DF5-9BAB-05ADD3EA2A0F}" type="datetime1">
              <a:rPr lang="en-US" smtClean="0"/>
              <a:pPr/>
              <a:t>9/28/2016</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Development of Internet Application 1501CT - Sara Almudauh</a:t>
            </a:r>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aTaIMu01_b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Ksu.edu.sa"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Lecture 2</a:t>
            </a:r>
          </a:p>
          <a:p>
            <a:endParaRPr lang="en-US" dirty="0" smtClean="0"/>
          </a:p>
          <a:p>
            <a:r>
              <a:rPr lang="en-US" sz="4800" b="1" dirty="0" smtClean="0"/>
              <a:t>HTML</a:t>
            </a:r>
          </a:p>
          <a:p>
            <a:r>
              <a:rPr lang="en-US" sz="4800" b="1" dirty="0" smtClean="0"/>
              <a:t>Dr. </a:t>
            </a:r>
            <a:r>
              <a:rPr lang="en-US" sz="4800" b="1" dirty="0" err="1" smtClean="0"/>
              <a:t>Abeer</a:t>
            </a:r>
            <a:r>
              <a:rPr lang="en-US" sz="4800" b="1" dirty="0" smtClean="0"/>
              <a:t> </a:t>
            </a:r>
            <a:r>
              <a:rPr lang="en-US" sz="4800" b="1" dirty="0" err="1" smtClean="0"/>
              <a:t>Alnuaim</a:t>
            </a:r>
            <a:endParaRPr lang="en-US" sz="4800" b="1" dirty="0"/>
          </a:p>
        </p:txBody>
      </p:sp>
      <p:sp>
        <p:nvSpPr>
          <p:cNvPr id="2" name="Title 1"/>
          <p:cNvSpPr>
            <a:spLocks noGrp="1"/>
          </p:cNvSpPr>
          <p:nvPr>
            <p:ph type="ctrTitle"/>
          </p:nvPr>
        </p:nvSpPr>
        <p:spPr>
          <a:xfrm>
            <a:off x="1524000" y="1041400"/>
            <a:ext cx="9307132" cy="2387600"/>
          </a:xfrm>
        </p:spPr>
        <p:txBody>
          <a:bodyPr/>
          <a:lstStyle/>
          <a:p>
            <a:r>
              <a:rPr lang="en-US" altLang="zh-CN" dirty="0"/>
              <a:t>Introduction to the Internet</a:t>
            </a:r>
          </a:p>
        </p:txBody>
      </p:sp>
      <p:sp>
        <p:nvSpPr>
          <p:cNvPr id="4" name="Footer Placeholder 3"/>
          <p:cNvSpPr>
            <a:spLocks noGrp="1"/>
          </p:cNvSpPr>
          <p:nvPr>
            <p:ph type="ftr" sz="quarter" idx="11"/>
          </p:nvPr>
        </p:nvSpPr>
        <p:spPr/>
        <p:txBody>
          <a:bodyPr/>
          <a:lstStyle/>
          <a:p>
            <a:r>
              <a:rPr lang="en-GB" smtClean="0"/>
              <a:t>Development of Internet Application 1501CT - Sara Almudauh</a:t>
            </a:r>
            <a:endParaRPr lang="en-US" dirty="0"/>
          </a:p>
        </p:txBody>
      </p:sp>
    </p:spTree>
    <p:extLst>
      <p:ext uri="{BB962C8B-B14F-4D97-AF65-F5344CB8AC3E}">
        <p14:creationId xmlns:p14="http://schemas.microsoft.com/office/powerpoint/2010/main" xmlns="" val="9230780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562100" y="236337"/>
            <a:ext cx="9029700" cy="1025792"/>
          </a:xfrm>
        </p:spPr>
        <p:txBody>
          <a:bodyPr>
            <a:normAutofit/>
          </a:bodyPr>
          <a:lstStyle/>
          <a:p>
            <a:pPr algn="ctr"/>
            <a:r>
              <a:rPr lang="en-US" b="1" dirty="0"/>
              <a:t>HTML 5</a:t>
            </a:r>
            <a:endParaRPr lang="en-GB" sz="3600" b="1" dirty="0"/>
          </a:p>
        </p:txBody>
      </p:sp>
      <p:sp>
        <p:nvSpPr>
          <p:cNvPr id="21" name="Content Placeholder 20"/>
          <p:cNvSpPr>
            <a:spLocks noGrp="1"/>
          </p:cNvSpPr>
          <p:nvPr>
            <p:ph idx="1"/>
          </p:nvPr>
        </p:nvSpPr>
        <p:spPr>
          <a:xfrm>
            <a:off x="1433311" y="1439259"/>
            <a:ext cx="9791700" cy="4351338"/>
          </a:xfrm>
        </p:spPr>
        <p:txBody>
          <a:bodyPr>
            <a:noAutofit/>
          </a:bodyPr>
          <a:lstStyle/>
          <a:p>
            <a:r>
              <a:rPr lang="en-US" dirty="0">
                <a:latin typeface="Gill Sans MT" charset="0"/>
              </a:rPr>
              <a:t>Newest draft version of HTML/XHTML</a:t>
            </a:r>
          </a:p>
          <a:p>
            <a:r>
              <a:rPr lang="en-US" dirty="0">
                <a:latin typeface="Gill Sans MT" charset="0"/>
              </a:rPr>
              <a:t>Supported by modern browsers</a:t>
            </a:r>
          </a:p>
          <a:p>
            <a:pPr lvl="1"/>
            <a:r>
              <a:rPr lang="en-US" sz="2800" dirty="0">
                <a:latin typeface="Gill Sans MT" charset="0"/>
              </a:rPr>
              <a:t>Safari, Google Chrome, Firefox, Internet Explorer 9</a:t>
            </a:r>
          </a:p>
          <a:p>
            <a:r>
              <a:rPr lang="en-US" dirty="0">
                <a:latin typeface="Gill Sans MT" charset="0"/>
              </a:rPr>
              <a:t>Intended to be backwards compatible</a:t>
            </a:r>
          </a:p>
          <a:p>
            <a:r>
              <a:rPr lang="en-US" dirty="0">
                <a:latin typeface="Gill Sans MT" charset="0"/>
              </a:rPr>
              <a:t>Adds new elements</a:t>
            </a:r>
          </a:p>
          <a:p>
            <a:r>
              <a:rPr lang="en-US" dirty="0">
                <a:latin typeface="Gill Sans MT" charset="0"/>
              </a:rPr>
              <a:t>Adds new functionality</a:t>
            </a:r>
          </a:p>
          <a:p>
            <a:pPr lvl="1"/>
            <a:r>
              <a:rPr lang="en-US" sz="2800" dirty="0">
                <a:latin typeface="Gill Sans MT" charset="0"/>
              </a:rPr>
              <a:t>Edit form data</a:t>
            </a:r>
          </a:p>
          <a:p>
            <a:pPr lvl="1"/>
            <a:r>
              <a:rPr lang="en-US" sz="2800" dirty="0">
                <a:latin typeface="Gill Sans MT" charset="0"/>
              </a:rPr>
              <a:t>Native video and audio</a:t>
            </a:r>
          </a:p>
          <a:p>
            <a:pPr lvl="1"/>
            <a:r>
              <a:rPr lang="en-US" sz="2800" dirty="0">
                <a:latin typeface="Gill Sans MT" charset="0"/>
              </a:rPr>
              <a:t>And more! </a:t>
            </a:r>
          </a:p>
          <a:p>
            <a:endParaRPr lang="en-US" dirty="0"/>
          </a:p>
          <a:p>
            <a:endParaRPr lang="en-GB" dirty="0"/>
          </a:p>
        </p:txBody>
      </p:sp>
      <p:pic>
        <p:nvPicPr>
          <p:cNvPr id="22" name="Picture 2" descr="http://t0.gstatic.com/images?q=tbn:ANd9GcTWC3XDuJB3kXc4l_ojUXhUx6NMmtZ0LZYmnraeL9358pZJNaq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9862" y="3308797"/>
            <a:ext cx="2143125" cy="2143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14357494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066255" y="239321"/>
            <a:ext cx="9029700" cy="816748"/>
          </a:xfrm>
        </p:spPr>
        <p:txBody>
          <a:bodyPr>
            <a:normAutofit fontScale="90000"/>
          </a:bodyPr>
          <a:lstStyle/>
          <a:p>
            <a:r>
              <a:rPr lang="en-US" b="1" dirty="0"/>
              <a:t>Writing HTML</a:t>
            </a:r>
            <a:br>
              <a:rPr lang="en-US" b="1" dirty="0"/>
            </a:br>
            <a:r>
              <a:rPr lang="en-GB" b="1" dirty="0"/>
              <a:t>Basic Syntax</a:t>
            </a:r>
          </a:p>
        </p:txBody>
      </p:sp>
      <p:sp>
        <p:nvSpPr>
          <p:cNvPr id="6" name="Content Placeholder 5"/>
          <p:cNvSpPr>
            <a:spLocks noGrp="1"/>
          </p:cNvSpPr>
          <p:nvPr>
            <p:ph idx="1"/>
          </p:nvPr>
        </p:nvSpPr>
        <p:spPr/>
        <p:txBody>
          <a:bodyPr>
            <a:normAutofit lnSpcReduction="10000"/>
          </a:bodyPr>
          <a:lstStyle/>
          <a:p>
            <a:pPr marL="0" indent="0">
              <a:buNone/>
            </a:pPr>
            <a:r>
              <a:rPr lang="en-US" dirty="0"/>
              <a:t>Elements are defined by tags (markers).</a:t>
            </a:r>
          </a:p>
          <a:p>
            <a:pPr marL="0" indent="0">
              <a:buNone/>
            </a:pPr>
            <a:r>
              <a:rPr lang="en-US" dirty="0">
                <a:solidFill>
                  <a:srgbClr val="E46C0A"/>
                </a:solidFill>
              </a:rPr>
              <a:t>Tags</a:t>
            </a:r>
            <a:r>
              <a:rPr lang="en-US" dirty="0"/>
              <a:t> are keywords surrounded by </a:t>
            </a:r>
            <a:r>
              <a:rPr lang="en-US" b="1" dirty="0"/>
              <a:t>angle brackets.</a:t>
            </a:r>
            <a:endParaRPr lang="en-US" dirty="0"/>
          </a:p>
          <a:p>
            <a:r>
              <a:rPr lang="en-US" dirty="0">
                <a:solidFill>
                  <a:srgbClr val="E46C0A"/>
                </a:solidFill>
              </a:rPr>
              <a:t>Tag</a:t>
            </a:r>
            <a:r>
              <a:rPr lang="en-US" dirty="0"/>
              <a:t> format:</a:t>
            </a:r>
          </a:p>
          <a:p>
            <a:pPr marL="0" indent="0">
              <a:buNone/>
            </a:pPr>
            <a:r>
              <a:rPr lang="en-US" dirty="0"/>
              <a:t>      - Opening tag: </a:t>
            </a:r>
            <a:r>
              <a:rPr lang="en-US" sz="2400" dirty="0">
                <a:latin typeface="Courier New" charset="0"/>
              </a:rPr>
              <a:t>&lt;</a:t>
            </a:r>
            <a:r>
              <a:rPr lang="en-US" dirty="0"/>
              <a:t>name</a:t>
            </a:r>
            <a:r>
              <a:rPr lang="en-US" sz="2400" dirty="0">
                <a:latin typeface="Courier New" charset="0"/>
              </a:rPr>
              <a:t>&gt;</a:t>
            </a:r>
            <a:endParaRPr lang="en-US" dirty="0"/>
          </a:p>
          <a:p>
            <a:pPr marL="0" indent="0">
              <a:buNone/>
            </a:pPr>
            <a:r>
              <a:rPr lang="en-US" dirty="0"/>
              <a:t>     - Closing tag: </a:t>
            </a:r>
            <a:r>
              <a:rPr lang="en-US" sz="2400" dirty="0">
                <a:latin typeface="Courier New" charset="0"/>
              </a:rPr>
              <a:t>&lt;/</a:t>
            </a:r>
            <a:r>
              <a:rPr lang="en-US" dirty="0"/>
              <a:t>name</a:t>
            </a:r>
            <a:r>
              <a:rPr lang="en-US" sz="2400" dirty="0">
                <a:latin typeface="Courier New" charset="0"/>
              </a:rPr>
              <a:t>&gt;</a:t>
            </a:r>
          </a:p>
          <a:p>
            <a:r>
              <a:rPr lang="en-US" dirty="0">
                <a:solidFill>
                  <a:srgbClr val="E46C0A"/>
                </a:solidFill>
              </a:rPr>
              <a:t>Tags</a:t>
            </a:r>
            <a:r>
              <a:rPr lang="en-US" dirty="0"/>
              <a:t> normally come </a:t>
            </a:r>
            <a:r>
              <a:rPr lang="en-US" b="1" dirty="0"/>
              <a:t>in pairs</a:t>
            </a:r>
          </a:p>
          <a:p>
            <a:pPr marL="0" indent="0">
              <a:buNone/>
            </a:pPr>
            <a:r>
              <a:rPr lang="en-US" dirty="0"/>
              <a:t>&lt;b&gt;...&lt;/b&gt;</a:t>
            </a:r>
          </a:p>
          <a:p>
            <a:r>
              <a:rPr lang="en-US" dirty="0"/>
              <a:t>The opening tag and its closing tag together specify a container for the </a:t>
            </a:r>
            <a:r>
              <a:rPr lang="en-US" i="1" dirty="0"/>
              <a:t>content</a:t>
            </a:r>
            <a:r>
              <a:rPr lang="en-US" dirty="0"/>
              <a:t> they enclose</a:t>
            </a:r>
          </a:p>
          <a:p>
            <a:pPr marL="0" indent="0">
              <a:buNone/>
            </a:pPr>
            <a:endParaRPr lang="en-US" dirty="0"/>
          </a:p>
          <a:p>
            <a:endParaRPr lang="en-GB" dirty="0"/>
          </a:p>
          <a:p>
            <a:endParaRPr lang="en-GB" dirty="0"/>
          </a:p>
        </p:txBody>
      </p:sp>
    </p:spTree>
    <p:extLst>
      <p:ext uri="{BB962C8B-B14F-4D97-AF65-F5344CB8AC3E}">
        <p14:creationId xmlns:p14="http://schemas.microsoft.com/office/powerpoint/2010/main" xmlns="" val="1738840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US" altLang="zh-CN" dirty="0"/>
              <a:t>HTML syntax:</a:t>
            </a:r>
          </a:p>
          <a:p>
            <a:pPr>
              <a:buFont typeface="Wingdings" charset="0"/>
              <a:buNone/>
            </a:pPr>
            <a:r>
              <a:rPr lang="en-US" altLang="zh-CN" i="1" dirty="0"/>
              <a:t>    two-sided tag:</a:t>
            </a:r>
          </a:p>
          <a:p>
            <a:pPr algn="ctr">
              <a:buFont typeface="Wingdings" charset="0"/>
              <a:buNone/>
            </a:pPr>
            <a:r>
              <a:rPr lang="en-US" altLang="zh-CN" i="1" dirty="0"/>
              <a:t>&lt;tag attributes&gt;document content&lt;/tag&gt;</a:t>
            </a:r>
          </a:p>
          <a:p>
            <a:pPr algn="ctr">
              <a:buFont typeface="Wingdings" charset="0"/>
              <a:buNone/>
            </a:pPr>
            <a:endParaRPr lang="en-US" altLang="zh-CN" i="1" dirty="0"/>
          </a:p>
          <a:p>
            <a:pPr algn="ctr">
              <a:buFont typeface="Wingdings" charset="0"/>
              <a:buNone/>
            </a:pPr>
            <a:endParaRPr lang="en-US" altLang="zh-CN" i="1" dirty="0"/>
          </a:p>
          <a:p>
            <a:pPr algn="ctr">
              <a:buFont typeface="Wingdings" charset="0"/>
              <a:buNone/>
            </a:pPr>
            <a:endParaRPr lang="en-US" altLang="zh-CN" i="1" dirty="0"/>
          </a:p>
          <a:p>
            <a:pPr>
              <a:buFont typeface="Wingdings" charset="0"/>
              <a:buNone/>
            </a:pPr>
            <a:endParaRPr lang="en-US" altLang="zh-CN" sz="2400" b="1" i="1" dirty="0"/>
          </a:p>
          <a:p>
            <a:pPr>
              <a:buFont typeface="Wingdings" charset="0"/>
              <a:buNone/>
            </a:pPr>
            <a:endParaRPr lang="en-US" altLang="zh-CN" sz="2400" b="1" i="1" dirty="0"/>
          </a:p>
          <a:p>
            <a:endParaRPr lang="en-US" altLang="zh-CN" b="1" dirty="0"/>
          </a:p>
        </p:txBody>
      </p:sp>
      <p:sp>
        <p:nvSpPr>
          <p:cNvPr id="4" name="Title 3"/>
          <p:cNvSpPr>
            <a:spLocks noGrp="1"/>
          </p:cNvSpPr>
          <p:nvPr>
            <p:ph type="title"/>
          </p:nvPr>
        </p:nvSpPr>
        <p:spPr>
          <a:xfrm>
            <a:off x="2324100" y="365126"/>
            <a:ext cx="9029700" cy="678064"/>
          </a:xfrm>
        </p:spPr>
        <p:txBody>
          <a:bodyPr>
            <a:noAutofit/>
          </a:bodyPr>
          <a:lstStyle/>
          <a:p>
            <a:r>
              <a:rPr lang="en-US" altLang="zh-CN" b="1" dirty="0"/>
              <a:t>HTML Syntax</a:t>
            </a:r>
            <a:endParaRPr lang="en-GB" b="1" dirty="0"/>
          </a:p>
        </p:txBody>
      </p:sp>
      <p:grpSp>
        <p:nvGrpSpPr>
          <p:cNvPr id="5" name="Group 12"/>
          <p:cNvGrpSpPr>
            <a:grpSpLocks/>
          </p:cNvGrpSpPr>
          <p:nvPr/>
        </p:nvGrpSpPr>
        <p:grpSpPr bwMode="auto">
          <a:xfrm>
            <a:off x="2438400" y="2968625"/>
            <a:ext cx="1752600" cy="2057400"/>
            <a:chOff x="288" y="1680"/>
            <a:chExt cx="1104" cy="1296"/>
          </a:xfrm>
        </p:grpSpPr>
        <p:sp>
          <p:nvSpPr>
            <p:cNvPr id="6" name="Rectangle 4"/>
            <p:cNvSpPr>
              <a:spLocks noChangeArrowheads="1"/>
            </p:cNvSpPr>
            <p:nvPr/>
          </p:nvSpPr>
          <p:spPr bwMode="auto">
            <a:xfrm>
              <a:off x="1056" y="1680"/>
              <a:ext cx="336" cy="24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7" name="AutoShape 5"/>
            <p:cNvSpPr>
              <a:spLocks noChangeArrowheads="1"/>
            </p:cNvSpPr>
            <p:nvPr/>
          </p:nvSpPr>
          <p:spPr bwMode="auto">
            <a:xfrm>
              <a:off x="288" y="2448"/>
              <a:ext cx="1008" cy="528"/>
            </a:xfrm>
            <a:prstGeom prst="wedgeRectCallout">
              <a:avLst>
                <a:gd name="adj1" fmla="val 27380"/>
                <a:gd name="adj2" fmla="val -1541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altLang="zh-CN" sz="2400" b="1"/>
                <a:t>Starting tag</a:t>
              </a:r>
            </a:p>
          </p:txBody>
        </p:sp>
      </p:grpSp>
      <p:grpSp>
        <p:nvGrpSpPr>
          <p:cNvPr id="8" name="Group 13"/>
          <p:cNvGrpSpPr>
            <a:grpSpLocks/>
          </p:cNvGrpSpPr>
          <p:nvPr/>
        </p:nvGrpSpPr>
        <p:grpSpPr bwMode="auto">
          <a:xfrm>
            <a:off x="4114800" y="2968625"/>
            <a:ext cx="2438400" cy="2133600"/>
            <a:chOff x="1344" y="1680"/>
            <a:chExt cx="1536" cy="1344"/>
          </a:xfrm>
        </p:grpSpPr>
        <p:sp>
          <p:nvSpPr>
            <p:cNvPr id="9" name="Rectangle 6"/>
            <p:cNvSpPr>
              <a:spLocks noChangeArrowheads="1"/>
            </p:cNvSpPr>
            <p:nvPr/>
          </p:nvSpPr>
          <p:spPr bwMode="auto">
            <a:xfrm>
              <a:off x="1440" y="1680"/>
              <a:ext cx="864" cy="24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0" name="AutoShape 7"/>
            <p:cNvSpPr>
              <a:spLocks noChangeArrowheads="1"/>
            </p:cNvSpPr>
            <p:nvPr/>
          </p:nvSpPr>
          <p:spPr bwMode="auto">
            <a:xfrm>
              <a:off x="1344" y="2400"/>
              <a:ext cx="1536" cy="624"/>
            </a:xfrm>
            <a:prstGeom prst="wedgeRectCallout">
              <a:avLst>
                <a:gd name="adj1" fmla="val -11653"/>
                <a:gd name="adj2" fmla="val -128046"/>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altLang="zh-CN" sz="2000" b="1"/>
                <a:t>Properties of the tag. </a:t>
              </a:r>
            </a:p>
            <a:p>
              <a:pPr algn="ctr"/>
              <a:r>
                <a:rPr lang="en-US" altLang="zh-CN" sz="2000" b="1"/>
                <a:t>Optional!</a:t>
              </a:r>
            </a:p>
          </p:txBody>
        </p:sp>
      </p:grpSp>
      <p:grpSp>
        <p:nvGrpSpPr>
          <p:cNvPr id="11" name="Group 14"/>
          <p:cNvGrpSpPr>
            <a:grpSpLocks/>
          </p:cNvGrpSpPr>
          <p:nvPr/>
        </p:nvGrpSpPr>
        <p:grpSpPr bwMode="auto">
          <a:xfrm>
            <a:off x="5867400" y="2968625"/>
            <a:ext cx="4800600" cy="2133600"/>
            <a:chOff x="2448" y="1680"/>
            <a:chExt cx="3024" cy="1344"/>
          </a:xfrm>
        </p:grpSpPr>
        <p:sp>
          <p:nvSpPr>
            <p:cNvPr id="12" name="Rectangle 8"/>
            <p:cNvSpPr>
              <a:spLocks noChangeArrowheads="1"/>
            </p:cNvSpPr>
            <p:nvPr/>
          </p:nvSpPr>
          <p:spPr bwMode="auto">
            <a:xfrm>
              <a:off x="2448" y="1680"/>
              <a:ext cx="1824" cy="24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3" name="AutoShape 9"/>
            <p:cNvSpPr>
              <a:spLocks noChangeArrowheads="1"/>
            </p:cNvSpPr>
            <p:nvPr/>
          </p:nvSpPr>
          <p:spPr bwMode="auto">
            <a:xfrm>
              <a:off x="2928" y="2448"/>
              <a:ext cx="2544" cy="576"/>
            </a:xfrm>
            <a:prstGeom prst="wedgeRectCallout">
              <a:avLst>
                <a:gd name="adj1" fmla="val -34866"/>
                <a:gd name="adj2" fmla="val -139583"/>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altLang="zh-CN" sz="2000" b="1"/>
                <a:t>Actual content appears in webpage. It could be empty</a:t>
              </a:r>
            </a:p>
          </p:txBody>
        </p:sp>
      </p:grpSp>
      <p:grpSp>
        <p:nvGrpSpPr>
          <p:cNvPr id="14" name="Group 15"/>
          <p:cNvGrpSpPr>
            <a:grpSpLocks/>
          </p:cNvGrpSpPr>
          <p:nvPr/>
        </p:nvGrpSpPr>
        <p:grpSpPr bwMode="auto">
          <a:xfrm>
            <a:off x="7543800" y="1825625"/>
            <a:ext cx="2133600" cy="1524000"/>
            <a:chOff x="3504" y="960"/>
            <a:chExt cx="1344" cy="960"/>
          </a:xfrm>
        </p:grpSpPr>
        <p:sp>
          <p:nvSpPr>
            <p:cNvPr id="15" name="Rectangle 10"/>
            <p:cNvSpPr>
              <a:spLocks noChangeArrowheads="1"/>
            </p:cNvSpPr>
            <p:nvPr/>
          </p:nvSpPr>
          <p:spPr bwMode="auto">
            <a:xfrm>
              <a:off x="4368" y="1680"/>
              <a:ext cx="480" cy="24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6" name="AutoShape 11"/>
            <p:cNvSpPr>
              <a:spLocks noChangeArrowheads="1"/>
            </p:cNvSpPr>
            <p:nvPr/>
          </p:nvSpPr>
          <p:spPr bwMode="auto">
            <a:xfrm>
              <a:off x="3504" y="960"/>
              <a:ext cx="864" cy="480"/>
            </a:xfrm>
            <a:prstGeom prst="wedgeRectCallout">
              <a:avLst>
                <a:gd name="adj1" fmla="val 70023"/>
                <a:gd name="adj2" fmla="val 88125"/>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en-US" altLang="zh-CN" sz="2000" b="1"/>
                <a:t>Closing tag</a:t>
              </a:r>
            </a:p>
          </p:txBody>
        </p:sp>
      </p:grpSp>
      <p:sp>
        <p:nvSpPr>
          <p:cNvPr id="17" name="Text Box 17"/>
          <p:cNvSpPr txBox="1">
            <a:spLocks noChangeArrowheads="1"/>
          </p:cNvSpPr>
          <p:nvPr/>
        </p:nvSpPr>
        <p:spPr bwMode="auto">
          <a:xfrm>
            <a:off x="1895475" y="5391150"/>
            <a:ext cx="35242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CN" b="1" i="1" dirty="0"/>
              <a:t>Examples:  &lt;p&gt; CGS 2100 &lt;/p&gt;</a:t>
            </a:r>
          </a:p>
          <a:p>
            <a:endParaRPr lang="en-US" altLang="zh-CN" b="1" i="1" dirty="0"/>
          </a:p>
        </p:txBody>
      </p:sp>
    </p:spTree>
    <p:extLst>
      <p:ext uri="{BB962C8B-B14F-4D97-AF65-F5344CB8AC3E}">
        <p14:creationId xmlns:p14="http://schemas.microsoft.com/office/powerpoint/2010/main" xmlns="" val="21748815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349107"/>
            <a:ext cx="9791700" cy="4351338"/>
          </a:xfrm>
        </p:spPr>
        <p:txBody>
          <a:bodyPr>
            <a:normAutofit/>
          </a:bodyPr>
          <a:lstStyle/>
          <a:p>
            <a:r>
              <a:rPr lang="en-US" sz="3200" dirty="0"/>
              <a:t>Not all tags have content</a:t>
            </a:r>
          </a:p>
          <a:p>
            <a:pPr marL="0" indent="0">
              <a:buNone/>
            </a:pPr>
            <a:r>
              <a:rPr lang="en-US" sz="3200" dirty="0"/>
              <a:t>    - If a tag has no content, its form is </a:t>
            </a:r>
            <a:r>
              <a:rPr lang="en-US" sz="3200" dirty="0">
                <a:latin typeface="Courier New" charset="0"/>
              </a:rPr>
              <a:t>&lt;</a:t>
            </a:r>
            <a:r>
              <a:rPr lang="en-US" sz="3200" dirty="0"/>
              <a:t>name</a:t>
            </a:r>
            <a:r>
              <a:rPr lang="en-US" sz="3200" dirty="0">
                <a:latin typeface="Courier New" charset="0"/>
              </a:rPr>
              <a:t> /&gt;</a:t>
            </a:r>
            <a:endParaRPr lang="en-US" sz="3200" dirty="0"/>
          </a:p>
          <a:p>
            <a:endParaRPr lang="en-US" sz="3200" dirty="0"/>
          </a:p>
          <a:p>
            <a:r>
              <a:rPr lang="en-US" sz="3200" dirty="0"/>
              <a:t>  The container and its content together are called an </a:t>
            </a:r>
            <a:r>
              <a:rPr lang="en-US" sz="3200" i="1" dirty="0"/>
              <a:t>element</a:t>
            </a:r>
          </a:p>
          <a:p>
            <a:endParaRPr lang="en-US" sz="3200" dirty="0"/>
          </a:p>
          <a:p>
            <a:r>
              <a:rPr lang="en-US" sz="3200" dirty="0"/>
              <a:t> If a tag has attributes, they appear between its name and the right bracket of the opening tag</a:t>
            </a:r>
          </a:p>
          <a:p>
            <a:endParaRPr lang="en-US" sz="3200" dirty="0"/>
          </a:p>
          <a:p>
            <a:endParaRPr lang="en-GB" sz="3200" dirty="0"/>
          </a:p>
        </p:txBody>
      </p:sp>
      <p:sp>
        <p:nvSpPr>
          <p:cNvPr id="4" name="Title 3"/>
          <p:cNvSpPr>
            <a:spLocks noGrp="1"/>
          </p:cNvSpPr>
          <p:nvPr>
            <p:ph type="title"/>
          </p:nvPr>
        </p:nvSpPr>
        <p:spPr>
          <a:xfrm>
            <a:off x="2324100" y="365125"/>
            <a:ext cx="9029700" cy="690943"/>
          </a:xfrm>
        </p:spPr>
        <p:txBody>
          <a:bodyPr>
            <a:noAutofit/>
          </a:bodyPr>
          <a:lstStyle/>
          <a:p>
            <a:r>
              <a:rPr lang="en-GB" b="1" dirty="0"/>
              <a:t>Basic Syntax</a:t>
            </a:r>
          </a:p>
        </p:txBody>
      </p:sp>
    </p:spTree>
    <p:extLst>
      <p:ext uri="{BB962C8B-B14F-4D97-AF65-F5344CB8AC3E}">
        <p14:creationId xmlns:p14="http://schemas.microsoft.com/office/powerpoint/2010/main" xmlns="" val="26142182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1663521" y="153250"/>
            <a:ext cx="9408554" cy="1325563"/>
          </a:xfrm>
        </p:spPr>
        <p:txBody>
          <a:bodyPr>
            <a:noAutofit/>
          </a:bodyPr>
          <a:lstStyle/>
          <a:p>
            <a:pPr algn="ctr"/>
            <a:r>
              <a:rPr lang="fr-FR" sz="2800" b="1" dirty="0"/>
              <a:t>HTML </a:t>
            </a:r>
            <a:r>
              <a:rPr lang="fr-FR" sz="2800" b="1" dirty="0" err="1"/>
              <a:t>Element</a:t>
            </a:r>
            <a:r>
              <a:rPr lang="fr-FR" sz="2800" b="1" dirty="0"/>
              <a:t/>
            </a:r>
            <a:br>
              <a:rPr lang="fr-FR" sz="2800" b="1" dirty="0"/>
            </a:br>
            <a:r>
              <a:rPr lang="fr-FR" sz="2800" b="1" dirty="0"/>
              <a:t/>
            </a:r>
            <a:br>
              <a:rPr lang="fr-FR" sz="2800" b="1" dirty="0"/>
            </a:br>
            <a:r>
              <a:rPr lang="en-US" sz="2800" b="1" dirty="0"/>
              <a:t>An HTML element is everything from the start tag to the end tag</a:t>
            </a:r>
          </a:p>
        </p:txBody>
      </p:sp>
      <p:sp>
        <p:nvSpPr>
          <p:cNvPr id="7" name="Rectangle 6"/>
          <p:cNvSpPr/>
          <p:nvPr/>
        </p:nvSpPr>
        <p:spPr>
          <a:xfrm>
            <a:off x="3177783" y="2738810"/>
            <a:ext cx="4572000" cy="1477328"/>
          </a:xfrm>
          <a:prstGeom prst="rect">
            <a:avLst/>
          </a:prstGeom>
        </p:spPr>
        <p:txBody>
          <a:bodyPr>
            <a:spAutoFit/>
          </a:bodyPr>
          <a:lstStyle/>
          <a:p>
            <a:r>
              <a:rPr lang="en-US" b="1" dirty="0" smtClean="0"/>
              <a:t>&lt;head&gt;</a:t>
            </a:r>
          </a:p>
          <a:p>
            <a:endParaRPr lang="en-US" b="1" dirty="0"/>
          </a:p>
          <a:p>
            <a:r>
              <a:rPr lang="en-US" b="1" dirty="0" smtClean="0">
                <a:solidFill>
                  <a:srgbClr val="E46C0A"/>
                </a:solidFill>
              </a:rPr>
              <a:t>Element content</a:t>
            </a:r>
          </a:p>
          <a:p>
            <a:endParaRPr lang="en-US" b="1" dirty="0" smtClean="0"/>
          </a:p>
          <a:p>
            <a:r>
              <a:rPr lang="en-US" b="1" dirty="0" smtClean="0"/>
              <a:t>   &lt;/head&gt; </a:t>
            </a:r>
          </a:p>
        </p:txBody>
      </p:sp>
      <p:sp>
        <p:nvSpPr>
          <p:cNvPr id="8" name="Left Arrow Callout 7"/>
          <p:cNvSpPr/>
          <p:nvPr/>
        </p:nvSpPr>
        <p:spPr>
          <a:xfrm>
            <a:off x="4142647" y="2713259"/>
            <a:ext cx="4188323" cy="472496"/>
          </a:xfrm>
          <a:prstGeom prst="leftArrowCallout">
            <a:avLst>
              <a:gd name="adj1" fmla="val 0"/>
              <a:gd name="adj2" fmla="val 25000"/>
              <a:gd name="adj3" fmla="val 25000"/>
              <a:gd name="adj4" fmla="val 63748"/>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Element start tag/ opening tag.</a:t>
            </a:r>
            <a:endParaRPr lang="en-US" sz="1400" dirty="0">
              <a:solidFill>
                <a:schemeClr val="accent6">
                  <a:lumMod val="75000"/>
                </a:schemeClr>
              </a:solidFill>
            </a:endParaRPr>
          </a:p>
        </p:txBody>
      </p:sp>
      <p:sp>
        <p:nvSpPr>
          <p:cNvPr id="9" name="Left Arrow Callout 8"/>
          <p:cNvSpPr/>
          <p:nvPr/>
        </p:nvSpPr>
        <p:spPr>
          <a:xfrm>
            <a:off x="4535599" y="3815403"/>
            <a:ext cx="3931454" cy="472496"/>
          </a:xfrm>
          <a:prstGeom prst="leftArrowCallout">
            <a:avLst>
              <a:gd name="adj1" fmla="val 0"/>
              <a:gd name="adj2" fmla="val 25000"/>
              <a:gd name="adj3" fmla="val 25000"/>
              <a:gd name="adj4" fmla="val 63748"/>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Element end tag/ closing tag.</a:t>
            </a:r>
            <a:endParaRPr lang="en-US" sz="1400" dirty="0">
              <a:solidFill>
                <a:schemeClr val="accent6">
                  <a:lumMod val="75000"/>
                </a:schemeClr>
              </a:solidFill>
            </a:endParaRPr>
          </a:p>
        </p:txBody>
      </p:sp>
      <p:sp>
        <p:nvSpPr>
          <p:cNvPr id="10" name="Left Brace 9"/>
          <p:cNvSpPr/>
          <p:nvPr/>
        </p:nvSpPr>
        <p:spPr>
          <a:xfrm>
            <a:off x="2641561" y="2603616"/>
            <a:ext cx="536222" cy="168428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1663521" y="3225098"/>
            <a:ext cx="978040" cy="369332"/>
          </a:xfrm>
          <a:prstGeom prst="rect">
            <a:avLst/>
          </a:prstGeom>
        </p:spPr>
        <p:txBody>
          <a:bodyPr wrap="none">
            <a:spAutoFit/>
          </a:bodyPr>
          <a:lstStyle/>
          <a:p>
            <a:r>
              <a:rPr lang="en-US" b="1" dirty="0" smtClean="0">
                <a:solidFill>
                  <a:srgbClr val="E46C0A"/>
                </a:solidFill>
              </a:rPr>
              <a:t>Element </a:t>
            </a:r>
            <a:endParaRPr lang="en-US" dirty="0"/>
          </a:p>
        </p:txBody>
      </p:sp>
      <p:sp>
        <p:nvSpPr>
          <p:cNvPr id="12" name="Rectangle 11"/>
          <p:cNvSpPr/>
          <p:nvPr/>
        </p:nvSpPr>
        <p:spPr>
          <a:xfrm>
            <a:off x="1663521" y="5106803"/>
            <a:ext cx="7666706" cy="369332"/>
          </a:xfrm>
          <a:prstGeom prst="rect">
            <a:avLst/>
          </a:prstGeom>
        </p:spPr>
        <p:txBody>
          <a:bodyPr wrap="square">
            <a:spAutoFit/>
          </a:bodyPr>
          <a:lstStyle/>
          <a:p>
            <a:r>
              <a:rPr lang="en-US" dirty="0"/>
              <a:t>Some HTML elements have </a:t>
            </a:r>
            <a:r>
              <a:rPr lang="en-US" b="1" dirty="0"/>
              <a:t>empty </a:t>
            </a:r>
            <a:r>
              <a:rPr lang="en-US" b="1" dirty="0" smtClean="0"/>
              <a:t>content</a:t>
            </a:r>
            <a:r>
              <a:rPr lang="en-US" dirty="0" smtClean="0"/>
              <a:t> which are </a:t>
            </a:r>
            <a:r>
              <a:rPr lang="en-US" b="1" dirty="0" smtClean="0"/>
              <a:t>closed </a:t>
            </a:r>
            <a:r>
              <a:rPr lang="en-US" b="1" dirty="0"/>
              <a:t>in the start </a:t>
            </a:r>
            <a:r>
              <a:rPr lang="en-US" b="1" dirty="0" smtClean="0"/>
              <a:t>tag.</a:t>
            </a:r>
            <a:endParaRPr lang="en-US" dirty="0"/>
          </a:p>
        </p:txBody>
      </p:sp>
    </p:spTree>
    <p:extLst>
      <p:ext uri="{BB962C8B-B14F-4D97-AF65-F5344CB8AC3E}">
        <p14:creationId xmlns:p14="http://schemas.microsoft.com/office/powerpoint/2010/main" xmlns="" val="16484979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455849" y="1569177"/>
            <a:ext cx="9362405" cy="4351338"/>
          </a:xfrm>
        </p:spPr>
        <p:txBody>
          <a:bodyPr>
            <a:normAutofit/>
          </a:bodyPr>
          <a:lstStyle/>
          <a:p>
            <a:r>
              <a:rPr lang="en-US" sz="3600" dirty="0"/>
              <a:t>In XHTML, element and attribute names must be in all lowercase letters</a:t>
            </a:r>
          </a:p>
          <a:p>
            <a:r>
              <a:rPr lang="en-US" sz="3600" dirty="0"/>
              <a:t> In HTML, they can be any combination of uppercase and lowercase</a:t>
            </a:r>
          </a:p>
          <a:p>
            <a:endParaRPr lang="en-US" sz="3600" dirty="0"/>
          </a:p>
          <a:p>
            <a:endParaRPr lang="en-GB" sz="3600" dirty="0"/>
          </a:p>
        </p:txBody>
      </p:sp>
      <p:sp>
        <p:nvSpPr>
          <p:cNvPr id="4" name="Title 3"/>
          <p:cNvSpPr>
            <a:spLocks noGrp="1"/>
          </p:cNvSpPr>
          <p:nvPr>
            <p:ph type="title"/>
          </p:nvPr>
        </p:nvSpPr>
        <p:spPr>
          <a:xfrm>
            <a:off x="2324100" y="365126"/>
            <a:ext cx="9029700" cy="768216"/>
          </a:xfrm>
        </p:spPr>
        <p:txBody>
          <a:bodyPr/>
          <a:lstStyle/>
          <a:p>
            <a:r>
              <a:rPr lang="en-GB" b="1" dirty="0" smtClean="0"/>
              <a:t>Basic Syntax</a:t>
            </a:r>
            <a:endParaRPr lang="en-GB" b="1" dirty="0"/>
          </a:p>
        </p:txBody>
      </p:sp>
    </p:spTree>
    <p:extLst>
      <p:ext uri="{BB962C8B-B14F-4D97-AF65-F5344CB8AC3E}">
        <p14:creationId xmlns:p14="http://schemas.microsoft.com/office/powerpoint/2010/main" xmlns="" val="2798174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txBox="1">
            <a:spLocks/>
          </p:cNvSpPr>
          <p:nvPr/>
        </p:nvSpPr>
        <p:spPr>
          <a:xfrm>
            <a:off x="1793920" y="235487"/>
            <a:ext cx="9029700" cy="83346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r>
              <a:rPr lang="en-US" b="1" dirty="0"/>
              <a:t>Commenting Your Files</a:t>
            </a:r>
          </a:p>
        </p:txBody>
      </p:sp>
      <p:sp>
        <p:nvSpPr>
          <p:cNvPr id="3" name="Footer Placeholder 2"/>
          <p:cNvSpPr>
            <a:spLocks noGrp="1"/>
          </p:cNvSpPr>
          <p:nvPr>
            <p:ph type="ftr" sz="quarter" idx="11"/>
          </p:nvPr>
        </p:nvSpPr>
        <p:spPr/>
        <p:txBody>
          <a:bodyPr/>
          <a:lstStyle/>
          <a:p>
            <a:r>
              <a:rPr lang="en-GB" smtClean="0"/>
              <a:t>Development of Internet Application 1501CT - Sara Almudauh</a:t>
            </a:r>
            <a:endParaRPr lang="en-US"/>
          </a:p>
        </p:txBody>
      </p:sp>
      <p:sp>
        <p:nvSpPr>
          <p:cNvPr id="6" name="Rectangle 5"/>
          <p:cNvSpPr/>
          <p:nvPr/>
        </p:nvSpPr>
        <p:spPr>
          <a:xfrm>
            <a:off x="1793920" y="1443840"/>
            <a:ext cx="10119038" cy="4154984"/>
          </a:xfrm>
          <a:prstGeom prst="rect">
            <a:avLst/>
          </a:prstGeom>
        </p:spPr>
        <p:txBody>
          <a:bodyPr wrap="square">
            <a:spAutoFit/>
          </a:bodyPr>
          <a:lstStyle/>
          <a:p>
            <a:r>
              <a:rPr lang="en-GB" sz="2400" dirty="0">
                <a:latin typeface="Gill Sans MT" charset="0"/>
              </a:rPr>
              <a:t>You might want to include </a:t>
            </a:r>
            <a:r>
              <a:rPr lang="en-GB" sz="2400" dirty="0">
                <a:solidFill>
                  <a:schemeClr val="accent6">
                    <a:lumMod val="75000"/>
                  </a:schemeClr>
                </a:solidFill>
                <a:latin typeface="Gill Sans MT" charset="0"/>
              </a:rPr>
              <a:t>comments</a:t>
            </a:r>
            <a:r>
              <a:rPr lang="en-GB" sz="2400" dirty="0">
                <a:latin typeface="Gill Sans MT" charset="0"/>
              </a:rPr>
              <a:t> in your HTML files. Comments in HTML are like comments in a computer program—the text you enter is not used by the browser in any formatting and is not directly viewable by the reader just as computer program comments are not used and are not viewable.</a:t>
            </a:r>
          </a:p>
          <a:p>
            <a:r>
              <a:rPr lang="en-GB" sz="2400" dirty="0">
                <a:latin typeface="Gill Sans MT" charset="0"/>
              </a:rPr>
              <a:t>Comments such as the name of the person creating the file, the software and version used in creating a file, or the date that a minor edit was made are the norm.</a:t>
            </a:r>
          </a:p>
          <a:p>
            <a:r>
              <a:rPr lang="en-GB" sz="2400" dirty="0">
                <a:latin typeface="Gill Sans MT" charset="0"/>
              </a:rPr>
              <a:t>To include a comment, enter:</a:t>
            </a:r>
          </a:p>
          <a:p>
            <a:pPr>
              <a:buFont typeface="Wingdings 3" charset="0"/>
              <a:buNone/>
            </a:pPr>
            <a:r>
              <a:rPr lang="en-GB" sz="2400" dirty="0">
                <a:latin typeface="Gill Sans MT" charset="0"/>
              </a:rPr>
              <a:t>	</a:t>
            </a:r>
            <a:r>
              <a:rPr lang="en-GB" sz="2400" dirty="0">
                <a:solidFill>
                  <a:srgbClr val="E46C0A"/>
                </a:solidFill>
                <a:latin typeface="Gill Sans MT" charset="0"/>
              </a:rPr>
              <a:t>	&lt;!-- your comments here --&gt;</a:t>
            </a:r>
          </a:p>
          <a:p>
            <a:pPr>
              <a:buFont typeface="Wingdings 3" charset="0"/>
              <a:buNone/>
            </a:pPr>
            <a:r>
              <a:rPr lang="en-GB" sz="2400" dirty="0">
                <a:latin typeface="Gill Sans MT" charset="0"/>
              </a:rPr>
              <a:t>You must include the exclamation mark and the hyphens as shown.</a:t>
            </a:r>
          </a:p>
          <a:p>
            <a:endParaRPr lang="en-US" sz="2400" dirty="0"/>
          </a:p>
        </p:txBody>
      </p:sp>
    </p:spTree>
    <p:extLst>
      <p:ext uri="{BB962C8B-B14F-4D97-AF65-F5344CB8AC3E}">
        <p14:creationId xmlns:p14="http://schemas.microsoft.com/office/powerpoint/2010/main" xmlns="" val="265929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US" dirty="0"/>
              <a:t>In HTML there are two major types of markup tags:</a:t>
            </a:r>
          </a:p>
          <a:p>
            <a:endParaRPr lang="en-US" dirty="0"/>
          </a:p>
          <a:p>
            <a:r>
              <a:rPr lang="en-US" dirty="0"/>
              <a:t>– </a:t>
            </a:r>
            <a:r>
              <a:rPr lang="en-US" dirty="0">
                <a:solidFill>
                  <a:srgbClr val="E46C0A"/>
                </a:solidFill>
              </a:rPr>
              <a:t>Empty tags </a:t>
            </a:r>
            <a:r>
              <a:rPr lang="en-US" dirty="0"/>
              <a:t>are used for page formatting. They have no closing tag and so doesn’t enclose any text.</a:t>
            </a:r>
          </a:p>
          <a:p>
            <a:endParaRPr lang="en-US" dirty="0"/>
          </a:p>
          <a:p>
            <a:endParaRPr lang="en-US" dirty="0"/>
          </a:p>
          <a:p>
            <a:r>
              <a:rPr lang="en-US" dirty="0"/>
              <a:t>– </a:t>
            </a:r>
            <a:r>
              <a:rPr lang="en-US" dirty="0">
                <a:solidFill>
                  <a:srgbClr val="E46C0A"/>
                </a:solidFill>
              </a:rPr>
              <a:t>Container tags </a:t>
            </a:r>
            <a:r>
              <a:rPr lang="en-US" dirty="0"/>
              <a:t>are used to manipulate or control the contents placed within them. They have a starting tag and an ending tag (/ slash preceding the tag).</a:t>
            </a:r>
          </a:p>
        </p:txBody>
      </p:sp>
      <p:sp>
        <p:nvSpPr>
          <p:cNvPr id="4" name="Title 3"/>
          <p:cNvSpPr>
            <a:spLocks noGrp="1"/>
          </p:cNvSpPr>
          <p:nvPr>
            <p:ph type="title"/>
          </p:nvPr>
        </p:nvSpPr>
        <p:spPr>
          <a:xfrm>
            <a:off x="2324100" y="365126"/>
            <a:ext cx="9029700" cy="1012914"/>
          </a:xfrm>
        </p:spPr>
        <p:txBody>
          <a:bodyPr>
            <a:normAutofit fontScale="90000"/>
          </a:bodyPr>
          <a:lstStyle/>
          <a:p>
            <a:pPr algn="ctr"/>
            <a:r>
              <a:rPr lang="en-US" sz="2800" b="1" dirty="0"/>
              <a:t/>
            </a:r>
            <a:br>
              <a:rPr lang="en-US" sz="2800" b="1" dirty="0"/>
            </a:br>
            <a:r>
              <a:rPr lang="en-US" b="1" dirty="0"/>
              <a:t>HTML Tags</a:t>
            </a:r>
            <a:br>
              <a:rPr lang="en-US" b="1" dirty="0"/>
            </a:br>
            <a:endParaRPr lang="en-US" sz="2800" b="1" dirty="0"/>
          </a:p>
        </p:txBody>
      </p:sp>
    </p:spTree>
    <p:extLst>
      <p:ext uri="{BB962C8B-B14F-4D97-AF65-F5344CB8AC3E}">
        <p14:creationId xmlns:p14="http://schemas.microsoft.com/office/powerpoint/2010/main" xmlns="" val="5449103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24100" y="171942"/>
            <a:ext cx="9029700" cy="961399"/>
          </a:xfrm>
        </p:spPr>
        <p:txBody>
          <a:bodyPr/>
          <a:lstStyle/>
          <a:p>
            <a:r>
              <a:rPr lang="en-US" b="1" dirty="0"/>
              <a:t>The Minimal HTML Document</a:t>
            </a:r>
            <a:endParaRPr lang="en-GB" b="1" dirty="0"/>
          </a:p>
        </p:txBody>
      </p:sp>
      <p:sp>
        <p:nvSpPr>
          <p:cNvPr id="8" name="Content Placeholder 2"/>
          <p:cNvSpPr>
            <a:spLocks noGrp="1"/>
          </p:cNvSpPr>
          <p:nvPr>
            <p:ph idx="1"/>
          </p:nvPr>
        </p:nvSpPr>
        <p:spPr>
          <a:xfrm>
            <a:off x="1981200" y="1272953"/>
            <a:ext cx="8229600" cy="4525963"/>
          </a:xfrm>
        </p:spPr>
        <p:txBody>
          <a:bodyPr>
            <a:noAutofit/>
          </a:bodyPr>
          <a:lstStyle/>
          <a:p>
            <a:r>
              <a:rPr lang="en-US" sz="2000" dirty="0"/>
              <a:t>Each document consists of head and body text. </a:t>
            </a:r>
          </a:p>
          <a:p>
            <a:r>
              <a:rPr lang="en-US" sz="2000" dirty="0"/>
              <a:t>The head contains the title, and the body contains the actual text that is made up of paragraphs, lists, and other elements.</a:t>
            </a:r>
          </a:p>
          <a:p>
            <a:pPr marL="0" indent="0">
              <a:buNone/>
            </a:pPr>
            <a:r>
              <a:rPr lang="en-US" sz="2000" b="1" dirty="0"/>
              <a:t>&lt;!DOCTYPE html&gt;</a:t>
            </a:r>
          </a:p>
          <a:p>
            <a:pPr marL="0" indent="0">
              <a:buNone/>
            </a:pPr>
            <a:r>
              <a:rPr lang="en-US" sz="2000" b="1" dirty="0"/>
              <a:t>&lt;html&gt; </a:t>
            </a:r>
          </a:p>
          <a:p>
            <a:pPr marL="0" indent="0">
              <a:buNone/>
            </a:pPr>
            <a:r>
              <a:rPr lang="en-US" sz="2000" b="1" dirty="0"/>
              <a:t>   </a:t>
            </a:r>
          </a:p>
          <a:p>
            <a:pPr marL="0" indent="0">
              <a:buNone/>
            </a:pPr>
            <a:r>
              <a:rPr lang="en-US" sz="2000" b="1" dirty="0"/>
              <a:t>  &lt;head&gt;</a:t>
            </a:r>
          </a:p>
          <a:p>
            <a:pPr marL="0" indent="0">
              <a:buNone/>
            </a:pPr>
            <a:r>
              <a:rPr lang="en-US" sz="2000" b="1" dirty="0"/>
              <a:t>   &lt;/head&gt; </a:t>
            </a:r>
          </a:p>
          <a:p>
            <a:pPr marL="0" indent="0">
              <a:buNone/>
            </a:pPr>
            <a:endParaRPr lang="en-US" sz="2000" b="1" dirty="0"/>
          </a:p>
          <a:p>
            <a:pPr marL="0" indent="0">
              <a:buNone/>
            </a:pPr>
            <a:r>
              <a:rPr lang="en-US" sz="2000" b="1" dirty="0"/>
              <a:t>   &lt;body&gt;</a:t>
            </a:r>
          </a:p>
          <a:p>
            <a:pPr marL="0" indent="0">
              <a:buNone/>
            </a:pPr>
            <a:r>
              <a:rPr lang="en-US" sz="2000" b="1" dirty="0"/>
              <a:t>   &lt;/body&gt;</a:t>
            </a:r>
          </a:p>
          <a:p>
            <a:pPr marL="0" indent="0">
              <a:buNone/>
            </a:pPr>
            <a:endParaRPr lang="en-US" sz="2000" b="1" dirty="0"/>
          </a:p>
          <a:p>
            <a:pPr marL="0" indent="0">
              <a:buNone/>
            </a:pPr>
            <a:r>
              <a:rPr lang="en-US" sz="2000" b="1" dirty="0"/>
              <a:t>&lt;/html&gt;</a:t>
            </a:r>
            <a:endParaRPr lang="en-US" sz="2000" dirty="0"/>
          </a:p>
          <a:p>
            <a:endParaRPr lang="en-GB" sz="2000" dirty="0"/>
          </a:p>
        </p:txBody>
      </p:sp>
      <p:grpSp>
        <p:nvGrpSpPr>
          <p:cNvPr id="9" name="Group 8"/>
          <p:cNvGrpSpPr/>
          <p:nvPr/>
        </p:nvGrpSpPr>
        <p:grpSpPr>
          <a:xfrm>
            <a:off x="3402188" y="2785726"/>
            <a:ext cx="5387623" cy="2194605"/>
            <a:chOff x="2102554" y="2892777"/>
            <a:chExt cx="5387623" cy="2194605"/>
          </a:xfrm>
        </p:grpSpPr>
        <p:sp>
          <p:nvSpPr>
            <p:cNvPr id="10" name="Left Arrow Callout 9"/>
            <p:cNvSpPr/>
            <p:nvPr/>
          </p:nvSpPr>
          <p:spPr>
            <a:xfrm>
              <a:off x="2102554" y="2892777"/>
              <a:ext cx="5221112" cy="465667"/>
            </a:xfrm>
            <a:prstGeom prst="leftArrowCallout">
              <a:avLst>
                <a:gd name="adj1" fmla="val 0"/>
                <a:gd name="adj2" fmla="val 25000"/>
                <a:gd name="adj3" fmla="val 25000"/>
                <a:gd name="adj4" fmla="val 88362"/>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This tells your browser that this is an HTML tag</a:t>
              </a:r>
              <a:endParaRPr lang="en-US" sz="1400" dirty="0">
                <a:solidFill>
                  <a:schemeClr val="accent6">
                    <a:lumMod val="75000"/>
                  </a:schemeClr>
                </a:solidFill>
              </a:endParaRPr>
            </a:p>
          </p:txBody>
        </p:sp>
        <p:sp>
          <p:nvSpPr>
            <p:cNvPr id="11" name="Left Arrow Callout 10"/>
            <p:cNvSpPr/>
            <p:nvPr/>
          </p:nvSpPr>
          <p:spPr>
            <a:xfrm>
              <a:off x="2116665" y="3654777"/>
              <a:ext cx="5221112" cy="465667"/>
            </a:xfrm>
            <a:prstGeom prst="leftArrowCallout">
              <a:avLst>
                <a:gd name="adj1" fmla="val 0"/>
                <a:gd name="adj2" fmla="val 25000"/>
                <a:gd name="adj3" fmla="val 25000"/>
                <a:gd name="adj4" fmla="val 88362"/>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This identifies the first part of your HTML-coded document that contains the title.</a:t>
              </a:r>
              <a:endParaRPr lang="en-US" sz="1400" dirty="0">
                <a:solidFill>
                  <a:schemeClr val="accent6">
                    <a:lumMod val="75000"/>
                  </a:schemeClr>
                </a:solidFill>
              </a:endParaRPr>
            </a:p>
          </p:txBody>
        </p:sp>
        <p:sp>
          <p:nvSpPr>
            <p:cNvPr id="12" name="Left Arrow Callout 11"/>
            <p:cNvSpPr/>
            <p:nvPr/>
          </p:nvSpPr>
          <p:spPr>
            <a:xfrm>
              <a:off x="2269065" y="4621715"/>
              <a:ext cx="5221112" cy="465667"/>
            </a:xfrm>
            <a:prstGeom prst="leftArrowCallout">
              <a:avLst>
                <a:gd name="adj1" fmla="val 0"/>
                <a:gd name="adj2" fmla="val 25000"/>
                <a:gd name="adj3" fmla="val 25000"/>
                <a:gd name="adj4" fmla="val 88362"/>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This identifies the body part of your HTML-coded document.</a:t>
              </a:r>
              <a:endParaRPr lang="en-US" sz="1400" dirty="0">
                <a:solidFill>
                  <a:schemeClr val="accent6">
                    <a:lumMod val="75000"/>
                  </a:schemeClr>
                </a:solidFill>
              </a:endParaRPr>
            </a:p>
          </p:txBody>
        </p:sp>
      </p:grpSp>
    </p:spTree>
    <p:extLst>
      <p:ext uri="{BB962C8B-B14F-4D97-AF65-F5344CB8AC3E}">
        <p14:creationId xmlns:p14="http://schemas.microsoft.com/office/powerpoint/2010/main" xmlns="" val="1385101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1287888"/>
            <a:ext cx="9791700" cy="4932608"/>
          </a:xfrm>
        </p:spPr>
        <p:txBody>
          <a:bodyPr>
            <a:noAutofit/>
          </a:bodyPr>
          <a:lstStyle/>
          <a:p>
            <a:pPr algn="ctr"/>
            <a:r>
              <a:rPr lang="en-US" sz="3600" dirty="0"/>
              <a:t>HTML Files Extensions</a:t>
            </a:r>
          </a:p>
          <a:p>
            <a:pPr algn="ctr"/>
            <a:endParaRPr lang="en-US" sz="3600" dirty="0"/>
          </a:p>
          <a:p>
            <a:pPr algn="ctr"/>
            <a:endParaRPr lang="en-US" sz="3600" dirty="0"/>
          </a:p>
          <a:p>
            <a:pPr algn="ctr"/>
            <a:r>
              <a:rPr lang="en-US" sz="3600" dirty="0"/>
              <a:t>Filename.htm</a:t>
            </a:r>
          </a:p>
          <a:p>
            <a:pPr algn="ctr"/>
            <a:r>
              <a:rPr lang="en-US" sz="3600" dirty="0"/>
              <a:t>Filename.html</a:t>
            </a:r>
          </a:p>
        </p:txBody>
      </p:sp>
      <p:sp>
        <p:nvSpPr>
          <p:cNvPr id="5" name="Title 12"/>
          <p:cNvSpPr txBox="1">
            <a:spLocks/>
          </p:cNvSpPr>
          <p:nvPr/>
        </p:nvSpPr>
        <p:spPr>
          <a:xfrm>
            <a:off x="1943100" y="153362"/>
            <a:ext cx="9029700" cy="113452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r>
              <a:rPr lang="en-US" altLang="en-US" b="1" dirty="0" smtClean="0">
                <a:solidFill>
                  <a:srgbClr val="00B0F0"/>
                </a:solidFill>
              </a:rPr>
              <a:t>HTML file</a:t>
            </a:r>
            <a:endParaRPr lang="en-US" b="1" dirty="0">
              <a:solidFill>
                <a:srgbClr val="00B0F0"/>
              </a:solidFill>
            </a:endParaRPr>
          </a:p>
        </p:txBody>
      </p:sp>
      <p:sp>
        <p:nvSpPr>
          <p:cNvPr id="3" name="Footer Placeholder 2"/>
          <p:cNvSpPr>
            <a:spLocks noGrp="1"/>
          </p:cNvSpPr>
          <p:nvPr>
            <p:ph type="ftr" sz="quarter" idx="11"/>
          </p:nvPr>
        </p:nvSpPr>
        <p:spPr/>
        <p:txBody>
          <a:bodyPr/>
          <a:lstStyle/>
          <a:p>
            <a:r>
              <a:rPr lang="en-GB" smtClean="0"/>
              <a:t>Development of Internet Application 1501CT - Sara Almudauh</a:t>
            </a:r>
            <a:endParaRPr lang="en-US"/>
          </a:p>
        </p:txBody>
      </p:sp>
    </p:spTree>
    <p:extLst>
      <p:ext uri="{BB962C8B-B14F-4D97-AF65-F5344CB8AC3E}">
        <p14:creationId xmlns:p14="http://schemas.microsoft.com/office/powerpoint/2010/main" xmlns="" val="4071787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381796" y="1519708"/>
            <a:ext cx="9791700" cy="3258354"/>
          </a:xfrm>
        </p:spPr>
        <p:txBody>
          <a:bodyPr>
            <a:normAutofit/>
          </a:bodyPr>
          <a:lstStyle/>
          <a:p>
            <a:r>
              <a:rPr lang="en-US" sz="3200" dirty="0"/>
              <a:t>Is a </a:t>
            </a:r>
            <a:r>
              <a:rPr lang="en-US" sz="3200" b="1" dirty="0"/>
              <a:t>markup language NOT a programming language </a:t>
            </a:r>
            <a:r>
              <a:rPr lang="en-US" sz="3200" dirty="0"/>
              <a:t>(set of Web Programming standardized codes) </a:t>
            </a:r>
          </a:p>
          <a:p>
            <a:r>
              <a:rPr lang="en-US" sz="3200" dirty="0"/>
              <a:t>Used to create Web pages with </a:t>
            </a:r>
            <a:r>
              <a:rPr lang="en-US" sz="3200" b="1" dirty="0">
                <a:solidFill>
                  <a:srgbClr val="E46C0A"/>
                </a:solidFill>
              </a:rPr>
              <a:t>Hyperlinks</a:t>
            </a:r>
            <a:r>
              <a:rPr lang="en-US" sz="3200" dirty="0"/>
              <a:t>.</a:t>
            </a:r>
          </a:p>
          <a:p>
            <a:r>
              <a:rPr lang="en-US" sz="3200" b="1" dirty="0">
                <a:solidFill>
                  <a:srgbClr val="E46C0A"/>
                </a:solidFill>
              </a:rPr>
              <a:t>Hyperlinks</a:t>
            </a:r>
            <a:r>
              <a:rPr lang="en-US" sz="3200" dirty="0"/>
              <a:t> Connect pages together.</a:t>
            </a:r>
          </a:p>
          <a:p>
            <a:endParaRPr lang="en-US" sz="3200" dirty="0"/>
          </a:p>
          <a:p>
            <a:endParaRPr lang="en-GB" sz="3200" dirty="0"/>
          </a:p>
        </p:txBody>
      </p:sp>
      <p:sp>
        <p:nvSpPr>
          <p:cNvPr id="4" name="Title 3"/>
          <p:cNvSpPr>
            <a:spLocks noGrp="1"/>
          </p:cNvSpPr>
          <p:nvPr>
            <p:ph type="title"/>
          </p:nvPr>
        </p:nvSpPr>
        <p:spPr>
          <a:xfrm>
            <a:off x="2324100" y="365126"/>
            <a:ext cx="9029700" cy="678064"/>
          </a:xfrm>
        </p:spPr>
        <p:txBody>
          <a:bodyPr>
            <a:normAutofit fontScale="90000"/>
          </a:bodyPr>
          <a:lstStyle/>
          <a:p>
            <a:r>
              <a:rPr lang="en-GB" b="1" dirty="0" smtClean="0"/>
              <a:t>HTML</a:t>
            </a:r>
            <a:endParaRPr lang="en-GB" b="1" dirty="0"/>
          </a:p>
        </p:txBody>
      </p:sp>
    </p:spTree>
    <p:extLst>
      <p:ext uri="{BB962C8B-B14F-4D97-AF65-F5344CB8AC3E}">
        <p14:creationId xmlns:p14="http://schemas.microsoft.com/office/powerpoint/2010/main" xmlns="" val="17915212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400622"/>
            <a:ext cx="9791700" cy="4351338"/>
          </a:xfrm>
        </p:spPr>
        <p:txBody>
          <a:bodyPr>
            <a:normAutofit/>
          </a:bodyPr>
          <a:lstStyle/>
          <a:p>
            <a:r>
              <a:rPr lang="en-US" dirty="0"/>
              <a:t>Used by Browsers and search engine and how your site info is displayed in the search results.</a:t>
            </a:r>
          </a:p>
          <a:p>
            <a:r>
              <a:rPr lang="en-US" dirty="0"/>
              <a:t>&lt;meta&gt; tags always go inside the &lt;head&gt; element.</a:t>
            </a:r>
          </a:p>
          <a:p>
            <a:r>
              <a:rPr lang="en-US" dirty="0"/>
              <a:t>Suggested Meta tags to include: charset, description, keywords, author and refresh.</a:t>
            </a:r>
          </a:p>
          <a:p>
            <a:pPr marL="0" indent="0">
              <a:buNone/>
            </a:pPr>
            <a:r>
              <a:rPr lang="en-US" dirty="0"/>
              <a:t>Useful resource:</a:t>
            </a:r>
          </a:p>
          <a:p>
            <a:pPr marL="0" indent="0">
              <a:buNone/>
            </a:pPr>
            <a:r>
              <a:rPr lang="pl-PL" dirty="0">
                <a:hlinkClick r:id="rId2"/>
              </a:rPr>
              <a:t>http://www.youtube.com/watch?v=aTaIMu01_bc</a:t>
            </a:r>
            <a:r>
              <a:rPr lang="pl-PL" dirty="0"/>
              <a:t> </a:t>
            </a:r>
            <a:endParaRPr lang="en-US" dirty="0"/>
          </a:p>
        </p:txBody>
      </p:sp>
      <p:sp>
        <p:nvSpPr>
          <p:cNvPr id="4" name="Title 3"/>
          <p:cNvSpPr>
            <a:spLocks noGrp="1"/>
          </p:cNvSpPr>
          <p:nvPr>
            <p:ph type="title"/>
          </p:nvPr>
        </p:nvSpPr>
        <p:spPr>
          <a:xfrm>
            <a:off x="2324100" y="365126"/>
            <a:ext cx="9029700" cy="716700"/>
          </a:xfrm>
        </p:spPr>
        <p:txBody>
          <a:bodyPr>
            <a:noAutofit/>
          </a:bodyPr>
          <a:lstStyle/>
          <a:p>
            <a:r>
              <a:rPr lang="en-US" b="1" dirty="0"/>
              <a:t>Meta Tags</a:t>
            </a:r>
            <a:endParaRPr lang="en-GB" b="1" dirty="0"/>
          </a:p>
        </p:txBody>
      </p:sp>
    </p:spTree>
    <p:extLst>
      <p:ext uri="{BB962C8B-B14F-4D97-AF65-F5344CB8AC3E}">
        <p14:creationId xmlns:p14="http://schemas.microsoft.com/office/powerpoint/2010/main" xmlns="" val="240433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484826" y="1249252"/>
            <a:ext cx="10466768" cy="4549418"/>
          </a:xfrm>
        </p:spPr>
        <p:txBody>
          <a:bodyPr>
            <a:noAutofit/>
          </a:bodyPr>
          <a:lstStyle/>
          <a:p>
            <a:pPr marL="0" indent="0">
              <a:buNone/>
            </a:pPr>
            <a:r>
              <a:rPr lang="en-US" dirty="0"/>
              <a:t>&lt;head&gt;</a:t>
            </a:r>
          </a:p>
          <a:p>
            <a:pPr marL="0" indent="0">
              <a:buNone/>
            </a:pPr>
            <a:r>
              <a:rPr lang="en-US" dirty="0"/>
              <a:t>&lt;meta </a:t>
            </a:r>
            <a:r>
              <a:rPr lang="en-US" dirty="0" err="1"/>
              <a:t>charest</a:t>
            </a:r>
            <a:r>
              <a:rPr lang="en-US" dirty="0"/>
              <a:t>=“utf-8”&gt;</a:t>
            </a:r>
          </a:p>
          <a:p>
            <a:pPr marL="0" indent="0">
              <a:buNone/>
            </a:pPr>
            <a:endParaRPr lang="de-DE" dirty="0"/>
          </a:p>
          <a:p>
            <a:pPr marL="0" indent="0">
              <a:buNone/>
            </a:pPr>
            <a:r>
              <a:rPr lang="de-DE" dirty="0"/>
              <a:t>&lt;meta name=“</a:t>
            </a:r>
            <a:r>
              <a:rPr lang="de-DE" dirty="0">
                <a:solidFill>
                  <a:srgbClr val="E46C0A"/>
                </a:solidFill>
              </a:rPr>
              <a:t>description</a:t>
            </a:r>
            <a:r>
              <a:rPr lang="de-DE" dirty="0"/>
              <a:t>” content=“Course Code CT1501”&gt; </a:t>
            </a:r>
          </a:p>
          <a:p>
            <a:pPr marL="0" indent="0">
              <a:buNone/>
            </a:pPr>
            <a:endParaRPr lang="de-DE" dirty="0"/>
          </a:p>
          <a:p>
            <a:pPr marL="0" indent="0">
              <a:buNone/>
            </a:pPr>
            <a:r>
              <a:rPr lang="de-DE" dirty="0"/>
              <a:t>&lt;meta name=“</a:t>
            </a:r>
            <a:r>
              <a:rPr lang="de-DE" dirty="0">
                <a:solidFill>
                  <a:srgbClr val="E46C0A"/>
                </a:solidFill>
              </a:rPr>
              <a:t>keywords</a:t>
            </a:r>
            <a:r>
              <a:rPr lang="de-DE" dirty="0"/>
              <a:t>” content=“Web development, KSU”&gt;</a:t>
            </a:r>
          </a:p>
          <a:p>
            <a:pPr marL="0" indent="0">
              <a:buNone/>
            </a:pPr>
            <a:endParaRPr lang="de-DE" dirty="0"/>
          </a:p>
          <a:p>
            <a:pPr marL="0" indent="0">
              <a:buNone/>
            </a:pPr>
            <a:r>
              <a:rPr lang="de-DE" dirty="0"/>
              <a:t>&lt;meta name=“</a:t>
            </a:r>
            <a:r>
              <a:rPr lang="de-DE" dirty="0">
                <a:solidFill>
                  <a:srgbClr val="E46C0A"/>
                </a:solidFill>
              </a:rPr>
              <a:t>author</a:t>
            </a:r>
            <a:r>
              <a:rPr lang="de-DE" dirty="0"/>
              <a:t>” content=“author‘s name”&gt; </a:t>
            </a:r>
          </a:p>
          <a:p>
            <a:pPr marL="0" indent="0">
              <a:buNone/>
            </a:pPr>
            <a:endParaRPr lang="de-DE" dirty="0"/>
          </a:p>
          <a:p>
            <a:pPr marL="0" indent="0">
              <a:buNone/>
            </a:pPr>
            <a:r>
              <a:rPr lang="de-DE" dirty="0"/>
              <a:t>&lt;</a:t>
            </a:r>
            <a:r>
              <a:rPr lang="de-DE" sz="2400" dirty="0"/>
              <a:t>title&gt;web development class web page&lt;/title</a:t>
            </a:r>
            <a:r>
              <a:rPr lang="de-DE" sz="2400" dirty="0" smtClean="0"/>
              <a:t>&gt;</a:t>
            </a:r>
            <a:endParaRPr lang="de-DE" sz="2400" dirty="0"/>
          </a:p>
          <a:p>
            <a:pPr marL="0" indent="0">
              <a:buNone/>
            </a:pPr>
            <a:r>
              <a:rPr lang="de-DE" sz="2400" dirty="0"/>
              <a:t> &lt;/head&gt;</a:t>
            </a:r>
            <a:endParaRPr lang="en-US" sz="2400" dirty="0"/>
          </a:p>
        </p:txBody>
      </p:sp>
      <p:sp>
        <p:nvSpPr>
          <p:cNvPr id="4" name="Title 3"/>
          <p:cNvSpPr>
            <a:spLocks noGrp="1"/>
          </p:cNvSpPr>
          <p:nvPr>
            <p:ph type="title"/>
          </p:nvPr>
        </p:nvSpPr>
        <p:spPr>
          <a:xfrm>
            <a:off x="2324100" y="365126"/>
            <a:ext cx="9029700" cy="884126"/>
          </a:xfrm>
        </p:spPr>
        <p:txBody>
          <a:bodyPr/>
          <a:lstStyle/>
          <a:p>
            <a:r>
              <a:rPr lang="en-US" b="1" dirty="0"/>
              <a:t>Meta Tags</a:t>
            </a:r>
            <a:endParaRPr lang="en-GB" b="1" dirty="0"/>
          </a:p>
        </p:txBody>
      </p:sp>
    </p:spTree>
    <p:extLst>
      <p:ext uri="{BB962C8B-B14F-4D97-AF65-F5344CB8AC3E}">
        <p14:creationId xmlns:p14="http://schemas.microsoft.com/office/powerpoint/2010/main" xmlns="" val="2613973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511222"/>
            <a:ext cx="9791700" cy="4351338"/>
          </a:xfrm>
        </p:spPr>
        <p:txBody>
          <a:bodyPr>
            <a:normAutofit/>
          </a:bodyPr>
          <a:lstStyle/>
          <a:p>
            <a:endParaRPr lang="en-US" sz="3200" dirty="0"/>
          </a:p>
          <a:p>
            <a:r>
              <a:rPr lang="en-US" dirty="0"/>
              <a:t>Every HTML document needs a title.</a:t>
            </a:r>
          </a:p>
          <a:p>
            <a:r>
              <a:rPr lang="en-US" dirty="0"/>
              <a:t>Here is what you need to type in the </a:t>
            </a:r>
            <a:r>
              <a:rPr lang="en-US" dirty="0">
                <a:solidFill>
                  <a:srgbClr val="E46C0A"/>
                </a:solidFill>
              </a:rPr>
              <a:t>header</a:t>
            </a:r>
            <a:r>
              <a:rPr lang="en-US" dirty="0"/>
              <a:t> part of your HTML document:</a:t>
            </a:r>
          </a:p>
          <a:p>
            <a:endParaRPr lang="en-US" dirty="0"/>
          </a:p>
          <a:p>
            <a:r>
              <a:rPr lang="en-US" dirty="0"/>
              <a:t>&lt;title&gt;</a:t>
            </a:r>
          </a:p>
          <a:p>
            <a:r>
              <a:rPr lang="en-US" dirty="0"/>
              <a:t>My Home Page</a:t>
            </a:r>
          </a:p>
          <a:p>
            <a:r>
              <a:rPr lang="en-US" dirty="0"/>
              <a:t>&lt;/title&gt;</a:t>
            </a:r>
          </a:p>
        </p:txBody>
      </p:sp>
      <p:sp>
        <p:nvSpPr>
          <p:cNvPr id="4" name="Title 3"/>
          <p:cNvSpPr>
            <a:spLocks noGrp="1"/>
          </p:cNvSpPr>
          <p:nvPr>
            <p:ph type="title"/>
          </p:nvPr>
        </p:nvSpPr>
        <p:spPr>
          <a:xfrm>
            <a:off x="2324100" y="365126"/>
            <a:ext cx="9029700" cy="652306"/>
          </a:xfrm>
        </p:spPr>
        <p:txBody>
          <a:bodyPr>
            <a:noAutofit/>
          </a:bodyPr>
          <a:lstStyle/>
          <a:p>
            <a:pPr algn="ctr"/>
            <a:r>
              <a:rPr lang="en-US" b="1" dirty="0"/>
              <a:t>Start with a </a:t>
            </a:r>
            <a:r>
              <a:rPr lang="en-US" b="1" dirty="0">
                <a:solidFill>
                  <a:srgbClr val="E46C0A"/>
                </a:solidFill>
              </a:rPr>
              <a:t>Title</a:t>
            </a:r>
          </a:p>
        </p:txBody>
      </p:sp>
      <p:pic>
        <p:nvPicPr>
          <p:cNvPr id="5" name="Picture 4" descr="Screen shot 2013-09-07 at 3.36.07 PM.png"/>
          <p:cNvPicPr>
            <a:picLocks noChangeAspect="1"/>
          </p:cNvPicPr>
          <p:nvPr/>
        </p:nvPicPr>
        <p:blipFill rotWithShape="1">
          <a:blip r:embed="rId2" cstate="print">
            <a:extLst>
              <a:ext uri="{28A0092B-C50C-407E-A947-70E740481C1C}">
                <a14:useLocalDpi xmlns:a14="http://schemas.microsoft.com/office/drawing/2010/main" xmlns="" val="0"/>
              </a:ext>
            </a:extLst>
          </a:blip>
          <a:srcRect l="5150" t="7001" r="3085" b="4338"/>
          <a:stretch/>
        </p:blipFill>
        <p:spPr>
          <a:xfrm>
            <a:off x="4721358" y="3457689"/>
            <a:ext cx="4254607" cy="2824284"/>
          </a:xfrm>
          <a:prstGeom prst="rect">
            <a:avLst/>
          </a:prstGeom>
        </p:spPr>
      </p:pic>
    </p:spTree>
    <p:extLst>
      <p:ext uri="{BB962C8B-B14F-4D97-AF65-F5344CB8AC3E}">
        <p14:creationId xmlns:p14="http://schemas.microsoft.com/office/powerpoint/2010/main" xmlns="" val="41031046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200150" y="1297590"/>
            <a:ext cx="9791700" cy="4716843"/>
          </a:xfrm>
        </p:spPr>
        <p:txBody>
          <a:bodyPr>
            <a:noAutofit/>
          </a:bodyPr>
          <a:lstStyle/>
          <a:p>
            <a:pPr marL="0" indent="0">
              <a:buNone/>
            </a:pPr>
            <a:r>
              <a:rPr lang="en-US" sz="2400" dirty="0"/>
              <a:t>&lt;! DOCTYPE html&gt;</a:t>
            </a:r>
          </a:p>
          <a:p>
            <a:pPr marL="0" indent="0">
              <a:buNone/>
            </a:pPr>
            <a:endParaRPr lang="en-US" sz="2400" dirty="0"/>
          </a:p>
          <a:p>
            <a:pPr marL="0" indent="0">
              <a:buNone/>
            </a:pPr>
            <a:endParaRPr lang="en-US" sz="2400" dirty="0"/>
          </a:p>
          <a:p>
            <a:pPr marL="0" indent="0">
              <a:buNone/>
            </a:pPr>
            <a:r>
              <a:rPr lang="en-US" sz="2400" dirty="0"/>
              <a:t>&lt;html </a:t>
            </a:r>
            <a:r>
              <a:rPr lang="en-US" sz="2400" dirty="0" err="1"/>
              <a:t>lang</a:t>
            </a:r>
            <a:r>
              <a:rPr lang="en-US" sz="2400" dirty="0"/>
              <a:t>=“</a:t>
            </a:r>
            <a:r>
              <a:rPr lang="en-US" sz="2400" dirty="0" err="1"/>
              <a:t>en</a:t>
            </a:r>
            <a:r>
              <a:rPr lang="en-US" sz="2400" dirty="0"/>
              <a:t>”&gt;</a:t>
            </a:r>
          </a:p>
          <a:p>
            <a:pPr marL="0" indent="0">
              <a:buNone/>
            </a:pPr>
            <a:r>
              <a:rPr lang="en-US" sz="2400" dirty="0"/>
              <a:t>&lt;head&gt;</a:t>
            </a:r>
          </a:p>
          <a:p>
            <a:pPr marL="0" indent="0">
              <a:buNone/>
            </a:pPr>
            <a:r>
              <a:rPr lang="en-US" sz="2400" dirty="0"/>
              <a:t>&lt;title&gt;         &lt;/title&gt;</a:t>
            </a:r>
          </a:p>
          <a:p>
            <a:pPr marL="0" indent="0">
              <a:buNone/>
            </a:pPr>
            <a:r>
              <a:rPr lang="en-US" sz="2400" dirty="0"/>
              <a:t>&lt;meta </a:t>
            </a:r>
            <a:r>
              <a:rPr lang="en-US" sz="2400" dirty="0" err="1"/>
              <a:t>charest</a:t>
            </a:r>
            <a:r>
              <a:rPr lang="en-US" sz="2400" dirty="0"/>
              <a:t>=“utf-8”&gt;</a:t>
            </a:r>
          </a:p>
          <a:p>
            <a:pPr marL="0" indent="0">
              <a:buNone/>
            </a:pPr>
            <a:r>
              <a:rPr lang="en-US" sz="2400" dirty="0"/>
              <a:t>&lt;/head&gt;</a:t>
            </a:r>
          </a:p>
          <a:p>
            <a:pPr marL="0" indent="0">
              <a:buNone/>
            </a:pPr>
            <a:r>
              <a:rPr lang="en-US" sz="2400" dirty="0"/>
              <a:t>&lt;body&gt;</a:t>
            </a:r>
          </a:p>
          <a:p>
            <a:pPr marL="0" indent="0">
              <a:buNone/>
            </a:pPr>
            <a:endParaRPr lang="en-US" sz="2400" dirty="0"/>
          </a:p>
          <a:p>
            <a:pPr marL="0" indent="0">
              <a:buNone/>
            </a:pPr>
            <a:r>
              <a:rPr lang="en-US" sz="2400" dirty="0"/>
              <a:t>&lt;/body&gt;</a:t>
            </a:r>
          </a:p>
          <a:p>
            <a:pPr marL="0" indent="0">
              <a:buNone/>
            </a:pPr>
            <a:r>
              <a:rPr lang="en-US" sz="2400" dirty="0"/>
              <a:t>&lt;/html&gt;</a:t>
            </a:r>
          </a:p>
        </p:txBody>
      </p:sp>
      <p:sp>
        <p:nvSpPr>
          <p:cNvPr id="4" name="Title 3"/>
          <p:cNvSpPr>
            <a:spLocks noGrp="1"/>
          </p:cNvSpPr>
          <p:nvPr>
            <p:ph type="title"/>
          </p:nvPr>
        </p:nvSpPr>
        <p:spPr>
          <a:xfrm>
            <a:off x="2324100" y="365126"/>
            <a:ext cx="9029700" cy="652306"/>
          </a:xfrm>
        </p:spPr>
        <p:txBody>
          <a:bodyPr>
            <a:normAutofit fontScale="90000"/>
          </a:bodyPr>
          <a:lstStyle/>
          <a:p>
            <a:r>
              <a:rPr lang="en-US" b="1" dirty="0"/>
              <a:t>A basic HTML5 web page template</a:t>
            </a:r>
            <a:endParaRPr lang="en-GB" b="1" dirty="0"/>
          </a:p>
        </p:txBody>
      </p:sp>
      <p:sp>
        <p:nvSpPr>
          <p:cNvPr id="5" name="Left Arrow Callout 4"/>
          <p:cNvSpPr/>
          <p:nvPr/>
        </p:nvSpPr>
        <p:spPr>
          <a:xfrm>
            <a:off x="4051827" y="1726731"/>
            <a:ext cx="4188323" cy="867381"/>
          </a:xfrm>
          <a:prstGeom prst="leftArrowCallout">
            <a:avLst>
              <a:gd name="adj1" fmla="val 0"/>
              <a:gd name="adj2" fmla="val 25000"/>
              <a:gd name="adj3" fmla="val 25000"/>
              <a:gd name="adj4" fmla="val 83732"/>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The DTD (Document type definition). Always first line, identifies the type of the markup language.</a:t>
            </a:r>
            <a:endParaRPr lang="en-US" sz="1400" dirty="0">
              <a:solidFill>
                <a:schemeClr val="accent6">
                  <a:lumMod val="75000"/>
                </a:schemeClr>
              </a:solidFill>
            </a:endParaRPr>
          </a:p>
        </p:txBody>
      </p:sp>
      <p:sp>
        <p:nvSpPr>
          <p:cNvPr id="6" name="Left Arrow Callout 5"/>
          <p:cNvSpPr/>
          <p:nvPr/>
        </p:nvSpPr>
        <p:spPr>
          <a:xfrm>
            <a:off x="3771290" y="2900406"/>
            <a:ext cx="4468860" cy="472496"/>
          </a:xfrm>
          <a:prstGeom prst="leftArrowCallout">
            <a:avLst>
              <a:gd name="adj1" fmla="val 0"/>
              <a:gd name="adj2" fmla="val 40270"/>
              <a:gd name="adj3" fmla="val 52488"/>
              <a:gd name="adj4" fmla="val 78112"/>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Optional, specifies spoken language of the document</a:t>
            </a:r>
            <a:endParaRPr lang="en-US" sz="1400" dirty="0">
              <a:solidFill>
                <a:schemeClr val="accent6">
                  <a:lumMod val="75000"/>
                </a:schemeClr>
              </a:solidFill>
            </a:endParaRPr>
          </a:p>
        </p:txBody>
      </p:sp>
      <p:sp>
        <p:nvSpPr>
          <p:cNvPr id="7" name="Left Arrow Callout 6"/>
          <p:cNvSpPr/>
          <p:nvPr/>
        </p:nvSpPr>
        <p:spPr>
          <a:xfrm>
            <a:off x="4298902" y="3658882"/>
            <a:ext cx="3941248" cy="820572"/>
          </a:xfrm>
          <a:prstGeom prst="leftArrowCallout">
            <a:avLst>
              <a:gd name="adj1" fmla="val 0"/>
              <a:gd name="adj2" fmla="val 25000"/>
              <a:gd name="adj3" fmla="val 25000"/>
              <a:gd name="adj4" fmla="val 90383"/>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accent6">
                    <a:lumMod val="75000"/>
                  </a:schemeClr>
                </a:solidFill>
              </a:rPr>
              <a:t>Describes the characteristic of the webpage. Utf-8 is widely supported by the browser</a:t>
            </a:r>
            <a:endParaRPr lang="en-US" sz="1400" dirty="0">
              <a:solidFill>
                <a:schemeClr val="accent6">
                  <a:lumMod val="75000"/>
                </a:schemeClr>
              </a:solidFill>
            </a:endParaRPr>
          </a:p>
        </p:txBody>
      </p:sp>
    </p:spTree>
    <p:extLst>
      <p:ext uri="{BB962C8B-B14F-4D97-AF65-F5344CB8AC3E}">
        <p14:creationId xmlns:p14="http://schemas.microsoft.com/office/powerpoint/2010/main" xmlns="" val="23663694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200150" y="1297591"/>
            <a:ext cx="9791700" cy="4351338"/>
          </a:xfrm>
        </p:spPr>
        <p:txBody>
          <a:bodyPr>
            <a:noAutofit/>
          </a:bodyPr>
          <a:lstStyle/>
          <a:p>
            <a:r>
              <a:rPr lang="en-US" dirty="0"/>
              <a:t>Text is normally placed in paragraph elements</a:t>
            </a:r>
          </a:p>
          <a:p>
            <a:endParaRPr lang="en-US" dirty="0"/>
          </a:p>
          <a:p>
            <a:r>
              <a:rPr lang="en-US" dirty="0"/>
              <a:t>The </a:t>
            </a:r>
            <a:r>
              <a:rPr lang="en-US" dirty="0">
                <a:latin typeface="Courier New" charset="0"/>
              </a:rPr>
              <a:t>&lt;p&gt;</a:t>
            </a:r>
            <a:r>
              <a:rPr lang="en-US" dirty="0"/>
              <a:t> tag defines a paragraph.</a:t>
            </a:r>
          </a:p>
          <a:p>
            <a:pPr marL="0" indent="0">
              <a:buNone/>
            </a:pPr>
            <a:endParaRPr lang="en-US" dirty="0"/>
          </a:p>
          <a:p>
            <a:r>
              <a:rPr lang="en-US" dirty="0"/>
              <a:t> The </a:t>
            </a:r>
            <a:r>
              <a:rPr lang="en-US" dirty="0">
                <a:latin typeface="Courier New" charset="0"/>
              </a:rPr>
              <a:t>&lt;p&gt;</a:t>
            </a:r>
            <a:r>
              <a:rPr lang="en-US" dirty="0"/>
              <a:t> tag breaks the current line and inserts a blank line.</a:t>
            </a:r>
          </a:p>
          <a:p>
            <a:pPr marL="0" indent="0">
              <a:buNone/>
            </a:pPr>
            <a:endParaRPr lang="en-US" dirty="0"/>
          </a:p>
          <a:p>
            <a:r>
              <a:rPr lang="en-US" dirty="0"/>
              <a:t>Browsers automatically add some space (margin) before and after each </a:t>
            </a:r>
            <a:r>
              <a:rPr lang="en-US" dirty="0">
                <a:latin typeface="Courier New" charset="0"/>
              </a:rPr>
              <a:t>&lt;p&gt;</a:t>
            </a:r>
            <a:r>
              <a:rPr lang="en-US" dirty="0"/>
              <a:t> element.</a:t>
            </a:r>
          </a:p>
          <a:p>
            <a:pPr marL="0" indent="0">
              <a:buNone/>
            </a:pPr>
            <a:endParaRPr lang="en-US" dirty="0"/>
          </a:p>
          <a:p>
            <a:r>
              <a:rPr lang="en-US" dirty="0"/>
              <a:t>The new line gets the beginning of the content of the paragraph</a:t>
            </a:r>
          </a:p>
          <a:p>
            <a:endParaRPr lang="en-US" dirty="0"/>
          </a:p>
          <a:p>
            <a:pPr marL="0" indent="0">
              <a:buNone/>
            </a:pPr>
            <a:r>
              <a:rPr lang="en-US" dirty="0"/>
              <a:t>  </a:t>
            </a:r>
          </a:p>
          <a:p>
            <a:pPr marL="0" indent="0">
              <a:buNone/>
            </a:pPr>
            <a:r>
              <a:rPr lang="en-US" dirty="0"/>
              <a:t>    </a:t>
            </a:r>
          </a:p>
          <a:p>
            <a:pPr marL="0" indent="0">
              <a:buNone/>
            </a:pPr>
            <a:r>
              <a:rPr lang="en-US" dirty="0">
                <a:latin typeface="Courier New" charset="0"/>
              </a:rPr>
              <a:t> </a:t>
            </a:r>
            <a:endParaRPr lang="en-GB" dirty="0"/>
          </a:p>
        </p:txBody>
      </p:sp>
      <p:sp>
        <p:nvSpPr>
          <p:cNvPr id="4" name="Title 3"/>
          <p:cNvSpPr>
            <a:spLocks noGrp="1"/>
          </p:cNvSpPr>
          <p:nvPr>
            <p:ph type="title"/>
          </p:nvPr>
        </p:nvSpPr>
        <p:spPr>
          <a:xfrm>
            <a:off x="2324100" y="365126"/>
            <a:ext cx="9029700" cy="716700"/>
          </a:xfrm>
        </p:spPr>
        <p:txBody>
          <a:bodyPr>
            <a:noAutofit/>
          </a:bodyPr>
          <a:lstStyle/>
          <a:p>
            <a:r>
              <a:rPr lang="en-US" b="1" dirty="0"/>
              <a:t>Basic Text Markup</a:t>
            </a:r>
            <a:endParaRPr lang="en-GB" b="1" dirty="0"/>
          </a:p>
        </p:txBody>
      </p:sp>
    </p:spTree>
    <p:extLst>
      <p:ext uri="{BB962C8B-B14F-4D97-AF65-F5344CB8AC3E}">
        <p14:creationId xmlns:p14="http://schemas.microsoft.com/office/powerpoint/2010/main" xmlns="" val="16562775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p:txBody>
          <a:bodyPr/>
          <a:lstStyle/>
          <a:p>
            <a:r>
              <a:rPr lang="en-US" b="1" dirty="0"/>
              <a:t>HTML Paragraphs</a:t>
            </a:r>
            <a:endParaRPr lang="en-GB" b="1" dirty="0"/>
          </a:p>
        </p:txBody>
      </p:sp>
      <p:sp>
        <p:nvSpPr>
          <p:cNvPr id="6" name="TextBox 5"/>
          <p:cNvSpPr txBox="1"/>
          <p:nvPr/>
        </p:nvSpPr>
        <p:spPr>
          <a:xfrm>
            <a:off x="2121430" y="1379859"/>
            <a:ext cx="5515742" cy="5509200"/>
          </a:xfrm>
          <a:prstGeom prst="rect">
            <a:avLst/>
          </a:prstGeom>
          <a:noFill/>
        </p:spPr>
        <p:txBody>
          <a:bodyPr wrap="square" rtlCol="0">
            <a:spAutoFit/>
          </a:bodyPr>
          <a:lstStyle/>
          <a:p>
            <a:r>
              <a:rPr lang="en-US" sz="3200" b="1" dirty="0" smtClean="0">
                <a:solidFill>
                  <a:srgbClr val="FF6600"/>
                </a:solidFill>
              </a:rPr>
              <a:t>Source </a:t>
            </a:r>
            <a:r>
              <a:rPr lang="en-US" sz="3200" b="1" dirty="0" smtClean="0">
                <a:solidFill>
                  <a:srgbClr val="FF6600"/>
                </a:solidFill>
              </a:rPr>
              <a:t>Code</a:t>
            </a:r>
            <a:endParaRPr lang="en-US" sz="3200" dirty="0" smtClean="0"/>
          </a:p>
          <a:p>
            <a:r>
              <a:rPr lang="en-US" sz="3200" dirty="0" smtClean="0"/>
              <a:t>&lt;!DOCTYPE html&gt;</a:t>
            </a:r>
          </a:p>
          <a:p>
            <a:r>
              <a:rPr lang="en-US" sz="3200" dirty="0" smtClean="0"/>
              <a:t>&lt;html&gt;</a:t>
            </a:r>
          </a:p>
          <a:p>
            <a:r>
              <a:rPr lang="en-US" sz="3200" dirty="0" smtClean="0"/>
              <a:t>&lt;body&gt;</a:t>
            </a:r>
          </a:p>
          <a:p>
            <a:endParaRPr lang="en-US" sz="3200" dirty="0" smtClean="0"/>
          </a:p>
          <a:p>
            <a:r>
              <a:rPr lang="en-US" sz="3200" dirty="0" smtClean="0"/>
              <a:t>&lt;p&gt;This is a paragraph.&lt;/p&gt;</a:t>
            </a:r>
          </a:p>
          <a:p>
            <a:r>
              <a:rPr lang="en-US" sz="3200" dirty="0" smtClean="0"/>
              <a:t>&lt;p&gt;This is another paragraph.&lt;/p</a:t>
            </a:r>
            <a:r>
              <a:rPr lang="en-US" sz="3200" dirty="0" smtClean="0"/>
              <a:t>&gt;</a:t>
            </a:r>
            <a:endParaRPr lang="en-US" sz="3200" dirty="0" smtClean="0"/>
          </a:p>
          <a:p>
            <a:endParaRPr lang="en-US" sz="3200" dirty="0" smtClean="0"/>
          </a:p>
          <a:p>
            <a:r>
              <a:rPr lang="en-US" sz="3200" dirty="0" smtClean="0"/>
              <a:t>&lt;/body&gt;</a:t>
            </a:r>
          </a:p>
          <a:p>
            <a:r>
              <a:rPr lang="en-US" sz="3200" dirty="0" smtClean="0"/>
              <a:t>&lt;/html&gt;</a:t>
            </a:r>
          </a:p>
        </p:txBody>
      </p:sp>
      <p:pic>
        <p:nvPicPr>
          <p:cNvPr id="7" name="Picture 6" descr="Screen shot 2013-09-07 at 11.45.56 P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08349" y="2890739"/>
            <a:ext cx="2692400" cy="1181100"/>
          </a:xfrm>
          <a:prstGeom prst="rect">
            <a:avLst/>
          </a:prstGeom>
        </p:spPr>
      </p:pic>
      <p:sp>
        <p:nvSpPr>
          <p:cNvPr id="8" name="TextBox 7"/>
          <p:cNvSpPr txBox="1"/>
          <p:nvPr/>
        </p:nvSpPr>
        <p:spPr>
          <a:xfrm>
            <a:off x="8129288" y="2158442"/>
            <a:ext cx="983112" cy="461665"/>
          </a:xfrm>
          <a:prstGeom prst="rect">
            <a:avLst/>
          </a:prstGeom>
          <a:noFill/>
        </p:spPr>
        <p:txBody>
          <a:bodyPr wrap="none" rtlCol="0">
            <a:spAutoFit/>
          </a:bodyPr>
          <a:lstStyle/>
          <a:p>
            <a:r>
              <a:rPr lang="en-US" sz="2400" b="1" dirty="0" smtClean="0">
                <a:solidFill>
                  <a:srgbClr val="E46C0A"/>
                </a:solidFill>
              </a:rPr>
              <a:t>Result</a:t>
            </a:r>
            <a:endParaRPr lang="en-US" sz="2400" b="1" dirty="0">
              <a:solidFill>
                <a:srgbClr val="E46C0A"/>
              </a:solidFill>
            </a:endParaRPr>
          </a:p>
        </p:txBody>
      </p:sp>
    </p:spTree>
    <p:extLst>
      <p:ext uri="{BB962C8B-B14F-4D97-AF65-F5344CB8AC3E}">
        <p14:creationId xmlns:p14="http://schemas.microsoft.com/office/powerpoint/2010/main" xmlns="" val="13412652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284051" y="184821"/>
            <a:ext cx="9029700" cy="1325563"/>
          </a:xfrm>
        </p:spPr>
        <p:txBody>
          <a:bodyPr/>
          <a:lstStyle/>
          <a:p>
            <a:r>
              <a:rPr lang="en-US" b="1" dirty="0"/>
              <a:t>Empty Tags</a:t>
            </a:r>
            <a:endParaRPr lang="en-GB" b="1" dirty="0"/>
          </a:p>
        </p:txBody>
      </p:sp>
      <p:sp>
        <p:nvSpPr>
          <p:cNvPr id="9" name="Content Placeholder 2"/>
          <p:cNvSpPr>
            <a:spLocks noGrp="1"/>
          </p:cNvSpPr>
          <p:nvPr>
            <p:ph idx="1"/>
          </p:nvPr>
        </p:nvSpPr>
        <p:spPr>
          <a:xfrm>
            <a:off x="1848118" y="1510384"/>
            <a:ext cx="8229600" cy="4525963"/>
          </a:xfrm>
        </p:spPr>
        <p:txBody>
          <a:bodyPr>
            <a:normAutofit/>
          </a:bodyPr>
          <a:lstStyle/>
          <a:p>
            <a:pPr marL="0" indent="0">
              <a:buNone/>
            </a:pPr>
            <a:r>
              <a:rPr lang="en-US" dirty="0" smtClean="0"/>
              <a:t>An </a:t>
            </a:r>
            <a:r>
              <a:rPr lang="en-US" dirty="0"/>
              <a:t>empty </a:t>
            </a:r>
            <a:r>
              <a:rPr lang="en-US" dirty="0" smtClean="0"/>
              <a:t>tag means </a:t>
            </a:r>
            <a:r>
              <a:rPr lang="en-US" dirty="0"/>
              <a:t>that it has no end tag (No closing tag!)</a:t>
            </a:r>
          </a:p>
          <a:p>
            <a:pPr marL="0" indent="0">
              <a:buNone/>
            </a:pPr>
            <a:r>
              <a:rPr lang="en-US" dirty="0" smtClean="0">
                <a:solidFill>
                  <a:srgbClr val="FF6600"/>
                </a:solidFill>
              </a:rPr>
              <a:t>The Line break &lt;</a:t>
            </a:r>
            <a:r>
              <a:rPr lang="en-US" dirty="0" err="1" smtClean="0">
                <a:solidFill>
                  <a:srgbClr val="FF6600"/>
                </a:solidFill>
              </a:rPr>
              <a:t>br</a:t>
            </a:r>
            <a:r>
              <a:rPr lang="en-US" dirty="0" smtClean="0">
                <a:solidFill>
                  <a:srgbClr val="FF6600"/>
                </a:solidFill>
              </a:rPr>
              <a:t>&gt; tag</a:t>
            </a:r>
          </a:p>
          <a:p>
            <a:r>
              <a:rPr lang="en-US" dirty="0"/>
              <a:t>I</a:t>
            </a:r>
            <a:r>
              <a:rPr lang="en-US" dirty="0" smtClean="0"/>
              <a:t>nserts </a:t>
            </a:r>
            <a:r>
              <a:rPr lang="en-US" dirty="0"/>
              <a:t>a single line break. </a:t>
            </a:r>
            <a:endParaRPr lang="en-US" dirty="0" smtClean="0"/>
          </a:p>
          <a:p>
            <a:pPr marL="342900" lvl="1" indent="-342900">
              <a:buFont typeface="Arial"/>
              <a:buChar char="•"/>
            </a:pPr>
            <a:r>
              <a:rPr lang="en-US" sz="3200" dirty="0"/>
              <a:t>Causes the next element or text to display on a new line.</a:t>
            </a:r>
          </a:p>
          <a:p>
            <a:r>
              <a:rPr lang="en-US" sz="3200" dirty="0" smtClean="0"/>
              <a:t>XHTML </a:t>
            </a:r>
            <a:r>
              <a:rPr lang="en-US" sz="3200" dirty="0"/>
              <a:t>syntax: </a:t>
            </a:r>
            <a:r>
              <a:rPr lang="en-US" dirty="0">
                <a:latin typeface="Courier New"/>
                <a:cs typeface="Courier New"/>
              </a:rPr>
              <a:t>&lt;</a:t>
            </a:r>
            <a:r>
              <a:rPr lang="en-US" dirty="0" err="1">
                <a:latin typeface="Courier New"/>
                <a:cs typeface="Courier New"/>
              </a:rPr>
              <a:t>br</a:t>
            </a:r>
            <a:r>
              <a:rPr lang="en-US" dirty="0">
                <a:latin typeface="Courier New"/>
                <a:cs typeface="Courier New"/>
              </a:rPr>
              <a:t> /&gt;</a:t>
            </a:r>
          </a:p>
          <a:p>
            <a:r>
              <a:rPr lang="en-US" sz="3200" dirty="0" smtClean="0"/>
              <a:t>HTML syntax: </a:t>
            </a:r>
            <a:r>
              <a:rPr lang="en-US" dirty="0">
                <a:latin typeface="Courier New"/>
                <a:cs typeface="Courier New"/>
              </a:rPr>
              <a:t>&lt;</a:t>
            </a:r>
            <a:r>
              <a:rPr lang="en-US" dirty="0" err="1">
                <a:latin typeface="Courier New"/>
                <a:cs typeface="Courier New"/>
              </a:rPr>
              <a:t>br</a:t>
            </a:r>
            <a:r>
              <a:rPr lang="en-US" dirty="0">
                <a:latin typeface="Courier New"/>
                <a:cs typeface="Courier New"/>
              </a:rPr>
              <a:t>&gt;</a:t>
            </a:r>
          </a:p>
          <a:p>
            <a:endParaRPr lang="en-US" dirty="0" smtClean="0"/>
          </a:p>
          <a:p>
            <a:pPr marL="0" indent="0">
              <a:buNone/>
            </a:pPr>
            <a:endParaRPr lang="en-US" dirty="0"/>
          </a:p>
          <a:p>
            <a:pPr marL="0" indent="0">
              <a:buNone/>
            </a:pPr>
            <a:endParaRPr lang="en-US" dirty="0"/>
          </a:p>
          <a:p>
            <a:endParaRPr lang="en-GB" dirty="0"/>
          </a:p>
        </p:txBody>
      </p:sp>
    </p:spTree>
    <p:extLst>
      <p:ext uri="{BB962C8B-B14F-4D97-AF65-F5344CB8AC3E}">
        <p14:creationId xmlns:p14="http://schemas.microsoft.com/office/powerpoint/2010/main" xmlns="" val="4210004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94520" y="54296"/>
            <a:ext cx="9029700" cy="1325563"/>
          </a:xfrm>
        </p:spPr>
        <p:txBody>
          <a:bodyPr/>
          <a:lstStyle/>
          <a:p>
            <a:r>
              <a:rPr lang="en-US" b="1" dirty="0"/>
              <a:t>Empty Tags</a:t>
            </a:r>
          </a:p>
        </p:txBody>
      </p:sp>
      <p:sp>
        <p:nvSpPr>
          <p:cNvPr id="3" name="Rectangle 2"/>
          <p:cNvSpPr/>
          <p:nvPr/>
        </p:nvSpPr>
        <p:spPr>
          <a:xfrm>
            <a:off x="1476777" y="1028259"/>
            <a:ext cx="9238445" cy="6740307"/>
          </a:xfrm>
          <a:prstGeom prst="rect">
            <a:avLst/>
          </a:prstGeom>
        </p:spPr>
        <p:txBody>
          <a:bodyPr wrap="square">
            <a:spAutoFit/>
          </a:bodyPr>
          <a:lstStyle/>
          <a:p>
            <a:r>
              <a:rPr lang="en-US" sz="3200" b="1" dirty="0">
                <a:solidFill>
                  <a:srgbClr val="E46C0A"/>
                </a:solidFill>
              </a:rPr>
              <a:t>Horizontal Rules &lt;</a:t>
            </a:r>
            <a:r>
              <a:rPr lang="en-US" sz="3200" b="1" dirty="0" err="1">
                <a:solidFill>
                  <a:srgbClr val="E46C0A"/>
                </a:solidFill>
              </a:rPr>
              <a:t>hr</a:t>
            </a:r>
            <a:r>
              <a:rPr lang="en-US" sz="3200" b="1" dirty="0">
                <a:solidFill>
                  <a:srgbClr val="E46C0A"/>
                </a:solidFill>
              </a:rPr>
              <a:t>&gt;</a:t>
            </a:r>
          </a:p>
          <a:p>
            <a:endParaRPr lang="en-US" sz="2000" dirty="0"/>
          </a:p>
          <a:p>
            <a:endParaRPr lang="en-US" sz="2000" dirty="0"/>
          </a:p>
          <a:p>
            <a:pPr marL="285750" indent="-285750">
              <a:buFont typeface="Arial"/>
              <a:buChar char="•"/>
            </a:pPr>
            <a:r>
              <a:rPr lang="en-US" sz="2800" dirty="0"/>
              <a:t>The </a:t>
            </a:r>
            <a:r>
              <a:rPr lang="en-US" sz="2800" dirty="0">
                <a:solidFill>
                  <a:srgbClr val="E46C0A"/>
                </a:solidFill>
              </a:rPr>
              <a:t>&lt;</a:t>
            </a:r>
            <a:r>
              <a:rPr lang="en-US" sz="2800" dirty="0" err="1">
                <a:solidFill>
                  <a:srgbClr val="E46C0A"/>
                </a:solidFill>
              </a:rPr>
              <a:t>hr</a:t>
            </a:r>
            <a:r>
              <a:rPr lang="en-US" sz="2800" dirty="0">
                <a:solidFill>
                  <a:srgbClr val="E46C0A"/>
                </a:solidFill>
              </a:rPr>
              <a:t>&gt; </a:t>
            </a:r>
            <a:r>
              <a:rPr lang="en-US" sz="2800" dirty="0"/>
              <a:t>tag In HTML5, the &lt;</a:t>
            </a:r>
            <a:r>
              <a:rPr lang="en-US" sz="2800" dirty="0" err="1"/>
              <a:t>hr</a:t>
            </a:r>
            <a:r>
              <a:rPr lang="en-US" sz="2800" dirty="0"/>
              <a:t>&gt; tag defines a thematic break.</a:t>
            </a:r>
          </a:p>
          <a:p>
            <a:endParaRPr lang="en-US" sz="2800" dirty="0"/>
          </a:p>
          <a:p>
            <a:pPr marL="285750" indent="-285750">
              <a:buFont typeface="Arial"/>
              <a:buChar char="•"/>
            </a:pPr>
            <a:r>
              <a:rPr lang="en-US" sz="2800" dirty="0"/>
              <a:t>A horizontal rule is useful to separate major sections of your document.</a:t>
            </a:r>
          </a:p>
          <a:p>
            <a:endParaRPr lang="en-US" sz="2800" dirty="0"/>
          </a:p>
          <a:p>
            <a:r>
              <a:rPr lang="en-US" sz="2800" dirty="0"/>
              <a:t>XHTML syntax: </a:t>
            </a:r>
            <a:r>
              <a:rPr lang="en-US" sz="2800" dirty="0">
                <a:latin typeface="Courier New"/>
                <a:cs typeface="Courier New"/>
              </a:rPr>
              <a:t>&lt;</a:t>
            </a:r>
            <a:r>
              <a:rPr lang="en-US" sz="2800" dirty="0" err="1">
                <a:latin typeface="Courier New"/>
                <a:cs typeface="Courier New"/>
              </a:rPr>
              <a:t>hr</a:t>
            </a:r>
            <a:r>
              <a:rPr lang="en-US" sz="2800" dirty="0">
                <a:latin typeface="Courier New"/>
                <a:cs typeface="Courier New"/>
              </a:rPr>
              <a:t> /&gt;</a:t>
            </a:r>
          </a:p>
          <a:p>
            <a:r>
              <a:rPr lang="en-US" sz="2800" dirty="0"/>
              <a:t>HTML syntax: </a:t>
            </a:r>
            <a:r>
              <a:rPr lang="en-US" sz="2800" dirty="0">
                <a:latin typeface="Courier New"/>
                <a:cs typeface="Courier New"/>
              </a:rPr>
              <a:t>&lt;</a:t>
            </a:r>
            <a:r>
              <a:rPr lang="en-US" sz="2800" dirty="0" err="1">
                <a:latin typeface="Courier New"/>
                <a:cs typeface="Courier New"/>
              </a:rPr>
              <a:t>hr</a:t>
            </a:r>
            <a:r>
              <a:rPr lang="en-US" sz="2800" dirty="0">
                <a:latin typeface="Courier New"/>
                <a:cs typeface="Courier New"/>
              </a:rPr>
              <a:t>&gt;</a:t>
            </a:r>
          </a:p>
          <a:p>
            <a:pPr lvl="1"/>
            <a:endParaRPr lang="en-US" sz="2800" dirty="0"/>
          </a:p>
          <a:p>
            <a:pPr lvl="1"/>
            <a:r>
              <a:rPr lang="en-US" sz="2800" dirty="0"/>
              <a:t>You will format this in CSS in later lectures</a:t>
            </a:r>
          </a:p>
          <a:p>
            <a:pPr marL="800100" lvl="1" indent="-342900">
              <a:buFont typeface="+mj-lt"/>
              <a:buAutoNum type="arabicPeriod"/>
            </a:pPr>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xmlns="" val="3132077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066522" y="159063"/>
            <a:ext cx="9029700" cy="1325563"/>
          </a:xfrm>
        </p:spPr>
        <p:txBody>
          <a:bodyPr/>
          <a:lstStyle/>
          <a:p>
            <a:r>
              <a:rPr lang="en-GB" b="1" dirty="0"/>
              <a:t>Example</a:t>
            </a:r>
          </a:p>
        </p:txBody>
      </p:sp>
      <p:pic>
        <p:nvPicPr>
          <p:cNvPr id="9" name="Content Placeholder 3" descr="Screen Shot 2015-08-31 at 07.57.03.pn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t="-65" b="-65"/>
          <a:stretch>
            <a:fillRect/>
          </a:stretch>
        </p:blipFill>
        <p:spPr>
          <a:xfrm>
            <a:off x="7146840" y="1822172"/>
            <a:ext cx="3619898" cy="3848676"/>
          </a:xfrm>
        </p:spPr>
      </p:pic>
      <p:pic>
        <p:nvPicPr>
          <p:cNvPr id="10" name="Picture 9" descr="Screen Shot 2015-08-31 at 07.58.03.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40314" y="1931247"/>
            <a:ext cx="5406526" cy="4096280"/>
          </a:xfrm>
          <a:prstGeom prst="rect">
            <a:avLst/>
          </a:prstGeom>
        </p:spPr>
      </p:pic>
      <p:sp>
        <p:nvSpPr>
          <p:cNvPr id="11" name="TextBox 10"/>
          <p:cNvSpPr txBox="1"/>
          <p:nvPr/>
        </p:nvSpPr>
        <p:spPr>
          <a:xfrm>
            <a:off x="2228155" y="1251482"/>
            <a:ext cx="2082040" cy="523220"/>
          </a:xfrm>
          <a:prstGeom prst="rect">
            <a:avLst/>
          </a:prstGeom>
          <a:noFill/>
        </p:spPr>
        <p:txBody>
          <a:bodyPr wrap="square" rtlCol="0">
            <a:spAutoFit/>
          </a:bodyPr>
          <a:lstStyle/>
          <a:p>
            <a:r>
              <a:rPr lang="en-GB" sz="2800" b="1" dirty="0" smtClean="0">
                <a:solidFill>
                  <a:srgbClr val="FF6600"/>
                </a:solidFill>
              </a:rPr>
              <a:t>Source Code</a:t>
            </a:r>
            <a:endParaRPr lang="en-GB" sz="2800" b="1" dirty="0">
              <a:solidFill>
                <a:srgbClr val="FF6600"/>
              </a:solidFill>
            </a:endParaRPr>
          </a:p>
        </p:txBody>
      </p:sp>
      <p:sp>
        <p:nvSpPr>
          <p:cNvPr id="12" name="TextBox 11"/>
          <p:cNvSpPr txBox="1"/>
          <p:nvPr/>
        </p:nvSpPr>
        <p:spPr>
          <a:xfrm>
            <a:off x="7191138" y="1270855"/>
            <a:ext cx="2082040" cy="523220"/>
          </a:xfrm>
          <a:prstGeom prst="rect">
            <a:avLst/>
          </a:prstGeom>
          <a:noFill/>
        </p:spPr>
        <p:txBody>
          <a:bodyPr wrap="square" rtlCol="0">
            <a:spAutoFit/>
          </a:bodyPr>
          <a:lstStyle/>
          <a:p>
            <a:r>
              <a:rPr lang="en-GB" sz="2800" b="1" dirty="0" smtClean="0">
                <a:solidFill>
                  <a:srgbClr val="FF6600"/>
                </a:solidFill>
              </a:rPr>
              <a:t>Result</a:t>
            </a:r>
            <a:endParaRPr lang="en-GB" sz="2800" b="1" dirty="0">
              <a:solidFill>
                <a:srgbClr val="FF6600"/>
              </a:solidFill>
            </a:endParaRPr>
          </a:p>
        </p:txBody>
      </p:sp>
    </p:spTree>
    <p:extLst>
      <p:ext uri="{BB962C8B-B14F-4D97-AF65-F5344CB8AC3E}">
        <p14:creationId xmlns:p14="http://schemas.microsoft.com/office/powerpoint/2010/main" xmlns="" val="9680017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US" dirty="0"/>
              <a:t>Six sizes, 1 - 6, specified with </a:t>
            </a:r>
            <a:r>
              <a:rPr lang="en-US" sz="2400" dirty="0">
                <a:latin typeface="Courier New" charset="0"/>
              </a:rPr>
              <a:t>&lt;h1&gt;</a:t>
            </a:r>
            <a:r>
              <a:rPr lang="en-US" dirty="0"/>
              <a:t> to </a:t>
            </a:r>
            <a:r>
              <a:rPr lang="en-US" sz="2400" dirty="0">
                <a:latin typeface="Courier New" charset="0"/>
              </a:rPr>
              <a:t>&lt;h6&gt;</a:t>
            </a:r>
          </a:p>
          <a:p>
            <a:r>
              <a:rPr lang="en-US" dirty="0"/>
              <a:t>1, 2, and 3 use font sizes that are larger than the default font size</a:t>
            </a:r>
          </a:p>
          <a:p>
            <a:r>
              <a:rPr lang="en-US" dirty="0"/>
              <a:t> 4 uses the default size</a:t>
            </a:r>
          </a:p>
          <a:p>
            <a:r>
              <a:rPr lang="en-US" dirty="0"/>
              <a:t> 5 and 6 use smaller font sizes</a:t>
            </a:r>
          </a:p>
          <a:p>
            <a:endParaRPr lang="en-GB" dirty="0"/>
          </a:p>
          <a:p>
            <a:endParaRPr lang="en-GB" dirty="0"/>
          </a:p>
        </p:txBody>
      </p:sp>
      <p:sp>
        <p:nvSpPr>
          <p:cNvPr id="4" name="Title 3"/>
          <p:cNvSpPr>
            <a:spLocks noGrp="1"/>
          </p:cNvSpPr>
          <p:nvPr>
            <p:ph type="title"/>
          </p:nvPr>
        </p:nvSpPr>
        <p:spPr/>
        <p:txBody>
          <a:bodyPr/>
          <a:lstStyle/>
          <a:p>
            <a:r>
              <a:rPr lang="en-GB" b="1" dirty="0"/>
              <a:t>HTML Headings</a:t>
            </a:r>
          </a:p>
        </p:txBody>
      </p:sp>
    </p:spTree>
    <p:extLst>
      <p:ext uri="{BB962C8B-B14F-4D97-AF65-F5344CB8AC3E}">
        <p14:creationId xmlns:p14="http://schemas.microsoft.com/office/powerpoint/2010/main" xmlns="" val="40655670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lnSpcReduction="10000"/>
          </a:bodyPr>
          <a:lstStyle/>
          <a:p>
            <a:pPr marL="457200" indent="-457200"/>
            <a:r>
              <a:rPr lang="en-US" dirty="0"/>
              <a:t>It is a </a:t>
            </a:r>
            <a:r>
              <a:rPr lang="en-US" dirty="0">
                <a:solidFill>
                  <a:srgbClr val="E46C0A"/>
                </a:solidFill>
              </a:rPr>
              <a:t>Plain-text files </a:t>
            </a:r>
            <a:r>
              <a:rPr lang="en-US" dirty="0"/>
              <a:t>(also known as ASCII) that contains the markup tags.</a:t>
            </a:r>
          </a:p>
          <a:p>
            <a:endParaRPr lang="en-US" dirty="0"/>
          </a:p>
          <a:p>
            <a:pPr marL="457200" indent="-457200"/>
            <a:r>
              <a:rPr lang="en-US" dirty="0"/>
              <a:t>An HTML file is created using any text editor (e.g.: </a:t>
            </a:r>
            <a:r>
              <a:rPr lang="en-US" dirty="0" err="1"/>
              <a:t>TextEdit</a:t>
            </a:r>
            <a:r>
              <a:rPr lang="en-US" dirty="0"/>
              <a:t> on Macintosh, Notepad on a Windows machine). </a:t>
            </a:r>
          </a:p>
          <a:p>
            <a:r>
              <a:rPr lang="en-US" b="1" u="sng" dirty="0"/>
              <a:t>You do not need an Internet connection to compose and view HTML pages</a:t>
            </a:r>
            <a:r>
              <a:rPr lang="en-US" u="sng" dirty="0"/>
              <a:t>.</a:t>
            </a:r>
          </a:p>
          <a:p>
            <a:pPr marL="169863" indent="-169863"/>
            <a:endParaRPr lang="en-US" b="1" u="sng" dirty="0"/>
          </a:p>
          <a:p>
            <a:pPr marL="169863" indent="-169863"/>
            <a:r>
              <a:rPr lang="en-US" b="1" u="sng" dirty="0">
                <a:cs typeface="Times New Roman" pitchFamily="18" charset="0"/>
              </a:rPr>
              <a:t>The World Wide Web Consortium (http://w3c.org) sets the standards for HTML and its related languages.</a:t>
            </a:r>
            <a:r>
              <a:rPr lang="en-US" b="1" u="sng" dirty="0">
                <a:cs typeface="Arial" pitchFamily="34" charset="0"/>
              </a:rPr>
              <a:t> </a:t>
            </a:r>
          </a:p>
          <a:p>
            <a:endParaRPr lang="en-US" dirty="0"/>
          </a:p>
          <a:p>
            <a:endParaRPr lang="en-US" sz="3200" dirty="0"/>
          </a:p>
          <a:p>
            <a:endParaRPr lang="en-GB" dirty="0"/>
          </a:p>
        </p:txBody>
      </p:sp>
      <p:sp>
        <p:nvSpPr>
          <p:cNvPr id="4" name="Title 3"/>
          <p:cNvSpPr>
            <a:spLocks noGrp="1"/>
          </p:cNvSpPr>
          <p:nvPr>
            <p:ph type="title"/>
          </p:nvPr>
        </p:nvSpPr>
        <p:spPr/>
        <p:txBody>
          <a:bodyPr/>
          <a:lstStyle/>
          <a:p>
            <a:r>
              <a:rPr lang="en-US" b="1" dirty="0"/>
              <a:t>What is an HTML document?</a:t>
            </a:r>
            <a:endParaRPr lang="en-GB" b="1" dirty="0"/>
          </a:p>
        </p:txBody>
      </p:sp>
    </p:spTree>
    <p:extLst>
      <p:ext uri="{BB962C8B-B14F-4D97-AF65-F5344CB8AC3E}">
        <p14:creationId xmlns:p14="http://schemas.microsoft.com/office/powerpoint/2010/main" xmlns="" val="8963841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p:txBody>
          <a:bodyPr>
            <a:normAutofit fontScale="90000"/>
          </a:bodyPr>
          <a:lstStyle/>
          <a:p>
            <a:r>
              <a:rPr lang="en-US" b="1" dirty="0"/>
              <a:t>HTML Headings</a:t>
            </a:r>
            <a:br>
              <a:rPr lang="en-US" b="1" dirty="0"/>
            </a:br>
            <a:endParaRPr lang="en-GB" dirty="0"/>
          </a:p>
        </p:txBody>
      </p:sp>
      <p:sp>
        <p:nvSpPr>
          <p:cNvPr id="5" name="TextBox 4"/>
          <p:cNvSpPr txBox="1"/>
          <p:nvPr/>
        </p:nvSpPr>
        <p:spPr>
          <a:xfrm>
            <a:off x="2324100" y="2550755"/>
            <a:ext cx="3311345" cy="4093428"/>
          </a:xfrm>
          <a:prstGeom prst="rect">
            <a:avLst/>
          </a:prstGeom>
          <a:noFill/>
        </p:spPr>
        <p:txBody>
          <a:bodyPr wrap="square" rtlCol="0">
            <a:spAutoFit/>
          </a:bodyPr>
          <a:lstStyle/>
          <a:p>
            <a:r>
              <a:rPr lang="en-US" sz="2000" dirty="0" smtClean="0"/>
              <a:t>&lt;!DOCTYPE html&gt;</a:t>
            </a:r>
          </a:p>
          <a:p>
            <a:r>
              <a:rPr lang="en-US" sz="2000" dirty="0" smtClean="0"/>
              <a:t>&lt;html&gt;</a:t>
            </a:r>
          </a:p>
          <a:p>
            <a:r>
              <a:rPr lang="en-US" sz="2000" dirty="0" smtClean="0"/>
              <a:t>&lt;body&gt;</a:t>
            </a:r>
          </a:p>
          <a:p>
            <a:endParaRPr lang="en-US" sz="2000" dirty="0" smtClean="0"/>
          </a:p>
          <a:p>
            <a:r>
              <a:rPr lang="en-US" sz="2000" dirty="0" smtClean="0"/>
              <a:t>&lt;h1&gt;This is heading 1&lt;/h1&gt;</a:t>
            </a:r>
          </a:p>
          <a:p>
            <a:r>
              <a:rPr lang="en-US" sz="2000" dirty="0" smtClean="0"/>
              <a:t>&lt;h2&gt;This is heading 2&lt;/h2&gt;</a:t>
            </a:r>
          </a:p>
          <a:p>
            <a:r>
              <a:rPr lang="en-US" sz="2000" dirty="0" smtClean="0"/>
              <a:t>&lt;h3&gt;This is heading 3&lt;/h3&gt;</a:t>
            </a:r>
          </a:p>
          <a:p>
            <a:r>
              <a:rPr lang="en-US" sz="2000" dirty="0" smtClean="0"/>
              <a:t>&lt;h4&gt;This is heading 4&lt;/h4&gt;</a:t>
            </a:r>
          </a:p>
          <a:p>
            <a:r>
              <a:rPr lang="en-US" sz="2000" dirty="0" smtClean="0"/>
              <a:t>&lt;h5&gt;This is heading 5&lt;/h5&gt;</a:t>
            </a:r>
          </a:p>
          <a:p>
            <a:r>
              <a:rPr lang="en-US" sz="2000" dirty="0" smtClean="0"/>
              <a:t>&lt;h6&gt;This is heading 6&lt;/h6&gt;</a:t>
            </a:r>
          </a:p>
          <a:p>
            <a:endParaRPr lang="en-US" sz="2000" dirty="0" smtClean="0"/>
          </a:p>
          <a:p>
            <a:r>
              <a:rPr lang="en-US" sz="2000" dirty="0" smtClean="0"/>
              <a:t>&lt;/body&gt;</a:t>
            </a:r>
          </a:p>
          <a:p>
            <a:r>
              <a:rPr lang="en-US" sz="2000" dirty="0" smtClean="0"/>
              <a:t>&lt;/html&gt;</a:t>
            </a:r>
            <a:endParaRPr lang="en-US" sz="2000" dirty="0"/>
          </a:p>
        </p:txBody>
      </p:sp>
      <p:pic>
        <p:nvPicPr>
          <p:cNvPr id="6" name="Picture 5" descr="Screen shot 2013-09-07 at 11.39.55 P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03533" y="2384542"/>
            <a:ext cx="3898900" cy="3670300"/>
          </a:xfrm>
          <a:prstGeom prst="rect">
            <a:avLst/>
          </a:prstGeom>
        </p:spPr>
      </p:pic>
      <p:sp>
        <p:nvSpPr>
          <p:cNvPr id="7" name="TextBox 6"/>
          <p:cNvSpPr txBox="1"/>
          <p:nvPr/>
        </p:nvSpPr>
        <p:spPr>
          <a:xfrm>
            <a:off x="2641626" y="1341298"/>
            <a:ext cx="1771939" cy="461665"/>
          </a:xfrm>
          <a:prstGeom prst="rect">
            <a:avLst/>
          </a:prstGeom>
          <a:noFill/>
        </p:spPr>
        <p:txBody>
          <a:bodyPr wrap="none" rtlCol="0">
            <a:spAutoFit/>
          </a:bodyPr>
          <a:lstStyle/>
          <a:p>
            <a:r>
              <a:rPr lang="en-US" sz="2400" b="1" dirty="0" smtClean="0">
                <a:solidFill>
                  <a:srgbClr val="E46C0A"/>
                </a:solidFill>
              </a:rPr>
              <a:t>Source Code</a:t>
            </a:r>
            <a:endParaRPr lang="en-US" sz="2400" b="1" dirty="0">
              <a:solidFill>
                <a:srgbClr val="E46C0A"/>
              </a:solidFill>
            </a:endParaRPr>
          </a:p>
        </p:txBody>
      </p:sp>
      <p:sp>
        <p:nvSpPr>
          <p:cNvPr id="8" name="TextBox 7"/>
          <p:cNvSpPr txBox="1"/>
          <p:nvPr/>
        </p:nvSpPr>
        <p:spPr>
          <a:xfrm>
            <a:off x="7412229" y="1341298"/>
            <a:ext cx="983112" cy="461665"/>
          </a:xfrm>
          <a:prstGeom prst="rect">
            <a:avLst/>
          </a:prstGeom>
          <a:noFill/>
        </p:spPr>
        <p:txBody>
          <a:bodyPr wrap="none" rtlCol="0">
            <a:spAutoFit/>
          </a:bodyPr>
          <a:lstStyle/>
          <a:p>
            <a:r>
              <a:rPr lang="en-US" sz="2400" b="1" dirty="0" smtClean="0">
                <a:solidFill>
                  <a:srgbClr val="E46C0A"/>
                </a:solidFill>
              </a:rPr>
              <a:t>Result</a:t>
            </a:r>
            <a:endParaRPr lang="en-US" sz="2400" b="1" dirty="0">
              <a:solidFill>
                <a:srgbClr val="E46C0A"/>
              </a:solidFill>
            </a:endParaRPr>
          </a:p>
        </p:txBody>
      </p:sp>
    </p:spTree>
    <p:extLst>
      <p:ext uri="{BB962C8B-B14F-4D97-AF65-F5344CB8AC3E}">
        <p14:creationId xmlns:p14="http://schemas.microsoft.com/office/powerpoint/2010/main" xmlns="" val="30825957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529411"/>
            <a:ext cx="9791700" cy="4351338"/>
          </a:xfrm>
        </p:spPr>
        <p:txBody>
          <a:bodyPr>
            <a:normAutofit fontScale="77500" lnSpcReduction="20000"/>
          </a:bodyPr>
          <a:lstStyle/>
          <a:p>
            <a:pPr marL="0" indent="0">
              <a:buNone/>
            </a:pPr>
            <a:r>
              <a:rPr lang="en-US" i="1" dirty="0"/>
              <a:t>Font Styles and Sizes (can be nested)</a:t>
            </a:r>
            <a:endParaRPr lang="en-US" dirty="0"/>
          </a:p>
          <a:p>
            <a:endParaRPr lang="en-US" dirty="0"/>
          </a:p>
          <a:p>
            <a:r>
              <a:rPr lang="en-US" dirty="0"/>
              <a:t>   Emphasis - </a:t>
            </a:r>
            <a:r>
              <a:rPr lang="en-US" sz="2400" dirty="0">
                <a:latin typeface="Courier New" charset="0"/>
              </a:rPr>
              <a:t>&lt;</a:t>
            </a:r>
            <a:r>
              <a:rPr lang="en-US" sz="2400" dirty="0" err="1">
                <a:latin typeface="Courier New" charset="0"/>
              </a:rPr>
              <a:t>em</a:t>
            </a:r>
            <a:r>
              <a:rPr lang="en-US" sz="2400" dirty="0">
                <a:latin typeface="Courier New" charset="0"/>
              </a:rPr>
              <a:t>&gt; </a:t>
            </a:r>
            <a:r>
              <a:rPr lang="en-US" dirty="0"/>
              <a:t>(often set in italics)</a:t>
            </a:r>
          </a:p>
          <a:p>
            <a:r>
              <a:rPr lang="en-US" dirty="0"/>
              <a:t>   Strong - </a:t>
            </a:r>
            <a:r>
              <a:rPr lang="en-US" sz="2400" dirty="0">
                <a:latin typeface="Courier New" charset="0"/>
              </a:rPr>
              <a:t>&lt;strong&gt; </a:t>
            </a:r>
            <a:r>
              <a:rPr lang="en-US" dirty="0"/>
              <a:t>(often set in boldface)</a:t>
            </a:r>
          </a:p>
          <a:p>
            <a:r>
              <a:rPr lang="en-US" dirty="0"/>
              <a:t>   Monospace - </a:t>
            </a:r>
            <a:r>
              <a:rPr lang="en-US" sz="2400" dirty="0">
                <a:latin typeface="Courier New" charset="0"/>
              </a:rPr>
              <a:t>&lt;code&gt; </a:t>
            </a:r>
            <a:r>
              <a:rPr lang="en-US" dirty="0"/>
              <a:t>(often set in Courier)</a:t>
            </a:r>
          </a:p>
          <a:p>
            <a:pPr marL="0" indent="0">
              <a:buNone/>
            </a:pPr>
            <a:endParaRPr lang="en-US" i="1" dirty="0"/>
          </a:p>
          <a:p>
            <a:pPr marL="0" indent="0">
              <a:buNone/>
            </a:pPr>
            <a:r>
              <a:rPr lang="en-US" i="1" dirty="0"/>
              <a:t>Superscripts and subscripts</a:t>
            </a:r>
          </a:p>
          <a:p>
            <a:endParaRPr lang="en-US" i="1" dirty="0"/>
          </a:p>
          <a:p>
            <a:r>
              <a:rPr lang="en-US" i="1" dirty="0"/>
              <a:t>    </a:t>
            </a:r>
            <a:r>
              <a:rPr lang="en-US" dirty="0"/>
              <a:t>Subscripts with </a:t>
            </a:r>
            <a:r>
              <a:rPr lang="en-US" sz="2400" dirty="0">
                <a:latin typeface="Courier New" charset="0"/>
              </a:rPr>
              <a:t>&lt;sub&gt;</a:t>
            </a:r>
            <a:endParaRPr lang="en-US" dirty="0"/>
          </a:p>
          <a:p>
            <a:r>
              <a:rPr lang="en-US" dirty="0"/>
              <a:t>    Superscripts with </a:t>
            </a:r>
            <a:r>
              <a:rPr lang="en-US" sz="2400" dirty="0">
                <a:latin typeface="Courier New" charset="0"/>
              </a:rPr>
              <a:t>&lt;sup&gt;</a:t>
            </a:r>
            <a:endParaRPr lang="en-US" dirty="0"/>
          </a:p>
          <a:p>
            <a:endParaRPr lang="en-US" dirty="0"/>
          </a:p>
          <a:p>
            <a:endParaRPr lang="en-US" dirty="0"/>
          </a:p>
          <a:p>
            <a:pPr marL="0" indent="0">
              <a:buNone/>
            </a:pPr>
            <a:r>
              <a:rPr lang="en-US" dirty="0"/>
              <a:t>For other styles and fonts use CSS (we’ll get to that later)</a:t>
            </a:r>
          </a:p>
          <a:p>
            <a:endParaRPr lang="en-GB" dirty="0"/>
          </a:p>
          <a:p>
            <a:endParaRPr lang="en-GB" dirty="0"/>
          </a:p>
        </p:txBody>
      </p:sp>
      <p:sp>
        <p:nvSpPr>
          <p:cNvPr id="4" name="Title 3"/>
          <p:cNvSpPr>
            <a:spLocks noGrp="1"/>
          </p:cNvSpPr>
          <p:nvPr>
            <p:ph type="title"/>
          </p:nvPr>
        </p:nvSpPr>
        <p:spPr/>
        <p:txBody>
          <a:bodyPr/>
          <a:lstStyle/>
          <a:p>
            <a:r>
              <a:rPr lang="en-GB" dirty="0"/>
              <a:t>Font</a:t>
            </a:r>
          </a:p>
        </p:txBody>
      </p:sp>
    </p:spTree>
    <p:extLst>
      <p:ext uri="{BB962C8B-B14F-4D97-AF65-F5344CB8AC3E}">
        <p14:creationId xmlns:p14="http://schemas.microsoft.com/office/powerpoint/2010/main" xmlns="" val="1228706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p:txBody>
          <a:bodyPr>
            <a:normAutofit fontScale="90000"/>
          </a:bodyPr>
          <a:lstStyle/>
          <a:p>
            <a:r>
              <a:rPr lang="en-US" b="1" dirty="0"/>
              <a:t>HTML Formatting</a:t>
            </a:r>
            <a:br>
              <a:rPr lang="en-US" b="1" dirty="0"/>
            </a:br>
            <a:endParaRPr lang="en-GB" dirty="0"/>
          </a:p>
        </p:txBody>
      </p:sp>
      <p:sp>
        <p:nvSpPr>
          <p:cNvPr id="5" name="TextBox 4"/>
          <p:cNvSpPr txBox="1"/>
          <p:nvPr/>
        </p:nvSpPr>
        <p:spPr>
          <a:xfrm>
            <a:off x="855172" y="1581249"/>
            <a:ext cx="5488672" cy="5078313"/>
          </a:xfrm>
          <a:prstGeom prst="rect">
            <a:avLst/>
          </a:prstGeom>
          <a:noFill/>
        </p:spPr>
        <p:txBody>
          <a:bodyPr wrap="square" rtlCol="0">
            <a:spAutoFit/>
          </a:bodyPr>
          <a:lstStyle/>
          <a:p>
            <a:r>
              <a:rPr lang="en-US" dirty="0" smtClean="0"/>
              <a:t>&lt;!DOCTYPE html&gt;</a:t>
            </a:r>
          </a:p>
          <a:p>
            <a:r>
              <a:rPr lang="en-US" dirty="0" smtClean="0"/>
              <a:t>&lt;html&gt;</a:t>
            </a:r>
          </a:p>
          <a:p>
            <a:r>
              <a:rPr lang="en-US" dirty="0" smtClean="0"/>
              <a:t>&lt;body&gt;</a:t>
            </a:r>
          </a:p>
          <a:p>
            <a:endParaRPr lang="en-US" dirty="0" smtClean="0"/>
          </a:p>
          <a:p>
            <a:r>
              <a:rPr lang="en-US" dirty="0" smtClean="0"/>
              <a:t>&lt;p&gt;&lt;h1&gt; Web development, First lecture &lt;/h1&gt;&lt;/p&gt;</a:t>
            </a:r>
          </a:p>
          <a:p>
            <a:endParaRPr lang="en-US" dirty="0" smtClean="0"/>
          </a:p>
          <a:p>
            <a:r>
              <a:rPr lang="en-US" dirty="0" smtClean="0"/>
              <a:t>&lt;p&gt;&lt;b&gt;This text is bold&lt;/b&gt;&lt;/p&gt;</a:t>
            </a:r>
          </a:p>
          <a:p>
            <a:r>
              <a:rPr lang="en-US" dirty="0" smtClean="0"/>
              <a:t>&lt;p&gt;&lt;strong&gt;This text is strong&lt;/strong&gt;&lt;/p&gt;</a:t>
            </a:r>
          </a:p>
          <a:p>
            <a:endParaRPr lang="en-US" dirty="0" smtClean="0"/>
          </a:p>
          <a:p>
            <a:r>
              <a:rPr lang="en-US" dirty="0" smtClean="0"/>
              <a:t>&lt;p&gt;&lt;</a:t>
            </a:r>
            <a:r>
              <a:rPr lang="en-US" dirty="0" err="1" smtClean="0"/>
              <a:t>i</a:t>
            </a:r>
            <a:r>
              <a:rPr lang="en-US" dirty="0" smtClean="0"/>
              <a:t>&gt;This text is italic&lt;/</a:t>
            </a:r>
            <a:r>
              <a:rPr lang="en-US" dirty="0" err="1" smtClean="0"/>
              <a:t>i</a:t>
            </a:r>
            <a:r>
              <a:rPr lang="en-US" dirty="0" smtClean="0"/>
              <a:t>&gt;&lt;/p&gt;</a:t>
            </a:r>
          </a:p>
          <a:p>
            <a:r>
              <a:rPr lang="en-US" dirty="0" smtClean="0"/>
              <a:t>&lt;p&gt;&lt;</a:t>
            </a:r>
            <a:r>
              <a:rPr lang="en-US" dirty="0" err="1" smtClean="0"/>
              <a:t>em</a:t>
            </a:r>
            <a:r>
              <a:rPr lang="en-US" dirty="0" smtClean="0"/>
              <a:t>&gt;This text is emphasized&lt;/</a:t>
            </a:r>
            <a:r>
              <a:rPr lang="en-US" dirty="0" err="1" smtClean="0"/>
              <a:t>em</a:t>
            </a:r>
            <a:r>
              <a:rPr lang="en-US" dirty="0" smtClean="0"/>
              <a:t>&gt;&lt;/p&gt;</a:t>
            </a:r>
          </a:p>
          <a:p>
            <a:endParaRPr lang="en-US" dirty="0" smtClean="0"/>
          </a:p>
          <a:p>
            <a:r>
              <a:rPr lang="en-US" dirty="0" smtClean="0"/>
              <a:t>&lt;p&gt;&lt;code&gt;This is computer output&lt;/code&gt;&lt;/p&gt;</a:t>
            </a:r>
          </a:p>
          <a:p>
            <a:r>
              <a:rPr lang="en-US" dirty="0" smtClean="0"/>
              <a:t>&lt;p&gt;This is&lt;sub&gt; subscript&lt;/sub&gt; </a:t>
            </a:r>
          </a:p>
          <a:p>
            <a:r>
              <a:rPr lang="en-US" dirty="0" smtClean="0"/>
              <a:t>and &lt;sup&gt;superscript&lt;/sup&gt;&lt;/p&gt;</a:t>
            </a:r>
          </a:p>
          <a:p>
            <a:endParaRPr lang="en-US" dirty="0" smtClean="0"/>
          </a:p>
          <a:p>
            <a:r>
              <a:rPr lang="en-US" dirty="0" smtClean="0"/>
              <a:t>&lt;/body&gt;</a:t>
            </a:r>
          </a:p>
          <a:p>
            <a:r>
              <a:rPr lang="en-US" dirty="0" smtClean="0"/>
              <a:t>&lt;/html&gt;</a:t>
            </a:r>
          </a:p>
        </p:txBody>
      </p:sp>
      <p:sp>
        <p:nvSpPr>
          <p:cNvPr id="6" name="TextBox 5"/>
          <p:cNvSpPr txBox="1"/>
          <p:nvPr/>
        </p:nvSpPr>
        <p:spPr>
          <a:xfrm>
            <a:off x="3072573" y="1350417"/>
            <a:ext cx="1771939" cy="461665"/>
          </a:xfrm>
          <a:prstGeom prst="rect">
            <a:avLst/>
          </a:prstGeom>
          <a:noFill/>
        </p:spPr>
        <p:txBody>
          <a:bodyPr wrap="none" rtlCol="0">
            <a:spAutoFit/>
          </a:bodyPr>
          <a:lstStyle/>
          <a:p>
            <a:r>
              <a:rPr lang="en-US" sz="2400" b="1" dirty="0" smtClean="0">
                <a:solidFill>
                  <a:srgbClr val="E46C0A"/>
                </a:solidFill>
              </a:rPr>
              <a:t>Source Code</a:t>
            </a:r>
            <a:endParaRPr lang="en-US" sz="2400" b="1" dirty="0">
              <a:solidFill>
                <a:srgbClr val="E46C0A"/>
              </a:solidFill>
            </a:endParaRPr>
          </a:p>
        </p:txBody>
      </p:sp>
      <p:sp>
        <p:nvSpPr>
          <p:cNvPr id="7" name="TextBox 6"/>
          <p:cNvSpPr txBox="1"/>
          <p:nvPr/>
        </p:nvSpPr>
        <p:spPr>
          <a:xfrm>
            <a:off x="7843176" y="1350417"/>
            <a:ext cx="983112" cy="461665"/>
          </a:xfrm>
          <a:prstGeom prst="rect">
            <a:avLst/>
          </a:prstGeom>
          <a:noFill/>
        </p:spPr>
        <p:txBody>
          <a:bodyPr wrap="none" rtlCol="0">
            <a:spAutoFit/>
          </a:bodyPr>
          <a:lstStyle/>
          <a:p>
            <a:r>
              <a:rPr lang="en-US" sz="2400" b="1" dirty="0" smtClean="0">
                <a:solidFill>
                  <a:srgbClr val="E46C0A"/>
                </a:solidFill>
              </a:rPr>
              <a:t>Result</a:t>
            </a:r>
            <a:endParaRPr lang="en-US" sz="2400" b="1" dirty="0">
              <a:solidFill>
                <a:srgbClr val="E46C0A"/>
              </a:solidFill>
            </a:endParaRPr>
          </a:p>
        </p:txBody>
      </p:sp>
      <p:pic>
        <p:nvPicPr>
          <p:cNvPr id="8" name="Picture 7" descr="Screen shot 2013-09-07 at 11.55.29 P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80207" y="2122153"/>
            <a:ext cx="4741867" cy="2977592"/>
          </a:xfrm>
          <a:prstGeom prst="rect">
            <a:avLst/>
          </a:prstGeom>
        </p:spPr>
      </p:pic>
    </p:spTree>
    <p:extLst>
      <p:ext uri="{BB962C8B-B14F-4D97-AF65-F5344CB8AC3E}">
        <p14:creationId xmlns:p14="http://schemas.microsoft.com/office/powerpoint/2010/main" xmlns="" val="1982446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lnSpcReduction="10000"/>
          </a:bodyPr>
          <a:lstStyle/>
          <a:p>
            <a:pPr marL="342900" indent="-342900">
              <a:buFont typeface="Arial"/>
              <a:buChar char="•"/>
            </a:pPr>
            <a:r>
              <a:rPr lang="en-US" dirty="0"/>
              <a:t>HTML elements can have </a:t>
            </a:r>
            <a:r>
              <a:rPr lang="en-US" b="1" dirty="0">
                <a:solidFill>
                  <a:srgbClr val="E46C0A"/>
                </a:solidFill>
              </a:rPr>
              <a:t>attributes</a:t>
            </a:r>
            <a:endParaRPr lang="en-US" dirty="0">
              <a:solidFill>
                <a:srgbClr val="E46C0A"/>
              </a:solidFill>
            </a:endParaRPr>
          </a:p>
          <a:p>
            <a:pPr marL="342900" indent="-342900">
              <a:buFont typeface="Arial"/>
              <a:buChar char="•"/>
            </a:pPr>
            <a:r>
              <a:rPr lang="en-US" dirty="0"/>
              <a:t>Attributes </a:t>
            </a:r>
            <a:r>
              <a:rPr lang="en-US" b="1" dirty="0"/>
              <a:t>define</a:t>
            </a:r>
            <a:r>
              <a:rPr lang="en-US" dirty="0"/>
              <a:t> an element</a:t>
            </a:r>
          </a:p>
          <a:p>
            <a:pPr marL="342900" indent="-342900">
              <a:buFont typeface="Arial"/>
              <a:buChar char="•"/>
            </a:pPr>
            <a:r>
              <a:rPr lang="en-US" dirty="0"/>
              <a:t>Attributes are always specified in </a:t>
            </a:r>
            <a:r>
              <a:rPr lang="en-US" b="1" dirty="0"/>
              <a:t>the start tag</a:t>
            </a:r>
          </a:p>
          <a:p>
            <a:pPr marL="342900" indent="-342900">
              <a:buFont typeface="Arial"/>
              <a:buChar char="•"/>
            </a:pPr>
            <a:r>
              <a:rPr lang="en-US" dirty="0"/>
              <a:t>All attributes are made up of two parts: a name and a value</a:t>
            </a:r>
          </a:p>
          <a:p>
            <a:r>
              <a:rPr lang="en-US" dirty="0"/>
              <a:t>         -The </a:t>
            </a:r>
            <a:r>
              <a:rPr lang="en-US" i="1" dirty="0"/>
              <a:t>name</a:t>
            </a:r>
            <a:r>
              <a:rPr lang="en-US" dirty="0"/>
              <a:t> is the property you want to set</a:t>
            </a:r>
          </a:p>
          <a:p>
            <a:r>
              <a:rPr lang="en-US" dirty="0"/>
              <a:t>         - The </a:t>
            </a:r>
            <a:r>
              <a:rPr lang="en-US" i="1" dirty="0"/>
              <a:t>value</a:t>
            </a:r>
            <a:r>
              <a:rPr lang="en-US" dirty="0"/>
              <a:t> is what you want the value of the property to be</a:t>
            </a:r>
          </a:p>
          <a:p>
            <a:r>
              <a:rPr lang="en-US" b="1" dirty="0"/>
              <a:t>Example</a:t>
            </a:r>
            <a:r>
              <a:rPr lang="en-US" dirty="0"/>
              <a:t>: &lt;p id= “top”&gt;First Paragraph&lt;/p&gt;</a:t>
            </a:r>
          </a:p>
          <a:p>
            <a:endParaRPr lang="en-US" dirty="0"/>
          </a:p>
          <a:p>
            <a:r>
              <a:rPr lang="en-GB" sz="2400" dirty="0">
                <a:solidFill>
                  <a:srgbClr val="FF0000"/>
                </a:solidFill>
              </a:rPr>
              <a:t>*Find more attributes </a:t>
            </a:r>
            <a:endParaRPr lang="en-US" dirty="0"/>
          </a:p>
          <a:p>
            <a:endParaRPr lang="en-US" dirty="0"/>
          </a:p>
          <a:p>
            <a:endParaRPr lang="en-GB" dirty="0"/>
          </a:p>
        </p:txBody>
      </p:sp>
      <p:sp>
        <p:nvSpPr>
          <p:cNvPr id="4" name="Title 3"/>
          <p:cNvSpPr>
            <a:spLocks noGrp="1"/>
          </p:cNvSpPr>
          <p:nvPr>
            <p:ph type="title"/>
          </p:nvPr>
        </p:nvSpPr>
        <p:spPr/>
        <p:txBody>
          <a:bodyPr>
            <a:normAutofit fontScale="90000"/>
          </a:bodyPr>
          <a:lstStyle/>
          <a:p>
            <a:r>
              <a:rPr lang="en-US" b="1" dirty="0"/>
              <a:t>HTML Attributes</a:t>
            </a:r>
            <a:br>
              <a:rPr lang="en-US" b="1" dirty="0"/>
            </a:br>
            <a:endParaRPr lang="en-GB" dirty="0"/>
          </a:p>
        </p:txBody>
      </p:sp>
    </p:spTree>
    <p:extLst>
      <p:ext uri="{BB962C8B-B14F-4D97-AF65-F5344CB8AC3E}">
        <p14:creationId xmlns:p14="http://schemas.microsoft.com/office/powerpoint/2010/main" xmlns="" val="6084077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p:txBody>
          <a:bodyPr>
            <a:normAutofit fontScale="90000"/>
          </a:bodyPr>
          <a:lstStyle/>
          <a:p>
            <a:r>
              <a:rPr lang="en-US" b="1" dirty="0"/>
              <a:t>HTML Links</a:t>
            </a:r>
            <a:br>
              <a:rPr lang="en-US" b="1" dirty="0"/>
            </a:br>
            <a:endParaRPr lang="en-GB" dirty="0"/>
          </a:p>
        </p:txBody>
      </p:sp>
      <p:sp>
        <p:nvSpPr>
          <p:cNvPr id="5" name="TextBox 4"/>
          <p:cNvSpPr txBox="1"/>
          <p:nvPr/>
        </p:nvSpPr>
        <p:spPr>
          <a:xfrm>
            <a:off x="4855557" y="2340958"/>
            <a:ext cx="1771939" cy="461665"/>
          </a:xfrm>
          <a:prstGeom prst="rect">
            <a:avLst/>
          </a:prstGeom>
          <a:noFill/>
        </p:spPr>
        <p:txBody>
          <a:bodyPr wrap="none" rtlCol="0">
            <a:spAutoFit/>
          </a:bodyPr>
          <a:lstStyle/>
          <a:p>
            <a:r>
              <a:rPr lang="en-US" sz="2400" b="1" dirty="0" smtClean="0">
                <a:solidFill>
                  <a:srgbClr val="E46C0A"/>
                </a:solidFill>
              </a:rPr>
              <a:t>Source Code</a:t>
            </a:r>
            <a:endParaRPr lang="en-US" sz="2400" b="1" dirty="0">
              <a:solidFill>
                <a:srgbClr val="E46C0A"/>
              </a:solidFill>
            </a:endParaRPr>
          </a:p>
        </p:txBody>
      </p:sp>
      <p:sp>
        <p:nvSpPr>
          <p:cNvPr id="6" name="TextBox 5"/>
          <p:cNvSpPr txBox="1"/>
          <p:nvPr/>
        </p:nvSpPr>
        <p:spPr>
          <a:xfrm>
            <a:off x="2655416" y="4786690"/>
            <a:ext cx="6758129" cy="1569660"/>
          </a:xfrm>
          <a:prstGeom prst="rect">
            <a:avLst/>
          </a:prstGeom>
          <a:noFill/>
        </p:spPr>
        <p:txBody>
          <a:bodyPr wrap="square" rtlCol="0">
            <a:spAutoFit/>
          </a:bodyPr>
          <a:lstStyle/>
          <a:p>
            <a:pPr algn="ctr"/>
            <a:r>
              <a:rPr lang="en-US" sz="2400" b="1" dirty="0" smtClean="0">
                <a:solidFill>
                  <a:srgbClr val="E46C0A"/>
                </a:solidFill>
              </a:rPr>
              <a:t>Result</a:t>
            </a:r>
          </a:p>
          <a:p>
            <a:pPr algn="ctr"/>
            <a:endParaRPr lang="en-US" sz="2400" b="1" dirty="0">
              <a:solidFill>
                <a:srgbClr val="E46C0A"/>
              </a:solidFill>
            </a:endParaRPr>
          </a:p>
          <a:p>
            <a:pPr algn="ctr"/>
            <a:r>
              <a:rPr lang="cs-CZ" sz="2400" u="sng" dirty="0">
                <a:solidFill>
                  <a:srgbClr val="0000FF"/>
                </a:solidFill>
              </a:rPr>
              <a:t>King </a:t>
            </a:r>
            <a:r>
              <a:rPr lang="cs-CZ" sz="2400" u="sng" dirty="0" err="1">
                <a:solidFill>
                  <a:srgbClr val="0000FF"/>
                </a:solidFill>
              </a:rPr>
              <a:t>Saud</a:t>
            </a:r>
            <a:r>
              <a:rPr lang="cs-CZ" sz="2400" u="sng" dirty="0">
                <a:solidFill>
                  <a:srgbClr val="0000FF"/>
                </a:solidFill>
              </a:rPr>
              <a:t> </a:t>
            </a:r>
            <a:r>
              <a:rPr lang="cs-CZ" sz="2400" u="sng" dirty="0" err="1">
                <a:solidFill>
                  <a:srgbClr val="0000FF"/>
                </a:solidFill>
              </a:rPr>
              <a:t>University’s</a:t>
            </a:r>
            <a:r>
              <a:rPr lang="cs-CZ" sz="2400" u="sng" dirty="0">
                <a:solidFill>
                  <a:srgbClr val="0000FF"/>
                </a:solidFill>
              </a:rPr>
              <a:t> </a:t>
            </a:r>
            <a:r>
              <a:rPr lang="cs-CZ" sz="2400" u="sng" dirty="0" err="1">
                <a:solidFill>
                  <a:srgbClr val="0000FF"/>
                </a:solidFill>
              </a:rPr>
              <a:t>Website</a:t>
            </a:r>
            <a:endParaRPr lang="en-US" sz="2400" dirty="0">
              <a:solidFill>
                <a:srgbClr val="0000FF"/>
              </a:solidFill>
            </a:endParaRPr>
          </a:p>
          <a:p>
            <a:endParaRPr lang="en-US" sz="2400" b="1" dirty="0">
              <a:solidFill>
                <a:srgbClr val="E46C0A"/>
              </a:solidFill>
            </a:endParaRPr>
          </a:p>
        </p:txBody>
      </p:sp>
      <p:sp>
        <p:nvSpPr>
          <p:cNvPr id="7" name="Rectangle 6"/>
          <p:cNvSpPr/>
          <p:nvPr/>
        </p:nvSpPr>
        <p:spPr>
          <a:xfrm>
            <a:off x="2117027" y="2882632"/>
            <a:ext cx="6874824" cy="369332"/>
          </a:xfrm>
          <a:prstGeom prst="rect">
            <a:avLst/>
          </a:prstGeom>
        </p:spPr>
        <p:txBody>
          <a:bodyPr wrap="square">
            <a:spAutoFit/>
          </a:bodyPr>
          <a:lstStyle/>
          <a:p>
            <a:r>
              <a:rPr lang="en-US" dirty="0"/>
              <a:t>&lt;a </a:t>
            </a:r>
            <a:r>
              <a:rPr lang="en-US" dirty="0" err="1"/>
              <a:t>href</a:t>
            </a:r>
            <a:r>
              <a:rPr lang="en-US" dirty="0"/>
              <a:t>="http://</a:t>
            </a:r>
            <a:r>
              <a:rPr lang="en-US" dirty="0" err="1" smtClean="0"/>
              <a:t>www.ksu.edu.sa</a:t>
            </a:r>
            <a:r>
              <a:rPr lang="en-US" dirty="0" smtClean="0"/>
              <a:t>"&gt;King Saud University’s Website&lt;</a:t>
            </a:r>
            <a:r>
              <a:rPr lang="en-US" dirty="0"/>
              <a:t>/a&gt;</a:t>
            </a:r>
          </a:p>
        </p:txBody>
      </p:sp>
      <p:sp>
        <p:nvSpPr>
          <p:cNvPr id="8" name="Rectangle 7"/>
          <p:cNvSpPr/>
          <p:nvPr/>
        </p:nvSpPr>
        <p:spPr>
          <a:xfrm>
            <a:off x="2324100" y="1463795"/>
            <a:ext cx="6807170" cy="646331"/>
          </a:xfrm>
          <a:prstGeom prst="rect">
            <a:avLst/>
          </a:prstGeom>
        </p:spPr>
        <p:txBody>
          <a:bodyPr wrap="square">
            <a:spAutoFit/>
          </a:bodyPr>
          <a:lstStyle/>
          <a:p>
            <a:pPr algn="ctr"/>
            <a:r>
              <a:rPr lang="en-US" dirty="0"/>
              <a:t>The HTML &lt;a&gt; tag defines a </a:t>
            </a:r>
            <a:r>
              <a:rPr lang="en-US" dirty="0" smtClean="0"/>
              <a:t>hyperlink.</a:t>
            </a:r>
          </a:p>
          <a:p>
            <a:pPr algn="ctr"/>
            <a:r>
              <a:rPr lang="en-US" dirty="0" err="1"/>
              <a:t>h</a:t>
            </a:r>
            <a:r>
              <a:rPr lang="en-US" dirty="0" err="1" smtClean="0"/>
              <a:t>ref</a:t>
            </a:r>
            <a:r>
              <a:rPr lang="en-US" dirty="0" smtClean="0"/>
              <a:t> (</a:t>
            </a:r>
            <a:r>
              <a:rPr lang="en-US" dirty="0">
                <a:solidFill>
                  <a:srgbClr val="E46C0A"/>
                </a:solidFill>
              </a:rPr>
              <a:t>h</a:t>
            </a:r>
            <a:r>
              <a:rPr lang="en-US" dirty="0" smtClean="0"/>
              <a:t>yperlink </a:t>
            </a:r>
            <a:r>
              <a:rPr lang="en-US" dirty="0" smtClean="0">
                <a:solidFill>
                  <a:srgbClr val="E46C0A"/>
                </a:solidFill>
              </a:rPr>
              <a:t>ref</a:t>
            </a:r>
            <a:r>
              <a:rPr lang="en-US" dirty="0" smtClean="0"/>
              <a:t>erence) is an attribute to specify a URL for the page</a:t>
            </a:r>
            <a:endParaRPr lang="en-US" dirty="0"/>
          </a:p>
        </p:txBody>
      </p:sp>
      <p:sp>
        <p:nvSpPr>
          <p:cNvPr id="9" name="Rectangle 8"/>
          <p:cNvSpPr/>
          <p:nvPr/>
        </p:nvSpPr>
        <p:spPr>
          <a:xfrm>
            <a:off x="1537223" y="3702107"/>
            <a:ext cx="1836047" cy="646331"/>
          </a:xfrm>
          <a:prstGeom prst="rect">
            <a:avLst/>
          </a:prstGeom>
          <a:ln>
            <a:solidFill>
              <a:schemeClr val="accent1">
                <a:lumMod val="75000"/>
              </a:schemeClr>
            </a:solidFill>
          </a:ln>
        </p:spPr>
        <p:txBody>
          <a:bodyPr wrap="square">
            <a:spAutoFit/>
          </a:bodyPr>
          <a:lstStyle/>
          <a:p>
            <a:r>
              <a:rPr lang="en-US" dirty="0">
                <a:solidFill>
                  <a:schemeClr val="accent6">
                    <a:lumMod val="75000"/>
                  </a:schemeClr>
                </a:solidFill>
              </a:rPr>
              <a:t>indicates the link’s destination</a:t>
            </a:r>
          </a:p>
        </p:txBody>
      </p:sp>
      <p:cxnSp>
        <p:nvCxnSpPr>
          <p:cNvPr id="10" name="Straight Arrow Connector 9"/>
          <p:cNvCxnSpPr/>
          <p:nvPr/>
        </p:nvCxnSpPr>
        <p:spPr>
          <a:xfrm flipV="1">
            <a:off x="2655416" y="3251965"/>
            <a:ext cx="0" cy="436337"/>
          </a:xfrm>
          <a:prstGeom prst="straightConnector1">
            <a:avLst/>
          </a:prstGeom>
          <a:ln>
            <a:solidFill>
              <a:schemeClr val="tx2">
                <a:lumMod val="60000"/>
                <a:lumOff val="4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3888361" y="3688825"/>
            <a:ext cx="1836047" cy="369332"/>
          </a:xfrm>
          <a:prstGeom prst="rect">
            <a:avLst/>
          </a:prstGeom>
          <a:ln>
            <a:solidFill>
              <a:schemeClr val="accent1">
                <a:lumMod val="75000"/>
              </a:schemeClr>
            </a:solidFill>
          </a:ln>
        </p:spPr>
        <p:txBody>
          <a:bodyPr wrap="square">
            <a:spAutoFit/>
          </a:bodyPr>
          <a:lstStyle/>
          <a:p>
            <a:r>
              <a:rPr lang="en-US" dirty="0" smtClean="0">
                <a:solidFill>
                  <a:schemeClr val="accent6">
                    <a:lumMod val="75000"/>
                  </a:schemeClr>
                </a:solidFill>
              </a:rPr>
              <a:t>The URL</a:t>
            </a:r>
            <a:endParaRPr lang="en-US" dirty="0">
              <a:solidFill>
                <a:schemeClr val="accent6">
                  <a:lumMod val="75000"/>
                </a:schemeClr>
              </a:solidFill>
            </a:endParaRPr>
          </a:p>
        </p:txBody>
      </p:sp>
      <p:cxnSp>
        <p:nvCxnSpPr>
          <p:cNvPr id="12" name="Straight Arrow Connector 11"/>
          <p:cNvCxnSpPr/>
          <p:nvPr/>
        </p:nvCxnSpPr>
        <p:spPr>
          <a:xfrm flipV="1">
            <a:off x="4620018" y="3252488"/>
            <a:ext cx="0" cy="436337"/>
          </a:xfrm>
          <a:prstGeom prst="straightConnector1">
            <a:avLst/>
          </a:prstGeom>
          <a:ln>
            <a:solidFill>
              <a:schemeClr val="tx2">
                <a:lumMod val="60000"/>
                <a:lumOff val="40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6358172" y="3688825"/>
            <a:ext cx="1836047" cy="369332"/>
          </a:xfrm>
          <a:prstGeom prst="rect">
            <a:avLst/>
          </a:prstGeom>
          <a:ln>
            <a:solidFill>
              <a:schemeClr val="accent1">
                <a:lumMod val="75000"/>
              </a:schemeClr>
            </a:solidFill>
          </a:ln>
        </p:spPr>
        <p:txBody>
          <a:bodyPr wrap="square">
            <a:spAutoFit/>
          </a:bodyPr>
          <a:lstStyle/>
          <a:p>
            <a:r>
              <a:rPr lang="en-US" dirty="0" smtClean="0">
                <a:solidFill>
                  <a:schemeClr val="accent6">
                    <a:lumMod val="75000"/>
                  </a:schemeClr>
                </a:solidFill>
              </a:rPr>
              <a:t>The link’s Text</a:t>
            </a:r>
            <a:endParaRPr lang="en-US" dirty="0">
              <a:solidFill>
                <a:schemeClr val="accent6">
                  <a:lumMod val="75000"/>
                </a:schemeClr>
              </a:solidFill>
            </a:endParaRPr>
          </a:p>
        </p:txBody>
      </p:sp>
      <p:cxnSp>
        <p:nvCxnSpPr>
          <p:cNvPr id="14" name="Straight Arrow Connector 13"/>
          <p:cNvCxnSpPr/>
          <p:nvPr/>
        </p:nvCxnSpPr>
        <p:spPr>
          <a:xfrm flipV="1">
            <a:off x="7172658" y="3238683"/>
            <a:ext cx="0" cy="436337"/>
          </a:xfrm>
          <a:prstGeom prst="straightConnector1">
            <a:avLst/>
          </a:prstGeom>
          <a:ln>
            <a:solidFill>
              <a:schemeClr val="tx2">
                <a:lumMod val="60000"/>
                <a:lumOff val="40000"/>
              </a:schemeClr>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2389483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pPr>
              <a:lnSpc>
                <a:spcPct val="150000"/>
              </a:lnSpc>
            </a:pPr>
            <a:r>
              <a:rPr lang="en-US" dirty="0"/>
              <a:t>By default, links will appear as follows in all browsers:</a:t>
            </a:r>
          </a:p>
          <a:p>
            <a:pPr marL="285750" indent="-285750">
              <a:lnSpc>
                <a:spcPct val="150000"/>
              </a:lnSpc>
              <a:buFont typeface="Arial"/>
              <a:buChar char="•"/>
            </a:pPr>
            <a:r>
              <a:rPr lang="en-US" dirty="0"/>
              <a:t>An unvisited link is </a:t>
            </a:r>
            <a:r>
              <a:rPr lang="en-US" u="sng" dirty="0">
                <a:solidFill>
                  <a:srgbClr val="0000FF"/>
                </a:solidFill>
              </a:rPr>
              <a:t>underlined and blue</a:t>
            </a:r>
          </a:p>
          <a:p>
            <a:pPr marL="285750" indent="-285750">
              <a:lnSpc>
                <a:spcPct val="150000"/>
              </a:lnSpc>
              <a:buFont typeface="Arial"/>
              <a:buChar char="•"/>
            </a:pPr>
            <a:r>
              <a:rPr lang="en-US" dirty="0"/>
              <a:t>A visited link is </a:t>
            </a:r>
            <a:r>
              <a:rPr lang="en-US" u="sng" dirty="0">
                <a:solidFill>
                  <a:srgbClr val="660066"/>
                </a:solidFill>
              </a:rPr>
              <a:t>underlined and purple</a:t>
            </a:r>
          </a:p>
          <a:p>
            <a:endParaRPr lang="en-GB" dirty="0"/>
          </a:p>
        </p:txBody>
      </p:sp>
      <p:sp>
        <p:nvSpPr>
          <p:cNvPr id="4" name="Title 3"/>
          <p:cNvSpPr>
            <a:spLocks noGrp="1"/>
          </p:cNvSpPr>
          <p:nvPr>
            <p:ph type="title"/>
          </p:nvPr>
        </p:nvSpPr>
        <p:spPr/>
        <p:txBody>
          <a:bodyPr>
            <a:normAutofit fontScale="90000"/>
          </a:bodyPr>
          <a:lstStyle/>
          <a:p>
            <a:r>
              <a:rPr lang="en-US" b="1" dirty="0"/>
              <a:t>HTML Links</a:t>
            </a:r>
            <a:br>
              <a:rPr lang="en-US" b="1" dirty="0"/>
            </a:br>
            <a:endParaRPr lang="en-GB" dirty="0"/>
          </a:p>
        </p:txBody>
      </p:sp>
    </p:spTree>
    <p:extLst>
      <p:ext uri="{BB962C8B-B14F-4D97-AF65-F5344CB8AC3E}">
        <p14:creationId xmlns:p14="http://schemas.microsoft.com/office/powerpoint/2010/main" xmlns="" val="13163228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Possible values for </a:t>
            </a:r>
            <a:r>
              <a:rPr lang="en-US" dirty="0" err="1"/>
              <a:t>href</a:t>
            </a:r>
            <a:r>
              <a:rPr lang="en-US" dirty="0"/>
              <a:t>:</a:t>
            </a:r>
          </a:p>
          <a:p>
            <a:pPr marL="285750" indent="-285750"/>
            <a:r>
              <a:rPr lang="en-US" dirty="0"/>
              <a:t>An </a:t>
            </a:r>
            <a:r>
              <a:rPr lang="en-US" b="1" dirty="0">
                <a:solidFill>
                  <a:srgbClr val="E46C0A"/>
                </a:solidFill>
              </a:rPr>
              <a:t>absolute URL </a:t>
            </a:r>
            <a:r>
              <a:rPr lang="en-US" dirty="0">
                <a:solidFill>
                  <a:srgbClr val="000000"/>
                </a:solidFill>
              </a:rPr>
              <a:t>(remote link) </a:t>
            </a:r>
          </a:p>
          <a:p>
            <a:pPr marL="0" indent="0">
              <a:buNone/>
            </a:pPr>
            <a:r>
              <a:rPr lang="en-US" dirty="0">
                <a:solidFill>
                  <a:srgbClr val="000000"/>
                </a:solidFill>
              </a:rPr>
              <a:t>	</a:t>
            </a:r>
            <a:r>
              <a:rPr lang="en-US" dirty="0"/>
              <a:t>– link to other websites:</a:t>
            </a:r>
          </a:p>
          <a:p>
            <a:pPr marL="0" indent="0">
              <a:buNone/>
            </a:pPr>
            <a:r>
              <a:rPr lang="en-US" dirty="0"/>
              <a:t>      </a:t>
            </a:r>
            <a:r>
              <a:rPr lang="is-IS" dirty="0"/>
              <a:t>&lt;a href="http://yahoo.com"&gt;Yahoo&lt;/a&gt;</a:t>
            </a:r>
          </a:p>
          <a:p>
            <a:pPr marL="285750" indent="-285750"/>
            <a:endParaRPr lang="en-US" dirty="0"/>
          </a:p>
          <a:p>
            <a:pPr marL="285750" indent="-285750"/>
            <a:r>
              <a:rPr lang="en-US" b="1" dirty="0"/>
              <a:t>A</a:t>
            </a:r>
            <a:r>
              <a:rPr lang="en-US" b="1" dirty="0">
                <a:solidFill>
                  <a:srgbClr val="E46C0A"/>
                </a:solidFill>
              </a:rPr>
              <a:t> relative URL </a:t>
            </a:r>
            <a:r>
              <a:rPr lang="en-US" dirty="0"/>
              <a:t>(local link)</a:t>
            </a:r>
          </a:p>
          <a:p>
            <a:pPr marL="0" indent="0">
              <a:buNone/>
            </a:pPr>
            <a:r>
              <a:rPr lang="en-US" dirty="0"/>
              <a:t>	- link to pages in your own site</a:t>
            </a:r>
          </a:p>
          <a:p>
            <a:pPr marL="0" indent="0">
              <a:buNone/>
            </a:pPr>
            <a:r>
              <a:rPr lang="en-US" dirty="0"/>
              <a:t>         </a:t>
            </a:r>
            <a:r>
              <a:rPr lang="is-IS" dirty="0"/>
              <a:t>&lt;a href="index.html"&gt;Home&lt;/a&gt;</a:t>
            </a:r>
          </a:p>
          <a:p>
            <a:endParaRPr lang="is-IS" dirty="0"/>
          </a:p>
          <a:p>
            <a:pPr marL="285750" indent="-285750"/>
            <a:r>
              <a:rPr lang="en-US" b="1" dirty="0">
                <a:solidFill>
                  <a:srgbClr val="000000"/>
                </a:solidFill>
              </a:rPr>
              <a:t>An</a:t>
            </a:r>
            <a:r>
              <a:rPr lang="en-US" b="1" dirty="0">
                <a:solidFill>
                  <a:schemeClr val="accent6">
                    <a:lumMod val="75000"/>
                  </a:schemeClr>
                </a:solidFill>
              </a:rPr>
              <a:t> anchor URL</a:t>
            </a:r>
          </a:p>
          <a:p>
            <a:pPr marL="0" indent="0">
              <a:buNone/>
            </a:pPr>
            <a:r>
              <a:rPr lang="en-US" b="1" dirty="0">
                <a:solidFill>
                  <a:schemeClr val="accent6">
                    <a:lumMod val="75000"/>
                  </a:schemeClr>
                </a:solidFill>
              </a:rPr>
              <a:t>	</a:t>
            </a:r>
            <a:r>
              <a:rPr lang="en-US" b="1" dirty="0">
                <a:solidFill>
                  <a:srgbClr val="FF0000"/>
                </a:solidFill>
              </a:rPr>
              <a:t> </a:t>
            </a:r>
            <a:r>
              <a:rPr lang="en-US" dirty="0"/>
              <a:t>- points to an anchor within a page</a:t>
            </a:r>
          </a:p>
          <a:p>
            <a:pPr marL="0" indent="0">
              <a:buNone/>
            </a:pPr>
            <a:r>
              <a:rPr lang="en-US" dirty="0"/>
              <a:t> (used a lot in </a:t>
            </a:r>
            <a:r>
              <a:rPr lang="en-US" i="1" dirty="0"/>
              <a:t>back to top </a:t>
            </a:r>
            <a:r>
              <a:rPr lang="en-US" dirty="0"/>
              <a:t>links) </a:t>
            </a:r>
          </a:p>
          <a:p>
            <a:pPr marL="0" indent="0">
              <a:buNone/>
            </a:pPr>
            <a:r>
              <a:rPr lang="en-US" dirty="0"/>
              <a:t>  </a:t>
            </a:r>
            <a:r>
              <a:rPr lang="en-US" dirty="0" err="1"/>
              <a:t>href</a:t>
            </a:r>
            <a:r>
              <a:rPr lang="en-US" dirty="0"/>
              <a:t>="#top”</a:t>
            </a:r>
            <a:r>
              <a:rPr lang="en-US" dirty="0">
                <a:solidFill>
                  <a:srgbClr val="E46C0A"/>
                </a:solidFill>
              </a:rPr>
              <a:t> (local link)</a:t>
            </a:r>
          </a:p>
          <a:p>
            <a:pPr marL="0" indent="0">
              <a:buNone/>
            </a:pPr>
            <a:endParaRPr lang="en-GB" dirty="0"/>
          </a:p>
          <a:p>
            <a:endParaRPr lang="en-GB" dirty="0"/>
          </a:p>
        </p:txBody>
      </p:sp>
      <p:sp>
        <p:nvSpPr>
          <p:cNvPr id="4" name="Title 3"/>
          <p:cNvSpPr>
            <a:spLocks noGrp="1"/>
          </p:cNvSpPr>
          <p:nvPr>
            <p:ph type="title"/>
          </p:nvPr>
        </p:nvSpPr>
        <p:spPr/>
        <p:txBody>
          <a:bodyPr/>
          <a:lstStyle/>
          <a:p>
            <a:r>
              <a:rPr lang="en-GB" dirty="0"/>
              <a:t>HTML Links</a:t>
            </a:r>
          </a:p>
        </p:txBody>
      </p:sp>
    </p:spTree>
    <p:extLst>
      <p:ext uri="{BB962C8B-B14F-4D97-AF65-F5344CB8AC3E}">
        <p14:creationId xmlns:p14="http://schemas.microsoft.com/office/powerpoint/2010/main" xmlns="" val="29036929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If the target is not at the beginning of the</a:t>
            </a:r>
          </a:p>
          <a:p>
            <a:pPr marL="0" indent="0">
              <a:buNone/>
            </a:pPr>
            <a:r>
              <a:rPr lang="en-US" dirty="0"/>
              <a:t>   document, the target spot must be marked </a:t>
            </a:r>
          </a:p>
          <a:p>
            <a:pPr marL="0" indent="0">
              <a:buNone/>
            </a:pPr>
            <a:r>
              <a:rPr lang="en-US" dirty="0"/>
              <a:t>   </a:t>
            </a:r>
          </a:p>
          <a:p>
            <a:pPr marL="0" indent="0">
              <a:buNone/>
            </a:pPr>
            <a:r>
              <a:rPr lang="en-US" dirty="0"/>
              <a:t>- Target labels can be defined in many different</a:t>
            </a:r>
          </a:p>
          <a:p>
            <a:pPr marL="0" indent="0">
              <a:buNone/>
            </a:pPr>
            <a:r>
              <a:rPr lang="en-US" dirty="0"/>
              <a:t>   tags with the </a:t>
            </a:r>
            <a:r>
              <a:rPr lang="en-US" sz="2400" dirty="0">
                <a:latin typeface="Courier New" charset="0"/>
              </a:rPr>
              <a:t>id</a:t>
            </a:r>
            <a:r>
              <a:rPr lang="en-US" dirty="0"/>
              <a:t> attribute, as in</a:t>
            </a:r>
          </a:p>
          <a:p>
            <a:pPr marL="0" indent="0">
              <a:buNone/>
            </a:pPr>
            <a:endParaRPr lang="en-US" dirty="0"/>
          </a:p>
          <a:p>
            <a:pPr marL="0" indent="0">
              <a:buNone/>
            </a:pPr>
            <a:r>
              <a:rPr lang="en-US" dirty="0"/>
              <a:t>       </a:t>
            </a:r>
            <a:r>
              <a:rPr lang="en-US" sz="2400" dirty="0">
                <a:latin typeface="Courier New" charset="0"/>
              </a:rPr>
              <a:t>&lt;h1 id = ”top”&gt; This is the top of the Page &lt;/h1&gt;</a:t>
            </a:r>
            <a:endParaRPr lang="en-US" dirty="0"/>
          </a:p>
          <a:p>
            <a:pPr marL="0" indent="0">
              <a:buNone/>
            </a:pPr>
            <a:endParaRPr lang="en-US" dirty="0"/>
          </a:p>
          <a:p>
            <a:pPr marL="0" indent="0">
              <a:buNone/>
            </a:pPr>
            <a:r>
              <a:rPr lang="en-US" dirty="0"/>
              <a:t>- The link to an </a:t>
            </a:r>
            <a:r>
              <a:rPr lang="en-US" sz="2400" dirty="0">
                <a:latin typeface="Courier New" charset="0"/>
              </a:rPr>
              <a:t>id</a:t>
            </a:r>
            <a:r>
              <a:rPr lang="en-US" dirty="0"/>
              <a:t> must be preceded by a pound</a:t>
            </a:r>
          </a:p>
          <a:p>
            <a:pPr marL="0" indent="0">
              <a:buNone/>
            </a:pPr>
            <a:r>
              <a:rPr lang="en-US" dirty="0"/>
              <a:t>   sign (</a:t>
            </a:r>
            <a:r>
              <a:rPr lang="en-US" sz="2400" dirty="0">
                <a:latin typeface="Courier New" charset="0"/>
              </a:rPr>
              <a:t>#</a:t>
            </a:r>
            <a:r>
              <a:rPr lang="en-US" dirty="0"/>
              <a:t>); If the </a:t>
            </a:r>
            <a:r>
              <a:rPr lang="en-US" sz="2400" dirty="0">
                <a:latin typeface="Courier New" charset="0"/>
              </a:rPr>
              <a:t>id</a:t>
            </a:r>
            <a:r>
              <a:rPr lang="en-US" dirty="0"/>
              <a:t> is in the same document,</a:t>
            </a:r>
          </a:p>
          <a:p>
            <a:pPr marL="0" indent="0">
              <a:buNone/>
            </a:pPr>
            <a:r>
              <a:rPr lang="en-US" dirty="0"/>
              <a:t>   this target could be</a:t>
            </a:r>
          </a:p>
          <a:p>
            <a:pPr marL="0" indent="0">
              <a:buNone/>
            </a:pPr>
            <a:endParaRPr lang="en-US" dirty="0"/>
          </a:p>
          <a:p>
            <a:pPr marL="0" indent="0">
              <a:buNone/>
            </a:pPr>
            <a:r>
              <a:rPr lang="en-US" dirty="0"/>
              <a:t>       </a:t>
            </a:r>
            <a:r>
              <a:rPr lang="en-US" sz="2400" dirty="0">
                <a:latin typeface="Courier New" charset="0"/>
              </a:rPr>
              <a:t>&lt;a </a:t>
            </a:r>
            <a:r>
              <a:rPr lang="en-US" sz="2400" dirty="0" err="1">
                <a:latin typeface="Courier New" charset="0"/>
              </a:rPr>
              <a:t>href</a:t>
            </a:r>
            <a:r>
              <a:rPr lang="en-US" sz="2400" dirty="0">
                <a:latin typeface="Courier New" charset="0"/>
              </a:rPr>
              <a:t> = ”#top”&gt;Back to top?&lt;/a&gt;</a:t>
            </a:r>
            <a:endParaRPr lang="en-US" dirty="0"/>
          </a:p>
          <a:p>
            <a:pPr marL="0" indent="0">
              <a:buNone/>
            </a:pPr>
            <a:endParaRPr lang="en-US" dirty="0"/>
          </a:p>
          <a:p>
            <a:pPr marL="0" indent="0">
              <a:buNone/>
            </a:pPr>
            <a:endParaRPr lang="en-GB" dirty="0"/>
          </a:p>
          <a:p>
            <a:endParaRPr lang="en-GB" dirty="0"/>
          </a:p>
        </p:txBody>
      </p:sp>
      <p:sp>
        <p:nvSpPr>
          <p:cNvPr id="4" name="Title 3"/>
          <p:cNvSpPr>
            <a:spLocks noGrp="1"/>
          </p:cNvSpPr>
          <p:nvPr>
            <p:ph type="title"/>
          </p:nvPr>
        </p:nvSpPr>
        <p:spPr/>
        <p:txBody>
          <a:bodyPr/>
          <a:lstStyle/>
          <a:p>
            <a:r>
              <a:rPr lang="en-GB" dirty="0"/>
              <a:t>HTML Links</a:t>
            </a:r>
          </a:p>
        </p:txBody>
      </p:sp>
    </p:spTree>
    <p:extLst>
      <p:ext uri="{BB962C8B-B14F-4D97-AF65-F5344CB8AC3E}">
        <p14:creationId xmlns:p14="http://schemas.microsoft.com/office/powerpoint/2010/main" xmlns="" val="27227689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If the target is in a different document, the </a:t>
            </a:r>
          </a:p>
          <a:p>
            <a:pPr marL="0" indent="0">
              <a:buNone/>
            </a:pPr>
            <a:r>
              <a:rPr lang="en-US" dirty="0"/>
              <a:t>   document reference must be included</a:t>
            </a:r>
          </a:p>
          <a:p>
            <a:pPr marL="0" indent="0">
              <a:buNone/>
            </a:pPr>
            <a:r>
              <a:rPr lang="en-US" dirty="0"/>
              <a:t>       </a:t>
            </a:r>
            <a:r>
              <a:rPr lang="en-US" dirty="0">
                <a:latin typeface="Courier New" charset="0"/>
              </a:rPr>
              <a:t>&lt;a </a:t>
            </a:r>
            <a:r>
              <a:rPr lang="en-US" dirty="0" err="1">
                <a:latin typeface="Courier New" charset="0"/>
              </a:rPr>
              <a:t>href</a:t>
            </a:r>
            <a:r>
              <a:rPr lang="en-US" dirty="0">
                <a:latin typeface="Courier New" charset="0"/>
              </a:rPr>
              <a:t> = "</a:t>
            </a:r>
            <a:r>
              <a:rPr lang="en-US" dirty="0" err="1">
                <a:latin typeface="Courier New" charset="0"/>
              </a:rPr>
              <a:t>myAd.html#baskets</a:t>
            </a:r>
            <a:r>
              <a:rPr lang="en-US" dirty="0">
                <a:latin typeface="Courier New" charset="0"/>
              </a:rPr>
              <a:t>”&gt; Baskets &lt;/a&gt;</a:t>
            </a:r>
            <a:endParaRPr lang="en-US" dirty="0"/>
          </a:p>
          <a:p>
            <a:pPr marL="0" indent="0">
              <a:buNone/>
            </a:pPr>
            <a:r>
              <a:rPr lang="en-US" sz="3200" dirty="0"/>
              <a:t>If you would like the page to be loaded in a new </a:t>
            </a:r>
          </a:p>
          <a:p>
            <a:pPr marL="520700" lvl="2" indent="-3175" eaLnBrk="0" fontAlgn="base" hangingPunct="0">
              <a:lnSpc>
                <a:spcPct val="70000"/>
              </a:lnSpc>
              <a:spcBef>
                <a:spcPct val="0"/>
              </a:spcBef>
              <a:spcAft>
                <a:spcPct val="0"/>
              </a:spcAft>
              <a:buNone/>
            </a:pPr>
            <a:r>
              <a:rPr lang="en-US" sz="3200" dirty="0"/>
              <a:t>Window use </a:t>
            </a:r>
            <a:r>
              <a:rPr lang="en-US" sz="3200" i="1" dirty="0"/>
              <a:t>target</a:t>
            </a:r>
          </a:p>
          <a:p>
            <a:pPr marL="520700" lvl="2" indent="-3175" eaLnBrk="0" fontAlgn="base" hangingPunct="0">
              <a:lnSpc>
                <a:spcPct val="70000"/>
              </a:lnSpc>
              <a:spcBef>
                <a:spcPct val="0"/>
              </a:spcBef>
              <a:spcAft>
                <a:spcPct val="0"/>
              </a:spcAft>
              <a:buNone/>
            </a:pPr>
            <a:endParaRPr lang="en-US" sz="3200" i="1" dirty="0"/>
          </a:p>
          <a:p>
            <a:pPr marL="520700" lvl="2" indent="-3175" eaLnBrk="0" fontAlgn="base" hangingPunct="0">
              <a:lnSpc>
                <a:spcPct val="70000"/>
              </a:lnSpc>
              <a:spcBef>
                <a:spcPct val="0"/>
              </a:spcBef>
              <a:spcAft>
                <a:spcPct val="0"/>
              </a:spcAft>
              <a:buNone/>
            </a:pPr>
            <a:r>
              <a:rPr lang="en-US" sz="3200" dirty="0">
                <a:latin typeface="Courier New" charset="0"/>
              </a:rPr>
              <a:t>&lt;a </a:t>
            </a:r>
            <a:r>
              <a:rPr lang="en-US" sz="3200" dirty="0" err="1">
                <a:latin typeface="Courier New" charset="0"/>
              </a:rPr>
              <a:t>href</a:t>
            </a:r>
            <a:r>
              <a:rPr lang="en-US" sz="3200" dirty="0">
                <a:latin typeface="Courier New" charset="0"/>
              </a:rPr>
              <a:t> = </a:t>
            </a:r>
            <a:r>
              <a:rPr lang="en-US" sz="3200" dirty="0">
                <a:latin typeface="Courier New" charset="0"/>
                <a:hlinkClick r:id="rId2"/>
              </a:rPr>
              <a:t>Http://Ksu.edu.sa</a:t>
            </a:r>
            <a:r>
              <a:rPr lang="en-US" sz="3200" dirty="0">
                <a:latin typeface="Courier New" charset="0"/>
              </a:rPr>
              <a:t> </a:t>
            </a:r>
          </a:p>
          <a:p>
            <a:pPr marL="520700" lvl="2" indent="-3175" eaLnBrk="0" fontAlgn="base" hangingPunct="0">
              <a:lnSpc>
                <a:spcPct val="70000"/>
              </a:lnSpc>
              <a:spcBef>
                <a:spcPct val="0"/>
              </a:spcBef>
              <a:spcAft>
                <a:spcPct val="0"/>
              </a:spcAft>
              <a:buNone/>
            </a:pPr>
            <a:endParaRPr lang="en-US" sz="3200" dirty="0">
              <a:latin typeface="Courier New" charset="0"/>
              <a:ea typeface="ＭＳ Ｐゴシック" charset="0"/>
            </a:endParaRPr>
          </a:p>
          <a:p>
            <a:pPr marL="520700" lvl="2" indent="-3175" eaLnBrk="0" fontAlgn="base" hangingPunct="0">
              <a:lnSpc>
                <a:spcPct val="70000"/>
              </a:lnSpc>
              <a:spcBef>
                <a:spcPct val="0"/>
              </a:spcBef>
              <a:spcAft>
                <a:spcPct val="0"/>
              </a:spcAft>
              <a:buNone/>
            </a:pPr>
            <a:r>
              <a:rPr lang="en-US" sz="3200" dirty="0">
                <a:latin typeface="Courier New" charset="0"/>
                <a:ea typeface="ＭＳ Ｐゴシック" charset="0"/>
              </a:rPr>
              <a:t>target="_blank"</a:t>
            </a:r>
            <a:r>
              <a:rPr lang="en-US" sz="3200" dirty="0">
                <a:latin typeface="Courier New" charset="0"/>
              </a:rPr>
              <a:t>&gt; KSU &lt;/a&gt;</a:t>
            </a:r>
          </a:p>
          <a:p>
            <a:pPr marL="520700" lvl="2" indent="-3175" eaLnBrk="0" fontAlgn="base" hangingPunct="0">
              <a:lnSpc>
                <a:spcPct val="70000"/>
              </a:lnSpc>
              <a:spcBef>
                <a:spcPct val="0"/>
              </a:spcBef>
              <a:spcAft>
                <a:spcPct val="0"/>
              </a:spcAft>
              <a:buNone/>
            </a:pPr>
            <a:endParaRPr lang="en-US" sz="3200" dirty="0"/>
          </a:p>
          <a:p>
            <a:pPr marL="520700" lvl="2" indent="-3175" eaLnBrk="0" fontAlgn="base" hangingPunct="0">
              <a:lnSpc>
                <a:spcPct val="70000"/>
              </a:lnSpc>
              <a:spcBef>
                <a:spcPct val="0"/>
              </a:spcBef>
              <a:spcAft>
                <a:spcPct val="0"/>
              </a:spcAft>
              <a:buNone/>
            </a:pPr>
            <a:r>
              <a:rPr lang="en-GB" sz="3200" dirty="0">
                <a:solidFill>
                  <a:srgbClr val="FF0000"/>
                </a:solidFill>
              </a:rPr>
              <a:t>* Find more info on attribute </a:t>
            </a:r>
            <a:r>
              <a:rPr lang="en-GB" sz="3200" dirty="0">
                <a:solidFill>
                  <a:srgbClr val="008000"/>
                </a:solidFill>
              </a:rPr>
              <a:t>TARGET</a:t>
            </a:r>
            <a:endParaRPr lang="en-US" sz="3200" dirty="0">
              <a:solidFill>
                <a:srgbClr val="008000"/>
              </a:solidFill>
            </a:endParaRPr>
          </a:p>
          <a:p>
            <a:pPr marL="520700" lvl="2" indent="-3175" eaLnBrk="0" fontAlgn="base" hangingPunct="0">
              <a:lnSpc>
                <a:spcPct val="70000"/>
              </a:lnSpc>
              <a:spcBef>
                <a:spcPct val="0"/>
              </a:spcBef>
              <a:spcAft>
                <a:spcPct val="0"/>
              </a:spcAft>
              <a:buNone/>
            </a:pPr>
            <a:endParaRPr lang="en-US" sz="3200" dirty="0"/>
          </a:p>
          <a:p>
            <a:pPr marL="520700" lvl="2" indent="-3175" eaLnBrk="0" fontAlgn="base" hangingPunct="0">
              <a:lnSpc>
                <a:spcPct val="70000"/>
              </a:lnSpc>
              <a:spcBef>
                <a:spcPct val="0"/>
              </a:spcBef>
              <a:spcAft>
                <a:spcPct val="0"/>
              </a:spcAft>
              <a:buNone/>
            </a:pPr>
            <a:endParaRPr lang="en-US" sz="3200" dirty="0"/>
          </a:p>
          <a:p>
            <a:pPr marL="520700" lvl="2" indent="-3175" eaLnBrk="0" fontAlgn="base" hangingPunct="0">
              <a:lnSpc>
                <a:spcPct val="70000"/>
              </a:lnSpc>
              <a:spcBef>
                <a:spcPct val="0"/>
              </a:spcBef>
              <a:spcAft>
                <a:spcPct val="0"/>
              </a:spcAft>
              <a:buNone/>
            </a:pPr>
            <a:endParaRPr lang="en-US" sz="3200" dirty="0"/>
          </a:p>
          <a:p>
            <a:pPr marL="0" lvl="2" indent="0">
              <a:buNone/>
            </a:pPr>
            <a:endParaRPr lang="en-US" dirty="0"/>
          </a:p>
          <a:p>
            <a:endParaRPr lang="en-GB" dirty="0"/>
          </a:p>
        </p:txBody>
      </p:sp>
      <p:sp>
        <p:nvSpPr>
          <p:cNvPr id="4" name="Title 3"/>
          <p:cNvSpPr>
            <a:spLocks noGrp="1"/>
          </p:cNvSpPr>
          <p:nvPr>
            <p:ph type="title"/>
          </p:nvPr>
        </p:nvSpPr>
        <p:spPr/>
        <p:txBody>
          <a:bodyPr/>
          <a:lstStyle/>
          <a:p>
            <a:r>
              <a:rPr lang="en-GB" dirty="0"/>
              <a:t>HTML Links</a:t>
            </a:r>
          </a:p>
        </p:txBody>
      </p:sp>
    </p:spTree>
    <p:extLst>
      <p:ext uri="{BB962C8B-B14F-4D97-AF65-F5344CB8AC3E}">
        <p14:creationId xmlns:p14="http://schemas.microsoft.com/office/powerpoint/2010/main" xmlns="" val="17560358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pPr marL="0" indent="0">
              <a:buNone/>
            </a:pPr>
            <a:r>
              <a:rPr lang="en-US" b="1" dirty="0">
                <a:solidFill>
                  <a:srgbClr val="E46C0A"/>
                </a:solidFill>
              </a:rPr>
              <a:t>Email Hyperlink</a:t>
            </a:r>
            <a:r>
              <a:rPr lang="en-US" b="1" dirty="0"/>
              <a:t>:</a:t>
            </a:r>
          </a:p>
          <a:p>
            <a:r>
              <a:rPr lang="en-US" dirty="0">
                <a:latin typeface="Gill Sans MT" charset="0"/>
                <a:cs typeface="Times New Roman" charset="0"/>
              </a:rPr>
              <a:t>Automatically launch the default mail program configured for the browser</a:t>
            </a:r>
          </a:p>
          <a:p>
            <a:r>
              <a:rPr lang="en-US" dirty="0">
                <a:latin typeface="Gill Sans MT" charset="0"/>
                <a:cs typeface="Times New Roman" charset="0"/>
              </a:rPr>
              <a:t>If no mail default is configured, a message is displayed</a:t>
            </a:r>
          </a:p>
          <a:p>
            <a:pPr marL="0" indent="0">
              <a:buNone/>
            </a:pPr>
            <a:endParaRPr lang="en-US" dirty="0">
              <a:latin typeface="Gill Sans MT" charset="0"/>
              <a:cs typeface="Times New Roman" charset="0"/>
            </a:endParaRPr>
          </a:p>
          <a:p>
            <a:pPr marL="0" indent="0">
              <a:buNone/>
            </a:pPr>
            <a:r>
              <a:rPr lang="fr-FR" dirty="0">
                <a:latin typeface="Courier New"/>
                <a:cs typeface="Courier New"/>
              </a:rPr>
              <a:t>&lt;a </a:t>
            </a:r>
            <a:r>
              <a:rPr lang="fr-FR" dirty="0" err="1">
                <a:latin typeface="Courier New"/>
                <a:cs typeface="Courier New"/>
              </a:rPr>
              <a:t>href</a:t>
            </a:r>
            <a:r>
              <a:rPr lang="fr-FR" dirty="0">
                <a:latin typeface="Courier New"/>
                <a:cs typeface="Courier New"/>
              </a:rPr>
              <a:t>="mailto:me@ksu.edu.sa"&gt; Email me&lt;/a&gt;</a:t>
            </a:r>
            <a:endParaRPr lang="en-US" dirty="0">
              <a:latin typeface="Courier New"/>
              <a:cs typeface="Courier New"/>
            </a:endParaRPr>
          </a:p>
          <a:p>
            <a:endParaRPr lang="en-US" dirty="0">
              <a:latin typeface="Gill Sans MT" charset="0"/>
              <a:cs typeface="Times New Roman" charset="0"/>
            </a:endParaRPr>
          </a:p>
          <a:p>
            <a:endParaRPr lang="en-US" dirty="0"/>
          </a:p>
          <a:p>
            <a:endParaRPr lang="en-GB" dirty="0"/>
          </a:p>
        </p:txBody>
      </p:sp>
      <p:sp>
        <p:nvSpPr>
          <p:cNvPr id="4" name="Title 3"/>
          <p:cNvSpPr>
            <a:spLocks noGrp="1"/>
          </p:cNvSpPr>
          <p:nvPr>
            <p:ph type="title"/>
          </p:nvPr>
        </p:nvSpPr>
        <p:spPr/>
        <p:txBody>
          <a:bodyPr/>
          <a:lstStyle/>
          <a:p>
            <a:r>
              <a:rPr lang="en-US" dirty="0"/>
              <a:t>HTML Links</a:t>
            </a:r>
            <a:endParaRPr lang="en-GB" dirty="0"/>
          </a:p>
        </p:txBody>
      </p:sp>
    </p:spTree>
    <p:extLst>
      <p:ext uri="{BB962C8B-B14F-4D97-AF65-F5344CB8AC3E}">
        <p14:creationId xmlns:p14="http://schemas.microsoft.com/office/powerpoint/2010/main" xmlns="" val="13803177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we can,</a:t>
            </a:r>
          </a:p>
          <a:p>
            <a:r>
              <a:rPr lang="en-US" dirty="0"/>
              <a:t> </a:t>
            </a:r>
            <a:r>
              <a:rPr lang="en-US" dirty="0">
                <a:solidFill>
                  <a:schemeClr val="accent6">
                    <a:lumMod val="75000"/>
                  </a:schemeClr>
                </a:solidFill>
              </a:rPr>
              <a:t>Publish</a:t>
            </a:r>
            <a:r>
              <a:rPr lang="en-US" dirty="0"/>
              <a:t> online documents with headings, text, tables, lists, photos, etc.</a:t>
            </a:r>
          </a:p>
          <a:p>
            <a:r>
              <a:rPr lang="en-US" dirty="0">
                <a:solidFill>
                  <a:srgbClr val="E46C0A"/>
                </a:solidFill>
              </a:rPr>
              <a:t>Retrieve</a:t>
            </a:r>
            <a:r>
              <a:rPr lang="en-US" dirty="0"/>
              <a:t> online information via hypertext links, at the click of a button.</a:t>
            </a:r>
          </a:p>
          <a:p>
            <a:r>
              <a:rPr lang="en-US" dirty="0"/>
              <a:t>Design forms for </a:t>
            </a:r>
            <a:r>
              <a:rPr lang="en-US" dirty="0">
                <a:solidFill>
                  <a:srgbClr val="E46C0A"/>
                </a:solidFill>
              </a:rPr>
              <a:t>conducting transactions </a:t>
            </a:r>
            <a:r>
              <a:rPr lang="en-US" dirty="0"/>
              <a:t>with remote services, for use in searching for information, making reservations, ordering products, etc.</a:t>
            </a:r>
          </a:p>
          <a:p>
            <a:r>
              <a:rPr lang="en-US" dirty="0">
                <a:solidFill>
                  <a:srgbClr val="E46C0A"/>
                </a:solidFill>
              </a:rPr>
              <a:t>Include</a:t>
            </a:r>
            <a:r>
              <a:rPr lang="en-US" dirty="0"/>
              <a:t> spread-sheets, video clips, sound clips, and other applications directly in their documents.</a:t>
            </a:r>
          </a:p>
          <a:p>
            <a:r>
              <a:rPr lang="en-US" dirty="0"/>
              <a:t>All computer platforms can understand it. Web pages created on a PC can be viewed, for example, on a Macintosh or a Unix computer.</a:t>
            </a:r>
          </a:p>
          <a:p>
            <a:pPr marL="0" indent="0">
              <a:buNone/>
            </a:pPr>
            <a:endParaRPr lang="en-US" dirty="0"/>
          </a:p>
          <a:p>
            <a:endParaRPr lang="en-GB" dirty="0"/>
          </a:p>
        </p:txBody>
      </p:sp>
      <p:sp>
        <p:nvSpPr>
          <p:cNvPr id="4" name="Title 3"/>
          <p:cNvSpPr>
            <a:spLocks noGrp="1"/>
          </p:cNvSpPr>
          <p:nvPr>
            <p:ph type="title"/>
          </p:nvPr>
        </p:nvSpPr>
        <p:spPr/>
        <p:txBody>
          <a:bodyPr>
            <a:normAutofit fontScale="90000"/>
          </a:bodyPr>
          <a:lstStyle/>
          <a:p>
            <a:r>
              <a:rPr lang="en-US" b="1" dirty="0"/>
              <a:t>What can we do with HTML Document?</a:t>
            </a:r>
            <a:endParaRPr lang="en-GB" b="1" dirty="0"/>
          </a:p>
        </p:txBody>
      </p:sp>
    </p:spTree>
    <p:extLst>
      <p:ext uri="{BB962C8B-B14F-4D97-AF65-F5344CB8AC3E}">
        <p14:creationId xmlns:p14="http://schemas.microsoft.com/office/powerpoint/2010/main" xmlns="" val="3067544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Title 2"/>
          <p:cNvSpPr>
            <a:spLocks noGrp="1"/>
          </p:cNvSpPr>
          <p:nvPr>
            <p:ph type="title"/>
          </p:nvPr>
        </p:nvSpPr>
        <p:spPr>
          <a:xfrm>
            <a:off x="2118038" y="1756044"/>
            <a:ext cx="9029700" cy="1325563"/>
          </a:xfrm>
        </p:spPr>
        <p:txBody>
          <a:bodyPr>
            <a:noAutofit/>
          </a:bodyPr>
          <a:lstStyle/>
          <a:p>
            <a:pPr algn="ctr"/>
            <a:r>
              <a:rPr lang="en-GB" sz="6000" b="1" dirty="0" smtClean="0"/>
              <a:t>Questions !!</a:t>
            </a:r>
            <a:br>
              <a:rPr lang="en-GB" sz="6000" b="1" dirty="0" smtClean="0"/>
            </a:br>
            <a:r>
              <a:rPr lang="en-GB" sz="6000" b="1" dirty="0" smtClean="0">
                <a:sym typeface="Wingdings" panose="05000000000000000000" pitchFamily="2" charset="2"/>
              </a:rPr>
              <a:t></a:t>
            </a:r>
            <a:endParaRPr lang="en-GB" sz="6000" b="1" dirty="0"/>
          </a:p>
        </p:txBody>
      </p:sp>
    </p:spTree>
    <p:extLst>
      <p:ext uri="{BB962C8B-B14F-4D97-AF65-F5344CB8AC3E}">
        <p14:creationId xmlns:p14="http://schemas.microsoft.com/office/powerpoint/2010/main" xmlns="" val="33052728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690688"/>
            <a:ext cx="9791700" cy="4351338"/>
          </a:xfrm>
        </p:spPr>
        <p:txBody>
          <a:bodyPr>
            <a:noAutofit/>
          </a:bodyPr>
          <a:lstStyle/>
          <a:p>
            <a:pPr marL="0" indent="0">
              <a:buNone/>
            </a:pPr>
            <a:r>
              <a:rPr lang="en-US" dirty="0"/>
              <a:t>There are many ways to write HTML code.</a:t>
            </a:r>
          </a:p>
          <a:p>
            <a:pPr marL="0" indent="0">
              <a:buNone/>
            </a:pPr>
            <a:r>
              <a:rPr lang="en-US" dirty="0"/>
              <a:t>It can be done using an Editor Like:</a:t>
            </a:r>
          </a:p>
          <a:p>
            <a:r>
              <a:rPr lang="en-US" dirty="0">
                <a:solidFill>
                  <a:srgbClr val="E46C0A"/>
                </a:solidFill>
              </a:rPr>
              <a:t>Notepad</a:t>
            </a:r>
            <a:r>
              <a:rPr lang="en-US" dirty="0"/>
              <a:t> in Windows.</a:t>
            </a:r>
          </a:p>
          <a:p>
            <a:r>
              <a:rPr lang="en-US" dirty="0" err="1">
                <a:solidFill>
                  <a:srgbClr val="E46C0A"/>
                </a:solidFill>
              </a:rPr>
              <a:t>TextEdit</a:t>
            </a:r>
            <a:r>
              <a:rPr lang="en-US" dirty="0">
                <a:solidFill>
                  <a:srgbClr val="E46C0A"/>
                </a:solidFill>
              </a:rPr>
              <a:t> </a:t>
            </a:r>
            <a:r>
              <a:rPr lang="en-US" dirty="0"/>
              <a:t>in MAC.</a:t>
            </a:r>
          </a:p>
          <a:p>
            <a:endParaRPr lang="en-US" dirty="0"/>
          </a:p>
          <a:p>
            <a:pPr marL="0" indent="0">
              <a:buNone/>
            </a:pPr>
            <a:r>
              <a:rPr lang="en-US" dirty="0"/>
              <a:t>OR </a:t>
            </a:r>
          </a:p>
          <a:p>
            <a:endParaRPr lang="en-US" dirty="0"/>
          </a:p>
          <a:p>
            <a:pPr marL="0" indent="0">
              <a:buNone/>
            </a:pPr>
            <a:r>
              <a:rPr lang="en-US" dirty="0"/>
              <a:t>by using a professional integrated development environment (IDE) like:</a:t>
            </a:r>
          </a:p>
          <a:p>
            <a:pPr marL="0" indent="0">
              <a:buNone/>
            </a:pPr>
            <a:r>
              <a:rPr lang="en-US" dirty="0">
                <a:solidFill>
                  <a:srgbClr val="E46C0A"/>
                </a:solidFill>
              </a:rPr>
              <a:t>Adobe Dreamweaver</a:t>
            </a:r>
          </a:p>
          <a:p>
            <a:pPr marL="0" indent="0">
              <a:buNone/>
            </a:pPr>
            <a:endParaRPr lang="en-GB" dirty="0"/>
          </a:p>
        </p:txBody>
      </p:sp>
      <p:sp>
        <p:nvSpPr>
          <p:cNvPr id="4" name="Title 3"/>
          <p:cNvSpPr>
            <a:spLocks noGrp="1"/>
          </p:cNvSpPr>
          <p:nvPr>
            <p:ph type="title"/>
          </p:nvPr>
        </p:nvSpPr>
        <p:spPr/>
        <p:txBody>
          <a:bodyPr/>
          <a:lstStyle/>
          <a:p>
            <a:r>
              <a:rPr lang="en-US" b="1" dirty="0"/>
              <a:t>Basic HTML Editors</a:t>
            </a:r>
            <a:endParaRPr lang="en-GB" b="1" dirty="0"/>
          </a:p>
        </p:txBody>
      </p:sp>
    </p:spTree>
    <p:extLst>
      <p:ext uri="{BB962C8B-B14F-4D97-AF65-F5344CB8AC3E}">
        <p14:creationId xmlns:p14="http://schemas.microsoft.com/office/powerpoint/2010/main" xmlns="" val="8045842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49858" y="152332"/>
            <a:ext cx="9029700" cy="955251"/>
          </a:xfrm>
        </p:spPr>
        <p:txBody>
          <a:bodyPr/>
          <a:lstStyle/>
          <a:p>
            <a:pPr algn="ctr"/>
            <a:r>
              <a:rPr lang="en-US" b="1" dirty="0"/>
              <a:t>Notepad</a:t>
            </a:r>
          </a:p>
        </p:txBody>
      </p:sp>
      <p:pic>
        <p:nvPicPr>
          <p:cNvPr id="5" name="Content Placeholder 4" descr="Screen shot 2013-09-07 at 9.24.29 PM.png"/>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388063" y="1107583"/>
            <a:ext cx="7415873" cy="3136508"/>
          </a:xfrm>
          <a:prstGeom prst="rect">
            <a:avLst/>
          </a:prstGeom>
        </p:spPr>
      </p:pic>
      <p:sp>
        <p:nvSpPr>
          <p:cNvPr id="6" name="Rectangle 5"/>
          <p:cNvSpPr/>
          <p:nvPr/>
        </p:nvSpPr>
        <p:spPr>
          <a:xfrm>
            <a:off x="2732885" y="4599177"/>
            <a:ext cx="6468652" cy="193899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sz="2400" dirty="0" smtClean="0"/>
              <a:t>To start  Notepad</a:t>
            </a:r>
            <a:r>
              <a:rPr lang="cs-CZ" sz="2400" dirty="0"/>
              <a:t> </a:t>
            </a:r>
            <a:r>
              <a:rPr lang="cs-CZ" sz="2400" dirty="0" smtClean="0"/>
              <a:t>go to:</a:t>
            </a:r>
          </a:p>
          <a:p>
            <a:r>
              <a:rPr lang="en-US" sz="2400" dirty="0" smtClean="0"/>
              <a:t>Start </a:t>
            </a:r>
            <a:r>
              <a:rPr lang="en-US" sz="2400" dirty="0" smtClean="0">
                <a:sym typeface="Wingdings"/>
              </a:rPr>
              <a:t> </a:t>
            </a:r>
            <a:r>
              <a:rPr lang="en-US" sz="2400" dirty="0" smtClean="0"/>
              <a:t>All Programs</a:t>
            </a:r>
            <a:r>
              <a:rPr lang="en-US" sz="2400" dirty="0"/>
              <a:t> </a:t>
            </a:r>
            <a:r>
              <a:rPr lang="en-US" sz="2400" dirty="0" smtClean="0">
                <a:sym typeface="Wingdings"/>
              </a:rPr>
              <a:t> </a:t>
            </a:r>
            <a:r>
              <a:rPr lang="en-US" sz="2400" dirty="0" smtClean="0"/>
              <a:t>Accessories </a:t>
            </a:r>
            <a:r>
              <a:rPr lang="en-US" sz="2400" dirty="0" smtClean="0">
                <a:sym typeface="Wingdings"/>
              </a:rPr>
              <a:t> </a:t>
            </a:r>
            <a:r>
              <a:rPr lang="en-US" sz="2400" dirty="0" smtClean="0"/>
              <a:t>Notepad</a:t>
            </a:r>
          </a:p>
          <a:p>
            <a:endParaRPr lang="en-US" sz="2400" dirty="0"/>
          </a:p>
          <a:p>
            <a:r>
              <a:rPr lang="en-US" sz="2400" dirty="0" smtClean="0"/>
              <a:t>Create a </a:t>
            </a:r>
            <a:r>
              <a:rPr lang="en-US" sz="2400" b="1" dirty="0" smtClean="0"/>
              <a:t>shortcut</a:t>
            </a:r>
            <a:r>
              <a:rPr lang="en-US" sz="2400" dirty="0" smtClean="0"/>
              <a:t> on your desktop for a quick access</a:t>
            </a:r>
            <a:endParaRPr lang="en-US" sz="2400" dirty="0"/>
          </a:p>
        </p:txBody>
      </p:sp>
    </p:spTree>
    <p:extLst>
      <p:ext uri="{BB962C8B-B14F-4D97-AF65-F5344CB8AC3E}">
        <p14:creationId xmlns:p14="http://schemas.microsoft.com/office/powerpoint/2010/main" xmlns="" val="22267569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704046" y="1336227"/>
            <a:ext cx="11487954" cy="4755480"/>
          </a:xfrm>
        </p:spPr>
        <p:txBody>
          <a:bodyPr>
            <a:noAutofit/>
          </a:bodyPr>
          <a:lstStyle/>
          <a:p>
            <a:pPr marL="0" indent="0">
              <a:buNone/>
            </a:pPr>
            <a:r>
              <a:rPr lang="en-US" sz="3600" dirty="0">
                <a:solidFill>
                  <a:srgbClr val="000000"/>
                </a:solidFill>
              </a:rPr>
              <a:t>That can give you </a:t>
            </a:r>
            <a:r>
              <a:rPr lang="en-US" sz="3600" dirty="0"/>
              <a:t>Syntax Highlighting and Syntax Folding are:</a:t>
            </a:r>
            <a:endParaRPr lang="en-US" sz="3600" dirty="0">
              <a:solidFill>
                <a:srgbClr val="000000"/>
              </a:solidFill>
            </a:endParaRPr>
          </a:p>
          <a:p>
            <a:pPr marL="0" indent="0">
              <a:buNone/>
            </a:pPr>
            <a:endParaRPr lang="en-US" sz="3600" dirty="0">
              <a:solidFill>
                <a:srgbClr val="000000"/>
              </a:solidFill>
            </a:endParaRPr>
          </a:p>
          <a:p>
            <a:r>
              <a:rPr lang="en-US" sz="3600" dirty="0">
                <a:solidFill>
                  <a:srgbClr val="000000"/>
                </a:solidFill>
              </a:rPr>
              <a:t>Notepad++ in Windows.</a:t>
            </a:r>
          </a:p>
          <a:p>
            <a:r>
              <a:rPr lang="en-US" sz="3600" dirty="0" err="1">
                <a:solidFill>
                  <a:srgbClr val="000000"/>
                </a:solidFill>
              </a:rPr>
              <a:t>TextWrangler</a:t>
            </a:r>
            <a:r>
              <a:rPr lang="en-US" sz="3600" dirty="0">
                <a:solidFill>
                  <a:srgbClr val="000000"/>
                </a:solidFill>
              </a:rPr>
              <a:t> in MAC</a:t>
            </a:r>
          </a:p>
        </p:txBody>
      </p:sp>
      <p:sp>
        <p:nvSpPr>
          <p:cNvPr id="4" name="Title 3"/>
          <p:cNvSpPr>
            <a:spLocks noGrp="1"/>
          </p:cNvSpPr>
          <p:nvPr>
            <p:ph type="title"/>
          </p:nvPr>
        </p:nvSpPr>
        <p:spPr>
          <a:xfrm>
            <a:off x="2311221" y="184822"/>
            <a:ext cx="9029700" cy="678064"/>
          </a:xfrm>
        </p:spPr>
        <p:txBody>
          <a:bodyPr>
            <a:normAutofit fontScale="90000"/>
          </a:bodyPr>
          <a:lstStyle/>
          <a:p>
            <a:r>
              <a:rPr lang="en-US" b="1" dirty="0"/>
              <a:t>Better Editors</a:t>
            </a:r>
            <a:endParaRPr lang="en-GB" b="1" dirty="0"/>
          </a:p>
        </p:txBody>
      </p:sp>
    </p:spTree>
    <p:extLst>
      <p:ext uri="{BB962C8B-B14F-4D97-AF65-F5344CB8AC3E}">
        <p14:creationId xmlns:p14="http://schemas.microsoft.com/office/powerpoint/2010/main" xmlns="" val="34306445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24100" y="365126"/>
            <a:ext cx="9029700" cy="768216"/>
          </a:xfrm>
        </p:spPr>
        <p:txBody>
          <a:bodyPr/>
          <a:lstStyle/>
          <a:p>
            <a:r>
              <a:rPr lang="en-US" b="1" dirty="0"/>
              <a:t>Notepad++</a:t>
            </a:r>
            <a:endParaRPr lang="en-GB" b="1" dirty="0"/>
          </a:p>
        </p:txBody>
      </p:sp>
      <p:pic>
        <p:nvPicPr>
          <p:cNvPr id="6" name="Content Placeholder 5"/>
          <p:cNvPicPr>
            <a:picLocks noGrp="1" noChangeAspect="1"/>
          </p:cNvPicPr>
          <p:nvPr/>
        </p:nvPicPr>
        <p:blipFill>
          <a:blip r:embed="rId2" cstate="print"/>
          <a:srcRect t="7794" b="7794"/>
          <a:stretch>
            <a:fillRect/>
          </a:stretch>
        </p:blipFill>
        <p:spPr>
          <a:xfrm>
            <a:off x="1981200" y="1594724"/>
            <a:ext cx="8229600" cy="4525963"/>
          </a:xfrm>
          <a:prstGeom prst="rect">
            <a:avLst/>
          </a:prstGeom>
        </p:spPr>
      </p:pic>
    </p:spTree>
    <p:extLst>
      <p:ext uri="{BB962C8B-B14F-4D97-AF65-F5344CB8AC3E}">
        <p14:creationId xmlns:p14="http://schemas.microsoft.com/office/powerpoint/2010/main" xmlns="" val="25779887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a:xfrm>
            <a:off x="2324100" y="365125"/>
            <a:ext cx="9029700" cy="1012913"/>
          </a:xfrm>
        </p:spPr>
        <p:txBody>
          <a:bodyPr>
            <a:normAutofit/>
          </a:bodyPr>
          <a:lstStyle/>
          <a:p>
            <a:r>
              <a:rPr lang="de-DE" b="1" dirty="0"/>
              <a:t>Website Files</a:t>
            </a:r>
            <a:endParaRPr lang="en-US" b="1" dirty="0"/>
          </a:p>
        </p:txBody>
      </p:sp>
      <p:pic>
        <p:nvPicPr>
          <p:cNvPr id="6" name="Picture 5" descr="Screen Shot 2015-08-31 at 11.57.23.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56804" y="1687580"/>
            <a:ext cx="5410200" cy="4178300"/>
          </a:xfrm>
          <a:prstGeom prst="rect">
            <a:avLst/>
          </a:prstGeom>
        </p:spPr>
      </p:pic>
    </p:spTree>
    <p:extLst>
      <p:ext uri="{BB962C8B-B14F-4D97-AF65-F5344CB8AC3E}">
        <p14:creationId xmlns:p14="http://schemas.microsoft.com/office/powerpoint/2010/main" xmlns="" val="3040659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2308</Words>
  <Application>Microsoft Office PowerPoint</Application>
  <PresentationFormat>Custom</PresentationFormat>
  <Paragraphs>403</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Cloud skipper design template</vt:lpstr>
      <vt:lpstr>Introduction to the Internet</vt:lpstr>
      <vt:lpstr>HTML</vt:lpstr>
      <vt:lpstr>What is an HTML document?</vt:lpstr>
      <vt:lpstr>What can we do with HTML Document?</vt:lpstr>
      <vt:lpstr>Basic HTML Editors</vt:lpstr>
      <vt:lpstr>Notepad</vt:lpstr>
      <vt:lpstr>Better Editors</vt:lpstr>
      <vt:lpstr>Notepad++</vt:lpstr>
      <vt:lpstr>Website Files</vt:lpstr>
      <vt:lpstr>HTML 5</vt:lpstr>
      <vt:lpstr>Writing HTML Basic Syntax</vt:lpstr>
      <vt:lpstr>HTML Syntax</vt:lpstr>
      <vt:lpstr>Basic Syntax</vt:lpstr>
      <vt:lpstr>HTML Element  An HTML element is everything from the start tag to the end tag</vt:lpstr>
      <vt:lpstr>Basic Syntax</vt:lpstr>
      <vt:lpstr>Slide 16</vt:lpstr>
      <vt:lpstr> HTML Tags </vt:lpstr>
      <vt:lpstr>The Minimal HTML Document</vt:lpstr>
      <vt:lpstr>Slide 19</vt:lpstr>
      <vt:lpstr>Meta Tags</vt:lpstr>
      <vt:lpstr>Meta Tags</vt:lpstr>
      <vt:lpstr>Start with a Title</vt:lpstr>
      <vt:lpstr>A basic HTML5 web page template</vt:lpstr>
      <vt:lpstr>Basic Text Markup</vt:lpstr>
      <vt:lpstr>HTML Paragraphs</vt:lpstr>
      <vt:lpstr>Empty Tags</vt:lpstr>
      <vt:lpstr>Empty Tags</vt:lpstr>
      <vt:lpstr>Example</vt:lpstr>
      <vt:lpstr>HTML Headings</vt:lpstr>
      <vt:lpstr>HTML Headings </vt:lpstr>
      <vt:lpstr>Font</vt:lpstr>
      <vt:lpstr>HTML Formatting </vt:lpstr>
      <vt:lpstr>HTML Attributes </vt:lpstr>
      <vt:lpstr>HTML Links </vt:lpstr>
      <vt:lpstr>HTML Links </vt:lpstr>
      <vt:lpstr>HTML Links</vt:lpstr>
      <vt:lpstr>HTML Links</vt:lpstr>
      <vt:lpstr>HTML Links</vt:lpstr>
      <vt:lpstr>HTML Links</vt:lpstr>
      <vt:lpstr>Questions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2015-06-10T01:27:29Z</dcterms:created>
  <dcterms:modified xsi:type="dcterms:W3CDTF">2016-09-28T13:27:26Z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