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3"/>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5" r:id="rId20"/>
    <p:sldId id="276" r:id="rId21"/>
    <p:sldId id="277" r:id="rId22"/>
    <p:sldId id="278" r:id="rId23"/>
    <p:sldId id="279" r:id="rId24"/>
    <p:sldId id="280" r:id="rId25"/>
    <p:sldId id="281" r:id="rId26"/>
    <p:sldId id="282" r:id="rId27"/>
    <p:sldId id="283" r:id="rId28"/>
    <p:sldId id="284" r:id="rId29"/>
    <p:sldId id="285" r:id="rId30"/>
    <p:sldId id="310" r:id="rId31"/>
    <p:sldId id="311" r:id="rId32"/>
    <p:sldId id="312" r:id="rId33"/>
    <p:sldId id="286" r:id="rId34"/>
    <p:sldId id="288" r:id="rId35"/>
    <p:sldId id="290" r:id="rId36"/>
    <p:sldId id="291" r:id="rId37"/>
    <p:sldId id="292" r:id="rId38"/>
    <p:sldId id="293" r:id="rId39"/>
    <p:sldId id="296" r:id="rId40"/>
    <p:sldId id="297" r:id="rId41"/>
    <p:sldId id="298" r:id="rId42"/>
    <p:sldId id="299" r:id="rId43"/>
    <p:sldId id="300" r:id="rId44"/>
    <p:sldId id="301" r:id="rId45"/>
    <p:sldId id="302" r:id="rId46"/>
    <p:sldId id="303" r:id="rId47"/>
    <p:sldId id="304" r:id="rId48"/>
    <p:sldId id="305" r:id="rId49"/>
    <p:sldId id="306" r:id="rId50"/>
    <p:sldId id="307" r:id="rId51"/>
    <p:sldId id="308" r:id="rId5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309" autoAdjust="0"/>
    <p:restoredTop sz="94628" autoAdjust="0"/>
  </p:normalViewPr>
  <p:slideViewPr>
    <p:cSldViewPr>
      <p:cViewPr varScale="1">
        <p:scale>
          <a:sx n="69" d="100"/>
          <a:sy n="69" d="100"/>
        </p:scale>
        <p:origin x="1260" y="66"/>
      </p:cViewPr>
      <p:guideLst>
        <p:guide orient="horz" pos="2160"/>
        <p:guide pos="2880"/>
      </p:guideLst>
    </p:cSldViewPr>
  </p:slideViewPr>
  <p:outlineViewPr>
    <p:cViewPr>
      <p:scale>
        <a:sx n="33" d="100"/>
        <a:sy n="33" d="100"/>
      </p:scale>
      <p:origin x="48" y="23838"/>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A2992EB-9361-48AA-8E54-1CBE7885CBD3}" type="datetimeFigureOut">
              <a:rPr lang="en-US" smtClean="0"/>
              <a:t>9/30/2019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43BA83C-008E-4FE5-9922-709FF5E4D695}" type="slidenum">
              <a:rPr lang="en-US" smtClean="0"/>
              <a:t>‹#›</a:t>
            </a:fld>
            <a:endParaRPr lang="en-US"/>
          </a:p>
        </p:txBody>
      </p:sp>
    </p:spTree>
    <p:extLst>
      <p:ext uri="{BB962C8B-B14F-4D97-AF65-F5344CB8AC3E}">
        <p14:creationId xmlns:p14="http://schemas.microsoft.com/office/powerpoint/2010/main" val="2498493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AA20055-E51D-470B-993B-5271FB912F95}" type="datetimeFigureOut">
              <a:rPr lang="en-US" smtClean="0"/>
              <a:t>9/30/2019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45066D-A596-4D21-8047-99E27077D358}" type="slidenum">
              <a:rPr lang="en-US" smtClean="0"/>
              <a:t>‹#›</a:t>
            </a:fld>
            <a:endParaRPr lang="en-US"/>
          </a:p>
        </p:txBody>
      </p:sp>
    </p:spTree>
    <p:extLst>
      <p:ext uri="{BB962C8B-B14F-4D97-AF65-F5344CB8AC3E}">
        <p14:creationId xmlns:p14="http://schemas.microsoft.com/office/powerpoint/2010/main" val="35043009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AA20055-E51D-470B-993B-5271FB912F95}" type="datetimeFigureOut">
              <a:rPr lang="en-US" smtClean="0"/>
              <a:t>9/30/2019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45066D-A596-4D21-8047-99E27077D358}" type="slidenum">
              <a:rPr lang="en-US" smtClean="0"/>
              <a:t>‹#›</a:t>
            </a:fld>
            <a:endParaRPr lang="en-US"/>
          </a:p>
        </p:txBody>
      </p:sp>
    </p:spTree>
    <p:extLst>
      <p:ext uri="{BB962C8B-B14F-4D97-AF65-F5344CB8AC3E}">
        <p14:creationId xmlns:p14="http://schemas.microsoft.com/office/powerpoint/2010/main" val="38114902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AA20055-E51D-470B-993B-5271FB912F95}" type="datetimeFigureOut">
              <a:rPr lang="en-US" smtClean="0"/>
              <a:t>9/30/2019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45066D-A596-4D21-8047-99E27077D358}" type="slidenum">
              <a:rPr lang="en-US" smtClean="0"/>
              <a:t>‹#›</a:t>
            </a:fld>
            <a:endParaRPr lang="en-US"/>
          </a:p>
        </p:txBody>
      </p:sp>
    </p:spTree>
    <p:extLst>
      <p:ext uri="{BB962C8B-B14F-4D97-AF65-F5344CB8AC3E}">
        <p14:creationId xmlns:p14="http://schemas.microsoft.com/office/powerpoint/2010/main" val="3155078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AA20055-E51D-470B-993B-5271FB912F95}" type="datetimeFigureOut">
              <a:rPr lang="en-US" smtClean="0"/>
              <a:t>9/30/2019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45066D-A596-4D21-8047-99E27077D358}" type="slidenum">
              <a:rPr lang="en-US" smtClean="0"/>
              <a:t>‹#›</a:t>
            </a:fld>
            <a:endParaRPr lang="en-US"/>
          </a:p>
        </p:txBody>
      </p:sp>
    </p:spTree>
    <p:extLst>
      <p:ext uri="{BB962C8B-B14F-4D97-AF65-F5344CB8AC3E}">
        <p14:creationId xmlns:p14="http://schemas.microsoft.com/office/powerpoint/2010/main" val="31756983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AA20055-E51D-470B-993B-5271FB912F95}" type="datetimeFigureOut">
              <a:rPr lang="en-US" smtClean="0"/>
              <a:t>9/30/2019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45066D-A596-4D21-8047-99E27077D358}" type="slidenum">
              <a:rPr lang="en-US" smtClean="0"/>
              <a:t>‹#›</a:t>
            </a:fld>
            <a:endParaRPr lang="en-US"/>
          </a:p>
        </p:txBody>
      </p:sp>
    </p:spTree>
    <p:extLst>
      <p:ext uri="{BB962C8B-B14F-4D97-AF65-F5344CB8AC3E}">
        <p14:creationId xmlns:p14="http://schemas.microsoft.com/office/powerpoint/2010/main" val="30402567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AA20055-E51D-470B-993B-5271FB912F95}" type="datetimeFigureOut">
              <a:rPr lang="en-US" smtClean="0"/>
              <a:t>9/30/2019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45066D-A596-4D21-8047-99E27077D358}" type="slidenum">
              <a:rPr lang="en-US" smtClean="0"/>
              <a:t>‹#›</a:t>
            </a:fld>
            <a:endParaRPr lang="en-US"/>
          </a:p>
        </p:txBody>
      </p:sp>
    </p:spTree>
    <p:extLst>
      <p:ext uri="{BB962C8B-B14F-4D97-AF65-F5344CB8AC3E}">
        <p14:creationId xmlns:p14="http://schemas.microsoft.com/office/powerpoint/2010/main" val="33424371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AA20055-E51D-470B-993B-5271FB912F95}" type="datetimeFigureOut">
              <a:rPr lang="en-US" smtClean="0"/>
              <a:t>9/30/2019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645066D-A596-4D21-8047-99E27077D358}" type="slidenum">
              <a:rPr lang="en-US" smtClean="0"/>
              <a:t>‹#›</a:t>
            </a:fld>
            <a:endParaRPr lang="en-US"/>
          </a:p>
        </p:txBody>
      </p:sp>
    </p:spTree>
    <p:extLst>
      <p:ext uri="{BB962C8B-B14F-4D97-AF65-F5344CB8AC3E}">
        <p14:creationId xmlns:p14="http://schemas.microsoft.com/office/powerpoint/2010/main" val="38803152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AA20055-E51D-470B-993B-5271FB912F95}" type="datetimeFigureOut">
              <a:rPr lang="en-US" smtClean="0"/>
              <a:t>9/30/2019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645066D-A596-4D21-8047-99E27077D358}" type="slidenum">
              <a:rPr lang="en-US" smtClean="0"/>
              <a:t>‹#›</a:t>
            </a:fld>
            <a:endParaRPr lang="en-US"/>
          </a:p>
        </p:txBody>
      </p:sp>
    </p:spTree>
    <p:extLst>
      <p:ext uri="{BB962C8B-B14F-4D97-AF65-F5344CB8AC3E}">
        <p14:creationId xmlns:p14="http://schemas.microsoft.com/office/powerpoint/2010/main" val="35647204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A20055-E51D-470B-993B-5271FB912F95}" type="datetimeFigureOut">
              <a:rPr lang="en-US" smtClean="0"/>
              <a:t>9/30/2019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645066D-A596-4D21-8047-99E27077D358}" type="slidenum">
              <a:rPr lang="en-US" smtClean="0"/>
              <a:t>‹#›</a:t>
            </a:fld>
            <a:endParaRPr lang="en-US"/>
          </a:p>
        </p:txBody>
      </p:sp>
    </p:spTree>
    <p:extLst>
      <p:ext uri="{BB962C8B-B14F-4D97-AF65-F5344CB8AC3E}">
        <p14:creationId xmlns:p14="http://schemas.microsoft.com/office/powerpoint/2010/main" val="18627440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AA20055-E51D-470B-993B-5271FB912F95}" type="datetimeFigureOut">
              <a:rPr lang="en-US" smtClean="0"/>
              <a:t>9/30/2019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45066D-A596-4D21-8047-99E27077D358}" type="slidenum">
              <a:rPr lang="en-US" smtClean="0"/>
              <a:t>‹#›</a:t>
            </a:fld>
            <a:endParaRPr lang="en-US"/>
          </a:p>
        </p:txBody>
      </p:sp>
    </p:spTree>
    <p:extLst>
      <p:ext uri="{BB962C8B-B14F-4D97-AF65-F5344CB8AC3E}">
        <p14:creationId xmlns:p14="http://schemas.microsoft.com/office/powerpoint/2010/main" val="32725672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AA20055-E51D-470B-993B-5271FB912F95}" type="datetimeFigureOut">
              <a:rPr lang="en-US" smtClean="0"/>
              <a:t>9/30/2019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45066D-A596-4D21-8047-99E27077D358}" type="slidenum">
              <a:rPr lang="en-US" smtClean="0"/>
              <a:t>‹#›</a:t>
            </a:fld>
            <a:endParaRPr lang="en-US"/>
          </a:p>
        </p:txBody>
      </p:sp>
    </p:spTree>
    <p:extLst>
      <p:ext uri="{BB962C8B-B14F-4D97-AF65-F5344CB8AC3E}">
        <p14:creationId xmlns:p14="http://schemas.microsoft.com/office/powerpoint/2010/main" val="15437836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A20055-E51D-470B-993B-5271FB912F95}" type="datetimeFigureOut">
              <a:rPr lang="en-US" smtClean="0"/>
              <a:t>9/30/2019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45066D-A596-4D21-8047-99E27077D358}" type="slidenum">
              <a:rPr lang="en-US" smtClean="0"/>
              <a:t>‹#›</a:t>
            </a:fld>
            <a:endParaRPr lang="en-US"/>
          </a:p>
        </p:txBody>
      </p:sp>
    </p:spTree>
    <p:extLst>
      <p:ext uri="{BB962C8B-B14F-4D97-AF65-F5344CB8AC3E}">
        <p14:creationId xmlns:p14="http://schemas.microsoft.com/office/powerpoint/2010/main" val="19669019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Ch6  Compound words, </a:t>
            </a:r>
            <a:r>
              <a:rPr lang="en-US" dirty="0" smtClean="0"/>
              <a:t>Blends </a:t>
            </a:r>
            <a:r>
              <a:rPr lang="en-US" dirty="0"/>
              <a:t>and </a:t>
            </a:r>
            <a:r>
              <a:rPr lang="en-US" dirty="0" smtClean="0"/>
              <a:t>Phrasal </a:t>
            </a:r>
            <a:r>
              <a:rPr lang="en-US" dirty="0"/>
              <a:t>words</a:t>
            </a:r>
          </a:p>
        </p:txBody>
      </p:sp>
      <p:sp>
        <p:nvSpPr>
          <p:cNvPr id="3" name="Subtitle 2"/>
          <p:cNvSpPr>
            <a:spLocks noGrp="1"/>
          </p:cNvSpPr>
          <p:nvPr>
            <p:ph type="subTitle" idx="1"/>
          </p:nvPr>
        </p:nvSpPr>
        <p:spPr/>
        <p:txBody>
          <a:bodyPr/>
          <a:lstStyle/>
          <a:p>
            <a:r>
              <a:rPr lang="en-US" dirty="0" smtClean="0"/>
              <a:t>ENGT 243 </a:t>
            </a:r>
          </a:p>
          <a:p>
            <a:r>
              <a:rPr lang="en-US" dirty="0" smtClean="0"/>
              <a:t>Morphology &amp; Syntax</a:t>
            </a:r>
            <a:endParaRPr lang="en-US" dirty="0"/>
          </a:p>
        </p:txBody>
      </p:sp>
    </p:spTree>
    <p:extLst>
      <p:ext uri="{BB962C8B-B14F-4D97-AF65-F5344CB8AC3E}">
        <p14:creationId xmlns:p14="http://schemas.microsoft.com/office/powerpoint/2010/main" val="41006764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85800"/>
          </a:xfrm>
        </p:spPr>
        <p:txBody>
          <a:bodyPr>
            <a:normAutofit/>
          </a:bodyPr>
          <a:lstStyle/>
          <a:p>
            <a:pPr lvl="0" indent="-342900">
              <a:lnSpc>
                <a:spcPct val="115000"/>
              </a:lnSpc>
              <a:spcBef>
                <a:spcPts val="0"/>
              </a:spcBef>
              <a:spcAft>
                <a:spcPts val="1000"/>
              </a:spcAft>
            </a:pPr>
            <a:r>
              <a:rPr lang="en-US" sz="3200" b="1" dirty="0">
                <a:solidFill>
                  <a:prstClr val="black"/>
                </a:solidFill>
                <a:ea typeface="Calibri"/>
                <a:cs typeface="Arial"/>
              </a:rPr>
              <a:t>6.3 Compound adjectives</a:t>
            </a:r>
            <a:endParaRPr lang="en-US" sz="3200" dirty="0">
              <a:solidFill>
                <a:prstClr val="black"/>
              </a:solidFill>
              <a:ea typeface="Calibri"/>
              <a:cs typeface="Arial"/>
            </a:endParaRPr>
          </a:p>
        </p:txBody>
      </p:sp>
      <p:sp>
        <p:nvSpPr>
          <p:cNvPr id="3" name="Content Placeholder 2"/>
          <p:cNvSpPr>
            <a:spLocks noGrp="1"/>
          </p:cNvSpPr>
          <p:nvPr>
            <p:ph idx="1"/>
          </p:nvPr>
        </p:nvSpPr>
        <p:spPr>
          <a:xfrm>
            <a:off x="457200" y="1066800"/>
            <a:ext cx="8229600" cy="5334000"/>
          </a:xfrm>
        </p:spPr>
        <p:txBody>
          <a:bodyPr>
            <a:normAutofit fontScale="92500"/>
          </a:bodyPr>
          <a:lstStyle/>
          <a:p>
            <a:pPr marL="0" marR="0" indent="0">
              <a:lnSpc>
                <a:spcPct val="115000"/>
              </a:lnSpc>
              <a:spcBef>
                <a:spcPts val="0"/>
              </a:spcBef>
              <a:spcAft>
                <a:spcPts val="1000"/>
              </a:spcAft>
              <a:buNone/>
            </a:pPr>
            <a:r>
              <a:rPr lang="en-US" dirty="0">
                <a:ea typeface="Calibri"/>
                <a:cs typeface="Arial"/>
              </a:rPr>
              <a:t>In </a:t>
            </a:r>
            <a:r>
              <a:rPr lang="en-US" b="1" i="1" dirty="0">
                <a:solidFill>
                  <a:srgbClr val="00B050"/>
                </a:solidFill>
                <a:effectLst>
                  <a:outerShdw blurRad="38100" dist="38100" dir="2700000" algn="tl">
                    <a:srgbClr val="000000">
                      <a:alpha val="43137"/>
                    </a:srgbClr>
                  </a:outerShdw>
                </a:effectLst>
                <a:ea typeface="Calibri"/>
                <a:cs typeface="Arial"/>
              </a:rPr>
              <a:t>overactive</a:t>
            </a:r>
            <a:r>
              <a:rPr lang="en-US" i="1" dirty="0">
                <a:ea typeface="Calibri"/>
                <a:cs typeface="Arial"/>
              </a:rPr>
              <a:t> </a:t>
            </a:r>
            <a:r>
              <a:rPr lang="en-US" dirty="0">
                <a:ea typeface="Calibri"/>
                <a:cs typeface="Arial"/>
              </a:rPr>
              <a:t>at (12), </a:t>
            </a:r>
            <a:r>
              <a:rPr lang="en-US" b="1" dirty="0">
                <a:solidFill>
                  <a:srgbClr val="FF0000"/>
                </a:solidFill>
                <a:effectLst>
                  <a:outerShdw blurRad="38100" dist="38100" dir="2700000" algn="tl">
                    <a:srgbClr val="000000">
                      <a:alpha val="43137"/>
                    </a:srgbClr>
                  </a:outerShdw>
                </a:effectLst>
                <a:ea typeface="Calibri"/>
                <a:cs typeface="Arial"/>
              </a:rPr>
              <a:t>the head </a:t>
            </a:r>
            <a:r>
              <a:rPr lang="en-US" dirty="0">
                <a:ea typeface="Calibri"/>
                <a:cs typeface="Arial"/>
              </a:rPr>
              <a:t>of the compound is </a:t>
            </a:r>
            <a:r>
              <a:rPr lang="en-US" b="1" dirty="0">
                <a:solidFill>
                  <a:srgbClr val="FF0000"/>
                </a:solidFill>
                <a:effectLst>
                  <a:outerShdw blurRad="38100" dist="38100" dir="2700000" algn="tl">
                    <a:srgbClr val="000000">
                      <a:alpha val="43137"/>
                    </a:srgbClr>
                  </a:outerShdw>
                </a:effectLst>
                <a:ea typeface="Calibri"/>
                <a:cs typeface="Arial"/>
              </a:rPr>
              <a:t>the adjective </a:t>
            </a:r>
            <a:r>
              <a:rPr lang="en-US" b="1" i="1" dirty="0">
                <a:solidFill>
                  <a:srgbClr val="FF0000"/>
                </a:solidFill>
                <a:effectLst>
                  <a:outerShdw blurRad="38100" dist="38100" dir="2700000" algn="tl">
                    <a:srgbClr val="000000">
                      <a:alpha val="43137"/>
                    </a:srgbClr>
                  </a:outerShdw>
                </a:effectLst>
                <a:ea typeface="Calibri"/>
                <a:cs typeface="Arial"/>
              </a:rPr>
              <a:t>active </a:t>
            </a:r>
            <a:r>
              <a:rPr lang="en-US" dirty="0">
                <a:ea typeface="Calibri"/>
                <a:cs typeface="Arial"/>
              </a:rPr>
              <a:t>derived from the verb </a:t>
            </a:r>
            <a:r>
              <a:rPr lang="en-US" i="1" dirty="0" smtClean="0">
                <a:ea typeface="Calibri"/>
                <a:cs typeface="Arial"/>
              </a:rPr>
              <a:t>act.</a:t>
            </a:r>
          </a:p>
          <a:p>
            <a:pPr marL="0" marR="0" indent="0">
              <a:lnSpc>
                <a:spcPct val="115000"/>
              </a:lnSpc>
              <a:spcBef>
                <a:spcPts val="0"/>
              </a:spcBef>
              <a:spcAft>
                <a:spcPts val="1000"/>
              </a:spcAft>
              <a:buNone/>
            </a:pPr>
            <a:endParaRPr lang="en-US" dirty="0">
              <a:ea typeface="Calibri"/>
              <a:cs typeface="Arial"/>
            </a:endParaRPr>
          </a:p>
          <a:p>
            <a:pPr marL="0" marR="0">
              <a:lnSpc>
                <a:spcPct val="115000"/>
              </a:lnSpc>
              <a:spcBef>
                <a:spcPts val="0"/>
              </a:spcBef>
              <a:spcAft>
                <a:spcPts val="1000"/>
              </a:spcAft>
            </a:pPr>
            <a:r>
              <a:rPr lang="en-US" dirty="0">
                <a:ea typeface="Calibri"/>
                <a:cs typeface="Arial"/>
              </a:rPr>
              <a:t>In </a:t>
            </a:r>
            <a:r>
              <a:rPr lang="en-US" dirty="0" smtClean="0">
                <a:ea typeface="Calibri"/>
                <a:cs typeface="Arial"/>
              </a:rPr>
              <a:t>structure</a:t>
            </a:r>
          </a:p>
          <a:p>
            <a:pPr marL="0" marR="0" indent="0" algn="ctr">
              <a:lnSpc>
                <a:spcPct val="115000"/>
              </a:lnSpc>
              <a:spcBef>
                <a:spcPts val="0"/>
              </a:spcBef>
              <a:spcAft>
                <a:spcPts val="1000"/>
              </a:spcAft>
              <a:buNone/>
            </a:pPr>
            <a:r>
              <a:rPr lang="en-US" dirty="0" smtClean="0">
                <a:ea typeface="Calibri"/>
                <a:cs typeface="Arial"/>
              </a:rPr>
              <a:t>This </a:t>
            </a:r>
            <a:r>
              <a:rPr lang="en-US" dirty="0">
                <a:ea typeface="Calibri"/>
                <a:cs typeface="Arial"/>
              </a:rPr>
              <a:t>adjective is not a mere string of morphemes (</a:t>
            </a:r>
            <a:r>
              <a:rPr lang="en-US" i="1" dirty="0">
                <a:ea typeface="Calibri"/>
                <a:cs typeface="Arial"/>
              </a:rPr>
              <a:t>over </a:t>
            </a:r>
            <a:r>
              <a:rPr lang="en-US" dirty="0">
                <a:ea typeface="Calibri"/>
                <a:cs typeface="Arial"/>
              </a:rPr>
              <a:t>+ </a:t>
            </a:r>
            <a:r>
              <a:rPr lang="en-US" i="1" dirty="0">
                <a:ea typeface="Calibri"/>
                <a:cs typeface="Arial"/>
              </a:rPr>
              <a:t>act </a:t>
            </a:r>
            <a:r>
              <a:rPr lang="en-US" dirty="0">
                <a:ea typeface="Calibri"/>
                <a:cs typeface="Arial"/>
              </a:rPr>
              <a:t>+ </a:t>
            </a:r>
            <a:r>
              <a:rPr lang="en-US" i="1" dirty="0">
                <a:ea typeface="Calibri"/>
                <a:cs typeface="Arial"/>
              </a:rPr>
              <a:t>-</a:t>
            </a:r>
            <a:r>
              <a:rPr lang="en-US" i="1" dirty="0" err="1">
                <a:ea typeface="Calibri"/>
                <a:cs typeface="Arial"/>
              </a:rPr>
              <a:t>ive</a:t>
            </a:r>
            <a:r>
              <a:rPr lang="en-US" dirty="0">
                <a:ea typeface="Calibri"/>
                <a:cs typeface="Arial"/>
              </a:rPr>
              <a:t>), </a:t>
            </a:r>
            <a:endParaRPr lang="en-US" dirty="0" smtClean="0">
              <a:ea typeface="Calibri"/>
              <a:cs typeface="Arial"/>
            </a:endParaRPr>
          </a:p>
          <a:p>
            <a:pPr marL="0" marR="0" indent="0">
              <a:lnSpc>
                <a:spcPct val="115000"/>
              </a:lnSpc>
              <a:spcBef>
                <a:spcPts val="0"/>
              </a:spcBef>
              <a:spcAft>
                <a:spcPts val="1000"/>
              </a:spcAft>
              <a:buNone/>
            </a:pPr>
            <a:r>
              <a:rPr lang="en-US" b="1" dirty="0" smtClean="0">
                <a:solidFill>
                  <a:srgbClr val="002060"/>
                </a:solidFill>
                <a:effectLst>
                  <a:outerShdw blurRad="38100" dist="38100" dir="2700000" algn="tl">
                    <a:srgbClr val="000000">
                      <a:alpha val="43137"/>
                    </a:srgbClr>
                  </a:outerShdw>
                </a:effectLst>
                <a:ea typeface="Calibri"/>
                <a:cs typeface="Arial"/>
              </a:rPr>
              <a:t>but </a:t>
            </a:r>
            <a:r>
              <a:rPr lang="en-US" b="1" dirty="0">
                <a:solidFill>
                  <a:srgbClr val="002060"/>
                </a:solidFill>
                <a:effectLst>
                  <a:outerShdw blurRad="38100" dist="38100" dir="2700000" algn="tl">
                    <a:srgbClr val="000000">
                      <a:alpha val="43137"/>
                    </a:srgbClr>
                  </a:outerShdw>
                </a:effectLst>
                <a:ea typeface="Calibri"/>
                <a:cs typeface="Arial"/>
              </a:rPr>
              <a:t>rather a nested structure: </a:t>
            </a:r>
            <a:endParaRPr lang="en-US" b="1" dirty="0" smtClean="0">
              <a:solidFill>
                <a:srgbClr val="002060"/>
              </a:solidFill>
              <a:effectLst>
                <a:outerShdw blurRad="38100" dist="38100" dir="2700000" algn="tl">
                  <a:srgbClr val="000000">
                    <a:alpha val="43137"/>
                  </a:srgbClr>
                </a:outerShdw>
              </a:effectLst>
              <a:ea typeface="Calibri"/>
              <a:cs typeface="Arial"/>
            </a:endParaRPr>
          </a:p>
          <a:p>
            <a:pPr marL="0" marR="0" indent="0" algn="ctr">
              <a:lnSpc>
                <a:spcPct val="115000"/>
              </a:lnSpc>
              <a:spcBef>
                <a:spcPts val="0"/>
              </a:spcBef>
              <a:spcAft>
                <a:spcPts val="1000"/>
              </a:spcAft>
              <a:buNone/>
            </a:pPr>
            <a:r>
              <a:rPr lang="en-US" b="1" dirty="0" smtClean="0">
                <a:solidFill>
                  <a:schemeClr val="accent6">
                    <a:lumMod val="75000"/>
                  </a:schemeClr>
                </a:solidFill>
                <a:effectLst>
                  <a:outerShdw blurRad="38100" dist="38100" dir="2700000" algn="tl">
                    <a:srgbClr val="000000">
                      <a:alpha val="43137"/>
                    </a:srgbClr>
                  </a:outerShdw>
                </a:effectLst>
                <a:ea typeface="Calibri"/>
                <a:cs typeface="Arial"/>
              </a:rPr>
              <a:t>[</a:t>
            </a:r>
            <a:r>
              <a:rPr lang="en-US" b="1" dirty="0">
                <a:solidFill>
                  <a:schemeClr val="accent6">
                    <a:lumMod val="75000"/>
                  </a:schemeClr>
                </a:solidFill>
                <a:effectLst>
                  <a:outerShdw blurRad="38100" dist="38100" dir="2700000" algn="tl">
                    <a:srgbClr val="000000">
                      <a:alpha val="43137"/>
                    </a:srgbClr>
                  </a:outerShdw>
                </a:effectLst>
                <a:ea typeface="Calibri"/>
                <a:cs typeface="Arial"/>
              </a:rPr>
              <a:t>over[act-</a:t>
            </a:r>
            <a:r>
              <a:rPr lang="en-US" b="1" dirty="0" err="1">
                <a:solidFill>
                  <a:schemeClr val="accent6">
                    <a:lumMod val="75000"/>
                  </a:schemeClr>
                </a:solidFill>
                <a:effectLst>
                  <a:outerShdw blurRad="38100" dist="38100" dir="2700000" algn="tl">
                    <a:srgbClr val="000000">
                      <a:alpha val="43137"/>
                    </a:srgbClr>
                  </a:outerShdw>
                </a:effectLst>
                <a:ea typeface="Calibri"/>
                <a:cs typeface="Arial"/>
              </a:rPr>
              <a:t>ive</a:t>
            </a:r>
            <a:r>
              <a:rPr lang="en-US" b="1" dirty="0">
                <a:solidFill>
                  <a:schemeClr val="accent6">
                    <a:lumMod val="75000"/>
                  </a:schemeClr>
                </a:solidFill>
                <a:effectLst>
                  <a:outerShdw blurRad="38100" dist="38100" dir="2700000" algn="tl">
                    <a:srgbClr val="000000">
                      <a:alpha val="43137"/>
                    </a:srgbClr>
                  </a:outerShdw>
                </a:effectLst>
                <a:ea typeface="Calibri"/>
                <a:cs typeface="Arial"/>
              </a:rPr>
              <a:t>]]. </a:t>
            </a:r>
          </a:p>
          <a:p>
            <a:pPr marL="0" indent="0">
              <a:buNone/>
            </a:pPr>
            <a:endParaRPr lang="en-US" dirty="0"/>
          </a:p>
        </p:txBody>
      </p:sp>
    </p:spTree>
    <p:extLst>
      <p:ext uri="{BB962C8B-B14F-4D97-AF65-F5344CB8AC3E}">
        <p14:creationId xmlns:p14="http://schemas.microsoft.com/office/powerpoint/2010/main" val="17400923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pPr lvl="0" indent="-342900">
              <a:lnSpc>
                <a:spcPct val="115000"/>
              </a:lnSpc>
              <a:spcBef>
                <a:spcPts val="0"/>
              </a:spcBef>
              <a:spcAft>
                <a:spcPts val="1000"/>
              </a:spcAft>
            </a:pPr>
            <a:r>
              <a:rPr lang="en-US" sz="3200" b="1" dirty="0">
                <a:solidFill>
                  <a:prstClr val="black"/>
                </a:solidFill>
                <a:ea typeface="Calibri"/>
                <a:cs typeface="Arial"/>
              </a:rPr>
              <a:t>6.3 Compound adjectives</a:t>
            </a:r>
            <a:endParaRPr lang="en-US" sz="3200" dirty="0">
              <a:solidFill>
                <a:prstClr val="black"/>
              </a:solidFill>
              <a:ea typeface="Calibri"/>
              <a:cs typeface="Arial"/>
            </a:endParaRPr>
          </a:p>
        </p:txBody>
      </p:sp>
      <p:sp>
        <p:nvSpPr>
          <p:cNvPr id="3" name="Content Placeholder 2"/>
          <p:cNvSpPr>
            <a:spLocks noGrp="1"/>
          </p:cNvSpPr>
          <p:nvPr>
            <p:ph idx="1"/>
          </p:nvPr>
        </p:nvSpPr>
        <p:spPr>
          <a:xfrm>
            <a:off x="457200" y="990600"/>
            <a:ext cx="8229600" cy="5638800"/>
          </a:xfrm>
        </p:spPr>
        <p:txBody>
          <a:bodyPr>
            <a:normAutofit fontScale="70000" lnSpcReduction="20000"/>
          </a:bodyPr>
          <a:lstStyle/>
          <a:p>
            <a:pPr marL="0" marR="0" indent="0">
              <a:lnSpc>
                <a:spcPct val="115000"/>
              </a:lnSpc>
              <a:spcBef>
                <a:spcPts val="0"/>
              </a:spcBef>
              <a:spcAft>
                <a:spcPts val="1000"/>
              </a:spcAft>
              <a:buNone/>
            </a:pPr>
            <a:r>
              <a:rPr lang="en-US" dirty="0">
                <a:ea typeface="Calibri"/>
                <a:cs typeface="Arial"/>
              </a:rPr>
              <a:t>C</a:t>
            </a:r>
            <a:r>
              <a:rPr lang="en-US" dirty="0" smtClean="0">
                <a:ea typeface="Calibri"/>
                <a:cs typeface="Arial"/>
              </a:rPr>
              <a:t>orresponding to </a:t>
            </a:r>
            <a:r>
              <a:rPr lang="en-US" b="1" dirty="0" smtClean="0">
                <a:solidFill>
                  <a:srgbClr val="C00000"/>
                </a:solidFill>
                <a:effectLst>
                  <a:outerShdw blurRad="38100" dist="38100" dir="2700000" algn="tl">
                    <a:srgbClr val="000000">
                      <a:alpha val="43137"/>
                    </a:srgbClr>
                  </a:outerShdw>
                </a:effectLst>
                <a:ea typeface="Calibri"/>
                <a:cs typeface="Arial"/>
              </a:rPr>
              <a:t>the VV verbs </a:t>
            </a:r>
            <a:r>
              <a:rPr lang="en-US" dirty="0" smtClean="0">
                <a:ea typeface="Calibri"/>
                <a:cs typeface="Arial"/>
              </a:rPr>
              <a:t>at (2), </a:t>
            </a:r>
          </a:p>
          <a:p>
            <a:pPr marL="0" marR="0" indent="0">
              <a:lnSpc>
                <a:spcPct val="115000"/>
              </a:lnSpc>
              <a:spcBef>
                <a:spcPts val="0"/>
              </a:spcBef>
              <a:spcAft>
                <a:spcPts val="1000"/>
              </a:spcAft>
              <a:buNone/>
            </a:pPr>
            <a:r>
              <a:rPr lang="en-US" dirty="0" smtClean="0">
                <a:solidFill>
                  <a:prstClr val="black"/>
                </a:solidFill>
                <a:ea typeface="Calibri"/>
                <a:cs typeface="Arial"/>
              </a:rPr>
              <a:t>adjectives </a:t>
            </a:r>
            <a:r>
              <a:rPr lang="en-US" dirty="0">
                <a:solidFill>
                  <a:prstClr val="black"/>
                </a:solidFill>
                <a:ea typeface="Calibri"/>
                <a:cs typeface="Arial"/>
              </a:rPr>
              <a:t>with a VA </a:t>
            </a:r>
            <a:r>
              <a:rPr lang="en-US" dirty="0" smtClean="0">
                <a:solidFill>
                  <a:prstClr val="black"/>
                </a:solidFill>
                <a:ea typeface="Calibri"/>
                <a:cs typeface="Arial"/>
              </a:rPr>
              <a:t>structure </a:t>
            </a:r>
            <a:r>
              <a:rPr lang="en-US" dirty="0" smtClean="0">
                <a:ea typeface="Calibri"/>
                <a:cs typeface="Arial"/>
              </a:rPr>
              <a:t>would resemble a </a:t>
            </a:r>
            <a:r>
              <a:rPr lang="en-US" b="1" dirty="0" smtClean="0">
                <a:solidFill>
                  <a:srgbClr val="00B050"/>
                </a:solidFill>
                <a:effectLst>
                  <a:outerShdw blurRad="38100" dist="38100" dir="2700000" algn="tl">
                    <a:srgbClr val="000000">
                      <a:alpha val="43137"/>
                    </a:srgbClr>
                  </a:outerShdw>
                </a:effectLst>
                <a:ea typeface="Calibri"/>
                <a:cs typeface="Arial"/>
              </a:rPr>
              <a:t>hypothetical</a:t>
            </a:r>
            <a:r>
              <a:rPr lang="en-US" dirty="0" smtClean="0">
                <a:ea typeface="Calibri"/>
                <a:cs typeface="Arial"/>
              </a:rPr>
              <a:t> </a:t>
            </a:r>
          </a:p>
          <a:p>
            <a:pPr marR="0">
              <a:lnSpc>
                <a:spcPct val="115000"/>
              </a:lnSpc>
              <a:spcBef>
                <a:spcPts val="0"/>
              </a:spcBef>
              <a:spcAft>
                <a:spcPts val="1000"/>
              </a:spcAft>
              <a:buFontTx/>
              <a:buChar char="-"/>
            </a:pPr>
            <a:r>
              <a:rPr lang="en-US" i="1" dirty="0" smtClean="0">
                <a:ea typeface="Calibri"/>
                <a:cs typeface="Arial"/>
              </a:rPr>
              <a:t>‘float-light’ </a:t>
            </a:r>
            <a:r>
              <a:rPr lang="en-US" dirty="0" smtClean="0">
                <a:ea typeface="Calibri"/>
                <a:cs typeface="Arial"/>
              </a:rPr>
              <a:t>‘light enough to float’ </a:t>
            </a:r>
          </a:p>
          <a:p>
            <a:pPr marR="0">
              <a:lnSpc>
                <a:spcPct val="115000"/>
              </a:lnSpc>
              <a:spcBef>
                <a:spcPts val="0"/>
              </a:spcBef>
              <a:spcAft>
                <a:spcPts val="1000"/>
              </a:spcAft>
              <a:buFontTx/>
              <a:buChar char="-"/>
            </a:pPr>
            <a:r>
              <a:rPr lang="en-US" i="1" dirty="0" smtClean="0">
                <a:ea typeface="Calibri"/>
                <a:cs typeface="Arial"/>
              </a:rPr>
              <a:t>‘sing-happy’ </a:t>
            </a:r>
            <a:r>
              <a:rPr lang="en-US" dirty="0" smtClean="0">
                <a:ea typeface="Calibri"/>
                <a:cs typeface="Arial"/>
              </a:rPr>
              <a:t>‘happy enough to sing’. </a:t>
            </a:r>
          </a:p>
          <a:p>
            <a:pPr marR="0">
              <a:lnSpc>
                <a:spcPct val="115000"/>
              </a:lnSpc>
              <a:spcBef>
                <a:spcPts val="0"/>
              </a:spcBef>
              <a:spcAft>
                <a:spcPts val="1000"/>
              </a:spcAft>
              <a:buFontTx/>
              <a:buChar char="-"/>
            </a:pPr>
            <a:endParaRPr lang="en-US" dirty="0">
              <a:ea typeface="Calibri"/>
              <a:cs typeface="Arial"/>
            </a:endParaRPr>
          </a:p>
          <a:p>
            <a:pPr marL="0" marR="0" indent="0">
              <a:lnSpc>
                <a:spcPct val="115000"/>
              </a:lnSpc>
              <a:spcBef>
                <a:spcPts val="0"/>
              </a:spcBef>
              <a:spcAft>
                <a:spcPts val="1000"/>
              </a:spcAft>
              <a:buNone/>
            </a:pPr>
            <a:r>
              <a:rPr lang="en-US" b="1" u="sng" dirty="0" smtClean="0">
                <a:effectLst>
                  <a:outerShdw blurRad="38100" dist="38100" dir="2700000" algn="tl">
                    <a:srgbClr val="000000">
                      <a:alpha val="43137"/>
                    </a:srgbClr>
                  </a:outerShdw>
                </a:effectLst>
                <a:ea typeface="Calibri"/>
                <a:cs typeface="Arial"/>
              </a:rPr>
              <a:t>One </a:t>
            </a:r>
            <a:r>
              <a:rPr lang="en-US" b="1" u="sng" dirty="0" smtClean="0">
                <a:solidFill>
                  <a:srgbClr val="FF0000"/>
                </a:solidFill>
                <a:effectLst>
                  <a:outerShdw blurRad="38100" dist="38100" dir="2700000" algn="tl">
                    <a:srgbClr val="000000">
                      <a:alpha val="43137"/>
                    </a:srgbClr>
                  </a:outerShdw>
                </a:effectLst>
                <a:ea typeface="Calibri"/>
                <a:cs typeface="Arial"/>
              </a:rPr>
              <a:t>actual</a:t>
            </a:r>
            <a:r>
              <a:rPr lang="en-US" b="1" u="sng" dirty="0" smtClean="0">
                <a:effectLst>
                  <a:outerShdw blurRad="38100" dist="38100" dir="2700000" algn="tl">
                    <a:srgbClr val="000000">
                      <a:alpha val="43137"/>
                    </a:srgbClr>
                  </a:outerShdw>
                </a:effectLst>
                <a:ea typeface="Calibri"/>
                <a:cs typeface="Arial"/>
              </a:rPr>
              <a:t> example</a:t>
            </a:r>
          </a:p>
          <a:p>
            <a:pPr marL="0" marR="0" indent="0">
              <a:lnSpc>
                <a:spcPct val="115000"/>
              </a:lnSpc>
              <a:spcBef>
                <a:spcPts val="0"/>
              </a:spcBef>
              <a:spcAft>
                <a:spcPts val="1000"/>
              </a:spcAft>
              <a:buNone/>
            </a:pPr>
            <a:r>
              <a:rPr lang="en-US" dirty="0" smtClean="0">
                <a:ea typeface="Calibri"/>
                <a:cs typeface="Arial"/>
              </a:rPr>
              <a:t> ‘</a:t>
            </a:r>
            <a:r>
              <a:rPr lang="en-US" i="1" dirty="0" smtClean="0">
                <a:ea typeface="Calibri"/>
                <a:cs typeface="Arial"/>
              </a:rPr>
              <a:t>fail-safe</a:t>
            </a:r>
            <a:r>
              <a:rPr lang="en-US" dirty="0" smtClean="0">
                <a:ea typeface="Calibri"/>
                <a:cs typeface="Arial"/>
              </a:rPr>
              <a:t> ‘designed to return to a safe condition if it fails or goes wrong’. </a:t>
            </a:r>
          </a:p>
          <a:p>
            <a:pPr marL="0" marR="0" indent="0">
              <a:lnSpc>
                <a:spcPct val="115000"/>
              </a:lnSpc>
              <a:spcBef>
                <a:spcPts val="0"/>
              </a:spcBef>
              <a:spcAft>
                <a:spcPts val="1000"/>
              </a:spcAft>
              <a:buNone/>
            </a:pPr>
            <a:endParaRPr lang="en-US" dirty="0">
              <a:ea typeface="Calibri"/>
              <a:cs typeface="Arial"/>
            </a:endParaRPr>
          </a:p>
          <a:p>
            <a:pPr marL="0" marR="0" indent="0">
              <a:lnSpc>
                <a:spcPct val="115000"/>
              </a:lnSpc>
              <a:spcBef>
                <a:spcPts val="0"/>
              </a:spcBef>
              <a:spcAft>
                <a:spcPts val="1000"/>
              </a:spcAft>
              <a:buNone/>
            </a:pPr>
            <a:r>
              <a:rPr lang="en-US" dirty="0" smtClean="0">
                <a:ea typeface="Calibri"/>
                <a:cs typeface="Arial"/>
              </a:rPr>
              <a:t>However, other such compounds hardly exist, even though it is easy enough to find plausible meanings for them. </a:t>
            </a:r>
          </a:p>
          <a:p>
            <a:pPr marL="0" marR="0" indent="0">
              <a:lnSpc>
                <a:spcPct val="115000"/>
              </a:lnSpc>
              <a:spcBef>
                <a:spcPts val="0"/>
              </a:spcBef>
              <a:spcAft>
                <a:spcPts val="1000"/>
              </a:spcAft>
              <a:buNone/>
            </a:pPr>
            <a:r>
              <a:rPr lang="en-US" dirty="0" smtClean="0">
                <a:ea typeface="Calibri"/>
                <a:cs typeface="Arial"/>
              </a:rPr>
              <a:t>This reflects the relative reluctance of verbs to participate in compounding generally in English.</a:t>
            </a:r>
          </a:p>
          <a:p>
            <a:pPr marL="0" indent="0">
              <a:buNone/>
            </a:pPr>
            <a:endParaRPr lang="en-US" dirty="0"/>
          </a:p>
        </p:txBody>
      </p:sp>
    </p:spTree>
    <p:extLst>
      <p:ext uri="{BB962C8B-B14F-4D97-AF65-F5344CB8AC3E}">
        <p14:creationId xmlns:p14="http://schemas.microsoft.com/office/powerpoint/2010/main" val="7041779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pPr lvl="0" indent="-342900">
              <a:lnSpc>
                <a:spcPct val="115000"/>
              </a:lnSpc>
              <a:spcBef>
                <a:spcPts val="0"/>
              </a:spcBef>
              <a:spcAft>
                <a:spcPts val="1000"/>
              </a:spcAft>
            </a:pPr>
            <a:r>
              <a:rPr lang="en-US" sz="3200" b="1" dirty="0">
                <a:solidFill>
                  <a:prstClr val="black"/>
                </a:solidFill>
                <a:ea typeface="Calibri"/>
                <a:cs typeface="Arial"/>
              </a:rPr>
              <a:t>6.3 Compound adjectives</a:t>
            </a:r>
            <a:endParaRPr lang="en-US" sz="3200" dirty="0">
              <a:solidFill>
                <a:prstClr val="black"/>
              </a:solidFill>
              <a:ea typeface="Calibri"/>
              <a:cs typeface="Arial"/>
            </a:endParaRPr>
          </a:p>
        </p:txBody>
      </p:sp>
      <p:sp>
        <p:nvSpPr>
          <p:cNvPr id="3" name="Content Placeholder 2"/>
          <p:cNvSpPr>
            <a:spLocks noGrp="1"/>
          </p:cNvSpPr>
          <p:nvPr>
            <p:ph idx="1"/>
          </p:nvPr>
        </p:nvSpPr>
        <p:spPr>
          <a:xfrm>
            <a:off x="457200" y="1295400"/>
            <a:ext cx="8229600" cy="5334000"/>
          </a:xfrm>
        </p:spPr>
        <p:txBody>
          <a:bodyPr>
            <a:normAutofit/>
          </a:bodyPr>
          <a:lstStyle/>
          <a:p>
            <a:pPr marL="0" marR="0" indent="0">
              <a:lnSpc>
                <a:spcPct val="115000"/>
              </a:lnSpc>
              <a:spcBef>
                <a:spcPts val="0"/>
              </a:spcBef>
              <a:spcAft>
                <a:spcPts val="1000"/>
              </a:spcAft>
              <a:buNone/>
            </a:pPr>
            <a:endParaRPr lang="en-US" dirty="0" smtClean="0">
              <a:ea typeface="Calibri"/>
              <a:cs typeface="Arial"/>
            </a:endParaRPr>
          </a:p>
          <a:p>
            <a:pPr marL="0" marR="0" indent="0">
              <a:lnSpc>
                <a:spcPct val="115000"/>
              </a:lnSpc>
              <a:spcBef>
                <a:spcPts val="0"/>
              </a:spcBef>
              <a:spcAft>
                <a:spcPts val="1000"/>
              </a:spcAft>
              <a:buNone/>
            </a:pPr>
            <a:r>
              <a:rPr lang="en-US" dirty="0" smtClean="0">
                <a:ea typeface="Calibri"/>
                <a:cs typeface="Arial"/>
              </a:rPr>
              <a:t>All </a:t>
            </a:r>
            <a:r>
              <a:rPr lang="en-US" dirty="0">
                <a:ea typeface="Calibri"/>
                <a:cs typeface="Arial"/>
              </a:rPr>
              <a:t>the compounds in (10)–(12) are right-headed. </a:t>
            </a:r>
            <a:endParaRPr lang="en-US" dirty="0" smtClean="0">
              <a:ea typeface="Calibri"/>
              <a:cs typeface="Arial"/>
            </a:endParaRPr>
          </a:p>
          <a:p>
            <a:pPr marL="0" marR="0" indent="0">
              <a:lnSpc>
                <a:spcPct val="115000"/>
              </a:lnSpc>
              <a:spcBef>
                <a:spcPts val="0"/>
              </a:spcBef>
              <a:spcAft>
                <a:spcPts val="1000"/>
              </a:spcAft>
              <a:buNone/>
            </a:pPr>
            <a:endParaRPr lang="en-US" smtClean="0">
              <a:ea typeface="Calibri"/>
              <a:cs typeface="Arial"/>
            </a:endParaRPr>
          </a:p>
          <a:p>
            <a:pPr marL="0" marR="0" indent="0">
              <a:lnSpc>
                <a:spcPct val="115000"/>
              </a:lnSpc>
              <a:spcBef>
                <a:spcPts val="0"/>
              </a:spcBef>
              <a:spcAft>
                <a:spcPts val="1000"/>
              </a:spcAft>
              <a:buNone/>
            </a:pPr>
            <a:r>
              <a:rPr lang="en-US" smtClean="0">
                <a:ea typeface="Calibri"/>
                <a:cs typeface="Arial"/>
              </a:rPr>
              <a:t>There </a:t>
            </a:r>
            <a:r>
              <a:rPr lang="en-US" dirty="0">
                <a:ea typeface="Calibri"/>
                <a:cs typeface="Arial"/>
              </a:rPr>
              <a:t>are also a few compound adjectives that are not right-headed, but we will discuss them along with all headless compounds in Section 6.5.</a:t>
            </a:r>
          </a:p>
        </p:txBody>
      </p:sp>
    </p:spTree>
    <p:extLst>
      <p:ext uri="{BB962C8B-B14F-4D97-AF65-F5344CB8AC3E}">
        <p14:creationId xmlns:p14="http://schemas.microsoft.com/office/powerpoint/2010/main" val="99032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pPr marL="0" marR="0">
              <a:lnSpc>
                <a:spcPct val="115000"/>
              </a:lnSpc>
              <a:spcBef>
                <a:spcPts val="0"/>
              </a:spcBef>
              <a:spcAft>
                <a:spcPts val="1000"/>
              </a:spcAft>
            </a:pPr>
            <a:r>
              <a:rPr lang="en-US" sz="3200" b="1" dirty="0">
                <a:ea typeface="Calibri"/>
                <a:cs typeface="Arial"/>
              </a:rPr>
              <a:t>6.4 Compound nouns</a:t>
            </a:r>
            <a:endParaRPr lang="en-US" sz="3200" dirty="0">
              <a:ea typeface="Calibri"/>
              <a:cs typeface="Arial"/>
            </a:endParaRPr>
          </a:p>
        </p:txBody>
      </p:sp>
      <p:sp>
        <p:nvSpPr>
          <p:cNvPr id="3" name="Content Placeholder 2"/>
          <p:cNvSpPr>
            <a:spLocks noGrp="1"/>
          </p:cNvSpPr>
          <p:nvPr>
            <p:ph idx="1"/>
          </p:nvPr>
        </p:nvSpPr>
        <p:spPr>
          <a:xfrm>
            <a:off x="457200" y="1295400"/>
            <a:ext cx="8229600" cy="5105400"/>
          </a:xfrm>
        </p:spPr>
        <p:txBody>
          <a:bodyPr>
            <a:normAutofit fontScale="85000" lnSpcReduction="10000"/>
          </a:bodyPr>
          <a:lstStyle/>
          <a:p>
            <a:pPr marL="0" marR="0" indent="0">
              <a:lnSpc>
                <a:spcPct val="115000"/>
              </a:lnSpc>
              <a:spcBef>
                <a:spcPts val="0"/>
              </a:spcBef>
              <a:spcAft>
                <a:spcPts val="1000"/>
              </a:spcAft>
              <a:buNone/>
            </a:pPr>
            <a:r>
              <a:rPr lang="en-US" dirty="0">
                <a:ea typeface="Calibri"/>
                <a:cs typeface="Arial"/>
              </a:rPr>
              <a:t>It is with </a:t>
            </a:r>
            <a:r>
              <a:rPr lang="en-US" b="1" dirty="0">
                <a:solidFill>
                  <a:srgbClr val="002060"/>
                </a:solidFill>
                <a:effectLst>
                  <a:outerShdw blurRad="38100" dist="38100" dir="2700000" algn="tl">
                    <a:srgbClr val="000000">
                      <a:alpha val="43137"/>
                    </a:srgbClr>
                  </a:outerShdw>
                </a:effectLst>
                <a:ea typeface="Calibri"/>
                <a:cs typeface="Arial"/>
              </a:rPr>
              <a:t>nouns that compounding </a:t>
            </a:r>
            <a:r>
              <a:rPr lang="en-US" dirty="0">
                <a:ea typeface="Calibri"/>
                <a:cs typeface="Arial"/>
              </a:rPr>
              <a:t>really comes into its own as a word forming process in English. </a:t>
            </a:r>
            <a:endParaRPr lang="en-US" dirty="0" smtClean="0">
              <a:ea typeface="Calibri"/>
              <a:cs typeface="Arial"/>
            </a:endParaRPr>
          </a:p>
          <a:p>
            <a:pPr marL="0" marR="0" indent="0">
              <a:lnSpc>
                <a:spcPct val="115000"/>
              </a:lnSpc>
              <a:spcBef>
                <a:spcPts val="0"/>
              </a:spcBef>
              <a:spcAft>
                <a:spcPts val="1000"/>
              </a:spcAft>
              <a:buNone/>
            </a:pPr>
            <a:r>
              <a:rPr lang="en-US" b="1" dirty="0" smtClean="0">
                <a:solidFill>
                  <a:srgbClr val="00B050"/>
                </a:solidFill>
                <a:effectLst>
                  <a:outerShdw blurRad="38100" dist="38100" dir="2700000" algn="tl">
                    <a:srgbClr val="000000">
                      <a:alpha val="43137"/>
                    </a:srgbClr>
                  </a:outerShdw>
                </a:effectLst>
                <a:ea typeface="Calibri"/>
                <a:cs typeface="Arial"/>
              </a:rPr>
              <a:t>Examples </a:t>
            </a:r>
          </a:p>
          <a:p>
            <a:pPr marL="0" marR="0" indent="0">
              <a:lnSpc>
                <a:spcPct val="115000"/>
              </a:lnSpc>
              <a:spcBef>
                <a:spcPts val="0"/>
              </a:spcBef>
              <a:spcAft>
                <a:spcPts val="1000"/>
              </a:spcAft>
              <a:buNone/>
            </a:pPr>
            <a:r>
              <a:rPr lang="en-US" dirty="0" smtClean="0">
                <a:ea typeface="Calibri"/>
                <a:cs typeface="Arial"/>
              </a:rPr>
              <a:t>(</a:t>
            </a:r>
            <a:r>
              <a:rPr lang="en-US" dirty="0">
                <a:ea typeface="Calibri"/>
                <a:cs typeface="Arial"/>
              </a:rPr>
              <a:t>13) verb–noun (VN): </a:t>
            </a:r>
            <a:r>
              <a:rPr lang="en-US" i="1" dirty="0">
                <a:ea typeface="Calibri"/>
                <a:cs typeface="Arial"/>
              </a:rPr>
              <a:t>swearword</a:t>
            </a:r>
            <a:r>
              <a:rPr lang="en-US" dirty="0">
                <a:ea typeface="Calibri"/>
                <a:cs typeface="Arial"/>
              </a:rPr>
              <a:t>, </a:t>
            </a:r>
            <a:r>
              <a:rPr lang="en-US" i="1" dirty="0" err="1">
                <a:ea typeface="Calibri"/>
                <a:cs typeface="Arial"/>
              </a:rPr>
              <a:t>drophammer</a:t>
            </a:r>
            <a:r>
              <a:rPr lang="en-US" dirty="0">
                <a:ea typeface="Calibri"/>
                <a:cs typeface="Arial"/>
              </a:rPr>
              <a:t>, </a:t>
            </a:r>
            <a:r>
              <a:rPr lang="en-US" i="1" dirty="0">
                <a:ea typeface="Calibri"/>
                <a:cs typeface="Arial"/>
              </a:rPr>
              <a:t>playtime</a:t>
            </a:r>
            <a:endParaRPr lang="en-US" dirty="0">
              <a:ea typeface="Calibri"/>
              <a:cs typeface="Arial"/>
            </a:endParaRPr>
          </a:p>
          <a:p>
            <a:pPr marL="0" marR="0" indent="0">
              <a:lnSpc>
                <a:spcPct val="115000"/>
              </a:lnSpc>
              <a:spcBef>
                <a:spcPts val="0"/>
              </a:spcBef>
              <a:spcAft>
                <a:spcPts val="1000"/>
              </a:spcAft>
              <a:buNone/>
            </a:pPr>
            <a:r>
              <a:rPr lang="en-US" dirty="0">
                <a:ea typeface="Calibri"/>
                <a:cs typeface="Arial"/>
              </a:rPr>
              <a:t>(14) noun–noun (NN): </a:t>
            </a:r>
            <a:r>
              <a:rPr lang="en-US" i="1" dirty="0">
                <a:ea typeface="Calibri"/>
                <a:cs typeface="Arial"/>
              </a:rPr>
              <a:t>hairnet</a:t>
            </a:r>
            <a:r>
              <a:rPr lang="en-US" dirty="0">
                <a:ea typeface="Calibri"/>
                <a:cs typeface="Arial"/>
              </a:rPr>
              <a:t>, </a:t>
            </a:r>
            <a:r>
              <a:rPr lang="en-US" i="1" dirty="0">
                <a:ea typeface="Calibri"/>
                <a:cs typeface="Arial"/>
              </a:rPr>
              <a:t>mosquito net</a:t>
            </a:r>
            <a:r>
              <a:rPr lang="en-US" dirty="0">
                <a:ea typeface="Calibri"/>
                <a:cs typeface="Arial"/>
              </a:rPr>
              <a:t>, </a:t>
            </a:r>
            <a:r>
              <a:rPr lang="en-US" i="1" dirty="0">
                <a:ea typeface="Calibri"/>
                <a:cs typeface="Arial"/>
              </a:rPr>
              <a:t>butterfly net</a:t>
            </a:r>
            <a:r>
              <a:rPr lang="en-US" dirty="0">
                <a:ea typeface="Calibri"/>
                <a:cs typeface="Arial"/>
              </a:rPr>
              <a:t>, </a:t>
            </a:r>
            <a:r>
              <a:rPr lang="en-US" i="1" dirty="0">
                <a:ea typeface="Calibri"/>
                <a:cs typeface="Arial"/>
              </a:rPr>
              <a:t>hair restorer</a:t>
            </a:r>
            <a:endParaRPr lang="en-US" dirty="0">
              <a:ea typeface="Calibri"/>
              <a:cs typeface="Arial"/>
            </a:endParaRPr>
          </a:p>
          <a:p>
            <a:pPr marL="0" marR="0" indent="0">
              <a:lnSpc>
                <a:spcPct val="115000"/>
              </a:lnSpc>
              <a:spcBef>
                <a:spcPts val="0"/>
              </a:spcBef>
              <a:spcAft>
                <a:spcPts val="1000"/>
              </a:spcAft>
              <a:buNone/>
            </a:pPr>
            <a:r>
              <a:rPr lang="en-US" dirty="0">
                <a:ea typeface="Calibri"/>
                <a:cs typeface="Arial"/>
              </a:rPr>
              <a:t>(15) adjective–noun (AN): </a:t>
            </a:r>
            <a:r>
              <a:rPr lang="en-US" i="1" dirty="0">
                <a:ea typeface="Calibri"/>
                <a:cs typeface="Arial"/>
              </a:rPr>
              <a:t>blackboard</a:t>
            </a:r>
            <a:r>
              <a:rPr lang="en-US" dirty="0">
                <a:ea typeface="Calibri"/>
                <a:cs typeface="Arial"/>
              </a:rPr>
              <a:t>, </a:t>
            </a:r>
            <a:r>
              <a:rPr lang="en-US" i="1" dirty="0">
                <a:ea typeface="Calibri"/>
                <a:cs typeface="Arial"/>
              </a:rPr>
              <a:t>greenstone</a:t>
            </a:r>
            <a:r>
              <a:rPr lang="en-US" dirty="0">
                <a:ea typeface="Calibri"/>
                <a:cs typeface="Arial"/>
              </a:rPr>
              <a:t>, </a:t>
            </a:r>
            <a:r>
              <a:rPr lang="en-US" i="1" dirty="0" err="1">
                <a:ea typeface="Calibri"/>
                <a:cs typeface="Arial"/>
              </a:rPr>
              <a:t>faintheart</a:t>
            </a:r>
            <a:endParaRPr lang="en-US" dirty="0">
              <a:ea typeface="Calibri"/>
              <a:cs typeface="Arial"/>
            </a:endParaRPr>
          </a:p>
          <a:p>
            <a:pPr marL="0" marR="0" indent="0">
              <a:lnSpc>
                <a:spcPct val="115000"/>
              </a:lnSpc>
              <a:spcBef>
                <a:spcPts val="0"/>
              </a:spcBef>
              <a:spcAft>
                <a:spcPts val="1000"/>
              </a:spcAft>
              <a:buNone/>
            </a:pPr>
            <a:r>
              <a:rPr lang="en-US" dirty="0">
                <a:ea typeface="Calibri"/>
                <a:cs typeface="Arial"/>
              </a:rPr>
              <a:t>(16) preposition–noun (PN): </a:t>
            </a:r>
            <a:r>
              <a:rPr lang="en-US" i="1" dirty="0">
                <a:ea typeface="Calibri"/>
                <a:cs typeface="Arial"/>
              </a:rPr>
              <a:t>in-group</a:t>
            </a:r>
            <a:r>
              <a:rPr lang="en-US" dirty="0">
                <a:ea typeface="Calibri"/>
                <a:cs typeface="Arial"/>
              </a:rPr>
              <a:t>, </a:t>
            </a:r>
            <a:r>
              <a:rPr lang="en-US" i="1" dirty="0">
                <a:ea typeface="Calibri"/>
                <a:cs typeface="Arial"/>
              </a:rPr>
              <a:t>outpost</a:t>
            </a:r>
            <a:r>
              <a:rPr lang="en-US" dirty="0">
                <a:ea typeface="Calibri"/>
                <a:cs typeface="Arial"/>
              </a:rPr>
              <a:t>, </a:t>
            </a:r>
            <a:r>
              <a:rPr lang="en-US" i="1" dirty="0">
                <a:ea typeface="Calibri"/>
                <a:cs typeface="Arial"/>
              </a:rPr>
              <a:t>overcoat</a:t>
            </a:r>
            <a:endParaRPr lang="en-US" dirty="0">
              <a:ea typeface="Calibri"/>
              <a:cs typeface="Arial"/>
            </a:endParaRPr>
          </a:p>
        </p:txBody>
      </p:sp>
    </p:spTree>
    <p:extLst>
      <p:ext uri="{BB962C8B-B14F-4D97-AF65-F5344CB8AC3E}">
        <p14:creationId xmlns:p14="http://schemas.microsoft.com/office/powerpoint/2010/main" val="33877694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pPr marL="0" marR="0">
              <a:lnSpc>
                <a:spcPct val="115000"/>
              </a:lnSpc>
              <a:spcBef>
                <a:spcPts val="0"/>
              </a:spcBef>
              <a:spcAft>
                <a:spcPts val="1000"/>
              </a:spcAft>
            </a:pPr>
            <a:r>
              <a:rPr lang="en-US" sz="3200" b="1" dirty="0">
                <a:ea typeface="Calibri"/>
                <a:cs typeface="Arial"/>
              </a:rPr>
              <a:t>6.4 Compound nouns</a:t>
            </a:r>
            <a:endParaRPr lang="en-US" sz="3200" dirty="0">
              <a:ea typeface="Calibri"/>
              <a:cs typeface="Arial"/>
            </a:endParaRPr>
          </a:p>
        </p:txBody>
      </p:sp>
      <p:sp>
        <p:nvSpPr>
          <p:cNvPr id="3" name="Content Placeholder 2"/>
          <p:cNvSpPr>
            <a:spLocks noGrp="1"/>
          </p:cNvSpPr>
          <p:nvPr>
            <p:ph idx="1"/>
          </p:nvPr>
        </p:nvSpPr>
        <p:spPr>
          <a:xfrm>
            <a:off x="457200" y="1295400"/>
            <a:ext cx="8229600" cy="5105400"/>
          </a:xfrm>
        </p:spPr>
        <p:txBody>
          <a:bodyPr>
            <a:normAutofit fontScale="92500"/>
          </a:bodyPr>
          <a:lstStyle/>
          <a:p>
            <a:pPr marL="0" marR="0">
              <a:lnSpc>
                <a:spcPct val="115000"/>
              </a:lnSpc>
              <a:spcBef>
                <a:spcPts val="0"/>
              </a:spcBef>
              <a:spcAft>
                <a:spcPts val="1000"/>
              </a:spcAft>
            </a:pPr>
            <a:r>
              <a:rPr lang="en-US" dirty="0">
                <a:ea typeface="Calibri"/>
                <a:cs typeface="Arial"/>
              </a:rPr>
              <a:t>All of these have the main stress on the left – a characteristic identified in Section 6.1 as important for distinguishing compound nouns from noun phrases. (The fact that </a:t>
            </a:r>
            <a:r>
              <a:rPr lang="en-US" i="1" dirty="0">
                <a:ea typeface="Calibri"/>
                <a:cs typeface="Arial"/>
              </a:rPr>
              <a:t>hair restorer</a:t>
            </a:r>
            <a:r>
              <a:rPr lang="en-US" dirty="0">
                <a:ea typeface="Calibri"/>
                <a:cs typeface="Arial"/>
              </a:rPr>
              <a:t>, </a:t>
            </a:r>
            <a:r>
              <a:rPr lang="en-US" i="1" dirty="0">
                <a:ea typeface="Calibri"/>
                <a:cs typeface="Arial"/>
              </a:rPr>
              <a:t>butterfly net </a:t>
            </a:r>
            <a:r>
              <a:rPr lang="en-US" dirty="0">
                <a:ea typeface="Calibri"/>
                <a:cs typeface="Arial"/>
              </a:rPr>
              <a:t>and </a:t>
            </a:r>
            <a:r>
              <a:rPr lang="en-US" i="1" dirty="0">
                <a:ea typeface="Calibri"/>
                <a:cs typeface="Arial"/>
              </a:rPr>
              <a:t>mosquito net </a:t>
            </a:r>
            <a:r>
              <a:rPr lang="en-US" dirty="0">
                <a:ea typeface="Calibri"/>
                <a:cs typeface="Arial"/>
              </a:rPr>
              <a:t>are spelled with a space does not affect the fact that, from the grammatical point of view, they each constitute one complex word.) </a:t>
            </a:r>
            <a:endParaRPr lang="en-US" dirty="0" smtClean="0">
              <a:ea typeface="Calibri"/>
              <a:cs typeface="Arial"/>
            </a:endParaRPr>
          </a:p>
          <a:p>
            <a:pPr marL="0" marR="0">
              <a:lnSpc>
                <a:spcPct val="115000"/>
              </a:lnSpc>
              <a:spcBef>
                <a:spcPts val="0"/>
              </a:spcBef>
              <a:spcAft>
                <a:spcPts val="1000"/>
              </a:spcAft>
            </a:pPr>
            <a:endParaRPr lang="en-US" dirty="0">
              <a:ea typeface="Calibri"/>
              <a:cs typeface="Arial"/>
            </a:endParaRPr>
          </a:p>
          <a:p>
            <a:pPr marL="0" marR="0">
              <a:lnSpc>
                <a:spcPct val="115000"/>
              </a:lnSpc>
              <a:spcBef>
                <a:spcPts val="0"/>
              </a:spcBef>
              <a:spcAft>
                <a:spcPts val="1000"/>
              </a:spcAft>
            </a:pPr>
            <a:r>
              <a:rPr lang="en-US" dirty="0" smtClean="0">
                <a:ea typeface="Calibri"/>
                <a:cs typeface="Arial"/>
              </a:rPr>
              <a:t>Most </a:t>
            </a:r>
            <a:r>
              <a:rPr lang="en-US" dirty="0">
                <a:ea typeface="Calibri"/>
                <a:cs typeface="Arial"/>
              </a:rPr>
              <a:t>of these are also right-headed, </a:t>
            </a:r>
          </a:p>
        </p:txBody>
      </p:sp>
    </p:spTree>
    <p:extLst>
      <p:ext uri="{BB962C8B-B14F-4D97-AF65-F5344CB8AC3E}">
        <p14:creationId xmlns:p14="http://schemas.microsoft.com/office/powerpoint/2010/main" val="15847837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pPr marL="0" marR="0">
              <a:lnSpc>
                <a:spcPct val="115000"/>
              </a:lnSpc>
              <a:spcBef>
                <a:spcPts val="0"/>
              </a:spcBef>
              <a:spcAft>
                <a:spcPts val="1000"/>
              </a:spcAft>
            </a:pPr>
            <a:r>
              <a:rPr lang="en-US" sz="3200" b="1" dirty="0">
                <a:ea typeface="Calibri"/>
                <a:cs typeface="Arial"/>
              </a:rPr>
              <a:t>6.4 Compound nouns</a:t>
            </a:r>
            <a:endParaRPr lang="en-US" sz="3200" dirty="0">
              <a:ea typeface="Calibri"/>
              <a:cs typeface="Arial"/>
            </a:endParaRPr>
          </a:p>
        </p:txBody>
      </p:sp>
      <p:sp>
        <p:nvSpPr>
          <p:cNvPr id="3" name="Content Placeholder 2"/>
          <p:cNvSpPr>
            <a:spLocks noGrp="1"/>
          </p:cNvSpPr>
          <p:nvPr>
            <p:ph idx="1"/>
          </p:nvPr>
        </p:nvSpPr>
        <p:spPr>
          <a:xfrm>
            <a:off x="457200" y="1295400"/>
            <a:ext cx="8229600" cy="5105400"/>
          </a:xfrm>
        </p:spPr>
        <p:txBody>
          <a:bodyPr>
            <a:normAutofit fontScale="77500" lnSpcReduction="20000"/>
          </a:bodyPr>
          <a:lstStyle/>
          <a:p>
            <a:pPr marL="0" marR="0" indent="0">
              <a:lnSpc>
                <a:spcPct val="115000"/>
              </a:lnSpc>
              <a:spcBef>
                <a:spcPts val="0"/>
              </a:spcBef>
              <a:spcAft>
                <a:spcPts val="1000"/>
              </a:spcAft>
              <a:buNone/>
            </a:pPr>
            <a:r>
              <a:rPr lang="en-US" dirty="0">
                <a:ea typeface="Calibri"/>
                <a:cs typeface="Arial"/>
              </a:rPr>
              <a:t>Consider the four examples at (14). </a:t>
            </a:r>
            <a:endParaRPr lang="en-US" dirty="0" smtClean="0">
              <a:ea typeface="Calibri"/>
              <a:cs typeface="Arial"/>
            </a:endParaRPr>
          </a:p>
          <a:p>
            <a:pPr marL="0" lvl="0" indent="0">
              <a:lnSpc>
                <a:spcPct val="115000"/>
              </a:lnSpc>
              <a:spcBef>
                <a:spcPts val="0"/>
              </a:spcBef>
              <a:spcAft>
                <a:spcPts val="1000"/>
              </a:spcAft>
              <a:buNone/>
            </a:pPr>
            <a:r>
              <a:rPr lang="en-US" sz="3300" b="1" i="1" dirty="0">
                <a:solidFill>
                  <a:prstClr val="black"/>
                </a:solidFill>
                <a:effectLst>
                  <a:outerShdw blurRad="38100" dist="38100" dir="2700000" algn="tl">
                    <a:srgbClr val="000000">
                      <a:alpha val="43137"/>
                    </a:srgbClr>
                  </a:outerShdw>
                </a:effectLst>
                <a:ea typeface="Calibri"/>
                <a:cs typeface="Arial"/>
              </a:rPr>
              <a:t> hairnet, mosquito net, butterfly net, hair restorer</a:t>
            </a:r>
          </a:p>
          <a:p>
            <a:pPr marL="0" marR="0" indent="0">
              <a:lnSpc>
                <a:spcPct val="115000"/>
              </a:lnSpc>
              <a:spcBef>
                <a:spcPts val="0"/>
              </a:spcBef>
              <a:spcAft>
                <a:spcPts val="1000"/>
              </a:spcAft>
              <a:buNone/>
            </a:pPr>
            <a:endParaRPr lang="en-US" dirty="0">
              <a:ea typeface="Calibri"/>
              <a:cs typeface="Arial"/>
            </a:endParaRPr>
          </a:p>
          <a:p>
            <a:pPr marL="0" marR="0" indent="0">
              <a:lnSpc>
                <a:spcPct val="115000"/>
              </a:lnSpc>
              <a:spcBef>
                <a:spcPts val="0"/>
              </a:spcBef>
              <a:spcAft>
                <a:spcPts val="1000"/>
              </a:spcAft>
              <a:buNone/>
            </a:pPr>
            <a:r>
              <a:rPr lang="en-US" b="1" dirty="0" smtClean="0">
                <a:solidFill>
                  <a:srgbClr val="FF0000"/>
                </a:solidFill>
                <a:effectLst>
                  <a:outerShdw blurRad="38100" dist="38100" dir="2700000" algn="tl">
                    <a:srgbClr val="000000">
                      <a:alpha val="43137"/>
                    </a:srgbClr>
                  </a:outerShdw>
                </a:effectLst>
                <a:ea typeface="Calibri"/>
                <a:cs typeface="Arial"/>
              </a:rPr>
              <a:t>Does </a:t>
            </a:r>
            <a:r>
              <a:rPr lang="en-US" b="1" dirty="0">
                <a:solidFill>
                  <a:srgbClr val="FF0000"/>
                </a:solidFill>
                <a:effectLst>
                  <a:outerShdw blurRad="38100" dist="38100" dir="2700000" algn="tl">
                    <a:srgbClr val="000000">
                      <a:alpha val="43137"/>
                    </a:srgbClr>
                  </a:outerShdw>
                </a:effectLst>
                <a:ea typeface="Calibri"/>
                <a:cs typeface="Arial"/>
              </a:rPr>
              <a:t>each one have a precise interpretation that is clearly the most natural, on the basis of the meanings of their two components? </a:t>
            </a:r>
            <a:endParaRPr lang="en-US" b="1" dirty="0" smtClean="0">
              <a:solidFill>
                <a:srgbClr val="FF0000"/>
              </a:solidFill>
              <a:effectLst>
                <a:outerShdw blurRad="38100" dist="38100" dir="2700000" algn="tl">
                  <a:srgbClr val="000000">
                    <a:alpha val="43137"/>
                  </a:srgbClr>
                </a:outerShdw>
              </a:effectLst>
              <a:ea typeface="Calibri"/>
              <a:cs typeface="Arial"/>
            </a:endParaRPr>
          </a:p>
          <a:p>
            <a:pPr marL="0" marR="0" indent="0">
              <a:lnSpc>
                <a:spcPct val="115000"/>
              </a:lnSpc>
              <a:spcBef>
                <a:spcPts val="0"/>
              </a:spcBef>
              <a:spcAft>
                <a:spcPts val="1000"/>
              </a:spcAft>
              <a:buNone/>
            </a:pPr>
            <a:r>
              <a:rPr lang="en-US" dirty="0" smtClean="0">
                <a:ea typeface="Calibri"/>
                <a:cs typeface="Arial"/>
              </a:rPr>
              <a:t>For </a:t>
            </a:r>
            <a:r>
              <a:rPr lang="en-US" b="1" i="1" dirty="0">
                <a:solidFill>
                  <a:srgbClr val="00B050"/>
                </a:solidFill>
                <a:effectLst>
                  <a:outerShdw blurRad="38100" dist="38100" dir="2700000" algn="tl">
                    <a:srgbClr val="000000">
                      <a:alpha val="43137"/>
                    </a:srgbClr>
                  </a:outerShdw>
                </a:effectLst>
                <a:ea typeface="Calibri"/>
                <a:cs typeface="Arial"/>
              </a:rPr>
              <a:t>hair restorer</a:t>
            </a:r>
            <a:r>
              <a:rPr lang="en-US" dirty="0">
                <a:ea typeface="Calibri"/>
                <a:cs typeface="Arial"/>
              </a:rPr>
              <a:t>, the answer is surely yes: it most naturally denotes a substance for restoring hair growth. </a:t>
            </a:r>
            <a:endParaRPr lang="en-US" dirty="0" smtClean="0">
              <a:ea typeface="Calibri"/>
              <a:cs typeface="Arial"/>
            </a:endParaRPr>
          </a:p>
          <a:p>
            <a:pPr marL="0" marR="0" indent="0">
              <a:lnSpc>
                <a:spcPct val="115000"/>
              </a:lnSpc>
              <a:spcBef>
                <a:spcPts val="0"/>
              </a:spcBef>
              <a:spcAft>
                <a:spcPts val="1000"/>
              </a:spcAft>
              <a:buNone/>
            </a:pPr>
            <a:endParaRPr lang="en-US" dirty="0">
              <a:ea typeface="Calibri"/>
              <a:cs typeface="Arial"/>
            </a:endParaRPr>
          </a:p>
          <a:p>
            <a:pPr marL="0" marR="0" indent="0">
              <a:lnSpc>
                <a:spcPct val="115000"/>
              </a:lnSpc>
              <a:spcBef>
                <a:spcPts val="0"/>
              </a:spcBef>
              <a:spcAft>
                <a:spcPts val="1000"/>
              </a:spcAft>
              <a:buNone/>
            </a:pPr>
            <a:r>
              <a:rPr lang="en-US" dirty="0" smtClean="0">
                <a:ea typeface="Calibri"/>
                <a:cs typeface="Arial"/>
              </a:rPr>
              <a:t>On </a:t>
            </a:r>
            <a:r>
              <a:rPr lang="en-US" dirty="0">
                <a:ea typeface="Calibri"/>
                <a:cs typeface="Arial"/>
              </a:rPr>
              <a:t>the other hand, for </a:t>
            </a:r>
            <a:r>
              <a:rPr lang="en-US" b="1" i="1" dirty="0">
                <a:solidFill>
                  <a:srgbClr val="0070C0"/>
                </a:solidFill>
                <a:effectLst>
                  <a:outerShdw blurRad="38100" dist="38100" dir="2700000" algn="tl">
                    <a:srgbClr val="000000">
                      <a:alpha val="43137"/>
                    </a:srgbClr>
                  </a:outerShdw>
                </a:effectLst>
                <a:ea typeface="Calibri"/>
                <a:cs typeface="Arial"/>
              </a:rPr>
              <a:t>hairnet</a:t>
            </a:r>
            <a:r>
              <a:rPr lang="en-US" dirty="0">
                <a:ea typeface="Calibri"/>
                <a:cs typeface="Arial"/>
              </a:rPr>
              <a:t>, </a:t>
            </a:r>
            <a:r>
              <a:rPr lang="en-US" b="1" i="1" dirty="0">
                <a:solidFill>
                  <a:srgbClr val="0070C0"/>
                </a:solidFill>
                <a:effectLst>
                  <a:outerShdw blurRad="38100" dist="38100" dir="2700000" algn="tl">
                    <a:srgbClr val="000000">
                      <a:alpha val="43137"/>
                    </a:srgbClr>
                  </a:outerShdw>
                </a:effectLst>
                <a:ea typeface="Calibri"/>
                <a:cs typeface="Arial"/>
              </a:rPr>
              <a:t>butterfly net </a:t>
            </a:r>
            <a:r>
              <a:rPr lang="en-US" dirty="0">
                <a:ea typeface="Calibri"/>
                <a:cs typeface="Arial"/>
              </a:rPr>
              <a:t>and </a:t>
            </a:r>
            <a:r>
              <a:rPr lang="en-US" b="1" i="1" dirty="0">
                <a:solidFill>
                  <a:srgbClr val="0070C0"/>
                </a:solidFill>
                <a:effectLst>
                  <a:outerShdw blurRad="38100" dist="38100" dir="2700000" algn="tl">
                    <a:srgbClr val="000000">
                      <a:alpha val="43137"/>
                    </a:srgbClr>
                  </a:outerShdw>
                </a:effectLst>
                <a:ea typeface="Calibri"/>
                <a:cs typeface="Arial"/>
              </a:rPr>
              <a:t>mosquito net</a:t>
            </a:r>
            <a:r>
              <a:rPr lang="en-US" i="1" dirty="0">
                <a:ea typeface="Calibri"/>
                <a:cs typeface="Arial"/>
              </a:rPr>
              <a:t> </a:t>
            </a:r>
            <a:r>
              <a:rPr lang="en-US" dirty="0">
                <a:ea typeface="Calibri"/>
                <a:cs typeface="Arial"/>
              </a:rPr>
              <a:t>the answer is less clear.</a:t>
            </a:r>
          </a:p>
        </p:txBody>
      </p:sp>
    </p:spTree>
    <p:extLst>
      <p:ext uri="{BB962C8B-B14F-4D97-AF65-F5344CB8AC3E}">
        <p14:creationId xmlns:p14="http://schemas.microsoft.com/office/powerpoint/2010/main" val="24713139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pPr marL="0" marR="0">
              <a:lnSpc>
                <a:spcPct val="115000"/>
              </a:lnSpc>
              <a:spcBef>
                <a:spcPts val="0"/>
              </a:spcBef>
              <a:spcAft>
                <a:spcPts val="1000"/>
              </a:spcAft>
            </a:pPr>
            <a:r>
              <a:rPr lang="en-US" sz="3200" b="1" dirty="0">
                <a:ea typeface="Calibri"/>
                <a:cs typeface="Arial"/>
              </a:rPr>
              <a:t>6.4 Compound nouns</a:t>
            </a:r>
            <a:endParaRPr lang="en-US" sz="3200" dirty="0">
              <a:ea typeface="Calibri"/>
              <a:cs typeface="Arial"/>
            </a:endParaRPr>
          </a:p>
        </p:txBody>
      </p:sp>
      <p:sp>
        <p:nvSpPr>
          <p:cNvPr id="3" name="Content Placeholder 2"/>
          <p:cNvSpPr>
            <a:spLocks noGrp="1"/>
          </p:cNvSpPr>
          <p:nvPr>
            <p:ph idx="1"/>
          </p:nvPr>
        </p:nvSpPr>
        <p:spPr>
          <a:xfrm>
            <a:off x="457200" y="1295400"/>
            <a:ext cx="8229600" cy="5105400"/>
          </a:xfrm>
        </p:spPr>
        <p:txBody>
          <a:bodyPr>
            <a:normAutofit fontScale="85000" lnSpcReduction="20000"/>
          </a:bodyPr>
          <a:lstStyle/>
          <a:p>
            <a:pPr marL="0" marR="0" indent="0">
              <a:lnSpc>
                <a:spcPct val="115000"/>
              </a:lnSpc>
              <a:spcBef>
                <a:spcPts val="0"/>
              </a:spcBef>
              <a:spcAft>
                <a:spcPts val="1000"/>
              </a:spcAft>
              <a:buNone/>
            </a:pPr>
            <a:r>
              <a:rPr lang="en-US" dirty="0" smtClean="0">
                <a:ea typeface="Calibri"/>
                <a:cs typeface="Arial"/>
              </a:rPr>
              <a:t>A </a:t>
            </a:r>
            <a:r>
              <a:rPr lang="en-US" b="1" i="1" dirty="0" smtClean="0">
                <a:solidFill>
                  <a:srgbClr val="0070C0"/>
                </a:solidFill>
                <a:effectLst>
                  <a:outerShdw blurRad="38100" dist="38100" dir="2700000" algn="tl">
                    <a:srgbClr val="000000">
                      <a:alpha val="43137"/>
                    </a:srgbClr>
                  </a:outerShdw>
                </a:effectLst>
                <a:ea typeface="Calibri"/>
                <a:cs typeface="Arial"/>
              </a:rPr>
              <a:t>hairnet </a:t>
            </a:r>
            <a:r>
              <a:rPr lang="en-US" dirty="0">
                <a:ea typeface="Calibri"/>
                <a:cs typeface="Arial"/>
              </a:rPr>
              <a:t>is for keeping one’s hair in </a:t>
            </a:r>
            <a:r>
              <a:rPr lang="en-US" dirty="0" smtClean="0">
                <a:ea typeface="Calibri"/>
                <a:cs typeface="Arial"/>
              </a:rPr>
              <a:t>place</a:t>
            </a:r>
          </a:p>
          <a:p>
            <a:pPr marL="0" marR="0" indent="0">
              <a:lnSpc>
                <a:spcPct val="115000"/>
              </a:lnSpc>
              <a:spcBef>
                <a:spcPts val="0"/>
              </a:spcBef>
              <a:spcAft>
                <a:spcPts val="1000"/>
              </a:spcAft>
              <a:buNone/>
            </a:pPr>
            <a:r>
              <a:rPr lang="en-US" dirty="0" smtClean="0">
                <a:ea typeface="Calibri"/>
                <a:cs typeface="Arial"/>
              </a:rPr>
              <a:t>A </a:t>
            </a:r>
            <a:r>
              <a:rPr lang="en-US" b="1" i="1" dirty="0">
                <a:solidFill>
                  <a:srgbClr val="0070C0"/>
                </a:solidFill>
                <a:effectLst>
                  <a:outerShdw blurRad="38100" dist="38100" dir="2700000" algn="tl">
                    <a:srgbClr val="000000">
                      <a:alpha val="43137"/>
                    </a:srgbClr>
                  </a:outerShdw>
                </a:effectLst>
                <a:ea typeface="Calibri"/>
                <a:cs typeface="Arial"/>
              </a:rPr>
              <a:t>butterfly net </a:t>
            </a:r>
            <a:r>
              <a:rPr lang="en-US" dirty="0">
                <a:ea typeface="Calibri"/>
                <a:cs typeface="Arial"/>
              </a:rPr>
              <a:t>is for catching </a:t>
            </a:r>
            <a:r>
              <a:rPr lang="en-US" dirty="0" smtClean="0">
                <a:ea typeface="Calibri"/>
                <a:cs typeface="Arial"/>
              </a:rPr>
              <a:t>butterflies</a:t>
            </a:r>
          </a:p>
          <a:p>
            <a:pPr marL="0" marR="0" indent="0">
              <a:lnSpc>
                <a:spcPct val="115000"/>
              </a:lnSpc>
              <a:spcBef>
                <a:spcPts val="0"/>
              </a:spcBef>
              <a:spcAft>
                <a:spcPts val="1000"/>
              </a:spcAft>
              <a:buNone/>
            </a:pPr>
            <a:r>
              <a:rPr lang="en-US" dirty="0">
                <a:ea typeface="Calibri"/>
                <a:cs typeface="Arial"/>
              </a:rPr>
              <a:t>A</a:t>
            </a:r>
            <a:r>
              <a:rPr lang="en-US" dirty="0" smtClean="0">
                <a:ea typeface="Calibri"/>
                <a:cs typeface="Arial"/>
              </a:rPr>
              <a:t> </a:t>
            </a:r>
            <a:r>
              <a:rPr lang="en-US" b="1" i="1" dirty="0">
                <a:solidFill>
                  <a:srgbClr val="0070C0"/>
                </a:solidFill>
                <a:effectLst>
                  <a:outerShdw blurRad="38100" dist="38100" dir="2700000" algn="tl">
                    <a:srgbClr val="000000">
                      <a:alpha val="43137"/>
                    </a:srgbClr>
                  </a:outerShdw>
                </a:effectLst>
                <a:ea typeface="Calibri"/>
                <a:cs typeface="Arial"/>
              </a:rPr>
              <a:t>mosquito net </a:t>
            </a:r>
            <a:r>
              <a:rPr lang="en-US" dirty="0">
                <a:ea typeface="Calibri"/>
                <a:cs typeface="Arial"/>
              </a:rPr>
              <a:t>is for keeping mosquitoes away? </a:t>
            </a:r>
            <a:endParaRPr lang="en-US" dirty="0" smtClean="0">
              <a:ea typeface="Calibri"/>
              <a:cs typeface="Arial"/>
            </a:endParaRPr>
          </a:p>
          <a:p>
            <a:pPr marL="0" marR="0" indent="0">
              <a:lnSpc>
                <a:spcPct val="115000"/>
              </a:lnSpc>
              <a:spcBef>
                <a:spcPts val="0"/>
              </a:spcBef>
              <a:spcAft>
                <a:spcPts val="1000"/>
              </a:spcAft>
              <a:buNone/>
            </a:pPr>
            <a:endParaRPr lang="en-US" dirty="0" smtClean="0">
              <a:ea typeface="Calibri"/>
              <a:cs typeface="Arial"/>
            </a:endParaRPr>
          </a:p>
          <a:p>
            <a:pPr marL="0" marR="0" indent="0">
              <a:lnSpc>
                <a:spcPct val="115000"/>
              </a:lnSpc>
              <a:spcBef>
                <a:spcPts val="0"/>
              </a:spcBef>
              <a:spcAft>
                <a:spcPts val="1000"/>
              </a:spcAft>
              <a:buNone/>
            </a:pPr>
            <a:r>
              <a:rPr lang="en-US" dirty="0" smtClean="0">
                <a:ea typeface="Calibri"/>
                <a:cs typeface="Arial"/>
              </a:rPr>
              <a:t>This </a:t>
            </a:r>
            <a:r>
              <a:rPr lang="en-US" dirty="0">
                <a:ea typeface="Calibri"/>
                <a:cs typeface="Arial"/>
              </a:rPr>
              <a:t>information does not reside in the meaning of </a:t>
            </a:r>
            <a:r>
              <a:rPr lang="en-US" i="1" dirty="0">
                <a:ea typeface="Calibri"/>
                <a:cs typeface="Arial"/>
              </a:rPr>
              <a:t>net</a:t>
            </a:r>
            <a:r>
              <a:rPr lang="en-US" dirty="0">
                <a:ea typeface="Calibri"/>
                <a:cs typeface="Arial"/>
              </a:rPr>
              <a:t>, nor in the meanings of </a:t>
            </a:r>
            <a:r>
              <a:rPr lang="en-US" i="1" dirty="0">
                <a:ea typeface="Calibri"/>
                <a:cs typeface="Arial"/>
              </a:rPr>
              <a:t>hair</a:t>
            </a:r>
            <a:r>
              <a:rPr lang="en-US" dirty="0">
                <a:ea typeface="Calibri"/>
                <a:cs typeface="Arial"/>
              </a:rPr>
              <a:t>, </a:t>
            </a:r>
            <a:r>
              <a:rPr lang="en-US" i="1" dirty="0">
                <a:ea typeface="Calibri"/>
                <a:cs typeface="Arial"/>
              </a:rPr>
              <a:t>butterfly </a:t>
            </a:r>
            <a:r>
              <a:rPr lang="en-US" dirty="0">
                <a:ea typeface="Calibri"/>
                <a:cs typeface="Arial"/>
              </a:rPr>
              <a:t>and </a:t>
            </a:r>
            <a:r>
              <a:rPr lang="en-US" i="1" dirty="0">
                <a:ea typeface="Calibri"/>
                <a:cs typeface="Arial"/>
              </a:rPr>
              <a:t>mosquito</a:t>
            </a:r>
            <a:r>
              <a:rPr lang="en-US" dirty="0">
                <a:ea typeface="Calibri"/>
                <a:cs typeface="Arial"/>
              </a:rPr>
              <a:t>. </a:t>
            </a:r>
            <a:endParaRPr lang="en-US" dirty="0" smtClean="0">
              <a:ea typeface="Calibri"/>
              <a:cs typeface="Arial"/>
            </a:endParaRPr>
          </a:p>
          <a:p>
            <a:pPr marL="0" marR="0" indent="0">
              <a:lnSpc>
                <a:spcPct val="115000"/>
              </a:lnSpc>
              <a:spcBef>
                <a:spcPts val="0"/>
              </a:spcBef>
              <a:spcAft>
                <a:spcPts val="1000"/>
              </a:spcAft>
              <a:buNone/>
            </a:pPr>
            <a:endParaRPr lang="en-US" dirty="0" smtClean="0">
              <a:ea typeface="Calibri"/>
              <a:cs typeface="Arial"/>
            </a:endParaRPr>
          </a:p>
          <a:p>
            <a:pPr marL="0" marR="0" indent="0">
              <a:lnSpc>
                <a:spcPct val="115000"/>
              </a:lnSpc>
              <a:spcBef>
                <a:spcPts val="0"/>
              </a:spcBef>
              <a:spcAft>
                <a:spcPts val="1000"/>
              </a:spcAft>
              <a:buNone/>
            </a:pPr>
            <a:r>
              <a:rPr lang="en-US" dirty="0" smtClean="0">
                <a:ea typeface="Calibri"/>
                <a:cs typeface="Arial"/>
              </a:rPr>
              <a:t>The </a:t>
            </a:r>
            <a:r>
              <a:rPr lang="en-US" dirty="0">
                <a:ea typeface="Calibri"/>
                <a:cs typeface="Arial"/>
              </a:rPr>
              <a:t>most that one can conclude from these individual meanings is that each is a </a:t>
            </a:r>
            <a:r>
              <a:rPr lang="en-US" b="1" i="1" dirty="0">
                <a:solidFill>
                  <a:srgbClr val="C00000"/>
                </a:solidFill>
                <a:effectLst>
                  <a:outerShdw blurRad="38100" dist="38100" dir="2700000" algn="tl">
                    <a:srgbClr val="000000">
                      <a:alpha val="43137"/>
                    </a:srgbClr>
                  </a:outerShdw>
                </a:effectLst>
                <a:ea typeface="Calibri"/>
                <a:cs typeface="Arial"/>
              </a:rPr>
              <a:t>net</a:t>
            </a:r>
            <a:r>
              <a:rPr lang="en-US" dirty="0">
                <a:ea typeface="Calibri"/>
                <a:cs typeface="Arial"/>
              </a:rPr>
              <a:t> that has something to do with hair, butterflies and mosquitoes respectively.</a:t>
            </a:r>
          </a:p>
        </p:txBody>
      </p:sp>
    </p:spTree>
    <p:extLst>
      <p:ext uri="{BB962C8B-B14F-4D97-AF65-F5344CB8AC3E}">
        <p14:creationId xmlns:p14="http://schemas.microsoft.com/office/powerpoint/2010/main" val="36708299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pPr marL="0" marR="0">
              <a:lnSpc>
                <a:spcPct val="115000"/>
              </a:lnSpc>
              <a:spcBef>
                <a:spcPts val="0"/>
              </a:spcBef>
              <a:spcAft>
                <a:spcPts val="1000"/>
              </a:spcAft>
            </a:pPr>
            <a:r>
              <a:rPr lang="en-US" sz="3200" b="1" dirty="0">
                <a:ea typeface="Calibri"/>
                <a:cs typeface="Arial"/>
              </a:rPr>
              <a:t>6.4 Compound nouns</a:t>
            </a:r>
            <a:endParaRPr lang="en-US" sz="3200" dirty="0">
              <a:ea typeface="Calibri"/>
              <a:cs typeface="Arial"/>
            </a:endParaRPr>
          </a:p>
        </p:txBody>
      </p:sp>
      <p:sp>
        <p:nvSpPr>
          <p:cNvPr id="3" name="Content Placeholder 2"/>
          <p:cNvSpPr>
            <a:spLocks noGrp="1"/>
          </p:cNvSpPr>
          <p:nvPr>
            <p:ph idx="1"/>
          </p:nvPr>
        </p:nvSpPr>
        <p:spPr>
          <a:xfrm>
            <a:off x="457200" y="1295400"/>
            <a:ext cx="8229600" cy="5105400"/>
          </a:xfrm>
        </p:spPr>
        <p:txBody>
          <a:bodyPr>
            <a:normAutofit lnSpcReduction="10000"/>
          </a:bodyPr>
          <a:lstStyle/>
          <a:p>
            <a:pPr marL="0" marR="0">
              <a:lnSpc>
                <a:spcPct val="115000"/>
              </a:lnSpc>
              <a:spcBef>
                <a:spcPts val="0"/>
              </a:spcBef>
              <a:spcAft>
                <a:spcPts val="1000"/>
              </a:spcAft>
            </a:pPr>
            <a:r>
              <a:rPr lang="en-US" dirty="0">
                <a:ea typeface="Calibri"/>
                <a:cs typeface="Arial"/>
              </a:rPr>
              <a:t>Arriving at the precise meanings of these compounds depends on our knowledge of the world (that some people collect butterflies, and that mosquitoes can carry disease) rather than on purely linguistic knowledge</a:t>
            </a:r>
            <a:r>
              <a:rPr lang="en-US" dirty="0" smtClean="0">
                <a:ea typeface="Calibri"/>
                <a:cs typeface="Arial"/>
              </a:rPr>
              <a:t>.</a:t>
            </a:r>
          </a:p>
          <a:p>
            <a:pPr marL="0" marR="0" indent="0">
              <a:lnSpc>
                <a:spcPct val="115000"/>
              </a:lnSpc>
              <a:spcBef>
                <a:spcPts val="0"/>
              </a:spcBef>
              <a:spcAft>
                <a:spcPts val="1000"/>
              </a:spcAft>
              <a:buNone/>
            </a:pPr>
            <a:endParaRPr lang="en-US" dirty="0">
              <a:ea typeface="Calibri"/>
              <a:cs typeface="Arial"/>
            </a:endParaRPr>
          </a:p>
          <a:p>
            <a:r>
              <a:rPr lang="en-US" b="1" dirty="0">
                <a:solidFill>
                  <a:srgbClr val="FF0000"/>
                </a:solidFill>
                <a:effectLst>
                  <a:outerShdw blurRad="38100" dist="38100" dir="2700000" algn="tl">
                    <a:srgbClr val="000000">
                      <a:alpha val="43137"/>
                    </a:srgbClr>
                  </a:outerShdw>
                </a:effectLst>
                <a:ea typeface="Calibri"/>
                <a:cs typeface="Arial"/>
              </a:rPr>
              <a:t>The difference in precision </a:t>
            </a:r>
            <a:r>
              <a:rPr lang="en-US" dirty="0">
                <a:ea typeface="Calibri"/>
                <a:cs typeface="Arial"/>
              </a:rPr>
              <a:t>with which we can interpret </a:t>
            </a:r>
            <a:r>
              <a:rPr lang="en-US" b="1" i="1" dirty="0">
                <a:solidFill>
                  <a:srgbClr val="FF0000"/>
                </a:solidFill>
                <a:effectLst>
                  <a:outerShdw blurRad="38100" dist="38100" dir="2700000" algn="tl">
                    <a:srgbClr val="000000">
                      <a:alpha val="43137"/>
                    </a:srgbClr>
                  </a:outerShdw>
                </a:effectLst>
                <a:ea typeface="Calibri"/>
                <a:cs typeface="Arial"/>
              </a:rPr>
              <a:t>hair restorer </a:t>
            </a:r>
            <a:r>
              <a:rPr lang="en-US" dirty="0">
                <a:ea typeface="Calibri"/>
                <a:cs typeface="Arial"/>
              </a:rPr>
              <a:t>on the one hand and </a:t>
            </a:r>
            <a:r>
              <a:rPr lang="en-US" b="1" i="1" dirty="0">
                <a:solidFill>
                  <a:srgbClr val="FF0000"/>
                </a:solidFill>
                <a:effectLst>
                  <a:outerShdw blurRad="38100" dist="38100" dir="2700000" algn="tl">
                    <a:srgbClr val="000000">
                      <a:alpha val="43137"/>
                    </a:srgbClr>
                  </a:outerShdw>
                </a:effectLst>
                <a:ea typeface="Calibri"/>
                <a:cs typeface="Arial"/>
              </a:rPr>
              <a:t>hairnet</a:t>
            </a:r>
            <a:r>
              <a:rPr lang="en-US" i="1" dirty="0">
                <a:ea typeface="Calibri"/>
                <a:cs typeface="Arial"/>
              </a:rPr>
              <a:t> </a:t>
            </a:r>
            <a:r>
              <a:rPr lang="en-US" dirty="0">
                <a:ea typeface="Calibri"/>
                <a:cs typeface="Arial"/>
              </a:rPr>
              <a:t>etc. </a:t>
            </a:r>
          </a:p>
        </p:txBody>
      </p:sp>
    </p:spTree>
    <p:extLst>
      <p:ext uri="{BB962C8B-B14F-4D97-AF65-F5344CB8AC3E}">
        <p14:creationId xmlns:p14="http://schemas.microsoft.com/office/powerpoint/2010/main" val="33042726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pPr marL="0" marR="0">
              <a:lnSpc>
                <a:spcPct val="115000"/>
              </a:lnSpc>
              <a:spcBef>
                <a:spcPts val="0"/>
              </a:spcBef>
              <a:spcAft>
                <a:spcPts val="1000"/>
              </a:spcAft>
            </a:pPr>
            <a:r>
              <a:rPr lang="en-US" sz="3200" b="1" dirty="0">
                <a:ea typeface="Calibri"/>
                <a:cs typeface="Arial"/>
              </a:rPr>
              <a:t>6.4 Compound nouns</a:t>
            </a:r>
            <a:endParaRPr lang="en-US" sz="3200" dirty="0">
              <a:ea typeface="Calibri"/>
              <a:cs typeface="Arial"/>
            </a:endParaRPr>
          </a:p>
        </p:txBody>
      </p:sp>
      <p:sp>
        <p:nvSpPr>
          <p:cNvPr id="3" name="Content Placeholder 2"/>
          <p:cNvSpPr>
            <a:spLocks noGrp="1"/>
          </p:cNvSpPr>
          <p:nvPr>
            <p:ph idx="1"/>
          </p:nvPr>
        </p:nvSpPr>
        <p:spPr>
          <a:xfrm>
            <a:off x="457200" y="990600"/>
            <a:ext cx="8229600" cy="5715000"/>
          </a:xfrm>
        </p:spPr>
        <p:txBody>
          <a:bodyPr>
            <a:normAutofit fontScale="62500" lnSpcReduction="20000"/>
          </a:bodyPr>
          <a:lstStyle/>
          <a:p>
            <a:pPr marL="0" marR="0" indent="0">
              <a:lnSpc>
                <a:spcPct val="115000"/>
              </a:lnSpc>
              <a:spcBef>
                <a:spcPts val="0"/>
              </a:spcBef>
              <a:spcAft>
                <a:spcPts val="1000"/>
              </a:spcAft>
              <a:buNone/>
            </a:pPr>
            <a:r>
              <a:rPr lang="en-US" b="1" i="1" dirty="0">
                <a:solidFill>
                  <a:srgbClr val="FF0000"/>
                </a:solidFill>
                <a:effectLst>
                  <a:outerShdw blurRad="38100" dist="38100" dir="2700000" algn="tl">
                    <a:srgbClr val="000000">
                      <a:alpha val="43137"/>
                    </a:srgbClr>
                  </a:outerShdw>
                </a:effectLst>
                <a:ea typeface="Calibri"/>
                <a:cs typeface="Arial"/>
              </a:rPr>
              <a:t>restorer</a:t>
            </a:r>
            <a:r>
              <a:rPr lang="en-US" dirty="0">
                <a:ea typeface="Calibri"/>
                <a:cs typeface="Arial"/>
              </a:rPr>
              <a:t> in </a:t>
            </a:r>
            <a:r>
              <a:rPr lang="en-US" b="1" i="1" dirty="0">
                <a:solidFill>
                  <a:srgbClr val="FF0000"/>
                </a:solidFill>
                <a:effectLst>
                  <a:outerShdw blurRad="38100" dist="38100" dir="2700000" algn="tl">
                    <a:srgbClr val="000000">
                      <a:alpha val="43137"/>
                    </a:srgbClr>
                  </a:outerShdw>
                </a:effectLst>
                <a:ea typeface="Calibri"/>
                <a:cs typeface="Arial"/>
              </a:rPr>
              <a:t>hair restorer </a:t>
            </a:r>
            <a:r>
              <a:rPr lang="en-US" dirty="0">
                <a:ea typeface="Calibri"/>
                <a:cs typeface="Arial"/>
              </a:rPr>
              <a:t>is derived from a verb </a:t>
            </a:r>
            <a:r>
              <a:rPr lang="en-US" sz="4600" b="1" dirty="0" smtClean="0">
                <a:solidFill>
                  <a:srgbClr val="00B050"/>
                </a:solidFill>
                <a:effectLst>
                  <a:outerShdw blurRad="38100" dist="38100" dir="2700000" algn="tl">
                    <a:srgbClr val="000000">
                      <a:alpha val="43137"/>
                    </a:srgbClr>
                  </a:outerShdw>
                </a:effectLst>
                <a:ea typeface="Calibri"/>
                <a:cs typeface="Arial"/>
              </a:rPr>
              <a:t>(</a:t>
            </a:r>
            <a:r>
              <a:rPr lang="en-US" sz="4600" b="1" i="1" dirty="0">
                <a:solidFill>
                  <a:srgbClr val="00B050"/>
                </a:solidFill>
                <a:effectLst>
                  <a:outerShdw blurRad="38100" dist="38100" dir="2700000" algn="tl">
                    <a:srgbClr val="000000">
                      <a:alpha val="43137"/>
                    </a:srgbClr>
                  </a:outerShdw>
                </a:effectLst>
                <a:ea typeface="Calibri"/>
                <a:cs typeface="Arial"/>
              </a:rPr>
              <a:t>restore</a:t>
            </a:r>
            <a:r>
              <a:rPr lang="en-US" sz="4600" b="1" dirty="0" smtClean="0">
                <a:solidFill>
                  <a:srgbClr val="00B050"/>
                </a:solidFill>
                <a:effectLst>
                  <a:outerShdw blurRad="38100" dist="38100" dir="2700000" algn="tl">
                    <a:srgbClr val="000000">
                      <a:alpha val="43137"/>
                    </a:srgbClr>
                  </a:outerShdw>
                </a:effectLst>
                <a:ea typeface="Calibri"/>
                <a:cs typeface="Arial"/>
              </a:rPr>
              <a:t>)</a:t>
            </a:r>
          </a:p>
          <a:p>
            <a:pPr marL="0" marR="0" indent="0">
              <a:lnSpc>
                <a:spcPct val="115000"/>
              </a:lnSpc>
              <a:spcBef>
                <a:spcPts val="0"/>
              </a:spcBef>
              <a:spcAft>
                <a:spcPts val="1000"/>
              </a:spcAft>
              <a:buNone/>
            </a:pPr>
            <a:r>
              <a:rPr lang="en-US" u="sng" dirty="0" smtClean="0">
                <a:ea typeface="Calibri"/>
                <a:cs typeface="Arial"/>
              </a:rPr>
              <a:t>Verbs</a:t>
            </a:r>
            <a:r>
              <a:rPr lang="en-US" dirty="0">
                <a:ea typeface="Calibri"/>
                <a:cs typeface="Arial"/>
              </a:rPr>
              <a:t> </a:t>
            </a:r>
            <a:r>
              <a:rPr lang="en-US" u="sng" dirty="0" smtClean="0">
                <a:ea typeface="Calibri"/>
                <a:cs typeface="Arial"/>
              </a:rPr>
              <a:t>impose </a:t>
            </a:r>
            <a:r>
              <a:rPr lang="en-US" u="sng" dirty="0">
                <a:ea typeface="Calibri"/>
                <a:cs typeface="Arial"/>
              </a:rPr>
              <a:t>expectations and requirements on the noun phrases</a:t>
            </a:r>
            <a:r>
              <a:rPr lang="en-US" dirty="0">
                <a:ea typeface="Calibri"/>
                <a:cs typeface="Arial"/>
              </a:rPr>
              <a:t> </a:t>
            </a:r>
            <a:r>
              <a:rPr lang="en-US" u="sng" dirty="0" smtClean="0">
                <a:ea typeface="Calibri"/>
                <a:cs typeface="Arial"/>
              </a:rPr>
              <a:t>that </a:t>
            </a:r>
            <a:r>
              <a:rPr lang="en-US" u="sng" dirty="0">
                <a:ea typeface="Calibri"/>
                <a:cs typeface="Arial"/>
              </a:rPr>
              <a:t>accompany them in the sentence. </a:t>
            </a:r>
            <a:endParaRPr lang="en-US" u="sng" dirty="0" smtClean="0">
              <a:ea typeface="Calibri"/>
              <a:cs typeface="Arial"/>
            </a:endParaRPr>
          </a:p>
          <a:p>
            <a:pPr marL="0" marR="0" indent="0">
              <a:lnSpc>
                <a:spcPct val="115000"/>
              </a:lnSpc>
              <a:spcBef>
                <a:spcPts val="0"/>
              </a:spcBef>
              <a:spcAft>
                <a:spcPts val="1000"/>
              </a:spcAft>
              <a:buNone/>
            </a:pPr>
            <a:endParaRPr lang="en-US" dirty="0">
              <a:ea typeface="Calibri"/>
              <a:cs typeface="Arial"/>
            </a:endParaRPr>
          </a:p>
          <a:p>
            <a:pPr marL="0" marR="0" indent="0">
              <a:lnSpc>
                <a:spcPct val="115000"/>
              </a:lnSpc>
              <a:spcBef>
                <a:spcPts val="0"/>
              </a:spcBef>
              <a:spcAft>
                <a:spcPts val="1000"/>
              </a:spcAft>
              <a:buNone/>
            </a:pPr>
            <a:r>
              <a:rPr lang="en-US" dirty="0">
                <a:ea typeface="Calibri"/>
                <a:cs typeface="Arial"/>
              </a:rPr>
              <a:t>For example, </a:t>
            </a:r>
            <a:endParaRPr lang="en-US" dirty="0" smtClean="0">
              <a:ea typeface="Calibri"/>
              <a:cs typeface="Arial"/>
            </a:endParaRPr>
          </a:p>
          <a:p>
            <a:pPr marL="0" marR="0" indent="0">
              <a:lnSpc>
                <a:spcPct val="115000"/>
              </a:lnSpc>
              <a:spcBef>
                <a:spcPts val="0"/>
              </a:spcBef>
              <a:spcAft>
                <a:spcPts val="1000"/>
              </a:spcAft>
              <a:buNone/>
            </a:pPr>
            <a:r>
              <a:rPr lang="en-US" b="1" i="1" dirty="0" smtClean="0">
                <a:solidFill>
                  <a:schemeClr val="accent6">
                    <a:lumMod val="75000"/>
                  </a:schemeClr>
                </a:solidFill>
                <a:effectLst>
                  <a:outerShdw blurRad="38100" dist="38100" dir="2700000" algn="tl">
                    <a:srgbClr val="000000">
                      <a:alpha val="43137"/>
                    </a:srgbClr>
                  </a:outerShdw>
                </a:effectLst>
                <a:ea typeface="Calibri"/>
                <a:cs typeface="Arial"/>
              </a:rPr>
              <a:t>sleep</a:t>
            </a:r>
            <a:r>
              <a:rPr lang="en-US" i="1" dirty="0" smtClean="0">
                <a:ea typeface="Calibri"/>
                <a:cs typeface="Arial"/>
              </a:rPr>
              <a:t> </a:t>
            </a:r>
          </a:p>
          <a:p>
            <a:pPr marL="0" marR="0" indent="0">
              <a:lnSpc>
                <a:spcPct val="115000"/>
              </a:lnSpc>
              <a:spcBef>
                <a:spcPts val="0"/>
              </a:spcBef>
              <a:spcAft>
                <a:spcPts val="1000"/>
              </a:spcAft>
              <a:buNone/>
            </a:pPr>
            <a:r>
              <a:rPr lang="en-US" b="1" i="1" dirty="0" smtClean="0">
                <a:solidFill>
                  <a:schemeClr val="accent6">
                    <a:lumMod val="75000"/>
                  </a:schemeClr>
                </a:solidFill>
                <a:effectLst>
                  <a:outerShdw blurRad="38100" dist="38100" dir="2700000" algn="tl">
                    <a:srgbClr val="000000">
                      <a:alpha val="43137"/>
                    </a:srgbClr>
                  </a:outerShdw>
                </a:effectLst>
                <a:ea typeface="Calibri"/>
                <a:cs typeface="Arial"/>
              </a:rPr>
              <a:t>John sleeps                                         </a:t>
            </a:r>
            <a:r>
              <a:rPr lang="en-US" b="1" dirty="0" smtClean="0">
                <a:effectLst>
                  <a:outerShdw blurRad="38100" dist="38100" dir="2700000" algn="tl">
                    <a:srgbClr val="000000">
                      <a:alpha val="43137"/>
                    </a:srgbClr>
                  </a:outerShdw>
                </a:effectLst>
                <a:ea typeface="Calibri"/>
                <a:cs typeface="Arial"/>
              </a:rPr>
              <a:t>NP as a S</a:t>
            </a:r>
          </a:p>
          <a:p>
            <a:pPr marL="0" marR="0" indent="0">
              <a:lnSpc>
                <a:spcPct val="115000"/>
              </a:lnSpc>
              <a:spcBef>
                <a:spcPts val="0"/>
              </a:spcBef>
              <a:spcAft>
                <a:spcPts val="1000"/>
              </a:spcAft>
              <a:buNone/>
            </a:pPr>
            <a:r>
              <a:rPr lang="en-US" b="1" i="1" dirty="0" smtClean="0">
                <a:solidFill>
                  <a:schemeClr val="accent4">
                    <a:lumMod val="75000"/>
                  </a:schemeClr>
                </a:solidFill>
                <a:effectLst>
                  <a:outerShdw blurRad="38100" dist="38100" dir="2700000" algn="tl">
                    <a:srgbClr val="000000">
                      <a:alpha val="43137"/>
                    </a:srgbClr>
                  </a:outerShdw>
                </a:effectLst>
                <a:ea typeface="Calibri"/>
                <a:cs typeface="Arial"/>
              </a:rPr>
              <a:t>eat</a:t>
            </a:r>
            <a:r>
              <a:rPr lang="en-US" i="1" dirty="0" smtClean="0">
                <a:ea typeface="Calibri"/>
                <a:cs typeface="Arial"/>
              </a:rPr>
              <a:t> </a:t>
            </a:r>
          </a:p>
          <a:p>
            <a:pPr marL="0" marR="0" indent="0">
              <a:lnSpc>
                <a:spcPct val="115000"/>
              </a:lnSpc>
              <a:spcBef>
                <a:spcPts val="0"/>
              </a:spcBef>
              <a:spcAft>
                <a:spcPts val="1000"/>
              </a:spcAft>
              <a:buNone/>
            </a:pPr>
            <a:r>
              <a:rPr lang="en-US" b="1" i="1" dirty="0" smtClean="0">
                <a:solidFill>
                  <a:schemeClr val="accent4">
                    <a:lumMod val="75000"/>
                  </a:schemeClr>
                </a:solidFill>
                <a:effectLst>
                  <a:outerShdw blurRad="38100" dist="38100" dir="2700000" algn="tl">
                    <a:srgbClr val="000000">
                      <a:alpha val="43137"/>
                    </a:srgbClr>
                  </a:outerShdw>
                </a:effectLst>
                <a:ea typeface="Calibri"/>
                <a:cs typeface="Arial"/>
              </a:rPr>
              <a:t>John eats strawberries                    </a:t>
            </a:r>
            <a:r>
              <a:rPr lang="en-US" b="1" dirty="0" smtClean="0">
                <a:effectLst>
                  <a:outerShdw blurRad="38100" dist="38100" dir="2700000" algn="tl">
                    <a:srgbClr val="000000">
                      <a:alpha val="43137"/>
                    </a:srgbClr>
                  </a:outerShdw>
                </a:effectLst>
                <a:ea typeface="Calibri"/>
                <a:cs typeface="Arial"/>
              </a:rPr>
              <a:t>NP as an O</a:t>
            </a:r>
            <a:endParaRPr lang="en-US" b="1" i="1" dirty="0" smtClean="0">
              <a:solidFill>
                <a:schemeClr val="accent4">
                  <a:lumMod val="75000"/>
                </a:schemeClr>
              </a:solidFill>
              <a:effectLst>
                <a:outerShdw blurRad="38100" dist="38100" dir="2700000" algn="tl">
                  <a:srgbClr val="000000">
                    <a:alpha val="43137"/>
                  </a:srgbClr>
                </a:outerShdw>
              </a:effectLst>
              <a:ea typeface="Calibri"/>
              <a:cs typeface="Arial"/>
            </a:endParaRPr>
          </a:p>
          <a:p>
            <a:pPr marL="0" marR="0" indent="0">
              <a:lnSpc>
                <a:spcPct val="115000"/>
              </a:lnSpc>
              <a:spcBef>
                <a:spcPts val="0"/>
              </a:spcBef>
              <a:spcAft>
                <a:spcPts val="1000"/>
              </a:spcAft>
              <a:buNone/>
            </a:pPr>
            <a:r>
              <a:rPr lang="en-US" b="1" i="1" dirty="0" smtClean="0">
                <a:solidFill>
                  <a:srgbClr val="0070C0"/>
                </a:solidFill>
                <a:effectLst>
                  <a:outerShdw blurRad="38100" dist="38100" dir="2700000" algn="tl">
                    <a:srgbClr val="000000">
                      <a:alpha val="43137"/>
                    </a:srgbClr>
                  </a:outerShdw>
                </a:effectLst>
                <a:ea typeface="Calibri"/>
                <a:cs typeface="Arial"/>
              </a:rPr>
              <a:t>give </a:t>
            </a:r>
          </a:p>
          <a:p>
            <a:pPr marL="0" marR="0" indent="0">
              <a:lnSpc>
                <a:spcPct val="115000"/>
              </a:lnSpc>
              <a:spcBef>
                <a:spcPts val="0"/>
              </a:spcBef>
              <a:spcAft>
                <a:spcPts val="1000"/>
              </a:spcAft>
              <a:buNone/>
            </a:pPr>
            <a:r>
              <a:rPr lang="en-US" b="1" i="1" dirty="0" smtClean="0">
                <a:solidFill>
                  <a:srgbClr val="0070C0"/>
                </a:solidFill>
                <a:effectLst>
                  <a:outerShdw blurRad="38100" dist="38100" dir="2700000" algn="tl">
                    <a:srgbClr val="000000">
                      <a:alpha val="43137"/>
                    </a:srgbClr>
                  </a:outerShdw>
                </a:effectLst>
                <a:ea typeface="Calibri"/>
                <a:cs typeface="Arial"/>
              </a:rPr>
              <a:t>John gave Anne the book.               </a:t>
            </a:r>
            <a:r>
              <a:rPr lang="en-US" b="1" dirty="0" smtClean="0">
                <a:effectLst>
                  <a:outerShdw blurRad="38100" dist="38100" dir="2700000" algn="tl">
                    <a:srgbClr val="000000">
                      <a:alpha val="43137"/>
                    </a:srgbClr>
                  </a:outerShdw>
                </a:effectLst>
                <a:ea typeface="Calibri"/>
                <a:cs typeface="Arial"/>
              </a:rPr>
              <a:t>NP as an Od</a:t>
            </a:r>
          </a:p>
          <a:p>
            <a:pPr marL="0" lvl="0" indent="0">
              <a:lnSpc>
                <a:spcPct val="115000"/>
              </a:lnSpc>
              <a:spcBef>
                <a:spcPts val="0"/>
              </a:spcBef>
              <a:spcAft>
                <a:spcPts val="1000"/>
              </a:spcAft>
              <a:buNone/>
            </a:pPr>
            <a:endParaRPr lang="en-US" sz="2400" dirty="0" smtClean="0">
              <a:solidFill>
                <a:srgbClr val="C00000"/>
              </a:solidFill>
              <a:ea typeface="Calibri"/>
              <a:cs typeface="Arial"/>
            </a:endParaRPr>
          </a:p>
          <a:p>
            <a:pPr marL="0" lvl="0" indent="0">
              <a:lnSpc>
                <a:spcPct val="115000"/>
              </a:lnSpc>
              <a:spcBef>
                <a:spcPts val="0"/>
              </a:spcBef>
              <a:spcAft>
                <a:spcPts val="1000"/>
              </a:spcAft>
              <a:buNone/>
            </a:pPr>
            <a:r>
              <a:rPr lang="en-US" sz="3400" dirty="0" smtClean="0">
                <a:solidFill>
                  <a:srgbClr val="C00000"/>
                </a:solidFill>
                <a:ea typeface="Calibri"/>
                <a:cs typeface="Arial"/>
              </a:rPr>
              <a:t>These </a:t>
            </a:r>
            <a:r>
              <a:rPr lang="en-US" sz="3400" dirty="0">
                <a:solidFill>
                  <a:srgbClr val="C00000"/>
                </a:solidFill>
                <a:ea typeface="Calibri"/>
                <a:cs typeface="Arial"/>
              </a:rPr>
              <a:t>expected or required </a:t>
            </a:r>
            <a:r>
              <a:rPr lang="en-US" sz="3400" b="1" dirty="0">
                <a:solidFill>
                  <a:srgbClr val="C00000"/>
                </a:solidFill>
                <a:ea typeface="Calibri"/>
                <a:cs typeface="Arial"/>
              </a:rPr>
              <a:t>nominal concomitants </a:t>
            </a:r>
            <a:r>
              <a:rPr lang="en-US" sz="3400" dirty="0">
                <a:solidFill>
                  <a:srgbClr val="C00000"/>
                </a:solidFill>
                <a:ea typeface="Calibri"/>
                <a:cs typeface="Arial"/>
              </a:rPr>
              <a:t>to a verb are called its </a:t>
            </a:r>
            <a:r>
              <a:rPr lang="en-US" sz="3400" b="1" dirty="0" smtClean="0">
                <a:solidFill>
                  <a:srgbClr val="C00000"/>
                </a:solidFill>
                <a:ea typeface="Calibri"/>
                <a:cs typeface="Arial"/>
              </a:rPr>
              <a:t>arguments</a:t>
            </a:r>
            <a:endParaRPr lang="en-US" sz="3400" dirty="0">
              <a:solidFill>
                <a:srgbClr val="C00000"/>
              </a:solidFill>
              <a:ea typeface="Calibri"/>
              <a:cs typeface="Arial"/>
            </a:endParaRPr>
          </a:p>
        </p:txBody>
      </p:sp>
    </p:spTree>
    <p:extLst>
      <p:ext uri="{BB962C8B-B14F-4D97-AF65-F5344CB8AC3E}">
        <p14:creationId xmlns:p14="http://schemas.microsoft.com/office/powerpoint/2010/main" val="38621723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563562"/>
          </a:xfrm>
        </p:spPr>
        <p:txBody>
          <a:bodyPr>
            <a:normAutofit fontScale="90000"/>
          </a:bodyPr>
          <a:lstStyle/>
          <a:p>
            <a:pPr marL="0" marR="0">
              <a:lnSpc>
                <a:spcPct val="115000"/>
              </a:lnSpc>
              <a:spcBef>
                <a:spcPts val="0"/>
              </a:spcBef>
              <a:spcAft>
                <a:spcPts val="1000"/>
              </a:spcAft>
            </a:pPr>
            <a:r>
              <a:rPr lang="en-US" sz="3200" b="1" dirty="0">
                <a:ea typeface="Calibri"/>
                <a:cs typeface="Arial"/>
              </a:rPr>
              <a:t>6.4 Compound nouns</a:t>
            </a:r>
            <a:endParaRPr lang="en-US" sz="3200" dirty="0">
              <a:ea typeface="Calibri"/>
              <a:cs typeface="Arial"/>
            </a:endParaRPr>
          </a:p>
        </p:txBody>
      </p:sp>
      <p:sp>
        <p:nvSpPr>
          <p:cNvPr id="3" name="Content Placeholder 2"/>
          <p:cNvSpPr>
            <a:spLocks noGrp="1"/>
          </p:cNvSpPr>
          <p:nvPr>
            <p:ph idx="1"/>
          </p:nvPr>
        </p:nvSpPr>
        <p:spPr>
          <a:xfrm>
            <a:off x="457200" y="762000"/>
            <a:ext cx="8229600" cy="5943600"/>
          </a:xfrm>
        </p:spPr>
        <p:txBody>
          <a:bodyPr>
            <a:noAutofit/>
          </a:bodyPr>
          <a:lstStyle/>
          <a:p>
            <a:pPr marL="0" marR="0" indent="0">
              <a:lnSpc>
                <a:spcPct val="115000"/>
              </a:lnSpc>
              <a:spcBef>
                <a:spcPts val="0"/>
              </a:spcBef>
              <a:spcAft>
                <a:spcPts val="1000"/>
              </a:spcAft>
              <a:buNone/>
            </a:pPr>
            <a:r>
              <a:rPr lang="en-US" dirty="0">
                <a:ea typeface="Calibri"/>
                <a:cs typeface="Arial"/>
              </a:rPr>
              <a:t>W</a:t>
            </a:r>
            <a:r>
              <a:rPr lang="en-US" dirty="0" smtClean="0">
                <a:ea typeface="Calibri"/>
                <a:cs typeface="Arial"/>
              </a:rPr>
              <a:t>hen </a:t>
            </a:r>
            <a:r>
              <a:rPr lang="en-US" dirty="0">
                <a:ea typeface="Calibri"/>
                <a:cs typeface="Arial"/>
              </a:rPr>
              <a:t>the head of a NN compound is derived from a verb, as </a:t>
            </a:r>
            <a:r>
              <a:rPr lang="en-US" b="1" i="1" dirty="0">
                <a:solidFill>
                  <a:srgbClr val="FF0000"/>
                </a:solidFill>
                <a:effectLst>
                  <a:outerShdw blurRad="38100" dist="38100" dir="2700000" algn="tl">
                    <a:srgbClr val="000000">
                      <a:alpha val="43137"/>
                    </a:srgbClr>
                  </a:outerShdw>
                </a:effectLst>
                <a:ea typeface="Calibri"/>
                <a:cs typeface="Arial"/>
              </a:rPr>
              <a:t>restorer</a:t>
            </a:r>
            <a:r>
              <a:rPr lang="en-US" i="1" dirty="0">
                <a:ea typeface="Calibri"/>
                <a:cs typeface="Arial"/>
              </a:rPr>
              <a:t> </a:t>
            </a:r>
            <a:r>
              <a:rPr lang="en-US" dirty="0">
                <a:ea typeface="Calibri"/>
                <a:cs typeface="Arial"/>
              </a:rPr>
              <a:t>is, the most natural way to interpret the whole compound is quite precise: </a:t>
            </a:r>
            <a:endParaRPr lang="en-US" dirty="0" smtClean="0">
              <a:ea typeface="Calibri"/>
              <a:cs typeface="Arial"/>
            </a:endParaRPr>
          </a:p>
          <a:p>
            <a:pPr marL="0" marR="0" indent="0">
              <a:lnSpc>
                <a:spcPct val="115000"/>
              </a:lnSpc>
              <a:spcBef>
                <a:spcPts val="0"/>
              </a:spcBef>
              <a:spcAft>
                <a:spcPts val="1000"/>
              </a:spcAft>
              <a:buNone/>
            </a:pPr>
            <a:endParaRPr lang="en-US" dirty="0">
              <a:ea typeface="Calibri"/>
              <a:cs typeface="Arial"/>
            </a:endParaRPr>
          </a:p>
          <a:p>
            <a:pPr marL="0" marR="0" indent="0">
              <a:lnSpc>
                <a:spcPct val="115000"/>
              </a:lnSpc>
              <a:spcBef>
                <a:spcPts val="0"/>
              </a:spcBef>
              <a:spcAft>
                <a:spcPts val="1000"/>
              </a:spcAft>
              <a:buNone/>
            </a:pPr>
            <a:r>
              <a:rPr lang="en-US" dirty="0" smtClean="0">
                <a:ea typeface="Calibri"/>
                <a:cs typeface="Arial"/>
              </a:rPr>
              <a:t>The </a:t>
            </a:r>
            <a:r>
              <a:rPr lang="en-US" dirty="0">
                <a:ea typeface="Calibri"/>
                <a:cs typeface="Arial"/>
              </a:rPr>
              <a:t>first element </a:t>
            </a:r>
            <a:r>
              <a:rPr lang="en-US" b="1" i="1" dirty="0" smtClean="0">
                <a:solidFill>
                  <a:srgbClr val="FF0000"/>
                </a:solidFill>
                <a:effectLst>
                  <a:outerShdw blurRad="38100" dist="38100" dir="2700000" algn="tl">
                    <a:srgbClr val="000000">
                      <a:alpha val="43137"/>
                    </a:srgbClr>
                  </a:outerShdw>
                </a:effectLst>
                <a:ea typeface="Calibri"/>
                <a:cs typeface="Arial"/>
              </a:rPr>
              <a:t>(hair) </a:t>
            </a:r>
            <a:r>
              <a:rPr lang="en-US" dirty="0" smtClean="0">
                <a:ea typeface="Calibri"/>
                <a:cs typeface="Arial"/>
              </a:rPr>
              <a:t>expresses </a:t>
            </a:r>
            <a:r>
              <a:rPr lang="en-US" dirty="0">
                <a:ea typeface="Calibri"/>
                <a:cs typeface="Arial"/>
              </a:rPr>
              <a:t>the object argument of the </a:t>
            </a:r>
            <a:r>
              <a:rPr lang="en-US" dirty="0" smtClean="0">
                <a:ea typeface="Calibri"/>
                <a:cs typeface="Arial"/>
              </a:rPr>
              <a:t>verb </a:t>
            </a:r>
            <a:r>
              <a:rPr lang="en-US" b="1" i="1" dirty="0" smtClean="0">
                <a:solidFill>
                  <a:srgbClr val="FF0000"/>
                </a:solidFill>
                <a:effectLst>
                  <a:outerShdw blurRad="38100" dist="38100" dir="2700000" algn="tl">
                    <a:srgbClr val="000000">
                      <a:alpha val="43137"/>
                    </a:srgbClr>
                  </a:outerShdw>
                </a:effectLst>
                <a:ea typeface="Calibri"/>
                <a:cs typeface="Arial"/>
              </a:rPr>
              <a:t>(restore) </a:t>
            </a:r>
            <a:r>
              <a:rPr lang="en-US" dirty="0">
                <a:ea typeface="Calibri"/>
                <a:cs typeface="Arial"/>
              </a:rPr>
              <a:t>(that is, the person or thing that undergoes the action). </a:t>
            </a:r>
            <a:endParaRPr lang="en-US" dirty="0" smtClean="0">
              <a:ea typeface="Calibri"/>
              <a:cs typeface="Arial"/>
            </a:endParaRPr>
          </a:p>
        </p:txBody>
      </p:sp>
    </p:spTree>
    <p:extLst>
      <p:ext uri="{BB962C8B-B14F-4D97-AF65-F5344CB8AC3E}">
        <p14:creationId xmlns:p14="http://schemas.microsoft.com/office/powerpoint/2010/main" val="24160587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marR="0">
              <a:lnSpc>
                <a:spcPct val="115000"/>
              </a:lnSpc>
              <a:spcBef>
                <a:spcPts val="0"/>
              </a:spcBef>
              <a:spcAft>
                <a:spcPts val="1000"/>
              </a:spcAft>
            </a:pPr>
            <a:r>
              <a:rPr lang="en-US" b="1" dirty="0">
                <a:ea typeface="Calibri"/>
                <a:cs typeface="Arial"/>
              </a:rPr>
              <a:t>6.1 Compounds versus phrases</a:t>
            </a:r>
            <a:endParaRPr lang="en-US" dirty="0">
              <a:ea typeface="Calibri"/>
              <a:cs typeface="Arial"/>
            </a:endParaRPr>
          </a:p>
        </p:txBody>
      </p:sp>
      <p:sp>
        <p:nvSpPr>
          <p:cNvPr id="3" name="Content Placeholder 2"/>
          <p:cNvSpPr>
            <a:spLocks noGrp="1"/>
          </p:cNvSpPr>
          <p:nvPr>
            <p:ph idx="1"/>
          </p:nvPr>
        </p:nvSpPr>
        <p:spPr>
          <a:xfrm>
            <a:off x="457200" y="1600200"/>
            <a:ext cx="8229600" cy="5029200"/>
          </a:xfrm>
        </p:spPr>
        <p:txBody>
          <a:bodyPr>
            <a:normAutofit fontScale="77500" lnSpcReduction="20000"/>
          </a:bodyPr>
          <a:lstStyle/>
          <a:p>
            <a:pPr marL="0" marR="0" indent="0">
              <a:lnSpc>
                <a:spcPct val="115000"/>
              </a:lnSpc>
              <a:spcBef>
                <a:spcPts val="0"/>
              </a:spcBef>
              <a:spcAft>
                <a:spcPts val="1000"/>
              </a:spcAft>
              <a:buNone/>
            </a:pPr>
            <a:r>
              <a:rPr lang="en-US" b="1" dirty="0">
                <a:solidFill>
                  <a:srgbClr val="FF0000"/>
                </a:solidFill>
                <a:effectLst>
                  <a:outerShdw blurRad="38100" dist="38100" dir="2700000" algn="tl">
                    <a:srgbClr val="000000">
                      <a:alpha val="43137"/>
                    </a:srgbClr>
                  </a:outerShdw>
                </a:effectLst>
                <a:ea typeface="Calibri"/>
                <a:cs typeface="Arial"/>
              </a:rPr>
              <a:t>Compounds</a:t>
            </a:r>
            <a:r>
              <a:rPr lang="en-US" dirty="0">
                <a:ea typeface="Calibri"/>
                <a:cs typeface="Arial"/>
              </a:rPr>
              <a:t>, words formed by combining roots.</a:t>
            </a:r>
          </a:p>
          <a:p>
            <a:pPr marL="0" marR="0" indent="0">
              <a:lnSpc>
                <a:spcPct val="115000"/>
              </a:lnSpc>
              <a:spcBef>
                <a:spcPts val="0"/>
              </a:spcBef>
              <a:spcAft>
                <a:spcPts val="1000"/>
              </a:spcAft>
              <a:buNone/>
            </a:pPr>
            <a:r>
              <a:rPr lang="en-US" b="1" dirty="0">
                <a:solidFill>
                  <a:schemeClr val="accent6">
                    <a:lumMod val="75000"/>
                  </a:schemeClr>
                </a:solidFill>
                <a:ea typeface="Calibri"/>
                <a:cs typeface="Arial"/>
              </a:rPr>
              <a:t>Phrasal words</a:t>
            </a:r>
            <a:r>
              <a:rPr lang="en-US" dirty="0">
                <a:ea typeface="Calibri"/>
                <a:cs typeface="Arial"/>
              </a:rPr>
              <a:t>, items that have the internal structure of phrases but function syntactically as words </a:t>
            </a:r>
          </a:p>
          <a:p>
            <a:pPr marL="0" marR="0">
              <a:lnSpc>
                <a:spcPct val="115000"/>
              </a:lnSpc>
              <a:spcBef>
                <a:spcPts val="0"/>
              </a:spcBef>
              <a:spcAft>
                <a:spcPts val="1000"/>
              </a:spcAft>
            </a:pPr>
            <a:endParaRPr lang="en-US" dirty="0" smtClean="0">
              <a:ea typeface="Calibri"/>
              <a:cs typeface="Arial"/>
            </a:endParaRPr>
          </a:p>
          <a:p>
            <a:pPr marL="0" marR="0" indent="0" algn="ctr">
              <a:lnSpc>
                <a:spcPct val="115000"/>
              </a:lnSpc>
              <a:spcBef>
                <a:spcPts val="0"/>
              </a:spcBef>
              <a:spcAft>
                <a:spcPts val="1000"/>
              </a:spcAft>
              <a:buNone/>
            </a:pPr>
            <a:r>
              <a:rPr lang="en-US" dirty="0" smtClean="0">
                <a:ea typeface="Calibri"/>
                <a:cs typeface="Arial"/>
              </a:rPr>
              <a:t>How </a:t>
            </a:r>
            <a:r>
              <a:rPr lang="en-US" dirty="0">
                <a:ea typeface="Calibri"/>
                <a:cs typeface="Arial"/>
              </a:rPr>
              <a:t>can we tell, then, whether a pair of such roots constitutes </a:t>
            </a:r>
          </a:p>
          <a:p>
            <a:pPr marL="0" marR="0" indent="0" algn="ctr">
              <a:lnSpc>
                <a:spcPct val="115000"/>
              </a:lnSpc>
              <a:spcBef>
                <a:spcPts val="0"/>
              </a:spcBef>
              <a:spcAft>
                <a:spcPts val="1000"/>
              </a:spcAft>
              <a:buNone/>
            </a:pPr>
            <a:r>
              <a:rPr lang="en-US" dirty="0">
                <a:ea typeface="Calibri"/>
                <a:cs typeface="Arial"/>
              </a:rPr>
              <a:t>a </a:t>
            </a:r>
            <a:r>
              <a:rPr lang="en-US" b="1" dirty="0">
                <a:ea typeface="Calibri"/>
                <a:cs typeface="Arial"/>
              </a:rPr>
              <a:t>compound word</a:t>
            </a:r>
            <a:r>
              <a:rPr lang="en-US" dirty="0">
                <a:ea typeface="Calibri"/>
                <a:cs typeface="Arial"/>
              </a:rPr>
              <a:t> </a:t>
            </a:r>
          </a:p>
          <a:p>
            <a:pPr marL="0" marR="0" indent="0" algn="ctr">
              <a:lnSpc>
                <a:spcPct val="115000"/>
              </a:lnSpc>
              <a:spcBef>
                <a:spcPts val="0"/>
              </a:spcBef>
              <a:spcAft>
                <a:spcPts val="1000"/>
              </a:spcAft>
              <a:buNone/>
            </a:pPr>
            <a:r>
              <a:rPr lang="en-US" dirty="0">
                <a:ea typeface="Calibri"/>
                <a:cs typeface="Arial"/>
              </a:rPr>
              <a:t>or </a:t>
            </a:r>
          </a:p>
          <a:p>
            <a:pPr marL="0" marR="0" indent="0" algn="ctr">
              <a:lnSpc>
                <a:spcPct val="115000"/>
              </a:lnSpc>
              <a:spcBef>
                <a:spcPts val="0"/>
              </a:spcBef>
              <a:spcAft>
                <a:spcPts val="1000"/>
              </a:spcAft>
              <a:buNone/>
            </a:pPr>
            <a:r>
              <a:rPr lang="en-US" dirty="0">
                <a:ea typeface="Calibri"/>
                <a:cs typeface="Arial"/>
              </a:rPr>
              <a:t>a </a:t>
            </a:r>
            <a:r>
              <a:rPr lang="en-US" b="1" dirty="0">
                <a:ea typeface="Calibri"/>
                <a:cs typeface="Arial"/>
              </a:rPr>
              <a:t>phrase</a:t>
            </a:r>
            <a:r>
              <a:rPr lang="en-US" dirty="0">
                <a:ea typeface="Calibri"/>
                <a:cs typeface="Arial"/>
              </a:rPr>
              <a:t> that is a unit of sentence structure rather than a complex </a:t>
            </a:r>
            <a:r>
              <a:rPr lang="en-US" dirty="0" smtClean="0">
                <a:ea typeface="Calibri"/>
                <a:cs typeface="Arial"/>
              </a:rPr>
              <a:t>word</a:t>
            </a:r>
          </a:p>
          <a:p>
            <a:pPr marL="0" marR="0" indent="0" algn="ctr">
              <a:lnSpc>
                <a:spcPct val="115000"/>
              </a:lnSpc>
              <a:spcBef>
                <a:spcPts val="0"/>
              </a:spcBef>
              <a:spcAft>
                <a:spcPts val="1000"/>
              </a:spcAft>
              <a:buNone/>
            </a:pPr>
            <a:r>
              <a:rPr lang="en-US" dirty="0">
                <a:ea typeface="Calibri"/>
                <a:cs typeface="Arial"/>
              </a:rPr>
              <a:t>?</a:t>
            </a:r>
          </a:p>
        </p:txBody>
      </p:sp>
    </p:spTree>
    <p:extLst>
      <p:ext uri="{BB962C8B-B14F-4D97-AF65-F5344CB8AC3E}">
        <p14:creationId xmlns:p14="http://schemas.microsoft.com/office/powerpoint/2010/main" val="95690625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563562"/>
          </a:xfrm>
        </p:spPr>
        <p:txBody>
          <a:bodyPr>
            <a:normAutofit fontScale="90000"/>
          </a:bodyPr>
          <a:lstStyle/>
          <a:p>
            <a:pPr marL="0" marR="0">
              <a:lnSpc>
                <a:spcPct val="115000"/>
              </a:lnSpc>
              <a:spcBef>
                <a:spcPts val="0"/>
              </a:spcBef>
              <a:spcAft>
                <a:spcPts val="1000"/>
              </a:spcAft>
            </a:pPr>
            <a:r>
              <a:rPr lang="en-US" sz="3200" b="1" dirty="0">
                <a:ea typeface="Calibri"/>
                <a:cs typeface="Arial"/>
              </a:rPr>
              <a:t>6.4 Compound nouns</a:t>
            </a:r>
            <a:endParaRPr lang="en-US" sz="3200" dirty="0">
              <a:ea typeface="Calibri"/>
              <a:cs typeface="Arial"/>
            </a:endParaRPr>
          </a:p>
        </p:txBody>
      </p:sp>
      <p:sp>
        <p:nvSpPr>
          <p:cNvPr id="3" name="Content Placeholder 2"/>
          <p:cNvSpPr>
            <a:spLocks noGrp="1"/>
          </p:cNvSpPr>
          <p:nvPr>
            <p:ph idx="1"/>
          </p:nvPr>
        </p:nvSpPr>
        <p:spPr>
          <a:xfrm>
            <a:off x="457200" y="762000"/>
            <a:ext cx="8229600" cy="5943600"/>
          </a:xfrm>
        </p:spPr>
        <p:txBody>
          <a:bodyPr>
            <a:noAutofit/>
          </a:bodyPr>
          <a:lstStyle/>
          <a:p>
            <a:pPr marL="0" marR="0" indent="0">
              <a:lnSpc>
                <a:spcPct val="115000"/>
              </a:lnSpc>
              <a:spcBef>
                <a:spcPts val="0"/>
              </a:spcBef>
              <a:spcAft>
                <a:spcPts val="1000"/>
              </a:spcAft>
              <a:buNone/>
            </a:pPr>
            <a:r>
              <a:rPr lang="en-US" sz="2800" dirty="0">
                <a:ea typeface="Calibri"/>
                <a:cs typeface="Arial"/>
              </a:rPr>
              <a:t>Here are some more compounds whose second element is derived from a verb:</a:t>
            </a:r>
          </a:p>
          <a:p>
            <a:pPr marL="0" marR="0" indent="0">
              <a:lnSpc>
                <a:spcPct val="115000"/>
              </a:lnSpc>
              <a:spcBef>
                <a:spcPts val="0"/>
              </a:spcBef>
              <a:spcAft>
                <a:spcPts val="1000"/>
              </a:spcAft>
              <a:buNone/>
            </a:pPr>
            <a:r>
              <a:rPr lang="en-US" sz="2800" dirty="0">
                <a:ea typeface="Calibri"/>
                <a:cs typeface="Arial"/>
              </a:rPr>
              <a:t>(17) </a:t>
            </a:r>
            <a:r>
              <a:rPr lang="en-US" sz="2800" b="1" i="1" dirty="0">
                <a:effectLst>
                  <a:outerShdw blurRad="38100" dist="38100" dir="2700000" algn="tl">
                    <a:srgbClr val="000000">
                      <a:alpha val="43137"/>
                    </a:srgbClr>
                  </a:outerShdw>
                </a:effectLst>
                <a:ea typeface="Calibri"/>
                <a:cs typeface="Arial"/>
              </a:rPr>
              <a:t>sign-writer, slum clearance, crime prevention, </a:t>
            </a:r>
            <a:r>
              <a:rPr lang="en-US" sz="2800" b="1" i="1" dirty="0" smtClean="0">
                <a:effectLst>
                  <a:outerShdw blurRad="38100" dist="38100" dir="2700000" algn="tl">
                    <a:srgbClr val="000000">
                      <a:alpha val="43137"/>
                    </a:srgbClr>
                  </a:outerShdw>
                </a:effectLst>
                <a:ea typeface="Calibri"/>
                <a:cs typeface="Arial"/>
              </a:rPr>
              <a:t>wish-fulfilment</a:t>
            </a:r>
          </a:p>
          <a:p>
            <a:pPr marL="0" marR="0" indent="0">
              <a:lnSpc>
                <a:spcPct val="115000"/>
              </a:lnSpc>
              <a:spcBef>
                <a:spcPts val="0"/>
              </a:spcBef>
              <a:spcAft>
                <a:spcPts val="1000"/>
              </a:spcAft>
              <a:buNone/>
            </a:pPr>
            <a:endParaRPr lang="en-US" sz="2800" b="1" i="1" dirty="0" smtClean="0">
              <a:effectLst>
                <a:outerShdw blurRad="38100" dist="38100" dir="2700000" algn="tl">
                  <a:srgbClr val="000000">
                    <a:alpha val="43137"/>
                  </a:srgbClr>
                </a:outerShdw>
              </a:effectLst>
              <a:ea typeface="Calibri"/>
              <a:cs typeface="Arial"/>
            </a:endParaRPr>
          </a:p>
          <a:p>
            <a:pPr marL="0" marR="0" indent="0">
              <a:lnSpc>
                <a:spcPct val="115000"/>
              </a:lnSpc>
              <a:spcBef>
                <a:spcPts val="0"/>
              </a:spcBef>
              <a:spcAft>
                <a:spcPts val="1000"/>
              </a:spcAft>
              <a:buNone/>
            </a:pPr>
            <a:r>
              <a:rPr lang="en-US" sz="2800" dirty="0">
                <a:ea typeface="Calibri"/>
                <a:cs typeface="Arial"/>
              </a:rPr>
              <a:t>T</a:t>
            </a:r>
            <a:r>
              <a:rPr lang="en-US" sz="2800" dirty="0" smtClean="0">
                <a:ea typeface="Calibri"/>
                <a:cs typeface="Arial"/>
              </a:rPr>
              <a:t>he </a:t>
            </a:r>
            <a:r>
              <a:rPr lang="en-US" sz="2800" dirty="0">
                <a:ea typeface="Calibri"/>
                <a:cs typeface="Arial"/>
              </a:rPr>
              <a:t>most natural interpretation is clear. </a:t>
            </a:r>
            <a:endParaRPr lang="en-US" sz="2800" dirty="0" smtClean="0">
              <a:ea typeface="Calibri"/>
              <a:cs typeface="Arial"/>
            </a:endParaRPr>
          </a:p>
          <a:p>
            <a:pPr marL="0" marR="0" indent="0">
              <a:lnSpc>
                <a:spcPct val="115000"/>
              </a:lnSpc>
              <a:spcBef>
                <a:spcPts val="0"/>
              </a:spcBef>
              <a:spcAft>
                <a:spcPts val="1000"/>
              </a:spcAft>
              <a:buNone/>
            </a:pPr>
            <a:endParaRPr lang="en-US" sz="2800" dirty="0">
              <a:ea typeface="Calibri"/>
              <a:cs typeface="Arial"/>
            </a:endParaRPr>
          </a:p>
          <a:p>
            <a:pPr marR="0">
              <a:lnSpc>
                <a:spcPct val="115000"/>
              </a:lnSpc>
              <a:spcBef>
                <a:spcPts val="0"/>
              </a:spcBef>
              <a:spcAft>
                <a:spcPts val="1000"/>
              </a:spcAft>
              <a:buFont typeface="Wingdings" pitchFamily="2" charset="2"/>
              <a:buChar char="ü"/>
            </a:pPr>
            <a:r>
              <a:rPr lang="en-US" sz="2800" b="1" i="1" dirty="0">
                <a:solidFill>
                  <a:srgbClr val="00B050"/>
                </a:solidFill>
                <a:effectLst>
                  <a:outerShdw blurRad="38100" dist="38100" dir="2700000" algn="tl">
                    <a:srgbClr val="000000">
                      <a:alpha val="43137"/>
                    </a:srgbClr>
                  </a:outerShdw>
                </a:effectLst>
                <a:ea typeface="Calibri"/>
                <a:cs typeface="Arial"/>
              </a:rPr>
              <a:t>C</a:t>
            </a:r>
            <a:r>
              <a:rPr lang="en-US" sz="2800" b="1" i="1" dirty="0" smtClean="0">
                <a:solidFill>
                  <a:srgbClr val="00B050"/>
                </a:solidFill>
                <a:effectLst>
                  <a:outerShdw blurRad="38100" dist="38100" dir="2700000" algn="tl">
                    <a:srgbClr val="000000">
                      <a:alpha val="43137"/>
                    </a:srgbClr>
                  </a:outerShdw>
                </a:effectLst>
                <a:ea typeface="Calibri"/>
                <a:cs typeface="Arial"/>
              </a:rPr>
              <a:t>rime </a:t>
            </a:r>
            <a:r>
              <a:rPr lang="en-US" sz="2800" b="1" i="1" dirty="0">
                <a:solidFill>
                  <a:srgbClr val="00B050"/>
                </a:solidFill>
                <a:effectLst>
                  <a:outerShdw blurRad="38100" dist="38100" dir="2700000" algn="tl">
                    <a:srgbClr val="000000">
                      <a:alpha val="43137"/>
                    </a:srgbClr>
                  </a:outerShdw>
                </a:effectLst>
                <a:ea typeface="Calibri"/>
                <a:cs typeface="Arial"/>
              </a:rPr>
              <a:t>prevention </a:t>
            </a:r>
            <a:r>
              <a:rPr lang="en-US" sz="2800" dirty="0" smtClean="0">
                <a:ea typeface="Calibri"/>
                <a:cs typeface="Arial"/>
              </a:rPr>
              <a:t>means </a:t>
            </a:r>
            <a:r>
              <a:rPr lang="en-US" sz="2800" dirty="0">
                <a:ea typeface="Calibri"/>
                <a:cs typeface="Arial"/>
              </a:rPr>
              <a:t>‘prevention of crime</a:t>
            </a:r>
            <a:r>
              <a:rPr lang="en-US" sz="2800" dirty="0" smtClean="0">
                <a:ea typeface="Calibri"/>
                <a:cs typeface="Arial"/>
              </a:rPr>
              <a:t>’</a:t>
            </a:r>
          </a:p>
          <a:p>
            <a:pPr marL="0" marR="0" indent="0">
              <a:lnSpc>
                <a:spcPct val="115000"/>
              </a:lnSpc>
              <a:spcBef>
                <a:spcPts val="0"/>
              </a:spcBef>
              <a:spcAft>
                <a:spcPts val="1000"/>
              </a:spcAft>
              <a:buNone/>
            </a:pPr>
            <a:r>
              <a:rPr lang="en-US" sz="2800" dirty="0" smtClean="0">
                <a:ea typeface="Calibri"/>
                <a:cs typeface="Arial"/>
              </a:rPr>
              <a:t>X  The meaning ‘use </a:t>
            </a:r>
            <a:r>
              <a:rPr lang="en-US" sz="2800" dirty="0">
                <a:ea typeface="Calibri"/>
                <a:cs typeface="Arial"/>
              </a:rPr>
              <a:t>of crime for preventive purposes’ – seems contrived and unnatural.</a:t>
            </a:r>
          </a:p>
        </p:txBody>
      </p:sp>
    </p:spTree>
    <p:extLst>
      <p:ext uri="{BB962C8B-B14F-4D97-AF65-F5344CB8AC3E}">
        <p14:creationId xmlns:p14="http://schemas.microsoft.com/office/powerpoint/2010/main" val="12993896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normAutofit/>
          </a:bodyPr>
          <a:lstStyle/>
          <a:p>
            <a:pPr marL="0" marR="0">
              <a:lnSpc>
                <a:spcPct val="115000"/>
              </a:lnSpc>
              <a:spcBef>
                <a:spcPts val="0"/>
              </a:spcBef>
              <a:spcAft>
                <a:spcPts val="1000"/>
              </a:spcAft>
            </a:pPr>
            <a:r>
              <a:rPr lang="en-US" sz="3200" b="1" dirty="0">
                <a:ea typeface="Calibri"/>
                <a:cs typeface="Arial"/>
              </a:rPr>
              <a:t>6.4 Compound nouns</a:t>
            </a:r>
            <a:endParaRPr lang="en-US" sz="3200" dirty="0">
              <a:ea typeface="Calibri"/>
              <a:cs typeface="Arial"/>
            </a:endParaRPr>
          </a:p>
        </p:txBody>
      </p:sp>
      <p:sp>
        <p:nvSpPr>
          <p:cNvPr id="3" name="Content Placeholder 2"/>
          <p:cNvSpPr>
            <a:spLocks noGrp="1"/>
          </p:cNvSpPr>
          <p:nvPr>
            <p:ph idx="1"/>
          </p:nvPr>
        </p:nvSpPr>
        <p:spPr>
          <a:xfrm>
            <a:off x="457200" y="1371600"/>
            <a:ext cx="8229600" cy="5334000"/>
          </a:xfrm>
        </p:spPr>
        <p:txBody>
          <a:bodyPr>
            <a:noAutofit/>
          </a:bodyPr>
          <a:lstStyle/>
          <a:p>
            <a:pPr marL="0" marR="0" indent="0">
              <a:lnSpc>
                <a:spcPct val="115000"/>
              </a:lnSpc>
              <a:spcBef>
                <a:spcPts val="0"/>
              </a:spcBef>
              <a:spcAft>
                <a:spcPts val="0"/>
              </a:spcAft>
              <a:buNone/>
            </a:pPr>
            <a:r>
              <a:rPr lang="en-US" sz="2800" b="1" dirty="0">
                <a:solidFill>
                  <a:srgbClr val="FF0000"/>
                </a:solidFill>
                <a:effectLst>
                  <a:outerShdw blurRad="38100" dist="38100" dir="2700000" algn="tl">
                    <a:srgbClr val="000000">
                      <a:alpha val="43137"/>
                    </a:srgbClr>
                  </a:outerShdw>
                </a:effectLst>
                <a:latin typeface="Times New Roman"/>
                <a:ea typeface="Calibri"/>
                <a:cs typeface="Arial"/>
              </a:rPr>
              <a:t>Primary Compounds </a:t>
            </a:r>
            <a:endParaRPr lang="en-US" sz="1800" b="1" dirty="0">
              <a:solidFill>
                <a:srgbClr val="FF0000"/>
              </a:solidFill>
              <a:effectLst>
                <a:outerShdw blurRad="38100" dist="38100" dir="2700000" algn="tl">
                  <a:srgbClr val="000000">
                    <a:alpha val="43137"/>
                  </a:srgbClr>
                </a:outerShdw>
              </a:effectLst>
              <a:ea typeface="Calibri"/>
              <a:cs typeface="Arial"/>
            </a:endParaRPr>
          </a:p>
          <a:p>
            <a:pPr marL="0" marR="0" indent="0">
              <a:lnSpc>
                <a:spcPct val="115000"/>
              </a:lnSpc>
              <a:spcBef>
                <a:spcPts val="0"/>
              </a:spcBef>
              <a:spcAft>
                <a:spcPts val="0"/>
              </a:spcAft>
              <a:buNone/>
            </a:pPr>
            <a:r>
              <a:rPr lang="en-US" sz="2800" dirty="0">
                <a:latin typeface="Times New Roman"/>
                <a:ea typeface="Calibri"/>
                <a:cs typeface="Arial"/>
              </a:rPr>
              <a:t>NN compound like </a:t>
            </a:r>
            <a:r>
              <a:rPr lang="en-US" sz="2800" b="1" i="1" dirty="0">
                <a:solidFill>
                  <a:srgbClr val="00B050"/>
                </a:solidFill>
                <a:effectLst>
                  <a:outerShdw blurRad="38100" dist="38100" dir="2700000" algn="tl">
                    <a:srgbClr val="000000">
                      <a:alpha val="43137"/>
                    </a:srgbClr>
                  </a:outerShdw>
                </a:effectLst>
                <a:latin typeface="Times New Roman"/>
                <a:ea typeface="JansonMT-Italic"/>
                <a:cs typeface="Arial"/>
              </a:rPr>
              <a:t>hairnet</a:t>
            </a:r>
            <a:r>
              <a:rPr lang="en-US" sz="2800" i="1" dirty="0">
                <a:latin typeface="Times New Roman"/>
                <a:ea typeface="JansonMT-Italic"/>
                <a:cs typeface="Arial"/>
              </a:rPr>
              <a:t> </a:t>
            </a:r>
            <a:r>
              <a:rPr lang="en-US" sz="2800" dirty="0">
                <a:latin typeface="Times New Roman"/>
                <a:ea typeface="Calibri"/>
                <a:cs typeface="Arial"/>
              </a:rPr>
              <a:t>or </a:t>
            </a:r>
            <a:r>
              <a:rPr lang="en-US" sz="2800" b="1" i="1" dirty="0">
                <a:solidFill>
                  <a:srgbClr val="00B050"/>
                </a:solidFill>
                <a:effectLst>
                  <a:outerShdw blurRad="38100" dist="38100" dir="2700000" algn="tl">
                    <a:srgbClr val="000000">
                      <a:alpha val="43137"/>
                    </a:srgbClr>
                  </a:outerShdw>
                </a:effectLst>
                <a:latin typeface="Times New Roman"/>
                <a:ea typeface="JansonMT-Italic"/>
                <a:cs typeface="Arial"/>
              </a:rPr>
              <a:t>mosquito net</a:t>
            </a:r>
            <a:endParaRPr lang="en-US" sz="1800" dirty="0">
              <a:solidFill>
                <a:srgbClr val="00B050"/>
              </a:solidFill>
              <a:effectLst>
                <a:outerShdw blurRad="38100" dist="38100" dir="2700000" algn="tl">
                  <a:srgbClr val="000000">
                    <a:alpha val="43137"/>
                  </a:srgbClr>
                </a:outerShdw>
              </a:effectLst>
              <a:ea typeface="Calibri"/>
              <a:cs typeface="Arial"/>
            </a:endParaRPr>
          </a:p>
          <a:p>
            <a:pPr marL="0" marR="0" indent="0">
              <a:lnSpc>
                <a:spcPct val="115000"/>
              </a:lnSpc>
              <a:spcBef>
                <a:spcPts val="0"/>
              </a:spcBef>
              <a:spcAft>
                <a:spcPts val="0"/>
              </a:spcAft>
              <a:buNone/>
            </a:pPr>
            <a:r>
              <a:rPr lang="en-US" sz="2800" dirty="0">
                <a:latin typeface="Times New Roman"/>
                <a:ea typeface="Calibri"/>
                <a:cs typeface="Arial"/>
              </a:rPr>
              <a:t>The right-hand noun is not derived from a verb and whose interpretation is not precisely predictable on a purely linguistic basis, a </a:t>
            </a:r>
            <a:r>
              <a:rPr lang="en-US" sz="2800" b="1" dirty="0">
                <a:latin typeface="Times New Roman"/>
                <a:ea typeface="Calibri"/>
                <a:cs typeface="Arial"/>
              </a:rPr>
              <a:t>primary </a:t>
            </a:r>
            <a:r>
              <a:rPr lang="en-US" sz="2800" dirty="0">
                <a:latin typeface="Times New Roman"/>
                <a:ea typeface="Calibri"/>
                <a:cs typeface="Arial"/>
              </a:rPr>
              <a:t>or </a:t>
            </a:r>
            <a:r>
              <a:rPr lang="en-US" sz="2800" b="1" dirty="0">
                <a:latin typeface="Times New Roman"/>
                <a:ea typeface="Calibri"/>
                <a:cs typeface="Arial"/>
              </a:rPr>
              <a:t>root</a:t>
            </a:r>
            <a:r>
              <a:rPr lang="en-US" sz="2800" dirty="0">
                <a:latin typeface="Times New Roman"/>
                <a:ea typeface="Calibri"/>
                <a:cs typeface="Arial"/>
              </a:rPr>
              <a:t> </a:t>
            </a:r>
            <a:r>
              <a:rPr lang="en-US" sz="2800" b="1" dirty="0">
                <a:latin typeface="Times New Roman"/>
                <a:ea typeface="Calibri"/>
                <a:cs typeface="Arial"/>
              </a:rPr>
              <a:t>compound</a:t>
            </a:r>
            <a:r>
              <a:rPr lang="en-US" sz="2800" dirty="0">
                <a:latin typeface="Times New Roman"/>
                <a:ea typeface="Calibri"/>
                <a:cs typeface="Arial"/>
              </a:rPr>
              <a:t>. </a:t>
            </a:r>
            <a:endParaRPr lang="en-US" sz="1800" dirty="0">
              <a:ea typeface="Calibri"/>
              <a:cs typeface="Arial"/>
            </a:endParaRPr>
          </a:p>
          <a:p>
            <a:pPr marL="0" marR="0" indent="0">
              <a:lnSpc>
                <a:spcPct val="115000"/>
              </a:lnSpc>
              <a:spcBef>
                <a:spcPts val="0"/>
              </a:spcBef>
              <a:spcAft>
                <a:spcPts val="0"/>
              </a:spcAft>
              <a:buNone/>
            </a:pPr>
            <a:r>
              <a:rPr lang="en-US" sz="2800" dirty="0">
                <a:latin typeface="Times New Roman"/>
                <a:ea typeface="Calibri"/>
                <a:cs typeface="Arial"/>
              </a:rPr>
              <a:t> </a:t>
            </a:r>
            <a:endParaRPr lang="en-US" sz="1800" dirty="0">
              <a:ea typeface="Calibri"/>
              <a:cs typeface="Arial"/>
            </a:endParaRPr>
          </a:p>
          <a:p>
            <a:pPr marL="0" marR="0" indent="0">
              <a:lnSpc>
                <a:spcPct val="115000"/>
              </a:lnSpc>
              <a:spcBef>
                <a:spcPts val="0"/>
              </a:spcBef>
              <a:spcAft>
                <a:spcPts val="0"/>
              </a:spcAft>
              <a:buNone/>
            </a:pPr>
            <a:r>
              <a:rPr lang="en-US" sz="2800" b="1" dirty="0">
                <a:solidFill>
                  <a:srgbClr val="FF0000"/>
                </a:solidFill>
                <a:effectLst>
                  <a:outerShdw blurRad="38100" dist="38100" dir="2700000" algn="tl">
                    <a:srgbClr val="000000">
                      <a:alpha val="43137"/>
                    </a:srgbClr>
                  </a:outerShdw>
                </a:effectLst>
                <a:latin typeface="Times New Roman"/>
                <a:ea typeface="Calibri"/>
                <a:cs typeface="Arial"/>
              </a:rPr>
              <a:t>Secondary Compounds </a:t>
            </a:r>
            <a:endParaRPr lang="en-US" sz="1800" dirty="0">
              <a:solidFill>
                <a:srgbClr val="FF0000"/>
              </a:solidFill>
              <a:effectLst>
                <a:outerShdw blurRad="38100" dist="38100" dir="2700000" algn="tl">
                  <a:srgbClr val="000000">
                    <a:alpha val="43137"/>
                  </a:srgbClr>
                </a:outerShdw>
              </a:effectLst>
              <a:ea typeface="Calibri"/>
              <a:cs typeface="Arial"/>
            </a:endParaRPr>
          </a:p>
          <a:p>
            <a:pPr marL="0" marR="0" indent="0">
              <a:lnSpc>
                <a:spcPct val="115000"/>
              </a:lnSpc>
              <a:spcBef>
                <a:spcPts val="0"/>
              </a:spcBef>
              <a:spcAft>
                <a:spcPts val="0"/>
              </a:spcAft>
              <a:buNone/>
            </a:pPr>
            <a:r>
              <a:rPr lang="en-US" sz="2800" dirty="0">
                <a:latin typeface="Times New Roman"/>
                <a:ea typeface="Calibri"/>
                <a:cs typeface="Arial"/>
              </a:rPr>
              <a:t>NN compound like </a:t>
            </a:r>
            <a:r>
              <a:rPr lang="en-US" sz="2800" b="1" i="1" dirty="0">
                <a:solidFill>
                  <a:srgbClr val="00B050"/>
                </a:solidFill>
                <a:effectLst>
                  <a:outerShdw blurRad="38100" dist="38100" dir="2700000" algn="tl">
                    <a:srgbClr val="000000">
                      <a:alpha val="43137"/>
                    </a:srgbClr>
                  </a:outerShdw>
                </a:effectLst>
                <a:latin typeface="Times New Roman"/>
                <a:ea typeface="JansonMT-Italic"/>
                <a:cs typeface="Arial"/>
              </a:rPr>
              <a:t>hair</a:t>
            </a:r>
            <a:r>
              <a:rPr lang="en-US" sz="2800" b="1" dirty="0">
                <a:solidFill>
                  <a:srgbClr val="00B050"/>
                </a:solidFill>
                <a:effectLst>
                  <a:outerShdw blurRad="38100" dist="38100" dir="2700000" algn="tl">
                    <a:srgbClr val="000000">
                      <a:alpha val="43137"/>
                    </a:srgbClr>
                  </a:outerShdw>
                </a:effectLst>
                <a:latin typeface="Times New Roman"/>
                <a:ea typeface="Calibri"/>
                <a:cs typeface="Arial"/>
              </a:rPr>
              <a:t> </a:t>
            </a:r>
            <a:r>
              <a:rPr lang="en-US" sz="2800" b="1" i="1" dirty="0">
                <a:solidFill>
                  <a:srgbClr val="00B050"/>
                </a:solidFill>
                <a:effectLst>
                  <a:outerShdw blurRad="38100" dist="38100" dir="2700000" algn="tl">
                    <a:srgbClr val="000000">
                      <a:alpha val="43137"/>
                    </a:srgbClr>
                  </a:outerShdw>
                </a:effectLst>
                <a:latin typeface="Times New Roman"/>
                <a:ea typeface="JansonMT-Italic"/>
                <a:cs typeface="Arial"/>
              </a:rPr>
              <a:t>restorer</a:t>
            </a:r>
            <a:r>
              <a:rPr lang="en-US" sz="2800" i="1" dirty="0">
                <a:solidFill>
                  <a:srgbClr val="00B050"/>
                </a:solidFill>
                <a:effectLst>
                  <a:outerShdw blurRad="38100" dist="38100" dir="2700000" algn="tl">
                    <a:srgbClr val="000000">
                      <a:alpha val="43137"/>
                    </a:srgbClr>
                  </a:outerShdw>
                </a:effectLst>
                <a:latin typeface="Times New Roman"/>
                <a:ea typeface="JansonMT-Italic"/>
                <a:cs typeface="Arial"/>
              </a:rPr>
              <a:t> </a:t>
            </a:r>
            <a:r>
              <a:rPr lang="en-US" sz="2800" dirty="0">
                <a:latin typeface="Times New Roman"/>
                <a:ea typeface="Calibri"/>
                <a:cs typeface="Arial"/>
              </a:rPr>
              <a:t>or </a:t>
            </a:r>
            <a:r>
              <a:rPr lang="en-US" sz="2800" b="1" i="1" dirty="0">
                <a:solidFill>
                  <a:srgbClr val="00B050"/>
                </a:solidFill>
                <a:effectLst>
                  <a:outerShdw blurRad="38100" dist="38100" dir="2700000" algn="tl">
                    <a:srgbClr val="000000">
                      <a:alpha val="43137"/>
                    </a:srgbClr>
                  </a:outerShdw>
                </a:effectLst>
                <a:latin typeface="Times New Roman"/>
                <a:ea typeface="JansonMT-Italic"/>
                <a:cs typeface="Arial"/>
              </a:rPr>
              <a:t>slum clearance</a:t>
            </a:r>
            <a:endParaRPr lang="en-US" sz="1800" dirty="0">
              <a:solidFill>
                <a:srgbClr val="00B050"/>
              </a:solidFill>
              <a:effectLst>
                <a:outerShdw blurRad="38100" dist="38100" dir="2700000" algn="tl">
                  <a:srgbClr val="000000">
                    <a:alpha val="43137"/>
                  </a:srgbClr>
                </a:outerShdw>
              </a:effectLst>
              <a:ea typeface="Calibri"/>
              <a:cs typeface="Arial"/>
            </a:endParaRPr>
          </a:p>
          <a:p>
            <a:pPr marL="0" marR="0" indent="0">
              <a:lnSpc>
                <a:spcPct val="115000"/>
              </a:lnSpc>
              <a:spcBef>
                <a:spcPts val="0"/>
              </a:spcBef>
              <a:spcAft>
                <a:spcPts val="0"/>
              </a:spcAft>
              <a:buNone/>
            </a:pPr>
            <a:r>
              <a:rPr lang="en-US" sz="2800" dirty="0">
                <a:latin typeface="Times New Roman"/>
                <a:ea typeface="Calibri"/>
                <a:cs typeface="Arial"/>
              </a:rPr>
              <a:t>The first element is interpreted as the object of the verb </a:t>
            </a:r>
            <a:endParaRPr lang="en-US" sz="1800" dirty="0">
              <a:ea typeface="Calibri"/>
              <a:cs typeface="Arial"/>
            </a:endParaRPr>
          </a:p>
          <a:p>
            <a:pPr marL="0" marR="0" indent="0">
              <a:lnSpc>
                <a:spcPct val="115000"/>
              </a:lnSpc>
              <a:spcBef>
                <a:spcPts val="0"/>
              </a:spcBef>
              <a:spcAft>
                <a:spcPts val="0"/>
              </a:spcAft>
              <a:buNone/>
            </a:pPr>
            <a:endParaRPr lang="en-US" sz="1800" dirty="0">
              <a:ea typeface="Calibri"/>
              <a:cs typeface="Arial"/>
            </a:endParaRPr>
          </a:p>
        </p:txBody>
      </p:sp>
    </p:spTree>
    <p:extLst>
      <p:ext uri="{BB962C8B-B14F-4D97-AF65-F5344CB8AC3E}">
        <p14:creationId xmlns:p14="http://schemas.microsoft.com/office/powerpoint/2010/main" val="234572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normAutofit/>
          </a:bodyPr>
          <a:lstStyle/>
          <a:p>
            <a:pPr marL="0" marR="0">
              <a:lnSpc>
                <a:spcPct val="115000"/>
              </a:lnSpc>
              <a:spcBef>
                <a:spcPts val="0"/>
              </a:spcBef>
              <a:spcAft>
                <a:spcPts val="1000"/>
              </a:spcAft>
            </a:pPr>
            <a:r>
              <a:rPr lang="en-US" sz="3200" b="1" dirty="0">
                <a:ea typeface="Calibri"/>
                <a:cs typeface="Arial"/>
              </a:rPr>
              <a:t>6.4 Compound nouns</a:t>
            </a:r>
            <a:endParaRPr lang="en-US" sz="3200" dirty="0">
              <a:ea typeface="Calibri"/>
              <a:cs typeface="Arial"/>
            </a:endParaRPr>
          </a:p>
        </p:txBody>
      </p:sp>
      <p:sp>
        <p:nvSpPr>
          <p:cNvPr id="3" name="Content Placeholder 2"/>
          <p:cNvSpPr>
            <a:spLocks noGrp="1"/>
          </p:cNvSpPr>
          <p:nvPr>
            <p:ph idx="1"/>
          </p:nvPr>
        </p:nvSpPr>
        <p:spPr>
          <a:xfrm>
            <a:off x="457200" y="1371600"/>
            <a:ext cx="8229600" cy="5334000"/>
          </a:xfrm>
        </p:spPr>
        <p:txBody>
          <a:bodyPr>
            <a:noAutofit/>
          </a:bodyPr>
          <a:lstStyle/>
          <a:p>
            <a:pPr marL="0" lvl="0" indent="0">
              <a:lnSpc>
                <a:spcPct val="115000"/>
              </a:lnSpc>
              <a:spcBef>
                <a:spcPts val="0"/>
              </a:spcBef>
              <a:buNone/>
            </a:pPr>
            <a:r>
              <a:rPr lang="en-US" sz="2400" dirty="0">
                <a:solidFill>
                  <a:prstClr val="black"/>
                </a:solidFill>
                <a:latin typeface="Times New Roman"/>
                <a:ea typeface="Calibri"/>
                <a:cs typeface="Arial"/>
              </a:rPr>
              <a:t>Although verbs are relatively rare as elements in compounds in English (the </a:t>
            </a:r>
            <a:r>
              <a:rPr lang="en-US" sz="2400" i="1" dirty="0">
                <a:solidFill>
                  <a:prstClr val="black"/>
                </a:solidFill>
                <a:latin typeface="Times New Roman"/>
                <a:ea typeface="JansonMT-Italic"/>
                <a:cs typeface="Arial"/>
              </a:rPr>
              <a:t>swearword </a:t>
            </a:r>
            <a:r>
              <a:rPr lang="en-US" sz="2400" dirty="0">
                <a:solidFill>
                  <a:prstClr val="black"/>
                </a:solidFill>
                <a:latin typeface="Times New Roman"/>
                <a:ea typeface="Calibri"/>
                <a:cs typeface="Arial"/>
              </a:rPr>
              <a:t>pattern is unusual), </a:t>
            </a:r>
            <a:endParaRPr lang="en-US" sz="2400" dirty="0">
              <a:solidFill>
                <a:prstClr val="black"/>
              </a:solidFill>
              <a:ea typeface="Calibri"/>
              <a:cs typeface="Arial"/>
            </a:endParaRPr>
          </a:p>
          <a:p>
            <a:pPr marL="0" lvl="0" indent="0">
              <a:lnSpc>
                <a:spcPct val="115000"/>
              </a:lnSpc>
              <a:spcBef>
                <a:spcPts val="0"/>
              </a:spcBef>
              <a:buNone/>
            </a:pPr>
            <a:r>
              <a:rPr lang="en-US" sz="2400" dirty="0">
                <a:solidFill>
                  <a:prstClr val="black"/>
                </a:solidFill>
                <a:latin typeface="Times New Roman"/>
                <a:ea typeface="Calibri"/>
                <a:cs typeface="Arial"/>
              </a:rPr>
              <a:t>Verbal compounds, in the sense just defined, are common.</a:t>
            </a:r>
            <a:endParaRPr lang="en-US" sz="2400" dirty="0">
              <a:solidFill>
                <a:prstClr val="black"/>
              </a:solidFill>
              <a:ea typeface="Calibri"/>
              <a:cs typeface="Arial"/>
            </a:endParaRPr>
          </a:p>
          <a:p>
            <a:pPr marL="0" marR="0" indent="0">
              <a:lnSpc>
                <a:spcPct val="115000"/>
              </a:lnSpc>
              <a:spcBef>
                <a:spcPts val="0"/>
              </a:spcBef>
              <a:spcAft>
                <a:spcPts val="0"/>
              </a:spcAft>
              <a:buNone/>
            </a:pPr>
            <a:endParaRPr lang="en-US" sz="2400" dirty="0" smtClean="0">
              <a:ea typeface="Calibri"/>
              <a:cs typeface="Arial"/>
            </a:endParaRPr>
          </a:p>
          <a:p>
            <a:pPr marL="0" marR="0" indent="0">
              <a:lnSpc>
                <a:spcPct val="115000"/>
              </a:lnSpc>
              <a:spcBef>
                <a:spcPts val="0"/>
              </a:spcBef>
              <a:spcAft>
                <a:spcPts val="0"/>
              </a:spcAft>
              <a:buNone/>
            </a:pPr>
            <a:r>
              <a:rPr lang="en-US" sz="2400" b="1" dirty="0">
                <a:solidFill>
                  <a:srgbClr val="FF0000"/>
                </a:solidFill>
                <a:latin typeface="Times New Roman"/>
                <a:ea typeface="Calibri"/>
                <a:cs typeface="Arial"/>
              </a:rPr>
              <a:t>Secondary compounds are certainly right-headed</a:t>
            </a:r>
            <a:endParaRPr lang="en-US" sz="2400" dirty="0">
              <a:solidFill>
                <a:srgbClr val="FF0000"/>
              </a:solidFill>
              <a:ea typeface="Calibri"/>
              <a:cs typeface="Arial"/>
            </a:endParaRPr>
          </a:p>
          <a:p>
            <a:pPr marL="0" marR="0" indent="0">
              <a:lnSpc>
                <a:spcPct val="115000"/>
              </a:lnSpc>
              <a:spcBef>
                <a:spcPts val="0"/>
              </a:spcBef>
              <a:spcAft>
                <a:spcPts val="0"/>
              </a:spcAft>
              <a:buNone/>
            </a:pPr>
            <a:r>
              <a:rPr lang="en-US" sz="2400" b="1" dirty="0">
                <a:latin typeface="Times New Roman"/>
                <a:ea typeface="Calibri"/>
                <a:cs typeface="Arial"/>
              </a:rPr>
              <a:t> </a:t>
            </a:r>
            <a:endParaRPr lang="en-US" sz="2400" dirty="0">
              <a:ea typeface="Calibri"/>
              <a:cs typeface="Arial"/>
            </a:endParaRPr>
          </a:p>
          <a:p>
            <a:pPr marL="0" marR="0">
              <a:lnSpc>
                <a:spcPct val="115000"/>
              </a:lnSpc>
              <a:spcBef>
                <a:spcPts val="0"/>
              </a:spcBef>
              <a:spcAft>
                <a:spcPts val="0"/>
              </a:spcAft>
            </a:pPr>
            <a:r>
              <a:rPr lang="en-US" sz="2400" b="1" i="1" dirty="0">
                <a:solidFill>
                  <a:srgbClr val="00B050"/>
                </a:solidFill>
                <a:effectLst>
                  <a:outerShdw blurRad="38100" dist="38100" dir="2700000" algn="tl">
                    <a:srgbClr val="000000">
                      <a:alpha val="43137"/>
                    </a:srgbClr>
                  </a:outerShdw>
                </a:effectLst>
                <a:latin typeface="Times New Roman"/>
                <a:ea typeface="JansonMT-Italic"/>
                <a:cs typeface="Arial"/>
              </a:rPr>
              <a:t>Crime prevention </a:t>
            </a:r>
            <a:r>
              <a:rPr lang="en-US" sz="2400" dirty="0">
                <a:latin typeface="Times New Roman"/>
                <a:ea typeface="Calibri"/>
                <a:cs typeface="Arial"/>
              </a:rPr>
              <a:t>denotes a kind of prevention</a:t>
            </a:r>
            <a:endParaRPr lang="en-US" sz="2400" dirty="0">
              <a:ea typeface="Calibri"/>
              <a:cs typeface="Arial"/>
            </a:endParaRPr>
          </a:p>
          <a:p>
            <a:pPr marL="0" marR="0">
              <a:lnSpc>
                <a:spcPct val="115000"/>
              </a:lnSpc>
              <a:spcBef>
                <a:spcPts val="0"/>
              </a:spcBef>
              <a:spcAft>
                <a:spcPts val="0"/>
              </a:spcAft>
            </a:pPr>
            <a:r>
              <a:rPr lang="en-US" sz="2400" b="1" i="1" dirty="0">
                <a:solidFill>
                  <a:srgbClr val="00B050"/>
                </a:solidFill>
                <a:effectLst>
                  <a:outerShdw blurRad="38100" dist="38100" dir="2700000" algn="tl">
                    <a:srgbClr val="000000">
                      <a:alpha val="43137"/>
                    </a:srgbClr>
                  </a:outerShdw>
                </a:effectLst>
                <a:latin typeface="Times New Roman"/>
                <a:ea typeface="JansonMT-Italic"/>
                <a:cs typeface="Arial"/>
              </a:rPr>
              <a:t>Wish-</a:t>
            </a:r>
            <a:r>
              <a:rPr lang="en-US" sz="2400" b="1" i="1" dirty="0" err="1">
                <a:solidFill>
                  <a:srgbClr val="00B050"/>
                </a:solidFill>
                <a:effectLst>
                  <a:outerShdw blurRad="38100" dist="38100" dir="2700000" algn="tl">
                    <a:srgbClr val="000000">
                      <a:alpha val="43137"/>
                    </a:srgbClr>
                  </a:outerShdw>
                </a:effectLst>
                <a:latin typeface="Times New Roman"/>
                <a:ea typeface="JansonMT-Italic"/>
                <a:cs typeface="Arial"/>
              </a:rPr>
              <a:t>fulfilment</a:t>
            </a:r>
            <a:r>
              <a:rPr lang="en-US" sz="2400" b="1" dirty="0">
                <a:effectLst>
                  <a:outerShdw blurRad="38100" dist="38100" dir="2700000" algn="tl">
                    <a:srgbClr val="000000">
                      <a:alpha val="43137"/>
                    </a:srgbClr>
                  </a:outerShdw>
                </a:effectLst>
                <a:latin typeface="Times New Roman"/>
                <a:ea typeface="Calibri"/>
                <a:cs typeface="Arial"/>
              </a:rPr>
              <a:t> </a:t>
            </a:r>
            <a:r>
              <a:rPr lang="en-US" sz="2400" dirty="0">
                <a:latin typeface="Times New Roman"/>
                <a:ea typeface="Calibri"/>
                <a:cs typeface="Arial"/>
              </a:rPr>
              <a:t>denotes a kind of </a:t>
            </a:r>
            <a:r>
              <a:rPr lang="en-US" sz="2400" dirty="0" err="1">
                <a:latin typeface="Times New Roman"/>
                <a:ea typeface="Calibri"/>
                <a:cs typeface="Arial"/>
              </a:rPr>
              <a:t>fulfilment</a:t>
            </a:r>
            <a:r>
              <a:rPr lang="en-US" sz="2400" dirty="0">
                <a:latin typeface="Times New Roman"/>
                <a:ea typeface="Calibri"/>
                <a:cs typeface="Arial"/>
              </a:rPr>
              <a:t>. </a:t>
            </a:r>
            <a:endParaRPr lang="en-US" sz="2400" dirty="0">
              <a:ea typeface="Calibri"/>
              <a:cs typeface="Arial"/>
            </a:endParaRPr>
          </a:p>
          <a:p>
            <a:pPr marL="0" marR="0" indent="0">
              <a:lnSpc>
                <a:spcPct val="115000"/>
              </a:lnSpc>
              <a:spcBef>
                <a:spcPts val="0"/>
              </a:spcBef>
              <a:spcAft>
                <a:spcPts val="0"/>
              </a:spcAft>
              <a:buNone/>
            </a:pPr>
            <a:endParaRPr lang="en-US" sz="2400" dirty="0">
              <a:ea typeface="Calibri"/>
              <a:cs typeface="Arial"/>
            </a:endParaRPr>
          </a:p>
          <a:p>
            <a:pPr marL="0" marR="0" indent="0">
              <a:lnSpc>
                <a:spcPct val="115000"/>
              </a:lnSpc>
              <a:spcBef>
                <a:spcPts val="0"/>
              </a:spcBef>
              <a:spcAft>
                <a:spcPts val="0"/>
              </a:spcAft>
              <a:buNone/>
            </a:pPr>
            <a:r>
              <a:rPr lang="en-US" sz="2400" dirty="0">
                <a:latin typeface="Times New Roman"/>
                <a:ea typeface="Calibri"/>
                <a:cs typeface="Arial"/>
              </a:rPr>
              <a:t>In this respect they are like most NN compounds and most compounds generally – but not all. </a:t>
            </a:r>
            <a:endParaRPr lang="en-US" sz="2400" dirty="0">
              <a:ea typeface="Calibri"/>
              <a:cs typeface="Arial"/>
            </a:endParaRPr>
          </a:p>
          <a:p>
            <a:pPr marL="0" marR="0" indent="0">
              <a:lnSpc>
                <a:spcPct val="115000"/>
              </a:lnSpc>
              <a:spcBef>
                <a:spcPts val="0"/>
              </a:spcBef>
              <a:spcAft>
                <a:spcPts val="0"/>
              </a:spcAft>
              <a:buNone/>
            </a:pPr>
            <a:endParaRPr lang="en-US" sz="1800" dirty="0">
              <a:ea typeface="Calibri"/>
              <a:cs typeface="Arial"/>
            </a:endParaRPr>
          </a:p>
        </p:txBody>
      </p:sp>
    </p:spTree>
    <p:extLst>
      <p:ext uri="{BB962C8B-B14F-4D97-AF65-F5344CB8AC3E}">
        <p14:creationId xmlns:p14="http://schemas.microsoft.com/office/powerpoint/2010/main" val="35260490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normAutofit/>
          </a:bodyPr>
          <a:lstStyle/>
          <a:p>
            <a:pPr marL="0" marR="0">
              <a:lnSpc>
                <a:spcPct val="115000"/>
              </a:lnSpc>
              <a:spcBef>
                <a:spcPts val="0"/>
              </a:spcBef>
              <a:spcAft>
                <a:spcPts val="1000"/>
              </a:spcAft>
            </a:pPr>
            <a:r>
              <a:rPr lang="en-US" sz="3200" b="1" dirty="0">
                <a:ea typeface="Calibri"/>
                <a:cs typeface="Arial"/>
              </a:rPr>
              <a:t>6.4 Compound nouns</a:t>
            </a:r>
            <a:endParaRPr lang="en-US" sz="3200" dirty="0">
              <a:ea typeface="Calibri"/>
              <a:cs typeface="Arial"/>
            </a:endParaRPr>
          </a:p>
        </p:txBody>
      </p:sp>
      <p:sp>
        <p:nvSpPr>
          <p:cNvPr id="3" name="Content Placeholder 2"/>
          <p:cNvSpPr>
            <a:spLocks noGrp="1"/>
          </p:cNvSpPr>
          <p:nvPr>
            <p:ph idx="1"/>
          </p:nvPr>
        </p:nvSpPr>
        <p:spPr>
          <a:xfrm>
            <a:off x="457200" y="1066800"/>
            <a:ext cx="8229600" cy="6019800"/>
          </a:xfrm>
        </p:spPr>
        <p:txBody>
          <a:bodyPr>
            <a:noAutofit/>
          </a:bodyPr>
          <a:lstStyle/>
          <a:p>
            <a:pPr marL="0" lvl="0" indent="0">
              <a:lnSpc>
                <a:spcPct val="115000"/>
              </a:lnSpc>
              <a:spcBef>
                <a:spcPts val="0"/>
              </a:spcBef>
              <a:buNone/>
            </a:pPr>
            <a:r>
              <a:rPr lang="en-US" sz="2800" dirty="0">
                <a:solidFill>
                  <a:prstClr val="black"/>
                </a:solidFill>
                <a:ea typeface="Calibri"/>
                <a:cs typeface="Arial"/>
              </a:rPr>
              <a:t>Although verbs are relatively rare as elements in compounds in English (the </a:t>
            </a:r>
            <a:r>
              <a:rPr lang="en-US" sz="2800" i="1" dirty="0">
                <a:solidFill>
                  <a:prstClr val="black"/>
                </a:solidFill>
                <a:ea typeface="JansonMT-Italic"/>
                <a:cs typeface="Arial"/>
              </a:rPr>
              <a:t>swearword </a:t>
            </a:r>
            <a:r>
              <a:rPr lang="en-US" sz="2800" dirty="0">
                <a:solidFill>
                  <a:prstClr val="black"/>
                </a:solidFill>
                <a:ea typeface="Calibri"/>
                <a:cs typeface="Arial"/>
              </a:rPr>
              <a:t>pattern is unusual), </a:t>
            </a:r>
          </a:p>
          <a:p>
            <a:pPr marL="0" lvl="0" indent="0">
              <a:lnSpc>
                <a:spcPct val="115000"/>
              </a:lnSpc>
              <a:spcBef>
                <a:spcPts val="0"/>
              </a:spcBef>
              <a:buNone/>
            </a:pPr>
            <a:r>
              <a:rPr lang="en-US" sz="2800" dirty="0">
                <a:solidFill>
                  <a:prstClr val="black"/>
                </a:solidFill>
                <a:ea typeface="Calibri"/>
                <a:cs typeface="Arial"/>
              </a:rPr>
              <a:t>Verbal compounds, in the sense just defined, are common</a:t>
            </a:r>
            <a:r>
              <a:rPr lang="en-US" sz="2800" dirty="0" smtClean="0">
                <a:solidFill>
                  <a:prstClr val="black"/>
                </a:solidFill>
                <a:ea typeface="Calibri"/>
                <a:cs typeface="Arial"/>
              </a:rPr>
              <a:t>.</a:t>
            </a:r>
            <a:endParaRPr lang="en-US" sz="2800" dirty="0" smtClean="0">
              <a:ea typeface="Calibri"/>
              <a:cs typeface="Arial"/>
            </a:endParaRPr>
          </a:p>
          <a:p>
            <a:pPr marL="0" marR="0" indent="0">
              <a:lnSpc>
                <a:spcPct val="115000"/>
              </a:lnSpc>
              <a:spcBef>
                <a:spcPts val="0"/>
              </a:spcBef>
              <a:spcAft>
                <a:spcPts val="0"/>
              </a:spcAft>
              <a:buNone/>
            </a:pPr>
            <a:r>
              <a:rPr lang="en-US" sz="2800" b="1" dirty="0">
                <a:solidFill>
                  <a:srgbClr val="FF0000"/>
                </a:solidFill>
                <a:ea typeface="Calibri"/>
                <a:cs typeface="Arial"/>
              </a:rPr>
              <a:t>Secondary compounds are certainly </a:t>
            </a:r>
            <a:r>
              <a:rPr lang="en-US" sz="2800" b="1" dirty="0" smtClean="0">
                <a:solidFill>
                  <a:srgbClr val="FF0000"/>
                </a:solidFill>
                <a:ea typeface="Calibri"/>
                <a:cs typeface="Arial"/>
              </a:rPr>
              <a:t>right-headed</a:t>
            </a:r>
            <a:endParaRPr lang="en-US" sz="2800" dirty="0">
              <a:ea typeface="Calibri"/>
              <a:cs typeface="Arial"/>
            </a:endParaRPr>
          </a:p>
          <a:p>
            <a:pPr marL="0" marR="0">
              <a:lnSpc>
                <a:spcPct val="115000"/>
              </a:lnSpc>
              <a:spcBef>
                <a:spcPts val="0"/>
              </a:spcBef>
              <a:spcAft>
                <a:spcPts val="0"/>
              </a:spcAft>
            </a:pPr>
            <a:r>
              <a:rPr lang="en-US" sz="2800" b="1" i="1" dirty="0">
                <a:solidFill>
                  <a:srgbClr val="00B050"/>
                </a:solidFill>
                <a:effectLst>
                  <a:outerShdw blurRad="38100" dist="38100" dir="2700000" algn="tl">
                    <a:srgbClr val="000000">
                      <a:alpha val="43137"/>
                    </a:srgbClr>
                  </a:outerShdw>
                </a:effectLst>
                <a:ea typeface="JansonMT-Italic"/>
                <a:cs typeface="Arial"/>
              </a:rPr>
              <a:t>Crime prevention </a:t>
            </a:r>
            <a:r>
              <a:rPr lang="en-US" sz="2800" dirty="0">
                <a:ea typeface="Calibri"/>
                <a:cs typeface="Arial"/>
              </a:rPr>
              <a:t>denotes a kind of prevention</a:t>
            </a:r>
          </a:p>
          <a:p>
            <a:pPr marL="0" marR="0">
              <a:lnSpc>
                <a:spcPct val="115000"/>
              </a:lnSpc>
              <a:spcBef>
                <a:spcPts val="0"/>
              </a:spcBef>
              <a:spcAft>
                <a:spcPts val="0"/>
              </a:spcAft>
            </a:pPr>
            <a:r>
              <a:rPr lang="en-US" sz="2800" b="1" i="1" dirty="0">
                <a:solidFill>
                  <a:srgbClr val="00B050"/>
                </a:solidFill>
                <a:effectLst>
                  <a:outerShdw blurRad="38100" dist="38100" dir="2700000" algn="tl">
                    <a:srgbClr val="000000">
                      <a:alpha val="43137"/>
                    </a:srgbClr>
                  </a:outerShdw>
                </a:effectLst>
                <a:ea typeface="JansonMT-Italic"/>
                <a:cs typeface="Arial"/>
              </a:rPr>
              <a:t>Wish-</a:t>
            </a:r>
            <a:r>
              <a:rPr lang="en-US" sz="2800" b="1" i="1" dirty="0" err="1">
                <a:solidFill>
                  <a:srgbClr val="00B050"/>
                </a:solidFill>
                <a:effectLst>
                  <a:outerShdw blurRad="38100" dist="38100" dir="2700000" algn="tl">
                    <a:srgbClr val="000000">
                      <a:alpha val="43137"/>
                    </a:srgbClr>
                  </a:outerShdw>
                </a:effectLst>
                <a:ea typeface="JansonMT-Italic"/>
                <a:cs typeface="Arial"/>
              </a:rPr>
              <a:t>fulfilment</a:t>
            </a:r>
            <a:r>
              <a:rPr lang="en-US" sz="2800" b="1" dirty="0">
                <a:effectLst>
                  <a:outerShdw blurRad="38100" dist="38100" dir="2700000" algn="tl">
                    <a:srgbClr val="000000">
                      <a:alpha val="43137"/>
                    </a:srgbClr>
                  </a:outerShdw>
                </a:effectLst>
                <a:ea typeface="Calibri"/>
                <a:cs typeface="Arial"/>
              </a:rPr>
              <a:t> </a:t>
            </a:r>
            <a:r>
              <a:rPr lang="en-US" sz="2800" dirty="0">
                <a:ea typeface="Calibri"/>
                <a:cs typeface="Arial"/>
              </a:rPr>
              <a:t>denotes a kind of </a:t>
            </a:r>
            <a:r>
              <a:rPr lang="en-US" sz="2800" dirty="0" err="1">
                <a:ea typeface="Calibri"/>
                <a:cs typeface="Arial"/>
              </a:rPr>
              <a:t>fulfilment</a:t>
            </a:r>
            <a:r>
              <a:rPr lang="en-US" sz="2800" dirty="0">
                <a:ea typeface="Calibri"/>
                <a:cs typeface="Arial"/>
              </a:rPr>
              <a:t>. </a:t>
            </a:r>
          </a:p>
          <a:p>
            <a:pPr marL="0" marR="0" indent="0">
              <a:lnSpc>
                <a:spcPct val="115000"/>
              </a:lnSpc>
              <a:spcBef>
                <a:spcPts val="0"/>
              </a:spcBef>
              <a:spcAft>
                <a:spcPts val="0"/>
              </a:spcAft>
              <a:buNone/>
            </a:pPr>
            <a:endParaRPr lang="en-US" sz="2800" dirty="0">
              <a:ea typeface="Calibri"/>
              <a:cs typeface="Arial"/>
            </a:endParaRPr>
          </a:p>
          <a:p>
            <a:pPr marL="0" marR="0" indent="0">
              <a:lnSpc>
                <a:spcPct val="115000"/>
              </a:lnSpc>
              <a:spcBef>
                <a:spcPts val="0"/>
              </a:spcBef>
              <a:spcAft>
                <a:spcPts val="0"/>
              </a:spcAft>
              <a:buNone/>
            </a:pPr>
            <a:r>
              <a:rPr lang="en-US" sz="2800" dirty="0">
                <a:ea typeface="Calibri"/>
                <a:cs typeface="Arial"/>
              </a:rPr>
              <a:t>In this respect they are like most NN compounds and most compounds generally – but not all. </a:t>
            </a:r>
          </a:p>
          <a:p>
            <a:pPr marL="0" marR="0" indent="0">
              <a:lnSpc>
                <a:spcPct val="115000"/>
              </a:lnSpc>
              <a:spcBef>
                <a:spcPts val="0"/>
              </a:spcBef>
              <a:spcAft>
                <a:spcPts val="0"/>
              </a:spcAft>
              <a:buNone/>
            </a:pPr>
            <a:endParaRPr lang="en-US" sz="1800" dirty="0">
              <a:ea typeface="Calibri"/>
              <a:cs typeface="Arial"/>
            </a:endParaRPr>
          </a:p>
        </p:txBody>
      </p:sp>
    </p:spTree>
    <p:extLst>
      <p:ext uri="{BB962C8B-B14F-4D97-AF65-F5344CB8AC3E}">
        <p14:creationId xmlns:p14="http://schemas.microsoft.com/office/powerpoint/2010/main" val="7456809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latin typeface="HelveticaNeue-Roman"/>
              </a:rPr>
              <a:t>Headed and headless compounds</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b="1" dirty="0">
                <a:solidFill>
                  <a:srgbClr val="00B050"/>
                </a:solidFill>
                <a:effectLst>
                  <a:outerShdw blurRad="38100" dist="38100" dir="2700000" algn="tl">
                    <a:srgbClr val="000000">
                      <a:alpha val="43137"/>
                    </a:srgbClr>
                  </a:outerShdw>
                </a:effectLst>
                <a:latin typeface="JansonMT"/>
              </a:rPr>
              <a:t>G</a:t>
            </a:r>
            <a:r>
              <a:rPr lang="en-US" b="1" dirty="0" smtClean="0">
                <a:solidFill>
                  <a:srgbClr val="00B050"/>
                </a:solidFill>
                <a:effectLst>
                  <a:outerShdw blurRad="38100" dist="38100" dir="2700000" algn="tl">
                    <a:srgbClr val="000000">
                      <a:alpha val="43137"/>
                    </a:srgbClr>
                  </a:outerShdw>
                </a:effectLst>
                <a:latin typeface="JansonMT"/>
              </a:rPr>
              <a:t>reenstone</a:t>
            </a:r>
            <a:r>
              <a:rPr lang="en-US" dirty="0" smtClean="0">
                <a:latin typeface="JansonMT"/>
              </a:rPr>
              <a:t> </a:t>
            </a:r>
            <a:r>
              <a:rPr lang="en-US" dirty="0">
                <a:latin typeface="JansonMT"/>
              </a:rPr>
              <a:t>is a kind of stone </a:t>
            </a:r>
            <a:endParaRPr lang="en-US" dirty="0" smtClean="0">
              <a:latin typeface="JansonMT"/>
            </a:endParaRPr>
          </a:p>
          <a:p>
            <a:pPr marL="0" indent="0">
              <a:buNone/>
            </a:pPr>
            <a:r>
              <a:rPr lang="en-US" b="1" dirty="0">
                <a:solidFill>
                  <a:srgbClr val="00B050"/>
                </a:solidFill>
                <a:effectLst>
                  <a:outerShdw blurRad="38100" dist="38100" dir="2700000" algn="tl">
                    <a:srgbClr val="000000">
                      <a:alpha val="43137"/>
                    </a:srgbClr>
                  </a:outerShdw>
                </a:effectLst>
                <a:latin typeface="JansonMT"/>
              </a:rPr>
              <a:t>B</a:t>
            </a:r>
            <a:r>
              <a:rPr lang="en-US" b="1" dirty="0" smtClean="0">
                <a:solidFill>
                  <a:srgbClr val="00B050"/>
                </a:solidFill>
                <a:effectLst>
                  <a:outerShdw blurRad="38100" dist="38100" dir="2700000" algn="tl">
                    <a:srgbClr val="000000">
                      <a:alpha val="43137"/>
                    </a:srgbClr>
                  </a:outerShdw>
                </a:effectLst>
                <a:latin typeface="JansonMT"/>
              </a:rPr>
              <a:t>lackboard</a:t>
            </a:r>
            <a:r>
              <a:rPr lang="en-US" dirty="0" smtClean="0">
                <a:latin typeface="JansonMT"/>
              </a:rPr>
              <a:t> </a:t>
            </a:r>
            <a:r>
              <a:rPr lang="en-US" dirty="0">
                <a:latin typeface="JansonMT"/>
              </a:rPr>
              <a:t>is a kind of </a:t>
            </a:r>
            <a:r>
              <a:rPr lang="en-US" dirty="0" smtClean="0">
                <a:latin typeface="JansonMT"/>
              </a:rPr>
              <a:t>board</a:t>
            </a:r>
          </a:p>
          <a:p>
            <a:pPr marL="0" indent="0">
              <a:buNone/>
            </a:pPr>
            <a:endParaRPr lang="en-US" dirty="0">
              <a:latin typeface="JansonMT"/>
            </a:endParaRPr>
          </a:p>
          <a:p>
            <a:pPr marL="0" indent="0">
              <a:buNone/>
            </a:pPr>
            <a:r>
              <a:rPr lang="en-US" b="1" dirty="0" err="1">
                <a:solidFill>
                  <a:srgbClr val="FF0000"/>
                </a:solidFill>
                <a:effectLst>
                  <a:outerShdw blurRad="38100" dist="38100" dir="2700000" algn="tl">
                    <a:srgbClr val="000000">
                      <a:alpha val="43137"/>
                    </a:srgbClr>
                  </a:outerShdw>
                </a:effectLst>
                <a:latin typeface="JansonMT"/>
              </a:rPr>
              <a:t>F</a:t>
            </a:r>
            <a:r>
              <a:rPr lang="en-US" b="1" dirty="0" err="1" smtClean="0">
                <a:solidFill>
                  <a:srgbClr val="FF0000"/>
                </a:solidFill>
                <a:effectLst>
                  <a:outerShdw blurRad="38100" dist="38100" dir="2700000" algn="tl">
                    <a:srgbClr val="000000">
                      <a:alpha val="43137"/>
                    </a:srgbClr>
                  </a:outerShdw>
                </a:effectLst>
                <a:latin typeface="JansonMT"/>
              </a:rPr>
              <a:t>aintheart</a:t>
            </a:r>
            <a:r>
              <a:rPr lang="en-US" dirty="0" smtClean="0">
                <a:latin typeface="JansonMT"/>
              </a:rPr>
              <a:t> </a:t>
            </a:r>
            <a:r>
              <a:rPr lang="en-US" dirty="0">
                <a:latin typeface="JansonMT"/>
              </a:rPr>
              <a:t>is not a kind of heart but a </a:t>
            </a:r>
            <a:r>
              <a:rPr lang="en-US" dirty="0" smtClean="0">
                <a:latin typeface="JansonMT"/>
              </a:rPr>
              <a:t>kind of person.</a:t>
            </a:r>
          </a:p>
          <a:p>
            <a:pPr marL="0" indent="0">
              <a:buNone/>
            </a:pPr>
            <a:r>
              <a:rPr lang="en-US" dirty="0" smtClean="0">
                <a:latin typeface="JansonMT"/>
              </a:rPr>
              <a:t> </a:t>
            </a:r>
          </a:p>
          <a:p>
            <a:pPr marL="0" indent="0">
              <a:buNone/>
            </a:pPr>
            <a:r>
              <a:rPr lang="en-US" dirty="0" smtClean="0">
                <a:latin typeface="JansonMT"/>
              </a:rPr>
              <a:t>Although </a:t>
            </a:r>
            <a:r>
              <a:rPr lang="en-US" b="1" i="1" dirty="0" smtClean="0">
                <a:solidFill>
                  <a:srgbClr val="FF0000"/>
                </a:solidFill>
                <a:effectLst>
                  <a:outerShdw blurRad="38100" dist="38100" dir="2700000" algn="tl">
                    <a:srgbClr val="000000">
                      <a:alpha val="43137"/>
                    </a:srgbClr>
                  </a:outerShdw>
                </a:effectLst>
                <a:latin typeface="JansonMT-Italic"/>
              </a:rPr>
              <a:t>heart</a:t>
            </a:r>
            <a:r>
              <a:rPr lang="en-US" i="1" dirty="0" smtClean="0">
                <a:latin typeface="JansonMT-Italic"/>
              </a:rPr>
              <a:t> </a:t>
            </a:r>
            <a:r>
              <a:rPr lang="en-US" dirty="0">
                <a:latin typeface="JansonMT"/>
              </a:rPr>
              <a:t>is a noun, it is not appropriate to call </a:t>
            </a:r>
            <a:r>
              <a:rPr lang="en-US" b="1" i="1" dirty="0">
                <a:solidFill>
                  <a:srgbClr val="FF0000"/>
                </a:solidFill>
                <a:effectLst>
                  <a:outerShdw blurRad="38100" dist="38100" dir="2700000" algn="tl">
                    <a:srgbClr val="000000">
                      <a:alpha val="43137"/>
                    </a:srgbClr>
                  </a:outerShdw>
                </a:effectLst>
                <a:latin typeface="JansonMT-Italic"/>
              </a:rPr>
              <a:t>heart </a:t>
            </a:r>
            <a:r>
              <a:rPr lang="en-US" dirty="0">
                <a:latin typeface="JansonMT"/>
              </a:rPr>
              <a:t>the head of the compound.</a:t>
            </a:r>
          </a:p>
          <a:p>
            <a:pPr marL="0" indent="0">
              <a:buNone/>
            </a:pPr>
            <a:endParaRPr lang="en-US" dirty="0" smtClean="0">
              <a:latin typeface="JansonMT"/>
            </a:endParaRPr>
          </a:p>
          <a:p>
            <a:pPr marL="0" indent="0">
              <a:buNone/>
            </a:pPr>
            <a:r>
              <a:rPr lang="en-US" dirty="0" smtClean="0">
                <a:latin typeface="JansonMT"/>
              </a:rPr>
              <a:t>Rather</a:t>
            </a:r>
            <a:r>
              <a:rPr lang="en-US" dirty="0">
                <a:latin typeface="JansonMT"/>
              </a:rPr>
              <a:t>, </a:t>
            </a:r>
            <a:r>
              <a:rPr lang="en-US" b="1" i="1" dirty="0" err="1">
                <a:solidFill>
                  <a:srgbClr val="FF0000"/>
                </a:solidFill>
                <a:effectLst>
                  <a:outerShdw blurRad="38100" dist="38100" dir="2700000" algn="tl">
                    <a:srgbClr val="000000">
                      <a:alpha val="43137"/>
                    </a:srgbClr>
                  </a:outerShdw>
                </a:effectLst>
                <a:latin typeface="JansonMT-Italic"/>
              </a:rPr>
              <a:t>faintheart</a:t>
            </a:r>
            <a:r>
              <a:rPr lang="en-US" b="1" i="1" dirty="0">
                <a:solidFill>
                  <a:srgbClr val="FF0000"/>
                </a:solidFill>
                <a:effectLst>
                  <a:outerShdw blurRad="38100" dist="38100" dir="2700000" algn="tl">
                    <a:srgbClr val="000000">
                      <a:alpha val="43137"/>
                    </a:srgbClr>
                  </a:outerShdw>
                </a:effectLst>
                <a:latin typeface="JansonMT-Italic"/>
              </a:rPr>
              <a:t> </a:t>
            </a:r>
            <a:r>
              <a:rPr lang="en-US" dirty="0">
                <a:latin typeface="JansonMT"/>
              </a:rPr>
              <a:t>is headless, in the sense that its status as a </a:t>
            </a:r>
            <a:r>
              <a:rPr lang="en-US" dirty="0" smtClean="0">
                <a:latin typeface="JansonMT"/>
              </a:rPr>
              <a:t>noun is </a:t>
            </a:r>
            <a:r>
              <a:rPr lang="en-US" dirty="0">
                <a:latin typeface="JansonMT"/>
              </a:rPr>
              <a:t>not determined by either of its two components.</a:t>
            </a:r>
            <a:endParaRPr lang="en-US" dirty="0"/>
          </a:p>
        </p:txBody>
      </p:sp>
    </p:spTree>
    <p:extLst>
      <p:ext uri="{BB962C8B-B14F-4D97-AF65-F5344CB8AC3E}">
        <p14:creationId xmlns:p14="http://schemas.microsoft.com/office/powerpoint/2010/main" val="132501581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a:latin typeface="HelveticaNeue-Roman"/>
              </a:rPr>
              <a:t>Headed and headless compounds</a:t>
            </a:r>
            <a:endParaRPr lang="en-US" dirty="0"/>
          </a:p>
        </p:txBody>
      </p:sp>
      <p:sp>
        <p:nvSpPr>
          <p:cNvPr id="3" name="Content Placeholder 2"/>
          <p:cNvSpPr>
            <a:spLocks noGrp="1"/>
          </p:cNvSpPr>
          <p:nvPr>
            <p:ph idx="1"/>
          </p:nvPr>
        </p:nvSpPr>
        <p:spPr>
          <a:xfrm>
            <a:off x="457200" y="1143000"/>
            <a:ext cx="8229600" cy="5334000"/>
          </a:xfrm>
        </p:spPr>
        <p:txBody>
          <a:bodyPr>
            <a:normAutofit/>
          </a:bodyPr>
          <a:lstStyle/>
          <a:p>
            <a:pPr marL="0" marR="0" indent="0">
              <a:lnSpc>
                <a:spcPct val="115000"/>
              </a:lnSpc>
              <a:spcBef>
                <a:spcPts val="0"/>
              </a:spcBef>
              <a:spcAft>
                <a:spcPts val="1000"/>
              </a:spcAft>
              <a:buNone/>
            </a:pPr>
            <a:r>
              <a:rPr lang="en-US" dirty="0">
                <a:ea typeface="Calibri"/>
                <a:cs typeface="Arial"/>
              </a:rPr>
              <a:t>A few VN-type compound nouns resemble secondary compounds in that the noun at the right is interpreted as the object of the verb:</a:t>
            </a:r>
          </a:p>
          <a:p>
            <a:pPr marL="0" marR="0">
              <a:lnSpc>
                <a:spcPct val="115000"/>
              </a:lnSpc>
              <a:spcBef>
                <a:spcPts val="0"/>
              </a:spcBef>
              <a:spcAft>
                <a:spcPts val="1000"/>
              </a:spcAft>
            </a:pPr>
            <a:r>
              <a:rPr lang="en-US" dirty="0">
                <a:ea typeface="Calibri"/>
                <a:cs typeface="Arial"/>
              </a:rPr>
              <a:t>(18) </a:t>
            </a:r>
            <a:r>
              <a:rPr lang="en-US" b="1" i="1" dirty="0">
                <a:solidFill>
                  <a:srgbClr val="FF0000"/>
                </a:solidFill>
                <a:ea typeface="Calibri"/>
                <a:cs typeface="Arial"/>
              </a:rPr>
              <a:t>pickpocket, killjoy, cutpurse</a:t>
            </a:r>
            <a:endParaRPr lang="en-US" dirty="0">
              <a:ea typeface="Calibri"/>
              <a:cs typeface="Arial"/>
            </a:endParaRPr>
          </a:p>
          <a:p>
            <a:pPr marL="0" marR="0">
              <a:lnSpc>
                <a:spcPct val="115000"/>
              </a:lnSpc>
              <a:spcBef>
                <a:spcPts val="0"/>
              </a:spcBef>
              <a:spcAft>
                <a:spcPts val="1000"/>
              </a:spcAft>
            </a:pPr>
            <a:r>
              <a:rPr lang="en-US" dirty="0">
                <a:ea typeface="Calibri"/>
                <a:cs typeface="Arial"/>
              </a:rPr>
              <a:t>These are headless. Why?</a:t>
            </a:r>
          </a:p>
          <a:p>
            <a:pPr marL="0" marR="0">
              <a:lnSpc>
                <a:spcPct val="115000"/>
              </a:lnSpc>
              <a:spcBef>
                <a:spcPts val="0"/>
              </a:spcBef>
              <a:spcAft>
                <a:spcPts val="1000"/>
              </a:spcAft>
            </a:pPr>
            <a:r>
              <a:rPr lang="en-US" dirty="0">
                <a:ea typeface="Calibri"/>
                <a:cs typeface="Arial"/>
              </a:rPr>
              <a:t>A </a:t>
            </a:r>
            <a:r>
              <a:rPr lang="en-US" b="1" i="1" dirty="0">
                <a:solidFill>
                  <a:srgbClr val="FF0000"/>
                </a:solidFill>
                <a:ea typeface="Calibri"/>
                <a:cs typeface="Arial"/>
              </a:rPr>
              <a:t>pickpocket </a:t>
            </a:r>
            <a:r>
              <a:rPr lang="en-US" dirty="0">
                <a:ea typeface="Calibri"/>
                <a:cs typeface="Arial"/>
              </a:rPr>
              <a:t>is not a kind of pocket</a:t>
            </a:r>
            <a:r>
              <a:rPr lang="en-US" dirty="0" smtClean="0">
                <a:ea typeface="Calibri"/>
                <a:cs typeface="Arial"/>
              </a:rPr>
              <a:t>.</a:t>
            </a:r>
            <a:endParaRPr lang="en-US" dirty="0">
              <a:ea typeface="Calibri"/>
              <a:cs typeface="Arial"/>
            </a:endParaRPr>
          </a:p>
        </p:txBody>
      </p:sp>
    </p:spTree>
    <p:extLst>
      <p:ext uri="{BB962C8B-B14F-4D97-AF65-F5344CB8AC3E}">
        <p14:creationId xmlns:p14="http://schemas.microsoft.com/office/powerpoint/2010/main" val="243314492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smtClean="0">
                <a:latin typeface="HelveticaNeue-Roman"/>
              </a:rPr>
              <a:t>1. Headless </a:t>
            </a:r>
            <a:r>
              <a:rPr lang="en-US" dirty="0">
                <a:latin typeface="HelveticaNeue-Roman"/>
              </a:rPr>
              <a:t>compounds</a:t>
            </a:r>
            <a:endParaRPr lang="en-US" dirty="0"/>
          </a:p>
        </p:txBody>
      </p:sp>
      <p:sp>
        <p:nvSpPr>
          <p:cNvPr id="3" name="Content Placeholder 2"/>
          <p:cNvSpPr>
            <a:spLocks noGrp="1"/>
          </p:cNvSpPr>
          <p:nvPr>
            <p:ph idx="1"/>
          </p:nvPr>
        </p:nvSpPr>
        <p:spPr>
          <a:xfrm>
            <a:off x="457200" y="1143000"/>
            <a:ext cx="8229600" cy="5334000"/>
          </a:xfrm>
        </p:spPr>
        <p:txBody>
          <a:bodyPr>
            <a:normAutofit lnSpcReduction="10000"/>
          </a:bodyPr>
          <a:lstStyle/>
          <a:p>
            <a:pPr marL="0" lvl="0" indent="0">
              <a:lnSpc>
                <a:spcPct val="115000"/>
              </a:lnSpc>
              <a:spcBef>
                <a:spcPts val="0"/>
              </a:spcBef>
              <a:spcAft>
                <a:spcPts val="1000"/>
              </a:spcAft>
              <a:buNone/>
            </a:pPr>
            <a:r>
              <a:rPr lang="en-US" dirty="0">
                <a:solidFill>
                  <a:prstClr val="black"/>
                </a:solidFill>
                <a:ea typeface="Calibri"/>
                <a:cs typeface="Arial"/>
              </a:rPr>
              <a:t>T</a:t>
            </a:r>
            <a:r>
              <a:rPr lang="en-US" dirty="0" smtClean="0">
                <a:solidFill>
                  <a:prstClr val="black"/>
                </a:solidFill>
                <a:ea typeface="Calibri"/>
                <a:cs typeface="Arial"/>
              </a:rPr>
              <a:t>he </a:t>
            </a:r>
            <a:r>
              <a:rPr lang="en-US" dirty="0">
                <a:solidFill>
                  <a:prstClr val="black"/>
                </a:solidFill>
                <a:ea typeface="Calibri"/>
                <a:cs typeface="Arial"/>
              </a:rPr>
              <a:t>fact that </a:t>
            </a:r>
            <a:r>
              <a:rPr lang="en-US" b="1" i="1" dirty="0">
                <a:solidFill>
                  <a:srgbClr val="FF0000"/>
                </a:solidFill>
                <a:effectLst>
                  <a:outerShdw blurRad="38100" dist="38100" dir="2700000" algn="tl">
                    <a:srgbClr val="000000">
                      <a:alpha val="43137"/>
                    </a:srgbClr>
                  </a:outerShdw>
                </a:effectLst>
                <a:ea typeface="Calibri"/>
                <a:cs typeface="Arial"/>
              </a:rPr>
              <a:t>heart</a:t>
            </a:r>
            <a:r>
              <a:rPr lang="en-US" i="1" dirty="0">
                <a:solidFill>
                  <a:prstClr val="black"/>
                </a:solidFill>
                <a:ea typeface="Calibri"/>
                <a:cs typeface="Arial"/>
              </a:rPr>
              <a:t> </a:t>
            </a:r>
            <a:r>
              <a:rPr lang="en-US" dirty="0">
                <a:solidFill>
                  <a:prstClr val="black"/>
                </a:solidFill>
                <a:ea typeface="Calibri"/>
                <a:cs typeface="Arial"/>
              </a:rPr>
              <a:t>and </a:t>
            </a:r>
            <a:r>
              <a:rPr lang="en-US" b="1" i="1" dirty="0">
                <a:solidFill>
                  <a:srgbClr val="00B050"/>
                </a:solidFill>
                <a:effectLst>
                  <a:outerShdw blurRad="38100" dist="38100" dir="2700000" algn="tl">
                    <a:srgbClr val="000000">
                      <a:alpha val="43137"/>
                    </a:srgbClr>
                  </a:outerShdw>
                </a:effectLst>
                <a:ea typeface="Calibri"/>
                <a:cs typeface="Arial"/>
              </a:rPr>
              <a:t>pocket</a:t>
            </a:r>
            <a:r>
              <a:rPr lang="en-US" i="1" dirty="0">
                <a:solidFill>
                  <a:prstClr val="black"/>
                </a:solidFill>
                <a:ea typeface="Calibri"/>
                <a:cs typeface="Arial"/>
              </a:rPr>
              <a:t> </a:t>
            </a:r>
            <a:r>
              <a:rPr lang="en-US" dirty="0">
                <a:solidFill>
                  <a:prstClr val="black"/>
                </a:solidFill>
                <a:ea typeface="Calibri"/>
                <a:cs typeface="Arial"/>
              </a:rPr>
              <a:t>are nouns is really irrelevant to the fact that </a:t>
            </a:r>
            <a:r>
              <a:rPr lang="en-US" b="1" i="1" dirty="0" err="1">
                <a:solidFill>
                  <a:srgbClr val="FF0000"/>
                </a:solidFill>
                <a:effectLst>
                  <a:outerShdw blurRad="38100" dist="38100" dir="2700000" algn="tl">
                    <a:srgbClr val="000000">
                      <a:alpha val="43137"/>
                    </a:srgbClr>
                  </a:outerShdw>
                </a:effectLst>
                <a:ea typeface="Calibri"/>
                <a:cs typeface="Arial"/>
              </a:rPr>
              <a:t>faintheart</a:t>
            </a:r>
            <a:r>
              <a:rPr lang="en-US" i="1" dirty="0">
                <a:solidFill>
                  <a:prstClr val="black"/>
                </a:solidFill>
                <a:ea typeface="Calibri"/>
                <a:cs typeface="Arial"/>
              </a:rPr>
              <a:t> </a:t>
            </a:r>
            <a:r>
              <a:rPr lang="en-US" dirty="0">
                <a:solidFill>
                  <a:prstClr val="black"/>
                </a:solidFill>
                <a:ea typeface="Calibri"/>
                <a:cs typeface="Arial"/>
              </a:rPr>
              <a:t>and </a:t>
            </a:r>
            <a:r>
              <a:rPr lang="en-US" b="1" i="1" dirty="0">
                <a:solidFill>
                  <a:srgbClr val="00B050"/>
                </a:solidFill>
                <a:effectLst>
                  <a:outerShdw blurRad="38100" dist="38100" dir="2700000" algn="tl">
                    <a:srgbClr val="000000">
                      <a:alpha val="43137"/>
                    </a:srgbClr>
                  </a:outerShdw>
                </a:effectLst>
                <a:ea typeface="Calibri"/>
                <a:cs typeface="Arial"/>
              </a:rPr>
              <a:t>pickpocket</a:t>
            </a:r>
            <a:r>
              <a:rPr lang="en-US" i="1" dirty="0">
                <a:solidFill>
                  <a:prstClr val="black"/>
                </a:solidFill>
                <a:ea typeface="Calibri"/>
                <a:cs typeface="Arial"/>
              </a:rPr>
              <a:t> </a:t>
            </a:r>
            <a:r>
              <a:rPr lang="en-US" dirty="0">
                <a:solidFill>
                  <a:prstClr val="black"/>
                </a:solidFill>
                <a:ea typeface="Calibri"/>
                <a:cs typeface="Arial"/>
              </a:rPr>
              <a:t>are nouns </a:t>
            </a:r>
            <a:r>
              <a:rPr lang="en-US" dirty="0" smtClean="0">
                <a:solidFill>
                  <a:prstClr val="black"/>
                </a:solidFill>
                <a:ea typeface="Calibri"/>
                <a:cs typeface="Arial"/>
              </a:rPr>
              <a:t>too.</a:t>
            </a:r>
          </a:p>
          <a:p>
            <a:pPr marL="0" lvl="0" indent="0">
              <a:lnSpc>
                <a:spcPct val="115000"/>
              </a:lnSpc>
              <a:spcBef>
                <a:spcPts val="0"/>
              </a:spcBef>
              <a:spcAft>
                <a:spcPts val="1000"/>
              </a:spcAft>
              <a:buNone/>
            </a:pPr>
            <a:endParaRPr lang="en-US" dirty="0" smtClean="0">
              <a:solidFill>
                <a:prstClr val="black"/>
              </a:solidFill>
              <a:ea typeface="Calibri"/>
              <a:cs typeface="Arial"/>
            </a:endParaRPr>
          </a:p>
          <a:p>
            <a:pPr marL="0" lvl="0" indent="0">
              <a:lnSpc>
                <a:spcPct val="115000"/>
              </a:lnSpc>
              <a:spcBef>
                <a:spcPts val="0"/>
              </a:spcBef>
              <a:spcAft>
                <a:spcPts val="1000"/>
              </a:spcAft>
              <a:buNone/>
            </a:pPr>
            <a:r>
              <a:rPr lang="en-US" dirty="0" smtClean="0">
                <a:solidFill>
                  <a:prstClr val="black"/>
                </a:solidFill>
                <a:ea typeface="Calibri"/>
                <a:cs typeface="Arial"/>
              </a:rPr>
              <a:t>We </a:t>
            </a:r>
            <a:r>
              <a:rPr lang="en-US" dirty="0">
                <a:solidFill>
                  <a:prstClr val="black"/>
                </a:solidFill>
                <a:ea typeface="Calibri"/>
                <a:cs typeface="Arial"/>
              </a:rPr>
              <a:t>should expect there to be some </a:t>
            </a:r>
            <a:r>
              <a:rPr lang="en-US" b="1" dirty="0">
                <a:solidFill>
                  <a:srgbClr val="FF3399"/>
                </a:solidFill>
                <a:effectLst>
                  <a:outerShdw blurRad="38100" dist="38100" dir="2700000" algn="tl">
                    <a:srgbClr val="000000">
                      <a:alpha val="43137"/>
                    </a:srgbClr>
                  </a:outerShdw>
                </a:effectLst>
                <a:ea typeface="Calibri"/>
                <a:cs typeface="Arial"/>
              </a:rPr>
              <a:t>headless nouns</a:t>
            </a:r>
            <a:r>
              <a:rPr lang="en-US" dirty="0">
                <a:solidFill>
                  <a:prstClr val="black"/>
                </a:solidFill>
                <a:ea typeface="Calibri"/>
                <a:cs typeface="Arial"/>
              </a:rPr>
              <a:t> in which </a:t>
            </a:r>
            <a:r>
              <a:rPr lang="en-US" b="1" dirty="0">
                <a:solidFill>
                  <a:srgbClr val="0070C0"/>
                </a:solidFill>
                <a:effectLst>
                  <a:outerShdw blurRad="38100" dist="38100" dir="2700000" algn="tl">
                    <a:srgbClr val="000000">
                      <a:alpha val="43137"/>
                    </a:srgbClr>
                  </a:outerShdw>
                </a:effectLst>
                <a:ea typeface="Calibri"/>
                <a:cs typeface="Arial"/>
              </a:rPr>
              <a:t>the second element is not a noun at </a:t>
            </a:r>
            <a:r>
              <a:rPr lang="en-US" b="1" dirty="0" smtClean="0">
                <a:solidFill>
                  <a:srgbClr val="0070C0"/>
                </a:solidFill>
                <a:effectLst>
                  <a:outerShdw blurRad="38100" dist="38100" dir="2700000" algn="tl">
                    <a:srgbClr val="000000">
                      <a:alpha val="43137"/>
                    </a:srgbClr>
                  </a:outerShdw>
                </a:effectLst>
                <a:ea typeface="Calibri"/>
                <a:cs typeface="Arial"/>
              </a:rPr>
              <a:t>all.</a:t>
            </a:r>
          </a:p>
          <a:p>
            <a:pPr marL="0" lvl="0" indent="0">
              <a:lnSpc>
                <a:spcPct val="115000"/>
              </a:lnSpc>
              <a:spcBef>
                <a:spcPts val="0"/>
              </a:spcBef>
              <a:spcAft>
                <a:spcPts val="1000"/>
              </a:spcAft>
              <a:buNone/>
            </a:pPr>
            <a:r>
              <a:rPr lang="en-US" dirty="0" smtClean="0">
                <a:solidFill>
                  <a:prstClr val="black"/>
                </a:solidFill>
                <a:ea typeface="Calibri"/>
                <a:cs typeface="Arial"/>
              </a:rPr>
              <a:t>Also, </a:t>
            </a:r>
            <a:r>
              <a:rPr lang="en-US" b="1" dirty="0" smtClean="0">
                <a:solidFill>
                  <a:srgbClr val="FF3399"/>
                </a:solidFill>
                <a:effectLst>
                  <a:outerShdw blurRad="38100" dist="38100" dir="2700000" algn="tl">
                    <a:srgbClr val="000000">
                      <a:alpha val="43137"/>
                    </a:srgbClr>
                  </a:outerShdw>
                </a:effectLst>
                <a:ea typeface="Calibri"/>
                <a:cs typeface="Arial"/>
              </a:rPr>
              <a:t>headless </a:t>
            </a:r>
            <a:r>
              <a:rPr lang="en-US" b="1" dirty="0">
                <a:solidFill>
                  <a:srgbClr val="FF3399"/>
                </a:solidFill>
                <a:effectLst>
                  <a:outerShdw blurRad="38100" dist="38100" dir="2700000" algn="tl">
                    <a:srgbClr val="000000">
                      <a:alpha val="43137"/>
                    </a:srgbClr>
                  </a:outerShdw>
                </a:effectLst>
                <a:ea typeface="Calibri"/>
                <a:cs typeface="Arial"/>
              </a:rPr>
              <a:t>adjectives </a:t>
            </a:r>
            <a:r>
              <a:rPr lang="en-US" dirty="0">
                <a:solidFill>
                  <a:prstClr val="black"/>
                </a:solidFill>
                <a:ea typeface="Calibri"/>
                <a:cs typeface="Arial"/>
              </a:rPr>
              <a:t>in which </a:t>
            </a:r>
            <a:r>
              <a:rPr lang="en-US" b="1" dirty="0">
                <a:solidFill>
                  <a:srgbClr val="0070C0"/>
                </a:solidFill>
                <a:effectLst>
                  <a:outerShdw blurRad="38100" dist="38100" dir="2700000" algn="tl">
                    <a:srgbClr val="000000">
                      <a:alpha val="43137"/>
                    </a:srgbClr>
                  </a:outerShdw>
                </a:effectLst>
                <a:ea typeface="Calibri"/>
                <a:cs typeface="Arial"/>
              </a:rPr>
              <a:t>the second element is not an adjective.</a:t>
            </a:r>
          </a:p>
        </p:txBody>
      </p:sp>
    </p:spTree>
    <p:extLst>
      <p:ext uri="{BB962C8B-B14F-4D97-AF65-F5344CB8AC3E}">
        <p14:creationId xmlns:p14="http://schemas.microsoft.com/office/powerpoint/2010/main" val="319511290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smtClean="0">
                <a:latin typeface="HelveticaNeue-Roman"/>
              </a:rPr>
              <a:t>2. Headless </a:t>
            </a:r>
            <a:r>
              <a:rPr lang="en-US" dirty="0">
                <a:latin typeface="HelveticaNeue-Roman"/>
              </a:rPr>
              <a:t>compounds</a:t>
            </a:r>
            <a:endParaRPr lang="en-US" dirty="0"/>
          </a:p>
        </p:txBody>
      </p:sp>
      <p:sp>
        <p:nvSpPr>
          <p:cNvPr id="3" name="Content Placeholder 2"/>
          <p:cNvSpPr>
            <a:spLocks noGrp="1"/>
          </p:cNvSpPr>
          <p:nvPr>
            <p:ph idx="1"/>
          </p:nvPr>
        </p:nvSpPr>
        <p:spPr>
          <a:xfrm>
            <a:off x="457200" y="1143000"/>
            <a:ext cx="8229600" cy="5334000"/>
          </a:xfrm>
        </p:spPr>
        <p:txBody>
          <a:bodyPr>
            <a:normAutofit fontScale="77500" lnSpcReduction="20000"/>
          </a:bodyPr>
          <a:lstStyle/>
          <a:p>
            <a:pPr marL="0" marR="0" indent="0">
              <a:lnSpc>
                <a:spcPct val="115000"/>
              </a:lnSpc>
              <a:spcBef>
                <a:spcPts val="0"/>
              </a:spcBef>
              <a:spcAft>
                <a:spcPts val="1000"/>
              </a:spcAft>
              <a:buNone/>
            </a:pPr>
            <a:r>
              <a:rPr lang="en-US" dirty="0">
                <a:ea typeface="Calibri"/>
                <a:cs typeface="Arial"/>
              </a:rPr>
              <a:t>Some nouns consist of a </a:t>
            </a:r>
            <a:r>
              <a:rPr lang="en-US" b="1" u="sng" dirty="0">
                <a:ea typeface="Calibri"/>
                <a:cs typeface="Arial"/>
              </a:rPr>
              <a:t>verb and a preposition or adverb</a:t>
            </a:r>
            <a:r>
              <a:rPr lang="en-US" dirty="0">
                <a:ea typeface="Calibri"/>
                <a:cs typeface="Arial"/>
              </a:rPr>
              <a:t>:</a:t>
            </a:r>
          </a:p>
          <a:p>
            <a:pPr marL="0" marR="0" indent="0">
              <a:lnSpc>
                <a:spcPct val="115000"/>
              </a:lnSpc>
              <a:spcBef>
                <a:spcPts val="0"/>
              </a:spcBef>
              <a:spcAft>
                <a:spcPts val="1000"/>
              </a:spcAft>
              <a:buNone/>
            </a:pPr>
            <a:r>
              <a:rPr lang="en-US" dirty="0">
                <a:ea typeface="Calibri"/>
                <a:cs typeface="Arial"/>
              </a:rPr>
              <a:t>(19) </a:t>
            </a:r>
            <a:r>
              <a:rPr lang="en-US" b="1" i="1" dirty="0">
                <a:solidFill>
                  <a:srgbClr val="FF0000"/>
                </a:solidFill>
                <a:effectLst>
                  <a:outerShdw blurRad="38100" dist="38100" dir="2700000" algn="tl">
                    <a:srgbClr val="000000">
                      <a:alpha val="43137"/>
                    </a:srgbClr>
                  </a:outerShdw>
                </a:effectLst>
                <a:ea typeface="Calibri"/>
                <a:cs typeface="Arial"/>
              </a:rPr>
              <a:t>take-off, sell-out, wrap-up, sit-in</a:t>
            </a:r>
          </a:p>
          <a:p>
            <a:pPr marL="0" marR="0" indent="0">
              <a:lnSpc>
                <a:spcPct val="115000"/>
              </a:lnSpc>
              <a:spcBef>
                <a:spcPts val="0"/>
              </a:spcBef>
              <a:spcAft>
                <a:spcPts val="1000"/>
              </a:spcAft>
              <a:buNone/>
            </a:pPr>
            <a:endParaRPr lang="en-US" dirty="0" smtClean="0">
              <a:ea typeface="Calibri"/>
              <a:cs typeface="Arial"/>
            </a:endParaRPr>
          </a:p>
          <a:p>
            <a:pPr marL="0" marR="0" indent="0">
              <a:lnSpc>
                <a:spcPct val="115000"/>
              </a:lnSpc>
              <a:spcBef>
                <a:spcPts val="0"/>
              </a:spcBef>
              <a:spcAft>
                <a:spcPts val="1000"/>
              </a:spcAft>
              <a:buNone/>
            </a:pPr>
            <a:r>
              <a:rPr lang="en-US" dirty="0" smtClean="0">
                <a:ea typeface="Calibri"/>
                <a:cs typeface="Arial"/>
              </a:rPr>
              <a:t>The </a:t>
            </a:r>
            <a:r>
              <a:rPr lang="en-US" dirty="0">
                <a:ea typeface="Calibri"/>
                <a:cs typeface="Arial"/>
              </a:rPr>
              <a:t>nouns at (19) can be seen as a case of conversion, where the base is a </a:t>
            </a:r>
            <a:r>
              <a:rPr lang="en-US" b="1" i="1" dirty="0">
                <a:solidFill>
                  <a:srgbClr val="00B050"/>
                </a:solidFill>
                <a:effectLst>
                  <a:outerShdw blurRad="38100" dist="38100" dir="2700000" algn="tl">
                    <a:srgbClr val="000000">
                      <a:alpha val="43137"/>
                    </a:srgbClr>
                  </a:outerShdw>
                </a:effectLst>
                <a:ea typeface="Calibri"/>
                <a:cs typeface="Arial"/>
              </a:rPr>
              <a:t>verb + another word </a:t>
            </a:r>
            <a:r>
              <a:rPr lang="en-US" dirty="0">
                <a:ea typeface="Calibri"/>
                <a:cs typeface="Arial"/>
              </a:rPr>
              <a:t>(sometimes constituting a lexical item), as illustrated in (20):</a:t>
            </a:r>
          </a:p>
          <a:p>
            <a:pPr marL="0" marR="0" indent="0">
              <a:lnSpc>
                <a:spcPct val="115000"/>
              </a:lnSpc>
              <a:spcBef>
                <a:spcPts val="0"/>
              </a:spcBef>
              <a:spcAft>
                <a:spcPts val="1000"/>
              </a:spcAft>
              <a:buNone/>
            </a:pPr>
            <a:endParaRPr lang="en-US" dirty="0" smtClean="0">
              <a:ea typeface="Calibri"/>
              <a:cs typeface="Arial"/>
            </a:endParaRPr>
          </a:p>
          <a:p>
            <a:pPr marL="0" marR="0" indent="0">
              <a:lnSpc>
                <a:spcPct val="115000"/>
              </a:lnSpc>
              <a:spcBef>
                <a:spcPts val="0"/>
              </a:spcBef>
              <a:spcAft>
                <a:spcPts val="1000"/>
              </a:spcAft>
              <a:buNone/>
            </a:pPr>
            <a:r>
              <a:rPr lang="en-US" dirty="0" smtClean="0">
                <a:ea typeface="Calibri"/>
                <a:cs typeface="Arial"/>
              </a:rPr>
              <a:t>(</a:t>
            </a:r>
            <a:r>
              <a:rPr lang="en-US" dirty="0">
                <a:ea typeface="Calibri"/>
                <a:cs typeface="Arial"/>
              </a:rPr>
              <a:t>20) </a:t>
            </a:r>
          </a:p>
          <a:p>
            <a:pPr marL="0" marR="0" indent="0">
              <a:lnSpc>
                <a:spcPct val="115000"/>
              </a:lnSpc>
              <a:spcBef>
                <a:spcPts val="0"/>
              </a:spcBef>
              <a:spcAft>
                <a:spcPts val="1000"/>
              </a:spcAft>
              <a:buNone/>
            </a:pPr>
            <a:r>
              <a:rPr lang="en-US" dirty="0">
                <a:ea typeface="Calibri"/>
                <a:cs typeface="Arial"/>
              </a:rPr>
              <a:t>a. The plane </a:t>
            </a:r>
            <a:r>
              <a:rPr lang="en-US" b="1" i="1" dirty="0">
                <a:solidFill>
                  <a:srgbClr val="00B050"/>
                </a:solidFill>
                <a:effectLst>
                  <a:outerShdw blurRad="38100" dist="38100" dir="2700000" algn="tl">
                    <a:srgbClr val="000000">
                      <a:alpha val="43137"/>
                    </a:srgbClr>
                  </a:outerShdw>
                </a:effectLst>
                <a:ea typeface="Calibri"/>
                <a:cs typeface="Arial"/>
              </a:rPr>
              <a:t>took off </a:t>
            </a:r>
            <a:r>
              <a:rPr lang="en-US" dirty="0">
                <a:ea typeface="Calibri"/>
                <a:cs typeface="Arial"/>
              </a:rPr>
              <a:t>at noon.</a:t>
            </a:r>
          </a:p>
          <a:p>
            <a:pPr marL="0" marR="0" indent="0">
              <a:lnSpc>
                <a:spcPct val="115000"/>
              </a:lnSpc>
              <a:spcBef>
                <a:spcPts val="0"/>
              </a:spcBef>
              <a:spcAft>
                <a:spcPts val="1000"/>
              </a:spcAft>
              <a:buNone/>
            </a:pPr>
            <a:r>
              <a:rPr lang="en-US" dirty="0">
                <a:ea typeface="Calibri"/>
                <a:cs typeface="Arial"/>
              </a:rPr>
              <a:t>b. The chairman </a:t>
            </a:r>
            <a:r>
              <a:rPr lang="en-US" b="1" i="1" dirty="0">
                <a:solidFill>
                  <a:srgbClr val="00B050"/>
                </a:solidFill>
                <a:effectLst>
                  <a:outerShdw blurRad="38100" dist="38100" dir="2700000" algn="tl">
                    <a:srgbClr val="000000">
                      <a:alpha val="43137"/>
                    </a:srgbClr>
                  </a:outerShdw>
                </a:effectLst>
                <a:ea typeface="Calibri"/>
                <a:cs typeface="Arial"/>
              </a:rPr>
              <a:t>wrapped</a:t>
            </a:r>
            <a:r>
              <a:rPr lang="en-US" dirty="0">
                <a:ea typeface="Calibri"/>
                <a:cs typeface="Arial"/>
              </a:rPr>
              <a:t> the meeting </a:t>
            </a:r>
            <a:r>
              <a:rPr lang="en-US" b="1" i="1" dirty="0">
                <a:solidFill>
                  <a:srgbClr val="00B050"/>
                </a:solidFill>
                <a:effectLst>
                  <a:outerShdw blurRad="38100" dist="38100" dir="2700000" algn="tl">
                    <a:srgbClr val="000000">
                      <a:alpha val="43137"/>
                    </a:srgbClr>
                  </a:outerShdw>
                </a:effectLst>
                <a:ea typeface="Calibri"/>
                <a:cs typeface="Arial"/>
              </a:rPr>
              <a:t>up</a:t>
            </a:r>
            <a:r>
              <a:rPr lang="en-US" dirty="0">
                <a:ea typeface="Calibri"/>
                <a:cs typeface="Arial"/>
              </a:rPr>
              <a:t>.</a:t>
            </a:r>
          </a:p>
          <a:p>
            <a:pPr marL="0" marR="0" indent="0">
              <a:lnSpc>
                <a:spcPct val="115000"/>
              </a:lnSpc>
              <a:spcBef>
                <a:spcPts val="0"/>
              </a:spcBef>
              <a:spcAft>
                <a:spcPts val="1000"/>
              </a:spcAft>
              <a:buNone/>
            </a:pPr>
            <a:r>
              <a:rPr lang="en-US" dirty="0">
                <a:ea typeface="Calibri"/>
                <a:cs typeface="Arial"/>
              </a:rPr>
              <a:t>c. The students </a:t>
            </a:r>
            <a:r>
              <a:rPr lang="en-US" b="1" i="1" dirty="0">
                <a:solidFill>
                  <a:srgbClr val="00B050"/>
                </a:solidFill>
                <a:effectLst>
                  <a:outerShdw blurRad="38100" dist="38100" dir="2700000" algn="tl">
                    <a:srgbClr val="000000">
                      <a:alpha val="43137"/>
                    </a:srgbClr>
                  </a:outerShdw>
                </a:effectLst>
                <a:ea typeface="Calibri"/>
                <a:cs typeface="Arial"/>
              </a:rPr>
              <a:t>sat in </a:t>
            </a:r>
            <a:r>
              <a:rPr lang="en-US" dirty="0">
                <a:ea typeface="Calibri"/>
                <a:cs typeface="Arial"/>
              </a:rPr>
              <a:t>during the </a:t>
            </a:r>
            <a:r>
              <a:rPr lang="en-US" dirty="0" smtClean="0">
                <a:ea typeface="Calibri"/>
                <a:cs typeface="Arial"/>
              </a:rPr>
              <a:t>discussion.</a:t>
            </a:r>
            <a:endParaRPr lang="en-US" dirty="0">
              <a:ea typeface="Calibri"/>
              <a:cs typeface="Arial"/>
            </a:endParaRPr>
          </a:p>
        </p:txBody>
      </p:sp>
    </p:spTree>
    <p:extLst>
      <p:ext uri="{BB962C8B-B14F-4D97-AF65-F5344CB8AC3E}">
        <p14:creationId xmlns:p14="http://schemas.microsoft.com/office/powerpoint/2010/main" val="131043201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r>
              <a:rPr lang="en-US" dirty="0" smtClean="0">
                <a:latin typeface="HelveticaNeue-Roman"/>
              </a:rPr>
              <a:t>3. Headless </a:t>
            </a:r>
            <a:r>
              <a:rPr lang="en-US" dirty="0">
                <a:latin typeface="HelveticaNeue-Roman"/>
              </a:rPr>
              <a:t>compounds</a:t>
            </a:r>
            <a:endParaRPr lang="en-US" dirty="0"/>
          </a:p>
        </p:txBody>
      </p:sp>
      <p:sp>
        <p:nvSpPr>
          <p:cNvPr id="3" name="Content Placeholder 2"/>
          <p:cNvSpPr>
            <a:spLocks noGrp="1"/>
          </p:cNvSpPr>
          <p:nvPr>
            <p:ph idx="1"/>
          </p:nvPr>
        </p:nvSpPr>
        <p:spPr>
          <a:xfrm>
            <a:off x="457200" y="914400"/>
            <a:ext cx="8229600" cy="5791200"/>
          </a:xfrm>
        </p:spPr>
        <p:txBody>
          <a:bodyPr>
            <a:normAutofit fontScale="77500" lnSpcReduction="20000"/>
          </a:bodyPr>
          <a:lstStyle/>
          <a:p>
            <a:pPr marL="0" marR="0" indent="0">
              <a:lnSpc>
                <a:spcPct val="115000"/>
              </a:lnSpc>
              <a:spcBef>
                <a:spcPts val="0"/>
              </a:spcBef>
              <a:spcAft>
                <a:spcPts val="1000"/>
              </a:spcAft>
              <a:buNone/>
            </a:pPr>
            <a:r>
              <a:rPr lang="en-US" dirty="0">
                <a:ea typeface="Calibri"/>
                <a:cs typeface="Arial"/>
              </a:rPr>
              <a:t>As for headless adjectives, there are quite a number consisting of a preposition and a noun:</a:t>
            </a:r>
          </a:p>
          <a:p>
            <a:pPr marL="0" marR="0" indent="0">
              <a:lnSpc>
                <a:spcPct val="115000"/>
              </a:lnSpc>
              <a:spcBef>
                <a:spcPts val="0"/>
              </a:spcBef>
              <a:spcAft>
                <a:spcPts val="1000"/>
              </a:spcAft>
              <a:buNone/>
            </a:pPr>
            <a:r>
              <a:rPr lang="en-US" dirty="0">
                <a:ea typeface="Calibri"/>
                <a:cs typeface="Arial"/>
              </a:rPr>
              <a:t>(21)</a:t>
            </a:r>
            <a:r>
              <a:rPr lang="en-US" dirty="0">
                <a:solidFill>
                  <a:srgbClr val="FF0000"/>
                </a:solidFill>
                <a:ea typeface="Calibri"/>
                <a:cs typeface="Arial"/>
              </a:rPr>
              <a:t> </a:t>
            </a:r>
            <a:r>
              <a:rPr lang="en-US" b="1" i="1" dirty="0" smtClean="0">
                <a:solidFill>
                  <a:srgbClr val="FF0000"/>
                </a:solidFill>
                <a:effectLst>
                  <a:outerShdw blurRad="38100" dist="38100" dir="2700000" algn="tl">
                    <a:srgbClr val="000000">
                      <a:alpha val="43137"/>
                    </a:srgbClr>
                  </a:outerShdw>
                </a:effectLst>
                <a:ea typeface="Calibri"/>
                <a:cs typeface="Arial"/>
              </a:rPr>
              <a:t>overland</a:t>
            </a:r>
            <a:r>
              <a:rPr lang="en-US" b="1" i="1" dirty="0">
                <a:effectLst>
                  <a:outerShdw blurRad="38100" dist="38100" dir="2700000" algn="tl">
                    <a:srgbClr val="000000">
                      <a:alpha val="43137"/>
                    </a:srgbClr>
                  </a:outerShdw>
                </a:effectLst>
                <a:ea typeface="Calibri"/>
                <a:cs typeface="Arial"/>
              </a:rPr>
              <a:t>, </a:t>
            </a:r>
            <a:r>
              <a:rPr lang="en-US" b="1" i="1" dirty="0">
                <a:solidFill>
                  <a:srgbClr val="00B050"/>
                </a:solidFill>
                <a:effectLst>
                  <a:outerShdw blurRad="38100" dist="38100" dir="2700000" algn="tl">
                    <a:srgbClr val="000000">
                      <a:alpha val="43137"/>
                    </a:srgbClr>
                  </a:outerShdw>
                </a:effectLst>
                <a:ea typeface="Calibri"/>
                <a:cs typeface="Arial"/>
              </a:rPr>
              <a:t>in-house</a:t>
            </a:r>
            <a:r>
              <a:rPr lang="en-US" b="1" i="1" dirty="0">
                <a:effectLst>
                  <a:outerShdw blurRad="38100" dist="38100" dir="2700000" algn="tl">
                    <a:srgbClr val="000000">
                      <a:alpha val="43137"/>
                    </a:srgbClr>
                  </a:outerShdw>
                </a:effectLst>
                <a:ea typeface="Calibri"/>
                <a:cs typeface="Arial"/>
              </a:rPr>
              <a:t>, </a:t>
            </a:r>
            <a:r>
              <a:rPr lang="en-US" b="1" i="1" dirty="0">
                <a:solidFill>
                  <a:srgbClr val="FF0000"/>
                </a:solidFill>
                <a:effectLst>
                  <a:outerShdw blurRad="38100" dist="38100" dir="2700000" algn="tl">
                    <a:srgbClr val="000000">
                      <a:alpha val="43137"/>
                    </a:srgbClr>
                  </a:outerShdw>
                </a:effectLst>
                <a:ea typeface="Calibri"/>
                <a:cs typeface="Arial"/>
              </a:rPr>
              <a:t>with-profits</a:t>
            </a:r>
            <a:r>
              <a:rPr lang="en-US" b="1" i="1" dirty="0">
                <a:effectLst>
                  <a:outerShdw blurRad="38100" dist="38100" dir="2700000" algn="tl">
                    <a:srgbClr val="000000">
                      <a:alpha val="43137"/>
                    </a:srgbClr>
                  </a:outerShdw>
                </a:effectLst>
                <a:ea typeface="Calibri"/>
                <a:cs typeface="Arial"/>
              </a:rPr>
              <a:t>, </a:t>
            </a:r>
            <a:r>
              <a:rPr lang="en-US" b="1" i="1" dirty="0">
                <a:solidFill>
                  <a:srgbClr val="00B050"/>
                </a:solidFill>
                <a:effectLst>
                  <a:outerShdw blurRad="38100" dist="38100" dir="2700000" algn="tl">
                    <a:srgbClr val="000000">
                      <a:alpha val="43137"/>
                    </a:srgbClr>
                  </a:outerShdw>
                </a:effectLst>
                <a:ea typeface="Calibri"/>
                <a:cs typeface="Arial"/>
              </a:rPr>
              <a:t>offshore</a:t>
            </a:r>
            <a:r>
              <a:rPr lang="en-US" b="1" i="1" dirty="0">
                <a:effectLst>
                  <a:outerShdw blurRad="38100" dist="38100" dir="2700000" algn="tl">
                    <a:srgbClr val="000000">
                      <a:alpha val="43137"/>
                    </a:srgbClr>
                  </a:outerShdw>
                </a:effectLst>
                <a:ea typeface="Calibri"/>
                <a:cs typeface="Arial"/>
              </a:rPr>
              <a:t>, </a:t>
            </a:r>
            <a:r>
              <a:rPr lang="en-US" b="1" i="1" dirty="0">
                <a:solidFill>
                  <a:srgbClr val="FF0000"/>
                </a:solidFill>
                <a:effectLst>
                  <a:outerShdw blurRad="38100" dist="38100" dir="2700000" algn="tl">
                    <a:srgbClr val="000000">
                      <a:alpha val="43137"/>
                    </a:srgbClr>
                  </a:outerShdw>
                </a:effectLst>
                <a:ea typeface="Calibri"/>
                <a:cs typeface="Arial"/>
              </a:rPr>
              <a:t>down-marke</a:t>
            </a:r>
            <a:r>
              <a:rPr lang="en-US" b="1" i="1" dirty="0">
                <a:effectLst>
                  <a:outerShdw blurRad="38100" dist="38100" dir="2700000" algn="tl">
                    <a:srgbClr val="000000">
                      <a:alpha val="43137"/>
                    </a:srgbClr>
                  </a:outerShdw>
                </a:effectLst>
                <a:ea typeface="Calibri"/>
                <a:cs typeface="Arial"/>
              </a:rPr>
              <a:t>t, </a:t>
            </a:r>
            <a:r>
              <a:rPr lang="en-US" b="1" i="1" dirty="0">
                <a:solidFill>
                  <a:srgbClr val="00B050"/>
                </a:solidFill>
                <a:effectLst>
                  <a:outerShdw blurRad="38100" dist="38100" dir="2700000" algn="tl">
                    <a:srgbClr val="000000">
                      <a:alpha val="43137"/>
                    </a:srgbClr>
                  </a:outerShdw>
                </a:effectLst>
                <a:ea typeface="Calibri"/>
                <a:cs typeface="Arial"/>
              </a:rPr>
              <a:t>upscale</a:t>
            </a:r>
            <a:r>
              <a:rPr lang="en-US" b="1" i="1" dirty="0">
                <a:effectLst>
                  <a:outerShdw blurRad="38100" dist="38100" dir="2700000" algn="tl">
                    <a:srgbClr val="000000">
                      <a:alpha val="43137"/>
                    </a:srgbClr>
                  </a:outerShdw>
                </a:effectLst>
                <a:ea typeface="Calibri"/>
                <a:cs typeface="Arial"/>
              </a:rPr>
              <a:t>, </a:t>
            </a:r>
            <a:r>
              <a:rPr lang="en-US" b="1" i="1" dirty="0">
                <a:solidFill>
                  <a:srgbClr val="FF0000"/>
                </a:solidFill>
                <a:effectLst>
                  <a:outerShdw blurRad="38100" dist="38100" dir="2700000" algn="tl">
                    <a:srgbClr val="000000">
                      <a:alpha val="43137"/>
                    </a:srgbClr>
                  </a:outerShdw>
                </a:effectLst>
                <a:ea typeface="Calibri"/>
                <a:cs typeface="Arial"/>
              </a:rPr>
              <a:t>underweight</a:t>
            </a:r>
            <a:r>
              <a:rPr lang="en-US" b="1" i="1" dirty="0">
                <a:effectLst>
                  <a:outerShdw blurRad="38100" dist="38100" dir="2700000" algn="tl">
                    <a:srgbClr val="000000">
                      <a:alpha val="43137"/>
                    </a:srgbClr>
                  </a:outerShdw>
                </a:effectLst>
                <a:ea typeface="Calibri"/>
                <a:cs typeface="Arial"/>
              </a:rPr>
              <a:t>, </a:t>
            </a:r>
            <a:r>
              <a:rPr lang="en-US" b="1" i="1" dirty="0">
                <a:solidFill>
                  <a:srgbClr val="00B050"/>
                </a:solidFill>
                <a:effectLst>
                  <a:outerShdw blurRad="38100" dist="38100" dir="2700000" algn="tl">
                    <a:srgbClr val="000000">
                      <a:alpha val="43137"/>
                    </a:srgbClr>
                  </a:outerShdw>
                </a:effectLst>
                <a:ea typeface="Calibri"/>
                <a:cs typeface="Arial"/>
              </a:rPr>
              <a:t>over-budget</a:t>
            </a:r>
          </a:p>
          <a:p>
            <a:pPr marL="0" marR="0" indent="0">
              <a:lnSpc>
                <a:spcPct val="115000"/>
              </a:lnSpc>
              <a:spcBef>
                <a:spcPts val="0"/>
              </a:spcBef>
              <a:spcAft>
                <a:spcPts val="1000"/>
              </a:spcAft>
              <a:buNone/>
            </a:pPr>
            <a:endParaRPr lang="en-US" dirty="0" smtClean="0">
              <a:ea typeface="Calibri"/>
              <a:cs typeface="Arial"/>
            </a:endParaRPr>
          </a:p>
          <a:p>
            <a:pPr marL="0" marR="0" indent="0">
              <a:lnSpc>
                <a:spcPct val="115000"/>
              </a:lnSpc>
              <a:spcBef>
                <a:spcPts val="0"/>
              </a:spcBef>
              <a:spcAft>
                <a:spcPts val="1000"/>
              </a:spcAft>
              <a:buNone/>
            </a:pPr>
            <a:r>
              <a:rPr lang="en-US" dirty="0" smtClean="0">
                <a:ea typeface="Calibri"/>
                <a:cs typeface="Arial"/>
              </a:rPr>
              <a:t>The </a:t>
            </a:r>
            <a:r>
              <a:rPr lang="en-US" dirty="0">
                <a:ea typeface="Calibri"/>
                <a:cs typeface="Arial"/>
              </a:rPr>
              <a:t>adjectival status of these compounds can often be confirmed by their appropriateness in comparative contexts and with the modifier </a:t>
            </a:r>
            <a:r>
              <a:rPr lang="en-US" b="1" i="1" dirty="0">
                <a:solidFill>
                  <a:schemeClr val="accent6">
                    <a:lumMod val="75000"/>
                  </a:schemeClr>
                </a:solidFill>
                <a:effectLst>
                  <a:outerShdw blurRad="38100" dist="38100" dir="2700000" algn="tl">
                    <a:srgbClr val="000000">
                      <a:alpha val="43137"/>
                    </a:srgbClr>
                  </a:outerShdw>
                </a:effectLst>
                <a:ea typeface="Calibri"/>
                <a:cs typeface="Arial"/>
              </a:rPr>
              <a:t>very</a:t>
            </a:r>
            <a:r>
              <a:rPr lang="en-US" dirty="0">
                <a:ea typeface="Calibri"/>
                <a:cs typeface="Arial"/>
              </a:rPr>
              <a:t>:</a:t>
            </a:r>
          </a:p>
          <a:p>
            <a:pPr marL="0" marR="0" indent="0">
              <a:lnSpc>
                <a:spcPct val="115000"/>
              </a:lnSpc>
              <a:spcBef>
                <a:spcPts val="0"/>
              </a:spcBef>
              <a:spcAft>
                <a:spcPts val="1000"/>
              </a:spcAft>
              <a:buNone/>
            </a:pPr>
            <a:endParaRPr lang="en-US" dirty="0" smtClean="0">
              <a:ea typeface="Calibri"/>
              <a:cs typeface="Arial"/>
            </a:endParaRPr>
          </a:p>
          <a:p>
            <a:pPr marL="0" marR="0" indent="0">
              <a:lnSpc>
                <a:spcPct val="115000"/>
              </a:lnSpc>
              <a:spcBef>
                <a:spcPts val="0"/>
              </a:spcBef>
              <a:spcAft>
                <a:spcPts val="1000"/>
              </a:spcAft>
              <a:buNone/>
            </a:pPr>
            <a:r>
              <a:rPr lang="en-US" dirty="0" smtClean="0">
                <a:ea typeface="Calibri"/>
                <a:cs typeface="Arial"/>
              </a:rPr>
              <a:t>(</a:t>
            </a:r>
            <a:r>
              <a:rPr lang="en-US" dirty="0">
                <a:ea typeface="Calibri"/>
                <a:cs typeface="Arial"/>
              </a:rPr>
              <a:t>22) </a:t>
            </a:r>
          </a:p>
          <a:p>
            <a:pPr marL="0" marR="0" indent="0">
              <a:lnSpc>
                <a:spcPct val="115000"/>
              </a:lnSpc>
              <a:spcBef>
                <a:spcPts val="0"/>
              </a:spcBef>
              <a:spcAft>
                <a:spcPts val="1000"/>
              </a:spcAft>
              <a:buNone/>
            </a:pPr>
            <a:r>
              <a:rPr lang="en-US" dirty="0">
                <a:ea typeface="Calibri"/>
                <a:cs typeface="Arial"/>
              </a:rPr>
              <a:t>a. They live in a</a:t>
            </a:r>
            <a:r>
              <a:rPr lang="en-US" dirty="0">
                <a:solidFill>
                  <a:schemeClr val="accent6">
                    <a:lumMod val="75000"/>
                  </a:schemeClr>
                </a:solidFill>
                <a:ea typeface="Calibri"/>
                <a:cs typeface="Arial"/>
              </a:rPr>
              <a:t> </a:t>
            </a:r>
            <a:r>
              <a:rPr lang="en-US" b="1" i="1" dirty="0">
                <a:solidFill>
                  <a:schemeClr val="accent6">
                    <a:lumMod val="75000"/>
                  </a:schemeClr>
                </a:solidFill>
                <a:effectLst>
                  <a:outerShdw blurRad="38100" dist="38100" dir="2700000" algn="tl">
                    <a:srgbClr val="000000">
                      <a:alpha val="43137"/>
                    </a:srgbClr>
                  </a:outerShdw>
                </a:effectLst>
                <a:ea typeface="Calibri"/>
                <a:cs typeface="Arial"/>
              </a:rPr>
              <a:t>very</a:t>
            </a:r>
            <a:r>
              <a:rPr lang="en-US" dirty="0">
                <a:solidFill>
                  <a:schemeClr val="accent6">
                    <a:lumMod val="75000"/>
                  </a:schemeClr>
                </a:solidFill>
                <a:ea typeface="Calibri"/>
                <a:cs typeface="Arial"/>
              </a:rPr>
              <a:t> </a:t>
            </a:r>
            <a:r>
              <a:rPr lang="en-US" b="1" i="1" dirty="0">
                <a:solidFill>
                  <a:srgbClr val="FF0000"/>
                </a:solidFill>
                <a:effectLst>
                  <a:outerShdw blurRad="38100" dist="38100" dir="2700000" algn="tl">
                    <a:srgbClr val="000000">
                      <a:alpha val="43137"/>
                    </a:srgbClr>
                  </a:outerShdw>
                </a:effectLst>
                <a:ea typeface="Calibri"/>
                <a:cs typeface="Arial"/>
              </a:rPr>
              <a:t>down-market</a:t>
            </a:r>
            <a:r>
              <a:rPr lang="en-US" dirty="0">
                <a:ea typeface="Calibri"/>
                <a:cs typeface="Arial"/>
              </a:rPr>
              <a:t>  neighborhood.</a:t>
            </a:r>
          </a:p>
          <a:p>
            <a:pPr marL="0" indent="0">
              <a:buNone/>
            </a:pPr>
            <a:r>
              <a:rPr lang="en-US" dirty="0">
                <a:ea typeface="Calibri"/>
                <a:cs typeface="Arial"/>
              </a:rPr>
              <a:t>b. This year’s expenditure is even </a:t>
            </a:r>
            <a:r>
              <a:rPr lang="en-US" b="1" i="1" dirty="0">
                <a:solidFill>
                  <a:schemeClr val="accent6">
                    <a:lumMod val="75000"/>
                  </a:schemeClr>
                </a:solidFill>
                <a:effectLst>
                  <a:outerShdw blurRad="38100" dist="38100" dir="2700000" algn="tl">
                    <a:srgbClr val="000000">
                      <a:alpha val="43137"/>
                    </a:srgbClr>
                  </a:outerShdw>
                </a:effectLst>
                <a:ea typeface="Calibri"/>
                <a:cs typeface="Arial"/>
              </a:rPr>
              <a:t>more</a:t>
            </a:r>
            <a:r>
              <a:rPr lang="en-US" dirty="0">
                <a:ea typeface="Calibri"/>
                <a:cs typeface="Arial"/>
              </a:rPr>
              <a:t> </a:t>
            </a:r>
            <a:r>
              <a:rPr lang="en-US" b="1" i="1" dirty="0">
                <a:solidFill>
                  <a:srgbClr val="00B050"/>
                </a:solidFill>
                <a:effectLst>
                  <a:outerShdw blurRad="38100" dist="38100" dir="2700000" algn="tl">
                    <a:srgbClr val="000000">
                      <a:alpha val="43137"/>
                    </a:srgbClr>
                  </a:outerShdw>
                </a:effectLst>
                <a:ea typeface="Calibri"/>
                <a:cs typeface="Arial"/>
              </a:rPr>
              <a:t>over-budget</a:t>
            </a:r>
            <a:r>
              <a:rPr lang="en-US" dirty="0">
                <a:ea typeface="Calibri"/>
                <a:cs typeface="Arial"/>
              </a:rPr>
              <a:t> than last year’s</a:t>
            </a:r>
          </a:p>
        </p:txBody>
      </p:sp>
    </p:spTree>
    <p:extLst>
      <p:ext uri="{BB962C8B-B14F-4D97-AF65-F5344CB8AC3E}">
        <p14:creationId xmlns:p14="http://schemas.microsoft.com/office/powerpoint/2010/main" val="374748197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r>
              <a:rPr lang="en-US" dirty="0">
                <a:latin typeface="HelveticaNeue-Roman"/>
              </a:rPr>
              <a:t>Headed and headless compounds</a:t>
            </a:r>
            <a:endParaRPr lang="en-US" dirty="0"/>
          </a:p>
        </p:txBody>
      </p:sp>
      <p:sp>
        <p:nvSpPr>
          <p:cNvPr id="3" name="Content Placeholder 2"/>
          <p:cNvSpPr>
            <a:spLocks noGrp="1"/>
          </p:cNvSpPr>
          <p:nvPr>
            <p:ph idx="1"/>
          </p:nvPr>
        </p:nvSpPr>
        <p:spPr>
          <a:xfrm>
            <a:off x="457200" y="914400"/>
            <a:ext cx="8229600" cy="5791200"/>
          </a:xfrm>
        </p:spPr>
        <p:txBody>
          <a:bodyPr>
            <a:normAutofit lnSpcReduction="10000"/>
          </a:bodyPr>
          <a:lstStyle/>
          <a:p>
            <a:pPr marL="0" marR="0" indent="0">
              <a:lnSpc>
                <a:spcPct val="115000"/>
              </a:lnSpc>
              <a:spcBef>
                <a:spcPts val="0"/>
              </a:spcBef>
              <a:spcAft>
                <a:spcPts val="1000"/>
              </a:spcAft>
              <a:buNone/>
            </a:pPr>
            <a:r>
              <a:rPr lang="en-US" dirty="0" smtClean="0">
                <a:ea typeface="Calibri"/>
                <a:cs typeface="Arial"/>
              </a:rPr>
              <a:t>The fact </a:t>
            </a:r>
            <a:r>
              <a:rPr lang="en-US" dirty="0">
                <a:ea typeface="Calibri"/>
                <a:cs typeface="Arial"/>
              </a:rPr>
              <a:t>that the word class of these </a:t>
            </a:r>
            <a:r>
              <a:rPr lang="en-US" b="1" dirty="0">
                <a:solidFill>
                  <a:srgbClr val="FF0000"/>
                </a:solidFill>
                <a:effectLst>
                  <a:outerShdw blurRad="38100" dist="38100" dir="2700000" algn="tl">
                    <a:srgbClr val="000000">
                      <a:alpha val="43137"/>
                    </a:srgbClr>
                  </a:outerShdw>
                </a:effectLst>
                <a:ea typeface="Calibri"/>
                <a:cs typeface="Arial"/>
              </a:rPr>
              <a:t>headless</a:t>
            </a:r>
            <a:r>
              <a:rPr lang="en-US" dirty="0">
                <a:ea typeface="Calibri"/>
                <a:cs typeface="Arial"/>
              </a:rPr>
              <a:t> compounds is not determined by any element inside them has led some grammarians to call them </a:t>
            </a:r>
            <a:r>
              <a:rPr lang="en-US" b="1" i="1" dirty="0" smtClean="0">
                <a:solidFill>
                  <a:srgbClr val="FF0000"/>
                </a:solidFill>
                <a:effectLst>
                  <a:outerShdw blurRad="38100" dist="38100" dir="2700000" algn="tl">
                    <a:srgbClr val="000000">
                      <a:alpha val="43137"/>
                    </a:srgbClr>
                  </a:outerShdw>
                </a:effectLst>
                <a:ea typeface="Calibri"/>
                <a:cs typeface="Arial"/>
              </a:rPr>
              <a:t>exocentric</a:t>
            </a:r>
            <a:r>
              <a:rPr lang="en-US" b="1" dirty="0" smtClean="0">
                <a:ea typeface="Calibri"/>
                <a:cs typeface="Arial"/>
              </a:rPr>
              <a:t>. (</a:t>
            </a:r>
            <a:r>
              <a:rPr lang="en-US" dirty="0" smtClean="0">
                <a:ea typeface="Calibri"/>
                <a:cs typeface="Arial"/>
              </a:rPr>
              <a:t>Having a ‘</a:t>
            </a:r>
            <a:r>
              <a:rPr lang="en-US" dirty="0" err="1" smtClean="0">
                <a:ea typeface="Calibri"/>
                <a:cs typeface="Arial"/>
              </a:rPr>
              <a:t>centre</a:t>
            </a:r>
            <a:r>
              <a:rPr lang="en-US" dirty="0" smtClean="0">
                <a:ea typeface="Calibri"/>
                <a:cs typeface="Arial"/>
              </a:rPr>
              <a:t>’ outside themselves, figuratively speaking.)</a:t>
            </a:r>
          </a:p>
          <a:p>
            <a:pPr marL="0" marR="0" indent="0">
              <a:lnSpc>
                <a:spcPct val="115000"/>
              </a:lnSpc>
              <a:spcBef>
                <a:spcPts val="0"/>
              </a:spcBef>
              <a:spcAft>
                <a:spcPts val="1000"/>
              </a:spcAft>
              <a:buNone/>
            </a:pPr>
            <a:endParaRPr lang="en-US" dirty="0">
              <a:ea typeface="Calibri"/>
              <a:cs typeface="Arial"/>
            </a:endParaRPr>
          </a:p>
          <a:p>
            <a:pPr marL="0" marR="0" indent="0">
              <a:lnSpc>
                <a:spcPct val="115000"/>
              </a:lnSpc>
              <a:spcBef>
                <a:spcPts val="0"/>
              </a:spcBef>
              <a:spcAft>
                <a:spcPts val="1000"/>
              </a:spcAft>
              <a:buNone/>
            </a:pPr>
            <a:r>
              <a:rPr lang="en-US" dirty="0">
                <a:ea typeface="Calibri"/>
                <a:cs typeface="Arial"/>
              </a:rPr>
              <a:t>According to this approach, </a:t>
            </a:r>
            <a:r>
              <a:rPr lang="en-US" b="1" dirty="0">
                <a:solidFill>
                  <a:srgbClr val="00B050"/>
                </a:solidFill>
                <a:effectLst>
                  <a:outerShdw blurRad="38100" dist="38100" dir="2700000" algn="tl">
                    <a:srgbClr val="000000">
                      <a:alpha val="43137"/>
                    </a:srgbClr>
                  </a:outerShdw>
                </a:effectLst>
                <a:ea typeface="Calibri"/>
                <a:cs typeface="Arial"/>
              </a:rPr>
              <a:t>headed</a:t>
            </a:r>
            <a:r>
              <a:rPr lang="en-US" dirty="0">
                <a:ea typeface="Calibri"/>
                <a:cs typeface="Arial"/>
              </a:rPr>
              <a:t> compounds would be regarded as having an internal ‘</a:t>
            </a:r>
            <a:r>
              <a:rPr lang="en-US" dirty="0" err="1">
                <a:ea typeface="Calibri"/>
                <a:cs typeface="Arial"/>
              </a:rPr>
              <a:t>centre</a:t>
            </a:r>
            <a:r>
              <a:rPr lang="en-US" dirty="0">
                <a:ea typeface="Calibri"/>
                <a:cs typeface="Arial"/>
              </a:rPr>
              <a:t>’; and, sure enough, they are sometimes called </a:t>
            </a:r>
            <a:r>
              <a:rPr lang="en-US" b="1" i="1" dirty="0">
                <a:solidFill>
                  <a:srgbClr val="00B050"/>
                </a:solidFill>
                <a:effectLst>
                  <a:outerShdw blurRad="38100" dist="38100" dir="2700000" algn="tl">
                    <a:srgbClr val="000000">
                      <a:alpha val="43137"/>
                    </a:srgbClr>
                  </a:outerShdw>
                </a:effectLst>
                <a:ea typeface="Calibri"/>
                <a:cs typeface="Arial"/>
              </a:rPr>
              <a:t>endocentric</a:t>
            </a:r>
            <a:r>
              <a:rPr lang="en-US" dirty="0">
                <a:ea typeface="Calibri"/>
                <a:cs typeface="Arial"/>
              </a:rPr>
              <a:t>.</a:t>
            </a:r>
          </a:p>
        </p:txBody>
      </p:sp>
    </p:spTree>
    <p:extLst>
      <p:ext uri="{BB962C8B-B14F-4D97-AF65-F5344CB8AC3E}">
        <p14:creationId xmlns:p14="http://schemas.microsoft.com/office/powerpoint/2010/main" val="4296134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marR="0">
              <a:lnSpc>
                <a:spcPct val="115000"/>
              </a:lnSpc>
              <a:spcBef>
                <a:spcPts val="0"/>
              </a:spcBef>
              <a:spcAft>
                <a:spcPts val="1000"/>
              </a:spcAft>
            </a:pPr>
            <a:r>
              <a:rPr lang="en-US" b="1" dirty="0">
                <a:ea typeface="Calibri"/>
                <a:cs typeface="Arial"/>
              </a:rPr>
              <a:t>6.1 Compounds versus phrases</a:t>
            </a:r>
            <a:endParaRPr lang="en-US" dirty="0">
              <a:ea typeface="Calibri"/>
              <a:cs typeface="Arial"/>
            </a:endParaRPr>
          </a:p>
        </p:txBody>
      </p:sp>
      <p:sp>
        <p:nvSpPr>
          <p:cNvPr id="3" name="Content Placeholder 2"/>
          <p:cNvSpPr>
            <a:spLocks noGrp="1"/>
          </p:cNvSpPr>
          <p:nvPr>
            <p:ph idx="1"/>
          </p:nvPr>
        </p:nvSpPr>
        <p:spPr>
          <a:xfrm>
            <a:off x="457200" y="1600200"/>
            <a:ext cx="8229600" cy="5029200"/>
          </a:xfrm>
        </p:spPr>
        <p:txBody>
          <a:bodyPr>
            <a:normAutofit fontScale="85000" lnSpcReduction="20000"/>
          </a:bodyPr>
          <a:lstStyle/>
          <a:p>
            <a:pPr marL="0" marR="0" indent="0">
              <a:lnSpc>
                <a:spcPct val="115000"/>
              </a:lnSpc>
              <a:spcBef>
                <a:spcPts val="0"/>
              </a:spcBef>
              <a:spcAft>
                <a:spcPts val="1000"/>
              </a:spcAft>
              <a:buNone/>
            </a:pPr>
            <a:r>
              <a:rPr lang="en-US" b="1" dirty="0">
                <a:ea typeface="Calibri"/>
                <a:cs typeface="Arial"/>
              </a:rPr>
              <a:t>A definite answer is not always possible</a:t>
            </a:r>
            <a:r>
              <a:rPr lang="en-US" dirty="0">
                <a:ea typeface="Calibri"/>
                <a:cs typeface="Arial"/>
              </a:rPr>
              <a:t>, </a:t>
            </a:r>
            <a:r>
              <a:rPr lang="en-US" sz="4800" b="1" dirty="0">
                <a:ea typeface="Calibri"/>
                <a:cs typeface="Arial"/>
              </a:rPr>
              <a:t>but </a:t>
            </a:r>
            <a:r>
              <a:rPr lang="en-US" dirty="0">
                <a:ea typeface="Calibri"/>
                <a:cs typeface="Arial"/>
              </a:rPr>
              <a:t>t</a:t>
            </a:r>
            <a:r>
              <a:rPr lang="en-US" b="1" dirty="0">
                <a:ea typeface="Calibri"/>
                <a:cs typeface="Arial"/>
              </a:rPr>
              <a:t>here are enough clear cases to show that the distinction between compounds and phrases is valid</a:t>
            </a:r>
            <a:r>
              <a:rPr lang="en-US" dirty="0">
                <a:ea typeface="Calibri"/>
                <a:cs typeface="Arial"/>
              </a:rPr>
              <a:t>. </a:t>
            </a:r>
          </a:p>
          <a:p>
            <a:pPr marL="0" marR="0" indent="0">
              <a:lnSpc>
                <a:spcPct val="115000"/>
              </a:lnSpc>
              <a:spcBef>
                <a:spcPts val="0"/>
              </a:spcBef>
              <a:spcAft>
                <a:spcPts val="1000"/>
              </a:spcAft>
              <a:buNone/>
            </a:pPr>
            <a:endParaRPr lang="en-US" dirty="0" smtClean="0">
              <a:ea typeface="Calibri"/>
              <a:cs typeface="Arial"/>
            </a:endParaRPr>
          </a:p>
          <a:p>
            <a:pPr marL="0" marR="0" indent="0">
              <a:lnSpc>
                <a:spcPct val="115000"/>
              </a:lnSpc>
              <a:spcBef>
                <a:spcPts val="0"/>
              </a:spcBef>
              <a:spcAft>
                <a:spcPts val="1000"/>
              </a:spcAft>
              <a:buNone/>
            </a:pPr>
            <a:r>
              <a:rPr lang="en-US" dirty="0" smtClean="0">
                <a:ea typeface="Calibri"/>
                <a:cs typeface="Arial"/>
              </a:rPr>
              <a:t>Consider </a:t>
            </a:r>
            <a:r>
              <a:rPr lang="en-US" dirty="0">
                <a:ea typeface="Calibri"/>
                <a:cs typeface="Arial"/>
              </a:rPr>
              <a:t>the expressions </a:t>
            </a:r>
          </a:p>
          <a:p>
            <a:pPr marL="0" marR="0">
              <a:lnSpc>
                <a:spcPct val="115000"/>
              </a:lnSpc>
              <a:spcBef>
                <a:spcPts val="0"/>
              </a:spcBef>
              <a:spcAft>
                <a:spcPts val="1000"/>
              </a:spcAft>
            </a:pPr>
            <a:r>
              <a:rPr lang="en-US" sz="4000" b="1" i="1" dirty="0">
                <a:solidFill>
                  <a:srgbClr val="4F6228"/>
                </a:solidFill>
                <a:ea typeface="Calibri"/>
                <a:cs typeface="Arial"/>
              </a:rPr>
              <a:t>a green ‘house</a:t>
            </a:r>
            <a:r>
              <a:rPr lang="en-US" dirty="0">
                <a:ea typeface="Calibri"/>
                <a:cs typeface="Arial"/>
              </a:rPr>
              <a:t>, with its literal meaning.</a:t>
            </a:r>
          </a:p>
          <a:p>
            <a:pPr marL="0" marR="0">
              <a:lnSpc>
                <a:spcPct val="115000"/>
              </a:lnSpc>
              <a:spcBef>
                <a:spcPts val="0"/>
              </a:spcBef>
              <a:spcAft>
                <a:spcPts val="1000"/>
              </a:spcAft>
            </a:pPr>
            <a:r>
              <a:rPr lang="en-US" dirty="0">
                <a:ea typeface="Calibri"/>
                <a:cs typeface="Arial"/>
              </a:rPr>
              <a:t>Vs. </a:t>
            </a:r>
          </a:p>
          <a:p>
            <a:pPr marL="0" marR="0">
              <a:lnSpc>
                <a:spcPct val="115000"/>
              </a:lnSpc>
              <a:spcBef>
                <a:spcPts val="0"/>
              </a:spcBef>
              <a:spcAft>
                <a:spcPts val="1000"/>
              </a:spcAft>
            </a:pPr>
            <a:r>
              <a:rPr lang="en-US" sz="4000" b="1" i="1" dirty="0">
                <a:solidFill>
                  <a:srgbClr val="002060"/>
                </a:solidFill>
                <a:ea typeface="Calibri"/>
                <a:cs typeface="Arial"/>
              </a:rPr>
              <a:t>a ‘greenhouse</a:t>
            </a:r>
            <a:r>
              <a:rPr lang="en-US" dirty="0">
                <a:ea typeface="Calibri"/>
                <a:cs typeface="Arial"/>
              </a:rPr>
              <a:t>, meaning a glass structure (not usually green in </a:t>
            </a:r>
            <a:r>
              <a:rPr lang="en-US" dirty="0" err="1">
                <a:ea typeface="Calibri"/>
                <a:cs typeface="Arial"/>
              </a:rPr>
              <a:t>colour</a:t>
            </a:r>
            <a:r>
              <a:rPr lang="en-US" dirty="0">
                <a:ea typeface="Calibri"/>
                <a:cs typeface="Arial"/>
              </a:rPr>
              <a:t>!) where delicate plants are reared. </a:t>
            </a:r>
          </a:p>
        </p:txBody>
      </p:sp>
    </p:spTree>
    <p:extLst>
      <p:ext uri="{BB962C8B-B14F-4D97-AF65-F5344CB8AC3E}">
        <p14:creationId xmlns:p14="http://schemas.microsoft.com/office/powerpoint/2010/main" val="330165580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Compounding</a:t>
            </a:r>
            <a:endParaRPr lang="en-US" dirty="0"/>
          </a:p>
        </p:txBody>
      </p:sp>
      <p:sp>
        <p:nvSpPr>
          <p:cNvPr id="3" name="Content Placeholder 2"/>
          <p:cNvSpPr>
            <a:spLocks noGrp="1"/>
          </p:cNvSpPr>
          <p:nvPr>
            <p:ph idx="1"/>
          </p:nvPr>
        </p:nvSpPr>
        <p:spPr/>
        <p:txBody>
          <a:bodyPr/>
          <a:lstStyle/>
          <a:p>
            <a:pPr marL="0" indent="0">
              <a:buNone/>
            </a:pPr>
            <a:r>
              <a:rPr lang="en-US" b="1" dirty="0" smtClean="0">
                <a:solidFill>
                  <a:schemeClr val="accent6">
                    <a:lumMod val="75000"/>
                  </a:schemeClr>
                </a:solidFill>
              </a:rPr>
              <a:t>1. Endocentric Compounds</a:t>
            </a:r>
          </a:p>
          <a:p>
            <a:pPr marL="514350" indent="-514350">
              <a:buAutoNum type="alphaLcPeriod"/>
            </a:pPr>
            <a:r>
              <a:rPr lang="en-US" b="1" i="1" dirty="0">
                <a:solidFill>
                  <a:srgbClr val="0070C0"/>
                </a:solidFill>
              </a:rPr>
              <a:t>f</a:t>
            </a:r>
            <a:r>
              <a:rPr lang="en-US" b="1" i="1" dirty="0" smtClean="0">
                <a:solidFill>
                  <a:srgbClr val="0070C0"/>
                </a:solidFill>
              </a:rPr>
              <a:t>rying pan      dancing shoes</a:t>
            </a:r>
          </a:p>
          <a:p>
            <a:pPr marL="514350" indent="-514350">
              <a:buAutoNum type="alphaLcPeriod"/>
            </a:pPr>
            <a:r>
              <a:rPr lang="en-US" b="1" i="1" dirty="0" smtClean="0">
                <a:solidFill>
                  <a:schemeClr val="accent4">
                    <a:lumMod val="75000"/>
                  </a:schemeClr>
                </a:solidFill>
              </a:rPr>
              <a:t>pan opener    candlestick maker</a:t>
            </a:r>
          </a:p>
          <a:p>
            <a:pPr marL="0" indent="0">
              <a:buNone/>
            </a:pPr>
            <a:endParaRPr lang="en-US" dirty="0" smtClean="0">
              <a:solidFill>
                <a:srgbClr val="0070C0"/>
              </a:solidFill>
            </a:endParaRPr>
          </a:p>
          <a:p>
            <a:pPr>
              <a:buFontTx/>
              <a:buChar char="-"/>
            </a:pPr>
            <a:r>
              <a:rPr lang="en-US" dirty="0" smtClean="0"/>
              <a:t>Their meaning can be inferred from the meaning of the words they contain.</a:t>
            </a:r>
          </a:p>
          <a:p>
            <a:pPr>
              <a:buFontTx/>
              <a:buChar char="-"/>
            </a:pPr>
            <a:r>
              <a:rPr lang="en-US" dirty="0" smtClean="0"/>
              <a:t>The word on the left serves as a modifier.</a:t>
            </a:r>
          </a:p>
          <a:p>
            <a:pPr>
              <a:buFontTx/>
              <a:buChar char="-"/>
            </a:pPr>
            <a:endParaRPr lang="en-US" dirty="0" smtClean="0"/>
          </a:p>
          <a:p>
            <a:pPr>
              <a:buFontTx/>
              <a:buChar char="-"/>
            </a:pPr>
            <a:endParaRPr lang="en-US" dirty="0" smtClean="0"/>
          </a:p>
          <a:p>
            <a:pPr marL="0" indent="0">
              <a:buNone/>
            </a:pPr>
            <a:endParaRPr lang="en-US" dirty="0"/>
          </a:p>
        </p:txBody>
      </p:sp>
    </p:spTree>
    <p:extLst>
      <p:ext uri="{BB962C8B-B14F-4D97-AF65-F5344CB8AC3E}">
        <p14:creationId xmlns:p14="http://schemas.microsoft.com/office/powerpoint/2010/main" val="275507302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Compounding</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b="1" dirty="0" smtClean="0">
                <a:solidFill>
                  <a:schemeClr val="accent6">
                    <a:lumMod val="75000"/>
                  </a:schemeClr>
                </a:solidFill>
              </a:rPr>
              <a:t>2. Exocentric compounds</a:t>
            </a:r>
          </a:p>
          <a:p>
            <a:pPr marL="0" indent="0">
              <a:buNone/>
            </a:pPr>
            <a:endParaRPr lang="en-US" dirty="0" smtClean="0">
              <a:solidFill>
                <a:srgbClr val="0070C0"/>
              </a:solidFill>
            </a:endParaRPr>
          </a:p>
          <a:p>
            <a:pPr>
              <a:buFontTx/>
              <a:buChar char="-"/>
            </a:pPr>
            <a:endParaRPr lang="en-US" dirty="0" smtClean="0"/>
          </a:p>
          <a:p>
            <a:pPr>
              <a:buFontTx/>
              <a:buChar char="-"/>
            </a:pPr>
            <a:endParaRPr lang="en-US" dirty="0"/>
          </a:p>
          <a:p>
            <a:pPr>
              <a:buFontTx/>
              <a:buChar char="-"/>
            </a:pPr>
            <a:endParaRPr lang="en-US" dirty="0" smtClean="0"/>
          </a:p>
          <a:p>
            <a:pPr>
              <a:buFontTx/>
              <a:buChar char="-"/>
            </a:pPr>
            <a:endParaRPr lang="en-US" dirty="0" smtClean="0"/>
          </a:p>
          <a:p>
            <a:pPr marL="0" indent="0">
              <a:buNone/>
            </a:pPr>
            <a:r>
              <a:rPr lang="en-US" dirty="0" smtClean="0"/>
              <a:t>The meaning is not compositional. They must be listed in the lexicon. They must be memorized. </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132332379"/>
              </p:ext>
            </p:extLst>
          </p:nvPr>
        </p:nvGraphicFramePr>
        <p:xfrm>
          <a:off x="838200" y="2362200"/>
          <a:ext cx="6096000" cy="2362200"/>
        </p:xfrm>
        <a:graphic>
          <a:graphicData uri="http://schemas.openxmlformats.org/drawingml/2006/table">
            <a:tbl>
              <a:tblPr firstRow="1" bandRow="1">
                <a:tableStyleId>{2D5ABB26-0587-4C30-8999-92F81FD0307C}</a:tableStyleId>
              </a:tblPr>
              <a:tblGrid>
                <a:gridCol w="30480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tblGrid>
              <a:tr h="590550">
                <a:tc>
                  <a:txBody>
                    <a:bodyPr/>
                    <a:lstStyle/>
                    <a:p>
                      <a:r>
                        <a:rPr lang="en-US" sz="2400" b="1" dirty="0" smtClean="0">
                          <a:solidFill>
                            <a:schemeClr val="accent4">
                              <a:lumMod val="50000"/>
                            </a:schemeClr>
                          </a:solidFill>
                        </a:rPr>
                        <a:t>Green tax (N)</a:t>
                      </a:r>
                      <a:endParaRPr lang="en-US" sz="2400" b="1" dirty="0">
                        <a:solidFill>
                          <a:schemeClr val="accent4">
                            <a:lumMod val="50000"/>
                          </a:schemeClr>
                        </a:solidFill>
                      </a:endParaRPr>
                    </a:p>
                  </a:txBody>
                  <a:tcPr/>
                </a:tc>
                <a:tc>
                  <a:txBody>
                    <a:bodyPr/>
                    <a:lstStyle/>
                    <a:p>
                      <a:r>
                        <a:rPr lang="en-US" sz="2400" b="1" dirty="0" smtClean="0">
                          <a:solidFill>
                            <a:schemeClr val="accent4">
                              <a:lumMod val="50000"/>
                            </a:schemeClr>
                          </a:solidFill>
                        </a:rPr>
                        <a:t>Greenhouse (N)</a:t>
                      </a:r>
                      <a:endParaRPr lang="en-US" sz="2400" b="1" dirty="0">
                        <a:solidFill>
                          <a:schemeClr val="accent4">
                            <a:lumMod val="50000"/>
                          </a:schemeClr>
                        </a:solidFill>
                      </a:endParaRPr>
                    </a:p>
                  </a:txBody>
                  <a:tcPr/>
                </a:tc>
                <a:extLst>
                  <a:ext uri="{0D108BD9-81ED-4DB2-BD59-A6C34878D82A}">
                    <a16:rowId xmlns:a16="http://schemas.microsoft.com/office/drawing/2014/main" val="10000"/>
                  </a:ext>
                </a:extLst>
              </a:tr>
              <a:tr h="590550">
                <a:tc>
                  <a:txBody>
                    <a:bodyPr/>
                    <a:lstStyle/>
                    <a:p>
                      <a:r>
                        <a:rPr lang="en-US" sz="2400" b="1" dirty="0" smtClean="0">
                          <a:solidFill>
                            <a:schemeClr val="accent4">
                              <a:lumMod val="50000"/>
                            </a:schemeClr>
                          </a:solidFill>
                        </a:rPr>
                        <a:t>Cold turkey (N)</a:t>
                      </a:r>
                      <a:endParaRPr lang="en-US" sz="2400" b="1" dirty="0">
                        <a:solidFill>
                          <a:schemeClr val="accent4">
                            <a:lumMod val="50000"/>
                          </a:schemeClr>
                        </a:solidFill>
                      </a:endParaRPr>
                    </a:p>
                  </a:txBody>
                  <a:tcPr/>
                </a:tc>
                <a:tc>
                  <a:txBody>
                    <a:bodyPr/>
                    <a:lstStyle/>
                    <a:p>
                      <a:r>
                        <a:rPr lang="en-US" sz="2400" b="1" dirty="0" smtClean="0">
                          <a:solidFill>
                            <a:schemeClr val="accent4">
                              <a:lumMod val="50000"/>
                            </a:schemeClr>
                          </a:solidFill>
                        </a:rPr>
                        <a:t>Bag lady (N)</a:t>
                      </a:r>
                      <a:endParaRPr lang="en-US" sz="2400" b="1" dirty="0">
                        <a:solidFill>
                          <a:schemeClr val="accent4">
                            <a:lumMod val="50000"/>
                          </a:schemeClr>
                        </a:solidFill>
                      </a:endParaRPr>
                    </a:p>
                  </a:txBody>
                  <a:tcPr/>
                </a:tc>
                <a:extLst>
                  <a:ext uri="{0D108BD9-81ED-4DB2-BD59-A6C34878D82A}">
                    <a16:rowId xmlns:a16="http://schemas.microsoft.com/office/drawing/2014/main" val="10001"/>
                  </a:ext>
                </a:extLst>
              </a:tr>
              <a:tr h="590550">
                <a:tc>
                  <a:txBody>
                    <a:bodyPr/>
                    <a:lstStyle/>
                    <a:p>
                      <a:r>
                        <a:rPr lang="en-US" sz="2400" b="1" dirty="0" smtClean="0">
                          <a:solidFill>
                            <a:schemeClr val="accent4">
                              <a:lumMod val="50000"/>
                            </a:schemeClr>
                          </a:solidFill>
                        </a:rPr>
                        <a:t>Golden handcuffs (N)</a:t>
                      </a:r>
                      <a:endParaRPr lang="en-US" sz="2400" b="1" dirty="0">
                        <a:solidFill>
                          <a:schemeClr val="accent4">
                            <a:lumMod val="50000"/>
                          </a:schemeClr>
                        </a:solidFill>
                      </a:endParaRPr>
                    </a:p>
                  </a:txBody>
                  <a:tcPr/>
                </a:tc>
                <a:tc>
                  <a:txBody>
                    <a:bodyPr/>
                    <a:lstStyle/>
                    <a:p>
                      <a:r>
                        <a:rPr lang="en-US" sz="2400" b="1" dirty="0" smtClean="0">
                          <a:solidFill>
                            <a:schemeClr val="accent4">
                              <a:lumMod val="50000"/>
                            </a:schemeClr>
                          </a:solidFill>
                        </a:rPr>
                        <a:t>Stonewall (verb)</a:t>
                      </a:r>
                      <a:endParaRPr lang="en-US" sz="2400" b="1" dirty="0">
                        <a:solidFill>
                          <a:schemeClr val="accent4">
                            <a:lumMod val="50000"/>
                          </a:schemeClr>
                        </a:solidFill>
                      </a:endParaRPr>
                    </a:p>
                  </a:txBody>
                  <a:tcPr/>
                </a:tc>
                <a:extLst>
                  <a:ext uri="{0D108BD9-81ED-4DB2-BD59-A6C34878D82A}">
                    <a16:rowId xmlns:a16="http://schemas.microsoft.com/office/drawing/2014/main" val="10002"/>
                  </a:ext>
                </a:extLst>
              </a:tr>
              <a:tr h="590550">
                <a:tc>
                  <a:txBody>
                    <a:bodyPr/>
                    <a:lstStyle/>
                    <a:p>
                      <a:r>
                        <a:rPr lang="en-US" sz="2400" b="1" dirty="0" smtClean="0">
                          <a:solidFill>
                            <a:schemeClr val="accent4">
                              <a:lumMod val="50000"/>
                            </a:schemeClr>
                          </a:solidFill>
                        </a:rPr>
                        <a:t>Cold shoulder (V,N)</a:t>
                      </a:r>
                      <a:endParaRPr lang="en-US" sz="2400" b="1" dirty="0">
                        <a:solidFill>
                          <a:schemeClr val="accent4">
                            <a:lumMod val="50000"/>
                          </a:schemeClr>
                        </a:solidFill>
                      </a:endParaRPr>
                    </a:p>
                  </a:txBody>
                  <a:tcPr/>
                </a:tc>
                <a:tc>
                  <a:txBody>
                    <a:bodyPr/>
                    <a:lstStyle/>
                    <a:p>
                      <a:r>
                        <a:rPr lang="en-US" sz="2400" b="1" dirty="0" smtClean="0">
                          <a:solidFill>
                            <a:schemeClr val="accent4">
                              <a:lumMod val="50000"/>
                            </a:schemeClr>
                          </a:solidFill>
                        </a:rPr>
                        <a:t>Carbon footprint (N)</a:t>
                      </a:r>
                      <a:endParaRPr lang="en-US" sz="2400" b="1" dirty="0">
                        <a:solidFill>
                          <a:schemeClr val="accent4">
                            <a:lumMod val="50000"/>
                          </a:schemeClr>
                        </a:solidFill>
                      </a:endParaRPr>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495001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Compounding</a:t>
            </a:r>
            <a:endParaRPr lang="en-US" dirty="0"/>
          </a:p>
        </p:txBody>
      </p:sp>
      <p:sp>
        <p:nvSpPr>
          <p:cNvPr id="3" name="Content Placeholder 2"/>
          <p:cNvSpPr>
            <a:spLocks noGrp="1"/>
          </p:cNvSpPr>
          <p:nvPr>
            <p:ph idx="1"/>
          </p:nvPr>
        </p:nvSpPr>
        <p:spPr/>
        <p:txBody>
          <a:bodyPr>
            <a:normAutofit/>
          </a:bodyPr>
          <a:lstStyle/>
          <a:p>
            <a:pPr marL="0" indent="0">
              <a:buNone/>
            </a:pPr>
            <a:r>
              <a:rPr lang="en-US" b="1" dirty="0" smtClean="0">
                <a:solidFill>
                  <a:schemeClr val="accent6">
                    <a:lumMod val="75000"/>
                  </a:schemeClr>
                </a:solidFill>
              </a:rPr>
              <a:t>3. Endocentric OR Exocentric </a:t>
            </a:r>
            <a:r>
              <a:rPr lang="en-US" sz="2400" b="1" dirty="0" smtClean="0">
                <a:solidFill>
                  <a:schemeClr val="tx2">
                    <a:lumMod val="75000"/>
                  </a:schemeClr>
                </a:solidFill>
              </a:rPr>
              <a:t>(According to context)</a:t>
            </a:r>
            <a:endParaRPr lang="en-US" sz="2400" dirty="0" smtClean="0">
              <a:solidFill>
                <a:schemeClr val="tx2">
                  <a:lumMod val="75000"/>
                </a:schemeClr>
              </a:solidFill>
            </a:endParaRPr>
          </a:p>
          <a:p>
            <a:pPr marL="0" indent="0">
              <a:buNone/>
            </a:pPr>
            <a:r>
              <a:rPr lang="en-US" b="1" i="1" dirty="0" smtClean="0">
                <a:solidFill>
                  <a:schemeClr val="accent4">
                    <a:lumMod val="50000"/>
                  </a:schemeClr>
                </a:solidFill>
              </a:rPr>
              <a:t>Knee-deep </a:t>
            </a:r>
            <a:r>
              <a:rPr lang="en-US" dirty="0" smtClean="0">
                <a:solidFill>
                  <a:schemeClr val="accent4">
                    <a:lumMod val="50000"/>
                  </a:schemeClr>
                </a:solidFill>
              </a:rPr>
              <a:t>(adj.) </a:t>
            </a:r>
            <a:r>
              <a:rPr lang="en-US" dirty="0" smtClean="0"/>
              <a:t>can mean </a:t>
            </a:r>
          </a:p>
          <a:p>
            <a:pPr>
              <a:buFontTx/>
              <a:buChar char="-"/>
            </a:pPr>
            <a:r>
              <a:rPr lang="en-US" dirty="0" smtClean="0"/>
              <a:t>‘</a:t>
            </a:r>
            <a:r>
              <a:rPr lang="en-US" b="1" i="1" dirty="0" smtClean="0"/>
              <a:t>sunk right up the knees</a:t>
            </a:r>
            <a:r>
              <a:rPr lang="en-US" dirty="0" smtClean="0"/>
              <a:t>’ </a:t>
            </a:r>
          </a:p>
          <a:p>
            <a:pPr marL="0" indent="0">
              <a:buNone/>
            </a:pPr>
            <a:r>
              <a:rPr lang="en-US" dirty="0">
                <a:solidFill>
                  <a:srgbClr val="00B050"/>
                </a:solidFill>
              </a:rPr>
              <a:t> </a:t>
            </a:r>
            <a:r>
              <a:rPr lang="en-US" dirty="0" smtClean="0">
                <a:solidFill>
                  <a:srgbClr val="00B050"/>
                </a:solidFill>
              </a:rPr>
              <a:t>   (literally) compositional meaning </a:t>
            </a:r>
            <a:r>
              <a:rPr lang="en-US" dirty="0" smtClean="0">
                <a:solidFill>
                  <a:srgbClr val="002060"/>
                </a:solidFill>
              </a:rPr>
              <a:t> endocentric  </a:t>
            </a:r>
          </a:p>
          <a:p>
            <a:pPr marL="0" indent="0">
              <a:buNone/>
            </a:pPr>
            <a:endParaRPr lang="en-US" dirty="0" smtClean="0">
              <a:solidFill>
                <a:srgbClr val="002060"/>
              </a:solidFill>
            </a:endParaRPr>
          </a:p>
          <a:p>
            <a:pPr>
              <a:buFontTx/>
              <a:buChar char="-"/>
            </a:pPr>
            <a:r>
              <a:rPr lang="en-US" b="1" i="1" dirty="0" smtClean="0">
                <a:solidFill>
                  <a:schemeClr val="tx1">
                    <a:lumMod val="95000"/>
                    <a:lumOff val="5000"/>
                  </a:schemeClr>
                </a:solidFill>
              </a:rPr>
              <a:t>‘deeply involved with’ </a:t>
            </a:r>
          </a:p>
          <a:p>
            <a:pPr marL="0" indent="0">
              <a:buNone/>
            </a:pPr>
            <a:r>
              <a:rPr lang="en-US" b="1" i="1" dirty="0">
                <a:solidFill>
                  <a:schemeClr val="tx1">
                    <a:lumMod val="95000"/>
                    <a:lumOff val="5000"/>
                  </a:schemeClr>
                </a:solidFill>
              </a:rPr>
              <a:t> </a:t>
            </a:r>
            <a:r>
              <a:rPr lang="en-US" b="1" i="1" dirty="0" smtClean="0">
                <a:solidFill>
                  <a:schemeClr val="tx1">
                    <a:lumMod val="95000"/>
                    <a:lumOff val="5000"/>
                  </a:schemeClr>
                </a:solidFill>
              </a:rPr>
              <a:t>    </a:t>
            </a:r>
            <a:r>
              <a:rPr lang="en-US" dirty="0" smtClean="0">
                <a:solidFill>
                  <a:srgbClr val="00B050"/>
                </a:solidFill>
              </a:rPr>
              <a:t>(figurative) </a:t>
            </a:r>
            <a:r>
              <a:rPr lang="en-US" dirty="0" err="1" smtClean="0">
                <a:solidFill>
                  <a:srgbClr val="00B050"/>
                </a:solidFill>
              </a:rPr>
              <a:t>noncompositional</a:t>
            </a:r>
            <a:r>
              <a:rPr lang="en-US" dirty="0" smtClean="0">
                <a:solidFill>
                  <a:srgbClr val="00B050"/>
                </a:solidFill>
              </a:rPr>
              <a:t> </a:t>
            </a:r>
            <a:r>
              <a:rPr lang="en-US" dirty="0" smtClean="0">
                <a:solidFill>
                  <a:srgbClr val="002060"/>
                </a:solidFill>
              </a:rPr>
              <a:t>exocentric</a:t>
            </a:r>
            <a:endParaRPr lang="en-US" b="1" i="1" dirty="0" smtClean="0">
              <a:solidFill>
                <a:srgbClr val="002060"/>
              </a:solidFill>
            </a:endParaRPr>
          </a:p>
        </p:txBody>
      </p:sp>
    </p:spTree>
    <p:extLst>
      <p:ext uri="{BB962C8B-B14F-4D97-AF65-F5344CB8AC3E}">
        <p14:creationId xmlns:p14="http://schemas.microsoft.com/office/powerpoint/2010/main" val="86537286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15962"/>
          </a:xfrm>
        </p:spPr>
        <p:txBody>
          <a:bodyPr>
            <a:normAutofit fontScale="90000"/>
          </a:bodyPr>
          <a:lstStyle/>
          <a:p>
            <a:r>
              <a:rPr lang="en-US" dirty="0">
                <a:ea typeface="Calibri"/>
                <a:cs typeface="Arial"/>
              </a:rPr>
              <a:t>Blends and acronyms</a:t>
            </a:r>
            <a:endParaRPr lang="en-US" dirty="0"/>
          </a:p>
        </p:txBody>
      </p:sp>
      <p:sp>
        <p:nvSpPr>
          <p:cNvPr id="3" name="Content Placeholder 2"/>
          <p:cNvSpPr>
            <a:spLocks noGrp="1"/>
          </p:cNvSpPr>
          <p:nvPr>
            <p:ph idx="1"/>
          </p:nvPr>
        </p:nvSpPr>
        <p:spPr>
          <a:xfrm>
            <a:off x="457200" y="1143000"/>
            <a:ext cx="8229600" cy="4983163"/>
          </a:xfrm>
        </p:spPr>
        <p:txBody>
          <a:bodyPr>
            <a:normAutofit lnSpcReduction="10000"/>
          </a:bodyPr>
          <a:lstStyle/>
          <a:p>
            <a:pPr marL="0" marR="0" indent="0">
              <a:lnSpc>
                <a:spcPct val="115000"/>
              </a:lnSpc>
              <a:spcBef>
                <a:spcPts val="0"/>
              </a:spcBef>
              <a:spcAft>
                <a:spcPts val="1000"/>
              </a:spcAft>
              <a:buNone/>
            </a:pPr>
            <a:r>
              <a:rPr lang="en-US" b="1" dirty="0">
                <a:solidFill>
                  <a:srgbClr val="FF0000"/>
                </a:solidFill>
                <a:effectLst>
                  <a:outerShdw blurRad="38100" dist="38100" dir="2700000" algn="tl">
                    <a:srgbClr val="000000">
                      <a:alpha val="43137"/>
                    </a:srgbClr>
                  </a:outerShdw>
                </a:effectLst>
                <a:ea typeface="Calibri"/>
                <a:cs typeface="Arial"/>
              </a:rPr>
              <a:t>Blends</a:t>
            </a:r>
            <a:r>
              <a:rPr lang="en-US" dirty="0">
                <a:ea typeface="Calibri"/>
                <a:cs typeface="Arial"/>
              </a:rPr>
              <a:t>:  a kind of compound where at least one component is reproduced only partially. </a:t>
            </a:r>
          </a:p>
          <a:p>
            <a:pPr marL="0" marR="0" indent="0">
              <a:lnSpc>
                <a:spcPct val="115000"/>
              </a:lnSpc>
              <a:spcBef>
                <a:spcPts val="0"/>
              </a:spcBef>
              <a:spcAft>
                <a:spcPts val="1000"/>
              </a:spcAft>
              <a:buNone/>
            </a:pPr>
            <a:r>
              <a:rPr lang="en-US" b="1" i="1" dirty="0">
                <a:solidFill>
                  <a:srgbClr val="00B050"/>
                </a:solidFill>
                <a:effectLst>
                  <a:outerShdw blurRad="38100" dist="38100" dir="2700000" algn="tl">
                    <a:srgbClr val="000000">
                      <a:alpha val="43137"/>
                    </a:srgbClr>
                  </a:outerShdw>
                </a:effectLst>
                <a:ea typeface="Calibri"/>
                <a:cs typeface="Arial"/>
              </a:rPr>
              <a:t>smog</a:t>
            </a:r>
            <a:r>
              <a:rPr lang="en-US" dirty="0">
                <a:ea typeface="Calibri"/>
                <a:cs typeface="Arial"/>
              </a:rPr>
              <a:t>, blended from </a:t>
            </a:r>
            <a:r>
              <a:rPr lang="en-US" i="1" dirty="0">
                <a:ea typeface="Calibri"/>
                <a:cs typeface="Arial"/>
              </a:rPr>
              <a:t>smoke </a:t>
            </a:r>
            <a:r>
              <a:rPr lang="en-US" dirty="0">
                <a:ea typeface="Calibri"/>
                <a:cs typeface="Arial"/>
              </a:rPr>
              <a:t>and </a:t>
            </a:r>
            <a:r>
              <a:rPr lang="en-US" i="1" dirty="0">
                <a:ea typeface="Calibri"/>
                <a:cs typeface="Arial"/>
              </a:rPr>
              <a:t>fog</a:t>
            </a:r>
            <a:r>
              <a:rPr lang="en-US" dirty="0">
                <a:ea typeface="Calibri"/>
                <a:cs typeface="Arial"/>
              </a:rPr>
              <a:t>; </a:t>
            </a:r>
          </a:p>
          <a:p>
            <a:pPr marL="0" marR="0" indent="0">
              <a:lnSpc>
                <a:spcPct val="115000"/>
              </a:lnSpc>
              <a:spcBef>
                <a:spcPts val="0"/>
              </a:spcBef>
              <a:spcAft>
                <a:spcPts val="1000"/>
              </a:spcAft>
              <a:buNone/>
            </a:pPr>
            <a:endParaRPr lang="en-US" dirty="0" smtClean="0">
              <a:ea typeface="Calibri"/>
              <a:cs typeface="Arial"/>
            </a:endParaRPr>
          </a:p>
          <a:p>
            <a:pPr marL="0" marR="0" indent="0">
              <a:lnSpc>
                <a:spcPct val="115000"/>
              </a:lnSpc>
              <a:spcBef>
                <a:spcPts val="0"/>
              </a:spcBef>
              <a:spcAft>
                <a:spcPts val="1000"/>
              </a:spcAft>
              <a:buNone/>
            </a:pPr>
            <a:r>
              <a:rPr lang="en-US" b="1" i="1" dirty="0" smtClean="0">
                <a:solidFill>
                  <a:srgbClr val="FF0000"/>
                </a:solidFill>
                <a:effectLst>
                  <a:outerShdw blurRad="38100" dist="38100" dir="2700000" algn="tl">
                    <a:srgbClr val="000000">
                      <a:alpha val="43137"/>
                    </a:srgbClr>
                  </a:outerShdw>
                </a:effectLst>
                <a:ea typeface="Calibri"/>
                <a:cs typeface="Arial"/>
              </a:rPr>
              <a:t>Partial </a:t>
            </a:r>
            <a:r>
              <a:rPr lang="en-US" b="1" i="1" dirty="0">
                <a:solidFill>
                  <a:srgbClr val="FF0000"/>
                </a:solidFill>
                <a:effectLst>
                  <a:outerShdw blurRad="38100" dist="38100" dir="2700000" algn="tl">
                    <a:srgbClr val="000000">
                      <a:alpha val="43137"/>
                    </a:srgbClr>
                  </a:outerShdw>
                </a:effectLst>
                <a:ea typeface="Calibri"/>
                <a:cs typeface="Arial"/>
              </a:rPr>
              <a:t>blends</a:t>
            </a:r>
            <a:r>
              <a:rPr lang="en-US" dirty="0">
                <a:ea typeface="Calibri"/>
                <a:cs typeface="Arial"/>
              </a:rPr>
              <a:t>, where only one component is truncated</a:t>
            </a:r>
          </a:p>
          <a:p>
            <a:pPr marL="0" marR="0" indent="0">
              <a:lnSpc>
                <a:spcPct val="115000"/>
              </a:lnSpc>
              <a:spcBef>
                <a:spcPts val="0"/>
              </a:spcBef>
              <a:spcAft>
                <a:spcPts val="1000"/>
              </a:spcAft>
              <a:buNone/>
            </a:pPr>
            <a:r>
              <a:rPr lang="en-US" b="1" i="1" dirty="0" err="1">
                <a:solidFill>
                  <a:schemeClr val="accent4">
                    <a:lumMod val="75000"/>
                  </a:schemeClr>
                </a:solidFill>
                <a:effectLst>
                  <a:outerShdw blurRad="38100" dist="38100" dir="2700000" algn="tl">
                    <a:srgbClr val="000000">
                      <a:alpha val="43137"/>
                    </a:srgbClr>
                  </a:outerShdw>
                </a:effectLst>
                <a:ea typeface="Calibri"/>
                <a:cs typeface="Arial"/>
              </a:rPr>
              <a:t>talkathon</a:t>
            </a:r>
            <a:r>
              <a:rPr lang="en-US" i="1" dirty="0">
                <a:ea typeface="Calibri"/>
                <a:cs typeface="Arial"/>
              </a:rPr>
              <a:t> </a:t>
            </a:r>
            <a:r>
              <a:rPr lang="en-US" dirty="0">
                <a:ea typeface="Calibri"/>
                <a:cs typeface="Arial"/>
              </a:rPr>
              <a:t>(from </a:t>
            </a:r>
            <a:r>
              <a:rPr lang="en-US" i="1" dirty="0">
                <a:ea typeface="Calibri"/>
                <a:cs typeface="Arial"/>
              </a:rPr>
              <a:t>talk </a:t>
            </a:r>
            <a:r>
              <a:rPr lang="en-US" dirty="0">
                <a:ea typeface="Calibri"/>
                <a:cs typeface="Arial"/>
              </a:rPr>
              <a:t>plus </a:t>
            </a:r>
            <a:r>
              <a:rPr lang="en-US" i="1" dirty="0">
                <a:ea typeface="Calibri"/>
                <a:cs typeface="Arial"/>
              </a:rPr>
              <a:t>marathon</a:t>
            </a:r>
            <a:r>
              <a:rPr lang="en-US" dirty="0">
                <a:ea typeface="Calibri"/>
                <a:cs typeface="Arial"/>
              </a:rPr>
              <a:t>)</a:t>
            </a:r>
          </a:p>
          <a:p>
            <a:pPr marL="0" marR="0" indent="0">
              <a:lnSpc>
                <a:spcPct val="115000"/>
              </a:lnSpc>
              <a:spcBef>
                <a:spcPts val="0"/>
              </a:spcBef>
              <a:spcAft>
                <a:spcPts val="1000"/>
              </a:spcAft>
              <a:buNone/>
            </a:pPr>
            <a:r>
              <a:rPr lang="en-US" b="1" i="1" dirty="0">
                <a:solidFill>
                  <a:schemeClr val="accent4">
                    <a:lumMod val="75000"/>
                  </a:schemeClr>
                </a:solidFill>
                <a:effectLst>
                  <a:outerShdw blurRad="38100" dist="38100" dir="2700000" algn="tl">
                    <a:srgbClr val="000000">
                      <a:alpha val="43137"/>
                    </a:srgbClr>
                  </a:outerShdw>
                </a:effectLst>
                <a:ea typeface="Calibri"/>
                <a:cs typeface="Arial"/>
              </a:rPr>
              <a:t>cheeseburger</a:t>
            </a:r>
            <a:r>
              <a:rPr lang="en-US" i="1" dirty="0">
                <a:ea typeface="Calibri"/>
                <a:cs typeface="Arial"/>
              </a:rPr>
              <a:t> </a:t>
            </a:r>
            <a:r>
              <a:rPr lang="en-US" dirty="0">
                <a:ea typeface="Calibri"/>
                <a:cs typeface="Arial"/>
              </a:rPr>
              <a:t>(from </a:t>
            </a:r>
            <a:r>
              <a:rPr lang="en-US" i="1" dirty="0">
                <a:ea typeface="Calibri"/>
                <a:cs typeface="Arial"/>
              </a:rPr>
              <a:t>cheese </a:t>
            </a:r>
            <a:r>
              <a:rPr lang="en-US" dirty="0">
                <a:ea typeface="Calibri"/>
                <a:cs typeface="Arial"/>
              </a:rPr>
              <a:t>plus </a:t>
            </a:r>
            <a:r>
              <a:rPr lang="en-US" i="1" dirty="0">
                <a:ea typeface="Calibri"/>
                <a:cs typeface="Arial"/>
              </a:rPr>
              <a:t>hamburger</a:t>
            </a:r>
            <a:r>
              <a:rPr lang="en-US" dirty="0">
                <a:ea typeface="Calibri"/>
                <a:cs typeface="Arial"/>
              </a:rPr>
              <a:t>). </a:t>
            </a:r>
          </a:p>
          <a:p>
            <a:pPr marL="0" indent="0">
              <a:buNone/>
            </a:pPr>
            <a:endParaRPr lang="en-US" dirty="0"/>
          </a:p>
        </p:txBody>
      </p:sp>
    </p:spTree>
    <p:extLst>
      <p:ext uri="{BB962C8B-B14F-4D97-AF65-F5344CB8AC3E}">
        <p14:creationId xmlns:p14="http://schemas.microsoft.com/office/powerpoint/2010/main" val="267102812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457200"/>
          </a:xfrm>
        </p:spPr>
        <p:txBody>
          <a:bodyPr>
            <a:normAutofit fontScale="90000"/>
          </a:bodyPr>
          <a:lstStyle/>
          <a:p>
            <a:r>
              <a:rPr lang="en-US" dirty="0">
                <a:ea typeface="Calibri"/>
                <a:cs typeface="Arial"/>
              </a:rPr>
              <a:t>Blends and acronyms</a:t>
            </a:r>
            <a:endParaRPr lang="en-US" dirty="0"/>
          </a:p>
        </p:txBody>
      </p:sp>
      <p:sp>
        <p:nvSpPr>
          <p:cNvPr id="3" name="Content Placeholder 2"/>
          <p:cNvSpPr>
            <a:spLocks noGrp="1"/>
          </p:cNvSpPr>
          <p:nvPr>
            <p:ph idx="1"/>
          </p:nvPr>
        </p:nvSpPr>
        <p:spPr>
          <a:xfrm>
            <a:off x="457200" y="762000"/>
            <a:ext cx="8229600" cy="5791200"/>
          </a:xfrm>
        </p:spPr>
        <p:txBody>
          <a:bodyPr>
            <a:normAutofit fontScale="77500" lnSpcReduction="20000"/>
          </a:bodyPr>
          <a:lstStyle/>
          <a:p>
            <a:pPr marL="0" marR="0" indent="0">
              <a:lnSpc>
                <a:spcPct val="115000"/>
              </a:lnSpc>
              <a:spcBef>
                <a:spcPts val="0"/>
              </a:spcBef>
              <a:spcAft>
                <a:spcPts val="1000"/>
              </a:spcAft>
              <a:buNone/>
            </a:pPr>
            <a:r>
              <a:rPr lang="en-US" b="1" i="1" dirty="0" smtClean="0">
                <a:solidFill>
                  <a:srgbClr val="FF0000"/>
                </a:solidFill>
                <a:effectLst>
                  <a:outerShdw blurRad="38100" dist="38100" dir="2700000" algn="tl">
                    <a:srgbClr val="000000">
                      <a:alpha val="43137"/>
                    </a:srgbClr>
                  </a:outerShdw>
                </a:effectLst>
                <a:ea typeface="Calibri"/>
                <a:cs typeface="Arial"/>
              </a:rPr>
              <a:t>Acronyms</a:t>
            </a:r>
            <a:r>
              <a:rPr lang="en-US" b="1" i="1" dirty="0" smtClean="0">
                <a:solidFill>
                  <a:srgbClr val="F79646">
                    <a:lumMod val="75000"/>
                  </a:srgbClr>
                </a:solidFill>
                <a:effectLst>
                  <a:outerShdw blurRad="38100" dist="38100" dir="2700000" algn="tl">
                    <a:srgbClr val="000000">
                      <a:alpha val="43137"/>
                    </a:srgbClr>
                  </a:outerShdw>
                </a:effectLst>
                <a:ea typeface="Calibri"/>
                <a:cs typeface="Arial"/>
              </a:rPr>
              <a:t>: </a:t>
            </a:r>
            <a:r>
              <a:rPr lang="en-US" b="1" i="1" dirty="0" smtClean="0">
                <a:effectLst>
                  <a:outerShdw blurRad="38100" dist="38100" dir="2700000" algn="tl">
                    <a:srgbClr val="000000">
                      <a:alpha val="43137"/>
                    </a:srgbClr>
                  </a:outerShdw>
                </a:effectLst>
                <a:ea typeface="Calibri"/>
                <a:cs typeface="Arial"/>
              </a:rPr>
              <a:t>a </a:t>
            </a:r>
            <a:r>
              <a:rPr lang="en-US" dirty="0" smtClean="0">
                <a:ea typeface="Calibri"/>
                <a:cs typeface="Arial"/>
              </a:rPr>
              <a:t>kind </a:t>
            </a:r>
            <a:r>
              <a:rPr lang="en-US" dirty="0">
                <a:ea typeface="Calibri"/>
                <a:cs typeface="Arial"/>
              </a:rPr>
              <a:t>of truncation that a component of a blend can undergo </a:t>
            </a:r>
            <a:r>
              <a:rPr lang="en-US" dirty="0" smtClean="0">
                <a:ea typeface="Calibri"/>
                <a:cs typeface="Arial"/>
              </a:rPr>
              <a:t>reduction </a:t>
            </a:r>
            <a:r>
              <a:rPr lang="en-US" dirty="0">
                <a:ea typeface="Calibri"/>
                <a:cs typeface="Arial"/>
              </a:rPr>
              <a:t>to just one sound (or letter), usually the first. </a:t>
            </a:r>
            <a:r>
              <a:rPr lang="en-US" dirty="0" smtClean="0">
                <a:ea typeface="Calibri"/>
                <a:cs typeface="Arial"/>
              </a:rPr>
              <a:t>(</a:t>
            </a:r>
            <a:r>
              <a:rPr lang="en-US" b="1" dirty="0" smtClean="0">
                <a:solidFill>
                  <a:schemeClr val="accent4">
                    <a:lumMod val="50000"/>
                  </a:schemeClr>
                </a:solidFill>
                <a:effectLst>
                  <a:outerShdw blurRad="38100" dist="38100" dir="2700000" algn="tl">
                    <a:srgbClr val="000000">
                      <a:alpha val="43137"/>
                    </a:srgbClr>
                  </a:outerShdw>
                </a:effectLst>
                <a:ea typeface="Calibri"/>
                <a:cs typeface="Arial"/>
              </a:rPr>
              <a:t>Blends </a:t>
            </a:r>
            <a:r>
              <a:rPr lang="en-US" b="1" dirty="0">
                <a:solidFill>
                  <a:schemeClr val="accent4">
                    <a:lumMod val="50000"/>
                  </a:schemeClr>
                </a:solidFill>
                <a:effectLst>
                  <a:outerShdw blurRad="38100" dist="38100" dir="2700000" algn="tl">
                    <a:srgbClr val="000000">
                      <a:alpha val="43137"/>
                    </a:srgbClr>
                  </a:outerShdw>
                </a:effectLst>
                <a:ea typeface="Calibri"/>
                <a:cs typeface="Arial"/>
              </a:rPr>
              <a:t>made up of initial </a:t>
            </a:r>
            <a:r>
              <a:rPr lang="en-US" b="1" dirty="0" smtClean="0">
                <a:solidFill>
                  <a:schemeClr val="accent4">
                    <a:lumMod val="50000"/>
                  </a:schemeClr>
                </a:solidFill>
                <a:effectLst>
                  <a:outerShdw blurRad="38100" dist="38100" dir="2700000" algn="tl">
                    <a:srgbClr val="000000">
                      <a:alpha val="43137"/>
                    </a:srgbClr>
                  </a:outerShdw>
                </a:effectLst>
                <a:ea typeface="Calibri"/>
                <a:cs typeface="Arial"/>
              </a:rPr>
              <a:t>letters</a:t>
            </a:r>
            <a:r>
              <a:rPr lang="en-US" dirty="0" smtClean="0">
                <a:ea typeface="Calibri"/>
                <a:cs typeface="Arial"/>
              </a:rPr>
              <a:t>)</a:t>
            </a:r>
          </a:p>
          <a:p>
            <a:pPr marL="0" marR="0" indent="0">
              <a:lnSpc>
                <a:spcPct val="115000"/>
              </a:lnSpc>
              <a:spcBef>
                <a:spcPts val="0"/>
              </a:spcBef>
              <a:spcAft>
                <a:spcPts val="1000"/>
              </a:spcAft>
              <a:buNone/>
            </a:pPr>
            <a:endParaRPr lang="en-US" dirty="0">
              <a:ea typeface="Calibri"/>
              <a:cs typeface="Arial"/>
            </a:endParaRPr>
          </a:p>
          <a:p>
            <a:pPr marL="0" marR="0">
              <a:lnSpc>
                <a:spcPct val="115000"/>
              </a:lnSpc>
              <a:spcBef>
                <a:spcPts val="0"/>
              </a:spcBef>
              <a:spcAft>
                <a:spcPts val="1000"/>
              </a:spcAft>
            </a:pPr>
            <a:r>
              <a:rPr lang="en-US" dirty="0">
                <a:ea typeface="Calibri"/>
                <a:cs typeface="Arial"/>
              </a:rPr>
              <a:t> </a:t>
            </a:r>
            <a:r>
              <a:rPr lang="en-US" i="1" dirty="0">
                <a:ea typeface="Calibri"/>
                <a:cs typeface="Arial"/>
              </a:rPr>
              <a:t>NATO </a:t>
            </a:r>
            <a:r>
              <a:rPr lang="en-US" dirty="0">
                <a:ea typeface="Calibri"/>
                <a:cs typeface="Arial"/>
              </a:rPr>
              <a:t>(for </a:t>
            </a:r>
            <a:r>
              <a:rPr lang="en-US" i="1" dirty="0">
                <a:ea typeface="Calibri"/>
                <a:cs typeface="Arial"/>
              </a:rPr>
              <a:t>North Atlantic Treaty </a:t>
            </a:r>
            <a:r>
              <a:rPr lang="en-US" i="1" dirty="0" err="1">
                <a:ea typeface="Calibri"/>
                <a:cs typeface="Arial"/>
              </a:rPr>
              <a:t>Organisation</a:t>
            </a:r>
            <a:r>
              <a:rPr lang="en-US" dirty="0">
                <a:ea typeface="Calibri"/>
                <a:cs typeface="Arial"/>
              </a:rPr>
              <a:t>)</a:t>
            </a:r>
          </a:p>
          <a:p>
            <a:pPr marL="0" marR="0">
              <a:lnSpc>
                <a:spcPct val="115000"/>
              </a:lnSpc>
              <a:spcBef>
                <a:spcPts val="0"/>
              </a:spcBef>
              <a:spcAft>
                <a:spcPts val="1000"/>
              </a:spcAft>
            </a:pPr>
            <a:r>
              <a:rPr lang="en-US" i="1" dirty="0">
                <a:ea typeface="Calibri"/>
                <a:cs typeface="Arial"/>
              </a:rPr>
              <a:t>ANZAC </a:t>
            </a:r>
            <a:r>
              <a:rPr lang="en-US" dirty="0">
                <a:ea typeface="Calibri"/>
                <a:cs typeface="Arial"/>
              </a:rPr>
              <a:t>(for </a:t>
            </a:r>
            <a:r>
              <a:rPr lang="en-US" i="1" dirty="0">
                <a:ea typeface="Calibri"/>
                <a:cs typeface="Arial"/>
              </a:rPr>
              <a:t>Australian and New Zealand Army Corps</a:t>
            </a:r>
            <a:r>
              <a:rPr lang="en-US" dirty="0">
                <a:ea typeface="Calibri"/>
                <a:cs typeface="Arial"/>
              </a:rPr>
              <a:t>)</a:t>
            </a:r>
          </a:p>
          <a:p>
            <a:pPr marL="0" marR="0">
              <a:lnSpc>
                <a:spcPct val="115000"/>
              </a:lnSpc>
              <a:spcBef>
                <a:spcPts val="0"/>
              </a:spcBef>
              <a:spcAft>
                <a:spcPts val="1000"/>
              </a:spcAft>
            </a:pPr>
            <a:r>
              <a:rPr lang="en-US" i="1" dirty="0">
                <a:ea typeface="Calibri"/>
                <a:cs typeface="Arial"/>
              </a:rPr>
              <a:t>RAM </a:t>
            </a:r>
            <a:r>
              <a:rPr lang="en-US" dirty="0">
                <a:ea typeface="Calibri"/>
                <a:cs typeface="Arial"/>
              </a:rPr>
              <a:t>(for </a:t>
            </a:r>
            <a:r>
              <a:rPr lang="en-US" i="1" dirty="0">
                <a:ea typeface="Calibri"/>
                <a:cs typeface="Arial"/>
              </a:rPr>
              <a:t>random access memory</a:t>
            </a:r>
            <a:r>
              <a:rPr lang="en-US" dirty="0">
                <a:ea typeface="Calibri"/>
                <a:cs typeface="Arial"/>
              </a:rPr>
              <a:t>)</a:t>
            </a:r>
          </a:p>
          <a:p>
            <a:pPr marL="0" marR="0">
              <a:lnSpc>
                <a:spcPct val="115000"/>
              </a:lnSpc>
              <a:spcBef>
                <a:spcPts val="0"/>
              </a:spcBef>
              <a:spcAft>
                <a:spcPts val="1000"/>
              </a:spcAft>
            </a:pPr>
            <a:r>
              <a:rPr lang="en-US" i="1" dirty="0">
                <a:ea typeface="Calibri"/>
                <a:cs typeface="Arial"/>
              </a:rPr>
              <a:t>SCSI </a:t>
            </a:r>
            <a:r>
              <a:rPr lang="en-US" dirty="0">
                <a:ea typeface="Calibri"/>
                <a:cs typeface="Arial"/>
              </a:rPr>
              <a:t>(pronounced </a:t>
            </a:r>
            <a:r>
              <a:rPr lang="en-US" i="1" dirty="0">
                <a:ea typeface="Calibri"/>
                <a:cs typeface="Arial"/>
              </a:rPr>
              <a:t>scuzzy</a:t>
            </a:r>
            <a:r>
              <a:rPr lang="en-US" dirty="0">
                <a:ea typeface="Calibri"/>
                <a:cs typeface="Arial"/>
              </a:rPr>
              <a:t>, from </a:t>
            </a:r>
            <a:r>
              <a:rPr lang="en-US" i="1" dirty="0">
                <a:ea typeface="Calibri"/>
                <a:cs typeface="Arial"/>
              </a:rPr>
              <a:t>small computer systems interface</a:t>
            </a:r>
            <a:r>
              <a:rPr lang="en-US" dirty="0">
                <a:ea typeface="Calibri"/>
                <a:cs typeface="Arial"/>
              </a:rPr>
              <a:t>)</a:t>
            </a:r>
          </a:p>
          <a:p>
            <a:pPr marL="0" marR="0">
              <a:lnSpc>
                <a:spcPct val="115000"/>
              </a:lnSpc>
              <a:spcBef>
                <a:spcPts val="0"/>
              </a:spcBef>
              <a:spcAft>
                <a:spcPts val="1000"/>
              </a:spcAft>
            </a:pPr>
            <a:r>
              <a:rPr lang="en-US" i="1" dirty="0">
                <a:ea typeface="Calibri"/>
                <a:cs typeface="Arial"/>
              </a:rPr>
              <a:t>AIDS</a:t>
            </a:r>
            <a:r>
              <a:rPr lang="en-US" dirty="0">
                <a:ea typeface="Calibri"/>
                <a:cs typeface="Arial"/>
              </a:rPr>
              <a:t> (from </a:t>
            </a:r>
            <a:r>
              <a:rPr lang="en-US" i="1" dirty="0">
                <a:ea typeface="Calibri"/>
                <a:cs typeface="Arial"/>
              </a:rPr>
              <a:t>acquired immune deficiency syndrome</a:t>
            </a:r>
            <a:r>
              <a:rPr lang="en-US" dirty="0" smtClean="0">
                <a:ea typeface="Calibri"/>
                <a:cs typeface="Arial"/>
              </a:rPr>
              <a:t>)</a:t>
            </a:r>
          </a:p>
          <a:p>
            <a:pPr marL="0" marR="0">
              <a:lnSpc>
                <a:spcPct val="115000"/>
              </a:lnSpc>
              <a:spcBef>
                <a:spcPts val="0"/>
              </a:spcBef>
              <a:spcAft>
                <a:spcPts val="1000"/>
              </a:spcAft>
            </a:pPr>
            <a:r>
              <a:rPr lang="en-US" dirty="0">
                <a:ea typeface="Calibri"/>
                <a:cs typeface="Arial"/>
              </a:rPr>
              <a:t>Intermediate between an acronym and a blend is sonar (from sound navigation and ranging).</a:t>
            </a:r>
          </a:p>
          <a:p>
            <a:pPr marL="0" marR="0">
              <a:lnSpc>
                <a:spcPct val="115000"/>
              </a:lnSpc>
              <a:spcBef>
                <a:spcPts val="0"/>
              </a:spcBef>
              <a:spcAft>
                <a:spcPts val="1000"/>
              </a:spcAft>
            </a:pPr>
            <a:endParaRPr lang="en-US" dirty="0">
              <a:ea typeface="Calibri"/>
              <a:cs typeface="Arial"/>
            </a:endParaRPr>
          </a:p>
          <a:p>
            <a:pPr marL="0" indent="0">
              <a:buNone/>
            </a:pPr>
            <a:endParaRPr lang="en-US" dirty="0"/>
          </a:p>
        </p:txBody>
      </p:sp>
    </p:spTree>
    <p:extLst>
      <p:ext uri="{BB962C8B-B14F-4D97-AF65-F5344CB8AC3E}">
        <p14:creationId xmlns:p14="http://schemas.microsoft.com/office/powerpoint/2010/main" val="65041062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15962"/>
          </a:xfrm>
        </p:spPr>
        <p:txBody>
          <a:bodyPr>
            <a:normAutofit fontScale="90000"/>
          </a:bodyPr>
          <a:lstStyle/>
          <a:p>
            <a:r>
              <a:rPr lang="en-US" dirty="0">
                <a:ea typeface="Calibri"/>
                <a:cs typeface="Arial"/>
              </a:rPr>
              <a:t>Blends and acronyms</a:t>
            </a:r>
            <a:endParaRPr lang="en-US" dirty="0"/>
          </a:p>
        </p:txBody>
      </p:sp>
      <p:sp>
        <p:nvSpPr>
          <p:cNvPr id="3" name="Content Placeholder 2"/>
          <p:cNvSpPr>
            <a:spLocks noGrp="1"/>
          </p:cNvSpPr>
          <p:nvPr>
            <p:ph idx="1"/>
          </p:nvPr>
        </p:nvSpPr>
        <p:spPr>
          <a:xfrm>
            <a:off x="457200" y="1143000"/>
            <a:ext cx="8229600" cy="4983163"/>
          </a:xfrm>
        </p:spPr>
        <p:txBody>
          <a:bodyPr>
            <a:normAutofit/>
          </a:bodyPr>
          <a:lstStyle/>
          <a:p>
            <a:pPr marL="0" marR="0" indent="0">
              <a:lnSpc>
                <a:spcPct val="115000"/>
              </a:lnSpc>
              <a:spcBef>
                <a:spcPts val="0"/>
              </a:spcBef>
              <a:spcAft>
                <a:spcPts val="1000"/>
              </a:spcAft>
              <a:buNone/>
            </a:pPr>
            <a:r>
              <a:rPr lang="en-US" dirty="0" smtClean="0">
                <a:ea typeface="Calibri"/>
                <a:cs typeface="Arial"/>
              </a:rPr>
              <a:t>Not any </a:t>
            </a:r>
            <a:r>
              <a:rPr lang="en-US" dirty="0">
                <a:ea typeface="Calibri"/>
                <a:cs typeface="Arial"/>
              </a:rPr>
              <a:t>string of capital letters represents an acronym. </a:t>
            </a:r>
            <a:endParaRPr lang="en-US" dirty="0" smtClean="0">
              <a:ea typeface="Calibri"/>
              <a:cs typeface="Arial"/>
            </a:endParaRPr>
          </a:p>
          <a:p>
            <a:pPr marL="0" marR="0" indent="0">
              <a:lnSpc>
                <a:spcPct val="115000"/>
              </a:lnSpc>
              <a:spcBef>
                <a:spcPts val="0"/>
              </a:spcBef>
              <a:spcAft>
                <a:spcPts val="1000"/>
              </a:spcAft>
              <a:buNone/>
            </a:pPr>
            <a:endParaRPr lang="en-US" dirty="0">
              <a:ea typeface="Calibri"/>
              <a:cs typeface="Arial"/>
            </a:endParaRPr>
          </a:p>
          <a:p>
            <a:pPr marL="0" marR="0" indent="0">
              <a:lnSpc>
                <a:spcPct val="115000"/>
              </a:lnSpc>
              <a:spcBef>
                <a:spcPts val="0"/>
              </a:spcBef>
              <a:spcAft>
                <a:spcPts val="1000"/>
              </a:spcAft>
              <a:buNone/>
            </a:pPr>
            <a:r>
              <a:rPr lang="en-US" dirty="0" smtClean="0">
                <a:ea typeface="Calibri"/>
                <a:cs typeface="Arial"/>
              </a:rPr>
              <a:t>If </a:t>
            </a:r>
            <a:r>
              <a:rPr lang="en-US" dirty="0">
                <a:ea typeface="Calibri"/>
                <a:cs typeface="Arial"/>
              </a:rPr>
              <a:t>the conventional way of reading the string is by pronouncing the name of each letter in turn, as with </a:t>
            </a:r>
            <a:r>
              <a:rPr lang="en-US" i="1" dirty="0">
                <a:ea typeface="Calibri"/>
                <a:cs typeface="Arial"/>
              </a:rPr>
              <a:t>USA </a:t>
            </a:r>
            <a:r>
              <a:rPr lang="en-US" dirty="0">
                <a:ea typeface="Calibri"/>
                <a:cs typeface="Arial"/>
              </a:rPr>
              <a:t>and </a:t>
            </a:r>
            <a:r>
              <a:rPr lang="en-US" i="1" dirty="0">
                <a:ea typeface="Calibri"/>
                <a:cs typeface="Arial"/>
              </a:rPr>
              <a:t>RP </a:t>
            </a:r>
            <a:r>
              <a:rPr lang="en-US" dirty="0">
                <a:ea typeface="Calibri"/>
                <a:cs typeface="Arial"/>
              </a:rPr>
              <a:t>(standing for the ‘Received Pronunciation’ of British English), then it is not an acronym but an </a:t>
            </a:r>
            <a:r>
              <a:rPr lang="en-US" b="1" i="1" dirty="0">
                <a:solidFill>
                  <a:srgbClr val="FF0000"/>
                </a:solidFill>
                <a:ea typeface="Calibri"/>
                <a:cs typeface="Arial"/>
              </a:rPr>
              <a:t>abbreviation</a:t>
            </a:r>
            <a:r>
              <a:rPr lang="en-US" dirty="0">
                <a:ea typeface="Calibri"/>
                <a:cs typeface="Arial"/>
              </a:rPr>
              <a:t>.</a:t>
            </a:r>
          </a:p>
        </p:txBody>
      </p:sp>
    </p:spTree>
    <p:extLst>
      <p:ext uri="{BB962C8B-B14F-4D97-AF65-F5344CB8AC3E}">
        <p14:creationId xmlns:p14="http://schemas.microsoft.com/office/powerpoint/2010/main" val="275815009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15962"/>
          </a:xfrm>
        </p:spPr>
        <p:txBody>
          <a:bodyPr>
            <a:normAutofit fontScale="90000"/>
          </a:bodyPr>
          <a:lstStyle/>
          <a:p>
            <a:r>
              <a:rPr lang="en-US" dirty="0">
                <a:ea typeface="Calibri"/>
                <a:cs typeface="Arial"/>
              </a:rPr>
              <a:t>Blends and acronyms</a:t>
            </a:r>
            <a:endParaRPr lang="en-US" dirty="0"/>
          </a:p>
        </p:txBody>
      </p:sp>
      <p:sp>
        <p:nvSpPr>
          <p:cNvPr id="3" name="Content Placeholder 2"/>
          <p:cNvSpPr>
            <a:spLocks noGrp="1"/>
          </p:cNvSpPr>
          <p:nvPr>
            <p:ph idx="1"/>
          </p:nvPr>
        </p:nvSpPr>
        <p:spPr>
          <a:xfrm>
            <a:off x="457200" y="1143000"/>
            <a:ext cx="8229600" cy="4983163"/>
          </a:xfrm>
        </p:spPr>
        <p:txBody>
          <a:bodyPr>
            <a:normAutofit fontScale="92500" lnSpcReduction="10000"/>
          </a:bodyPr>
          <a:lstStyle/>
          <a:p>
            <a:pPr marL="0" marR="0" indent="0">
              <a:lnSpc>
                <a:spcPct val="115000"/>
              </a:lnSpc>
              <a:spcBef>
                <a:spcPts val="0"/>
              </a:spcBef>
              <a:spcAft>
                <a:spcPts val="1000"/>
              </a:spcAft>
              <a:buNone/>
            </a:pPr>
            <a:r>
              <a:rPr lang="en-US" b="1" dirty="0">
                <a:solidFill>
                  <a:srgbClr val="FF0000"/>
                </a:solidFill>
                <a:effectLst>
                  <a:outerShdw blurRad="38100" dist="38100" dir="2700000" algn="tl">
                    <a:srgbClr val="000000">
                      <a:alpha val="43137"/>
                    </a:srgbClr>
                  </a:outerShdw>
                </a:effectLst>
                <a:ea typeface="Calibri"/>
                <a:cs typeface="Arial"/>
              </a:rPr>
              <a:t>B</a:t>
            </a:r>
            <a:r>
              <a:rPr lang="en-US" b="1" dirty="0" smtClean="0">
                <a:solidFill>
                  <a:srgbClr val="FF0000"/>
                </a:solidFill>
                <a:effectLst>
                  <a:outerShdw blurRad="38100" dist="38100" dir="2700000" algn="tl">
                    <a:srgbClr val="000000">
                      <a:alpha val="43137"/>
                    </a:srgbClr>
                  </a:outerShdw>
                </a:effectLst>
                <a:ea typeface="Calibri"/>
                <a:cs typeface="Arial"/>
              </a:rPr>
              <a:t>lending</a:t>
            </a:r>
            <a:r>
              <a:rPr lang="en-US" dirty="0" smtClean="0">
                <a:ea typeface="Calibri"/>
                <a:cs typeface="Arial"/>
              </a:rPr>
              <a:t> </a:t>
            </a:r>
            <a:r>
              <a:rPr lang="en-US" dirty="0">
                <a:ea typeface="Calibri"/>
                <a:cs typeface="Arial"/>
              </a:rPr>
              <a:t>and </a:t>
            </a:r>
            <a:r>
              <a:rPr lang="en-US" b="1" dirty="0" err="1">
                <a:solidFill>
                  <a:srgbClr val="FF0000"/>
                </a:solidFill>
                <a:effectLst>
                  <a:outerShdw blurRad="38100" dist="38100" dir="2700000" algn="tl">
                    <a:srgbClr val="000000">
                      <a:alpha val="43137"/>
                    </a:srgbClr>
                  </a:outerShdw>
                </a:effectLst>
                <a:ea typeface="Calibri"/>
                <a:cs typeface="Arial"/>
              </a:rPr>
              <a:t>acronymy</a:t>
            </a:r>
            <a:r>
              <a:rPr lang="en-US" dirty="0">
                <a:ea typeface="Calibri"/>
                <a:cs typeface="Arial"/>
              </a:rPr>
              <a:t> are in active use for the creation of new vocabulary. </a:t>
            </a:r>
            <a:endParaRPr lang="en-US" dirty="0" smtClean="0">
              <a:ea typeface="Calibri"/>
              <a:cs typeface="Arial"/>
            </a:endParaRPr>
          </a:p>
          <a:p>
            <a:pPr marL="0" marR="0" indent="0">
              <a:lnSpc>
                <a:spcPct val="115000"/>
              </a:lnSpc>
              <a:spcBef>
                <a:spcPts val="0"/>
              </a:spcBef>
              <a:spcAft>
                <a:spcPts val="1000"/>
              </a:spcAft>
              <a:buNone/>
            </a:pPr>
            <a:endParaRPr lang="en-US" dirty="0">
              <a:ea typeface="Calibri"/>
              <a:cs typeface="Arial"/>
            </a:endParaRPr>
          </a:p>
          <a:p>
            <a:pPr marL="0" marR="0" indent="0">
              <a:lnSpc>
                <a:spcPct val="115000"/>
              </a:lnSpc>
              <a:spcBef>
                <a:spcPts val="0"/>
              </a:spcBef>
              <a:spcAft>
                <a:spcPts val="1000"/>
              </a:spcAft>
              <a:buNone/>
            </a:pPr>
            <a:r>
              <a:rPr lang="en-US" dirty="0" smtClean="0">
                <a:ea typeface="Calibri"/>
                <a:cs typeface="Arial"/>
              </a:rPr>
              <a:t>However</a:t>
            </a:r>
            <a:r>
              <a:rPr lang="en-US" dirty="0">
                <a:ea typeface="Calibri"/>
                <a:cs typeface="Arial"/>
              </a:rPr>
              <a:t>, </a:t>
            </a:r>
            <a:r>
              <a:rPr lang="en-US" b="1" dirty="0">
                <a:effectLst>
                  <a:outerShdw blurRad="38100" dist="38100" dir="2700000" algn="tl">
                    <a:srgbClr val="000000">
                      <a:alpha val="43137"/>
                    </a:srgbClr>
                  </a:outerShdw>
                </a:effectLst>
                <a:ea typeface="Calibri"/>
                <a:cs typeface="Arial"/>
              </a:rPr>
              <a:t>they differ </a:t>
            </a:r>
            <a:r>
              <a:rPr lang="en-US" dirty="0">
                <a:ea typeface="Calibri"/>
                <a:cs typeface="Arial"/>
              </a:rPr>
              <a:t>from </a:t>
            </a:r>
            <a:r>
              <a:rPr lang="en-US" b="1" dirty="0">
                <a:solidFill>
                  <a:srgbClr val="0070C0"/>
                </a:solidFill>
                <a:effectLst>
                  <a:outerShdw blurRad="38100" dist="38100" dir="2700000" algn="tl">
                    <a:srgbClr val="000000">
                      <a:alpha val="43137"/>
                    </a:srgbClr>
                  </a:outerShdw>
                </a:effectLst>
                <a:ea typeface="Calibri"/>
                <a:cs typeface="Arial"/>
              </a:rPr>
              <a:t>derivational affixation </a:t>
            </a:r>
            <a:r>
              <a:rPr lang="en-US" dirty="0">
                <a:ea typeface="Calibri"/>
                <a:cs typeface="Arial"/>
              </a:rPr>
              <a:t>and </a:t>
            </a:r>
            <a:r>
              <a:rPr lang="en-US" b="1" dirty="0">
                <a:solidFill>
                  <a:srgbClr val="0070C0"/>
                </a:solidFill>
                <a:effectLst>
                  <a:outerShdw blurRad="38100" dist="38100" dir="2700000" algn="tl">
                    <a:srgbClr val="000000">
                      <a:alpha val="43137"/>
                    </a:srgbClr>
                  </a:outerShdw>
                </a:effectLst>
                <a:ea typeface="Calibri"/>
                <a:cs typeface="Arial"/>
              </a:rPr>
              <a:t>normal compounding </a:t>
            </a:r>
            <a:r>
              <a:rPr lang="en-US" dirty="0">
                <a:ea typeface="Calibri"/>
                <a:cs typeface="Arial"/>
              </a:rPr>
              <a:t>in being </a:t>
            </a:r>
            <a:endParaRPr lang="en-US" dirty="0" smtClean="0">
              <a:ea typeface="Calibri"/>
              <a:cs typeface="Arial"/>
            </a:endParaRPr>
          </a:p>
          <a:p>
            <a:pPr marR="0">
              <a:lnSpc>
                <a:spcPct val="115000"/>
              </a:lnSpc>
              <a:spcBef>
                <a:spcPts val="0"/>
              </a:spcBef>
              <a:spcAft>
                <a:spcPts val="1000"/>
              </a:spcAft>
              <a:buFontTx/>
              <a:buChar char="-"/>
            </a:pPr>
            <a:r>
              <a:rPr lang="en-US" dirty="0" smtClean="0">
                <a:ea typeface="Calibri"/>
                <a:cs typeface="Arial"/>
              </a:rPr>
              <a:t>more </a:t>
            </a:r>
            <a:r>
              <a:rPr lang="en-US" dirty="0">
                <a:ea typeface="Calibri"/>
                <a:cs typeface="Arial"/>
              </a:rPr>
              <a:t>or less self-conscious, </a:t>
            </a:r>
            <a:endParaRPr lang="en-US" dirty="0" smtClean="0">
              <a:ea typeface="Calibri"/>
              <a:cs typeface="Arial"/>
            </a:endParaRPr>
          </a:p>
          <a:p>
            <a:pPr marR="0">
              <a:lnSpc>
                <a:spcPct val="115000"/>
              </a:lnSpc>
              <a:spcBef>
                <a:spcPts val="0"/>
              </a:spcBef>
              <a:spcAft>
                <a:spcPts val="1000"/>
              </a:spcAft>
              <a:buFontTx/>
              <a:buChar char="-"/>
            </a:pPr>
            <a:r>
              <a:rPr lang="en-US" dirty="0" smtClean="0">
                <a:ea typeface="Calibri"/>
                <a:cs typeface="Arial"/>
              </a:rPr>
              <a:t>and </a:t>
            </a:r>
            <a:r>
              <a:rPr lang="en-US" dirty="0">
                <a:ea typeface="Calibri"/>
                <a:cs typeface="Arial"/>
              </a:rPr>
              <a:t>are concentrated in areas where the demand for new noun vocabulary is greatest, such as (currently) information technology.</a:t>
            </a:r>
          </a:p>
        </p:txBody>
      </p:sp>
    </p:spTree>
    <p:extLst>
      <p:ext uri="{BB962C8B-B14F-4D97-AF65-F5344CB8AC3E}">
        <p14:creationId xmlns:p14="http://schemas.microsoft.com/office/powerpoint/2010/main" val="303940185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68362"/>
          </a:xfrm>
        </p:spPr>
        <p:txBody>
          <a:bodyPr>
            <a:normAutofit fontScale="90000"/>
          </a:bodyPr>
          <a:lstStyle/>
          <a:p>
            <a:r>
              <a:rPr lang="en-US" dirty="0">
                <a:ea typeface="Calibri"/>
                <a:cs typeface="Arial"/>
              </a:rPr>
              <a:t>Compounds containing bound combining forms</a:t>
            </a:r>
            <a:endParaRPr lang="en-US" dirty="0"/>
          </a:p>
        </p:txBody>
      </p:sp>
      <p:sp>
        <p:nvSpPr>
          <p:cNvPr id="3" name="Content Placeholder 2"/>
          <p:cNvSpPr>
            <a:spLocks noGrp="1"/>
          </p:cNvSpPr>
          <p:nvPr>
            <p:ph idx="1"/>
          </p:nvPr>
        </p:nvSpPr>
        <p:spPr>
          <a:xfrm>
            <a:off x="457200" y="1600200"/>
            <a:ext cx="8229600" cy="4678363"/>
          </a:xfrm>
        </p:spPr>
        <p:txBody>
          <a:bodyPr>
            <a:normAutofit fontScale="85000" lnSpcReduction="20000"/>
          </a:bodyPr>
          <a:lstStyle/>
          <a:p>
            <a:pPr marL="0" marR="0" indent="0">
              <a:lnSpc>
                <a:spcPct val="115000"/>
              </a:lnSpc>
              <a:spcBef>
                <a:spcPts val="0"/>
              </a:spcBef>
              <a:spcAft>
                <a:spcPts val="1000"/>
              </a:spcAft>
              <a:buNone/>
            </a:pPr>
            <a:r>
              <a:rPr lang="en-US" b="1" dirty="0">
                <a:solidFill>
                  <a:schemeClr val="accent5">
                    <a:lumMod val="75000"/>
                  </a:schemeClr>
                </a:solidFill>
                <a:effectLst>
                  <a:outerShdw blurRad="38100" dist="38100" dir="2700000" algn="tl">
                    <a:srgbClr val="000000">
                      <a:alpha val="43137"/>
                    </a:srgbClr>
                  </a:outerShdw>
                </a:effectLst>
                <a:ea typeface="Calibri"/>
                <a:cs typeface="Arial"/>
              </a:rPr>
              <a:t>Most of the compounds that we have looked at so far involve roots that are </a:t>
            </a:r>
            <a:r>
              <a:rPr lang="en-US" b="1" u="sng" dirty="0">
                <a:solidFill>
                  <a:schemeClr val="accent5">
                    <a:lumMod val="75000"/>
                  </a:schemeClr>
                </a:solidFill>
                <a:effectLst>
                  <a:outerShdw blurRad="38100" dist="38100" dir="2700000" algn="tl">
                    <a:srgbClr val="000000">
                      <a:alpha val="43137"/>
                    </a:srgbClr>
                  </a:outerShdw>
                </a:effectLst>
                <a:ea typeface="Calibri"/>
                <a:cs typeface="Arial"/>
              </a:rPr>
              <a:t>free forms</a:t>
            </a:r>
            <a:r>
              <a:rPr lang="en-US" b="1" dirty="0">
                <a:solidFill>
                  <a:schemeClr val="accent5">
                    <a:lumMod val="75000"/>
                  </a:schemeClr>
                </a:solidFill>
                <a:effectLst>
                  <a:outerShdw blurRad="38100" dist="38100" dir="2700000" algn="tl">
                    <a:srgbClr val="000000">
                      <a:alpha val="43137"/>
                    </a:srgbClr>
                  </a:outerShdw>
                </a:effectLst>
                <a:ea typeface="Calibri"/>
                <a:cs typeface="Arial"/>
              </a:rPr>
              <a:t>. </a:t>
            </a:r>
            <a:endParaRPr lang="en-US" b="1" dirty="0" smtClean="0">
              <a:solidFill>
                <a:schemeClr val="accent5">
                  <a:lumMod val="75000"/>
                </a:schemeClr>
              </a:solidFill>
              <a:effectLst>
                <a:outerShdw blurRad="38100" dist="38100" dir="2700000" algn="tl">
                  <a:srgbClr val="000000">
                    <a:alpha val="43137"/>
                  </a:srgbClr>
                </a:outerShdw>
              </a:effectLst>
              <a:ea typeface="Calibri"/>
              <a:cs typeface="Arial"/>
            </a:endParaRPr>
          </a:p>
          <a:p>
            <a:pPr marL="0" marR="0" indent="0">
              <a:lnSpc>
                <a:spcPct val="115000"/>
              </a:lnSpc>
              <a:spcBef>
                <a:spcPts val="0"/>
              </a:spcBef>
              <a:spcAft>
                <a:spcPts val="1000"/>
              </a:spcAft>
              <a:buNone/>
            </a:pPr>
            <a:endParaRPr lang="en-US" dirty="0">
              <a:ea typeface="Calibri"/>
              <a:cs typeface="Arial"/>
            </a:endParaRPr>
          </a:p>
          <a:p>
            <a:pPr marL="0" marR="0" indent="0">
              <a:lnSpc>
                <a:spcPct val="115000"/>
              </a:lnSpc>
              <a:spcBef>
                <a:spcPts val="0"/>
              </a:spcBef>
              <a:spcAft>
                <a:spcPts val="1000"/>
              </a:spcAft>
              <a:buNone/>
            </a:pPr>
            <a:r>
              <a:rPr lang="en-US" dirty="0" smtClean="0">
                <a:ea typeface="Calibri"/>
                <a:cs typeface="Arial"/>
              </a:rPr>
              <a:t>But </a:t>
            </a:r>
            <a:r>
              <a:rPr lang="en-US" dirty="0">
                <a:ea typeface="Calibri"/>
                <a:cs typeface="Arial"/>
              </a:rPr>
              <a:t>the vocabulary of English, especially in scientific and technical areas, includes a huge repertoire of compounds that are made up of bound roots, known as </a:t>
            </a:r>
            <a:r>
              <a:rPr lang="en-US" b="1" dirty="0">
                <a:solidFill>
                  <a:srgbClr val="FF0000"/>
                </a:solidFill>
                <a:effectLst>
                  <a:outerShdw blurRad="38100" dist="38100" dir="2700000" algn="tl">
                    <a:srgbClr val="000000">
                      <a:alpha val="43137"/>
                    </a:srgbClr>
                  </a:outerShdw>
                </a:effectLst>
                <a:ea typeface="Calibri"/>
                <a:cs typeface="Arial"/>
              </a:rPr>
              <a:t>combining forms</a:t>
            </a:r>
            <a:r>
              <a:rPr lang="en-US" dirty="0">
                <a:solidFill>
                  <a:srgbClr val="FF0000"/>
                </a:solidFill>
                <a:ea typeface="Calibri"/>
                <a:cs typeface="Arial"/>
              </a:rPr>
              <a:t>, </a:t>
            </a:r>
            <a:endParaRPr lang="en-US" dirty="0" smtClean="0">
              <a:solidFill>
                <a:srgbClr val="FF0000"/>
              </a:solidFill>
              <a:ea typeface="Calibri"/>
              <a:cs typeface="Arial"/>
            </a:endParaRPr>
          </a:p>
          <a:p>
            <a:pPr marL="0" marR="0" indent="0">
              <a:lnSpc>
                <a:spcPct val="115000"/>
              </a:lnSpc>
              <a:spcBef>
                <a:spcPts val="0"/>
              </a:spcBef>
              <a:spcAft>
                <a:spcPts val="1000"/>
              </a:spcAft>
              <a:buNone/>
            </a:pPr>
            <a:endParaRPr lang="en-US" dirty="0">
              <a:ea typeface="Calibri"/>
              <a:cs typeface="Arial"/>
            </a:endParaRPr>
          </a:p>
          <a:p>
            <a:pPr marL="0" marR="0" indent="0">
              <a:lnSpc>
                <a:spcPct val="115000"/>
              </a:lnSpc>
              <a:spcBef>
                <a:spcPts val="0"/>
              </a:spcBef>
              <a:spcAft>
                <a:spcPts val="1000"/>
              </a:spcAft>
              <a:buNone/>
            </a:pPr>
            <a:r>
              <a:rPr lang="en-US" dirty="0">
                <a:ea typeface="Calibri"/>
                <a:cs typeface="Arial"/>
              </a:rPr>
              <a:t>(23) </a:t>
            </a:r>
            <a:r>
              <a:rPr lang="en-US" b="1" i="1" dirty="0">
                <a:effectLst>
                  <a:outerShdw blurRad="38100" dist="38100" dir="2700000" algn="tl">
                    <a:srgbClr val="000000">
                      <a:alpha val="43137"/>
                    </a:srgbClr>
                  </a:outerShdw>
                </a:effectLst>
                <a:ea typeface="Calibri"/>
                <a:cs typeface="Arial"/>
              </a:rPr>
              <a:t>anthropology, sociology, cardiogram, electrocardiogram, retrograde</a:t>
            </a:r>
            <a:r>
              <a:rPr lang="en-US" b="1" i="1" dirty="0" smtClean="0">
                <a:effectLst>
                  <a:outerShdw blurRad="38100" dist="38100" dir="2700000" algn="tl">
                    <a:srgbClr val="000000">
                      <a:alpha val="43137"/>
                    </a:srgbClr>
                  </a:outerShdw>
                </a:effectLst>
                <a:ea typeface="Calibri"/>
                <a:cs typeface="Arial"/>
              </a:rPr>
              <a:t>, retrospect</a:t>
            </a:r>
            <a:r>
              <a:rPr lang="en-US" b="1" i="1" dirty="0">
                <a:effectLst>
                  <a:outerShdw blurRad="38100" dist="38100" dir="2700000" algn="tl">
                    <a:srgbClr val="000000">
                      <a:alpha val="43137"/>
                    </a:srgbClr>
                  </a:outerShdw>
                </a:effectLst>
                <a:ea typeface="Calibri"/>
                <a:cs typeface="Arial"/>
              </a:rPr>
              <a:t>, </a:t>
            </a:r>
            <a:r>
              <a:rPr lang="en-US" b="1" i="1" dirty="0" err="1">
                <a:effectLst>
                  <a:outerShdw blurRad="38100" dist="38100" dir="2700000" algn="tl">
                    <a:srgbClr val="000000">
                      <a:alpha val="43137"/>
                    </a:srgbClr>
                  </a:outerShdw>
                </a:effectLst>
                <a:ea typeface="Calibri"/>
                <a:cs typeface="Arial"/>
              </a:rPr>
              <a:t>plantigrade</a:t>
            </a:r>
            <a:endParaRPr lang="en-US" b="1" i="1" dirty="0">
              <a:effectLst>
                <a:outerShdw blurRad="38100" dist="38100" dir="2700000" algn="tl">
                  <a:srgbClr val="000000">
                    <a:alpha val="43137"/>
                  </a:srgbClr>
                </a:outerShdw>
              </a:effectLst>
              <a:ea typeface="Calibri"/>
              <a:cs typeface="Arial"/>
            </a:endParaRPr>
          </a:p>
        </p:txBody>
      </p:sp>
    </p:spTree>
    <p:extLst>
      <p:ext uri="{BB962C8B-B14F-4D97-AF65-F5344CB8AC3E}">
        <p14:creationId xmlns:p14="http://schemas.microsoft.com/office/powerpoint/2010/main" val="333063175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normAutofit fontScale="90000"/>
          </a:bodyPr>
          <a:lstStyle/>
          <a:p>
            <a:r>
              <a:rPr lang="en-US" dirty="0">
                <a:ea typeface="Calibri"/>
                <a:cs typeface="Arial"/>
              </a:rPr>
              <a:t>Compounds containing bound combining forms</a:t>
            </a:r>
            <a:endParaRPr lang="en-US" dirty="0"/>
          </a:p>
        </p:txBody>
      </p:sp>
      <p:sp>
        <p:nvSpPr>
          <p:cNvPr id="3" name="Content Placeholder 2"/>
          <p:cNvSpPr>
            <a:spLocks noGrp="1"/>
          </p:cNvSpPr>
          <p:nvPr>
            <p:ph idx="1"/>
          </p:nvPr>
        </p:nvSpPr>
        <p:spPr>
          <a:xfrm>
            <a:off x="304800" y="1219200"/>
            <a:ext cx="8686800" cy="5486400"/>
          </a:xfrm>
        </p:spPr>
        <p:txBody>
          <a:bodyPr>
            <a:noAutofit/>
          </a:bodyPr>
          <a:lstStyle/>
          <a:p>
            <a:pPr marL="0" marR="0" indent="0">
              <a:lnSpc>
                <a:spcPct val="115000"/>
              </a:lnSpc>
              <a:spcBef>
                <a:spcPts val="0"/>
              </a:spcBef>
              <a:spcAft>
                <a:spcPts val="1000"/>
              </a:spcAft>
              <a:buNone/>
            </a:pPr>
            <a:r>
              <a:rPr lang="en-US" sz="2400" dirty="0">
                <a:ea typeface="Calibri"/>
                <a:cs typeface="Arial"/>
              </a:rPr>
              <a:t>For most of these, the meaning of the whole is clearly determinable from that of the parts</a:t>
            </a:r>
            <a:r>
              <a:rPr lang="en-US" sz="2400" dirty="0" smtClean="0">
                <a:ea typeface="Calibri"/>
                <a:cs typeface="Arial"/>
              </a:rPr>
              <a:t>.</a:t>
            </a:r>
            <a:endParaRPr lang="en-US" sz="2400" i="1" dirty="0" smtClean="0">
              <a:ea typeface="Calibri"/>
              <a:cs typeface="Arial"/>
            </a:endParaRPr>
          </a:p>
          <a:p>
            <a:pPr marL="0" marR="0" indent="0">
              <a:lnSpc>
                <a:spcPct val="115000"/>
              </a:lnSpc>
              <a:spcBef>
                <a:spcPts val="0"/>
              </a:spcBef>
              <a:spcAft>
                <a:spcPts val="1000"/>
              </a:spcAft>
              <a:buNone/>
            </a:pPr>
            <a:r>
              <a:rPr lang="en-US" sz="2400" b="1" i="1" dirty="0" err="1" smtClean="0">
                <a:solidFill>
                  <a:srgbClr val="002060"/>
                </a:solidFill>
                <a:effectLst>
                  <a:outerShdw blurRad="38100" dist="38100" dir="2700000" algn="tl">
                    <a:srgbClr val="000000">
                      <a:alpha val="43137"/>
                    </a:srgbClr>
                  </a:outerShdw>
                </a:effectLst>
                <a:ea typeface="Calibri"/>
                <a:cs typeface="Arial"/>
              </a:rPr>
              <a:t>anthrop</a:t>
            </a:r>
            <a:r>
              <a:rPr lang="en-US" sz="2400" b="1" i="1" dirty="0" smtClean="0">
                <a:solidFill>
                  <a:srgbClr val="002060"/>
                </a:solidFill>
                <a:effectLst>
                  <a:outerShdw blurRad="38100" dist="38100" dir="2700000" algn="tl">
                    <a:srgbClr val="000000">
                      <a:alpha val="43137"/>
                    </a:srgbClr>
                  </a:outerShdw>
                </a:effectLst>
                <a:ea typeface="Calibri"/>
                <a:cs typeface="Arial"/>
              </a:rPr>
              <a:t>(o</a:t>
            </a:r>
            <a:r>
              <a:rPr lang="en-US" sz="2400" b="1" i="1" dirty="0">
                <a:solidFill>
                  <a:srgbClr val="002060"/>
                </a:solidFill>
                <a:effectLst>
                  <a:outerShdw blurRad="38100" dist="38100" dir="2700000" algn="tl">
                    <a:srgbClr val="000000">
                      <a:alpha val="43137"/>
                    </a:srgbClr>
                  </a:outerShdw>
                </a:effectLst>
                <a:ea typeface="Calibri"/>
                <a:cs typeface="Arial"/>
              </a:rPr>
              <a:t>)- </a:t>
            </a:r>
            <a:r>
              <a:rPr lang="en-US" sz="2400" b="1" dirty="0">
                <a:solidFill>
                  <a:srgbClr val="002060"/>
                </a:solidFill>
                <a:effectLst>
                  <a:outerShdw blurRad="38100" dist="38100" dir="2700000" algn="tl">
                    <a:srgbClr val="000000">
                      <a:alpha val="43137"/>
                    </a:srgbClr>
                  </a:outerShdw>
                </a:effectLst>
                <a:ea typeface="Calibri"/>
                <a:cs typeface="Arial"/>
              </a:rPr>
              <a:t>‘human’ + </a:t>
            </a:r>
            <a:r>
              <a:rPr lang="en-US" sz="2400" b="1" i="1" dirty="0">
                <a:solidFill>
                  <a:srgbClr val="002060"/>
                </a:solidFill>
                <a:effectLst>
                  <a:outerShdw blurRad="38100" dist="38100" dir="2700000" algn="tl">
                    <a:srgbClr val="000000">
                      <a:alpha val="43137"/>
                    </a:srgbClr>
                  </a:outerShdw>
                </a:effectLst>
                <a:ea typeface="Calibri"/>
                <a:cs typeface="Arial"/>
              </a:rPr>
              <a:t>-(o)logy </a:t>
            </a:r>
            <a:r>
              <a:rPr lang="en-US" sz="2400" b="1" dirty="0">
                <a:solidFill>
                  <a:srgbClr val="002060"/>
                </a:solidFill>
                <a:effectLst>
                  <a:outerShdw blurRad="38100" dist="38100" dir="2700000" algn="tl">
                    <a:srgbClr val="000000">
                      <a:alpha val="43137"/>
                    </a:srgbClr>
                  </a:outerShdw>
                </a:effectLst>
                <a:ea typeface="Calibri"/>
                <a:cs typeface="Arial"/>
              </a:rPr>
              <a:t>‘science or study’ </a:t>
            </a:r>
          </a:p>
          <a:p>
            <a:pPr marL="0" marR="0" indent="0">
              <a:lnSpc>
                <a:spcPct val="115000"/>
              </a:lnSpc>
              <a:spcBef>
                <a:spcPts val="0"/>
              </a:spcBef>
              <a:spcAft>
                <a:spcPts val="1000"/>
              </a:spcAft>
              <a:buNone/>
            </a:pPr>
            <a:r>
              <a:rPr lang="en-US" sz="2400" dirty="0" smtClean="0">
                <a:ea typeface="Calibri"/>
                <a:cs typeface="Arial"/>
              </a:rPr>
              <a:t> </a:t>
            </a:r>
            <a:r>
              <a:rPr lang="en-US" sz="2400" b="1" dirty="0">
                <a:solidFill>
                  <a:srgbClr val="FF0000"/>
                </a:solidFill>
                <a:effectLst>
                  <a:outerShdw blurRad="38100" dist="38100" dir="2700000" algn="tl">
                    <a:srgbClr val="000000">
                      <a:alpha val="43137"/>
                    </a:srgbClr>
                  </a:outerShdw>
                </a:effectLst>
                <a:ea typeface="Calibri"/>
                <a:cs typeface="Arial"/>
              </a:rPr>
              <a:t>‘science or study of human beings</a:t>
            </a:r>
            <a:r>
              <a:rPr lang="en-US" sz="2400" dirty="0" smtClean="0">
                <a:ea typeface="Calibri"/>
                <a:cs typeface="Arial"/>
              </a:rPr>
              <a:t>’</a:t>
            </a:r>
            <a:endParaRPr lang="en-US" sz="2400" i="1" dirty="0" smtClean="0">
              <a:ea typeface="Calibri"/>
              <a:cs typeface="Arial"/>
            </a:endParaRPr>
          </a:p>
          <a:p>
            <a:pPr marL="0" marR="0" indent="0">
              <a:lnSpc>
                <a:spcPct val="115000"/>
              </a:lnSpc>
              <a:spcBef>
                <a:spcPts val="0"/>
              </a:spcBef>
              <a:spcAft>
                <a:spcPts val="1000"/>
              </a:spcAft>
              <a:buNone/>
            </a:pPr>
            <a:r>
              <a:rPr lang="en-US" sz="2400" b="1" i="1" dirty="0" err="1" smtClean="0">
                <a:solidFill>
                  <a:srgbClr val="002060"/>
                </a:solidFill>
                <a:effectLst>
                  <a:outerShdw blurRad="38100" dist="38100" dir="2700000" algn="tl">
                    <a:srgbClr val="000000">
                      <a:alpha val="43137"/>
                    </a:srgbClr>
                  </a:outerShdw>
                </a:effectLst>
                <a:ea typeface="Calibri"/>
                <a:cs typeface="Arial"/>
              </a:rPr>
              <a:t>planti</a:t>
            </a:r>
            <a:r>
              <a:rPr lang="en-US" sz="2400" b="1" i="1" dirty="0" smtClean="0">
                <a:solidFill>
                  <a:srgbClr val="002060"/>
                </a:solidFill>
                <a:effectLst>
                  <a:outerShdw blurRad="38100" dist="38100" dir="2700000" algn="tl">
                    <a:srgbClr val="000000">
                      <a:alpha val="43137"/>
                    </a:srgbClr>
                  </a:outerShdw>
                </a:effectLst>
                <a:ea typeface="Calibri"/>
                <a:cs typeface="Arial"/>
              </a:rPr>
              <a:t>- </a:t>
            </a:r>
            <a:r>
              <a:rPr lang="en-US" sz="2400" b="1" dirty="0">
                <a:solidFill>
                  <a:srgbClr val="002060"/>
                </a:solidFill>
                <a:effectLst>
                  <a:outerShdw blurRad="38100" dist="38100" dir="2700000" algn="tl">
                    <a:srgbClr val="000000">
                      <a:alpha val="43137"/>
                    </a:srgbClr>
                  </a:outerShdw>
                </a:effectLst>
                <a:ea typeface="Calibri"/>
                <a:cs typeface="Arial"/>
              </a:rPr>
              <a:t>‘sole (of foot)’ + </a:t>
            </a:r>
            <a:r>
              <a:rPr lang="en-US" sz="2400" b="1" i="1" dirty="0">
                <a:solidFill>
                  <a:srgbClr val="002060"/>
                </a:solidFill>
                <a:effectLst>
                  <a:outerShdw blurRad="38100" dist="38100" dir="2700000" algn="tl">
                    <a:srgbClr val="000000">
                      <a:alpha val="43137"/>
                    </a:srgbClr>
                  </a:outerShdw>
                </a:effectLst>
                <a:ea typeface="Calibri"/>
                <a:cs typeface="Arial"/>
              </a:rPr>
              <a:t>-grade </a:t>
            </a:r>
            <a:r>
              <a:rPr lang="en-US" sz="2400" b="1" dirty="0">
                <a:solidFill>
                  <a:srgbClr val="002060"/>
                </a:solidFill>
                <a:effectLst>
                  <a:outerShdw blurRad="38100" dist="38100" dir="2700000" algn="tl">
                    <a:srgbClr val="000000">
                      <a:alpha val="43137"/>
                    </a:srgbClr>
                  </a:outerShdw>
                </a:effectLst>
                <a:ea typeface="Calibri"/>
                <a:cs typeface="Arial"/>
              </a:rPr>
              <a:t>‘walking’ </a:t>
            </a:r>
          </a:p>
          <a:p>
            <a:pPr marL="0" marR="0" indent="0">
              <a:lnSpc>
                <a:spcPct val="115000"/>
              </a:lnSpc>
              <a:spcBef>
                <a:spcPts val="0"/>
              </a:spcBef>
              <a:spcAft>
                <a:spcPts val="1000"/>
              </a:spcAft>
              <a:buNone/>
            </a:pPr>
            <a:r>
              <a:rPr lang="en-US" sz="2400" dirty="0" smtClean="0">
                <a:ea typeface="Calibri"/>
                <a:cs typeface="Arial"/>
              </a:rPr>
              <a:t>‘</a:t>
            </a:r>
            <a:r>
              <a:rPr lang="en-US" sz="2400" b="1" dirty="0" smtClean="0">
                <a:solidFill>
                  <a:srgbClr val="FF0000"/>
                </a:solidFill>
                <a:effectLst>
                  <a:outerShdw blurRad="38100" dist="38100" dir="2700000" algn="tl">
                    <a:srgbClr val="000000">
                      <a:alpha val="43137"/>
                    </a:srgbClr>
                  </a:outerShdw>
                </a:effectLst>
                <a:ea typeface="Calibri"/>
                <a:cs typeface="Arial"/>
              </a:rPr>
              <a:t>walking </a:t>
            </a:r>
            <a:r>
              <a:rPr lang="en-US" sz="2400" b="1" dirty="0">
                <a:solidFill>
                  <a:srgbClr val="FF0000"/>
                </a:solidFill>
                <a:effectLst>
                  <a:outerShdw blurRad="38100" dist="38100" dir="2700000" algn="tl">
                    <a:srgbClr val="000000">
                      <a:alpha val="43137"/>
                    </a:srgbClr>
                  </a:outerShdw>
                </a:effectLst>
                <a:ea typeface="Calibri"/>
                <a:cs typeface="Arial"/>
              </a:rPr>
              <a:t>on the soles of the feet</a:t>
            </a:r>
            <a:r>
              <a:rPr lang="en-US" sz="2400" dirty="0">
                <a:ea typeface="Calibri"/>
                <a:cs typeface="Arial"/>
              </a:rPr>
              <a:t>’. </a:t>
            </a:r>
          </a:p>
          <a:p>
            <a:pPr marL="0" marR="0" indent="0">
              <a:lnSpc>
                <a:spcPct val="115000"/>
              </a:lnSpc>
              <a:spcBef>
                <a:spcPts val="0"/>
              </a:spcBef>
              <a:spcAft>
                <a:spcPts val="1000"/>
              </a:spcAft>
              <a:buNone/>
            </a:pPr>
            <a:endParaRPr lang="en-US" sz="2400" dirty="0" smtClean="0">
              <a:ea typeface="Calibri"/>
              <a:cs typeface="Arial"/>
            </a:endParaRPr>
          </a:p>
          <a:p>
            <a:pPr marL="0" marR="0" indent="0">
              <a:lnSpc>
                <a:spcPct val="115000"/>
              </a:lnSpc>
              <a:spcBef>
                <a:spcPts val="0"/>
              </a:spcBef>
              <a:spcAft>
                <a:spcPts val="1000"/>
              </a:spcAft>
              <a:buNone/>
            </a:pPr>
            <a:r>
              <a:rPr lang="en-US" sz="2400" dirty="0" smtClean="0">
                <a:ea typeface="Calibri"/>
                <a:cs typeface="Arial"/>
              </a:rPr>
              <a:t>This </a:t>
            </a:r>
            <a:r>
              <a:rPr lang="en-US" sz="2400" dirty="0">
                <a:ea typeface="Calibri"/>
                <a:cs typeface="Arial"/>
              </a:rPr>
              <a:t>semantic predictability is crucial to the coining of new technical terms using these elements.</a:t>
            </a:r>
          </a:p>
        </p:txBody>
      </p:sp>
    </p:spTree>
    <p:extLst>
      <p:ext uri="{BB962C8B-B14F-4D97-AF65-F5344CB8AC3E}">
        <p14:creationId xmlns:p14="http://schemas.microsoft.com/office/powerpoint/2010/main" val="49626016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a typeface="Calibri"/>
                <a:cs typeface="Arial"/>
              </a:rPr>
              <a:t>Phrasal words</a:t>
            </a:r>
            <a:endParaRPr lang="en-US" dirty="0"/>
          </a:p>
        </p:txBody>
      </p:sp>
      <p:sp>
        <p:nvSpPr>
          <p:cNvPr id="3" name="Content Placeholder 2"/>
          <p:cNvSpPr>
            <a:spLocks noGrp="1"/>
          </p:cNvSpPr>
          <p:nvPr>
            <p:ph idx="1"/>
          </p:nvPr>
        </p:nvSpPr>
        <p:spPr/>
        <p:txBody>
          <a:bodyPr>
            <a:normAutofit/>
          </a:bodyPr>
          <a:lstStyle/>
          <a:p>
            <a:pPr marL="0" marR="0" indent="0">
              <a:lnSpc>
                <a:spcPct val="115000"/>
              </a:lnSpc>
              <a:spcBef>
                <a:spcPts val="0"/>
              </a:spcBef>
              <a:spcAft>
                <a:spcPts val="1000"/>
              </a:spcAft>
              <a:buNone/>
            </a:pPr>
            <a:r>
              <a:rPr lang="en-US" dirty="0">
                <a:ea typeface="Calibri"/>
                <a:cs typeface="Arial"/>
              </a:rPr>
              <a:t>In some of the </a:t>
            </a:r>
            <a:r>
              <a:rPr lang="en-US" dirty="0" smtClean="0">
                <a:ea typeface="Calibri"/>
                <a:cs typeface="Arial"/>
              </a:rPr>
              <a:t>compounds, </a:t>
            </a:r>
            <a:r>
              <a:rPr lang="en-US" dirty="0">
                <a:ea typeface="Calibri"/>
                <a:cs typeface="Arial"/>
              </a:rPr>
              <a:t>relationships are expressed </a:t>
            </a:r>
            <a:r>
              <a:rPr lang="en-US" dirty="0" smtClean="0">
                <a:ea typeface="Calibri"/>
                <a:cs typeface="Arial"/>
              </a:rPr>
              <a:t>are </a:t>
            </a:r>
            <a:r>
              <a:rPr lang="en-US" dirty="0">
                <a:ea typeface="Calibri"/>
                <a:cs typeface="Arial"/>
              </a:rPr>
              <a:t>the same as ones expressed in </a:t>
            </a:r>
            <a:r>
              <a:rPr lang="en-US" dirty="0" smtClean="0">
                <a:ea typeface="Calibri"/>
                <a:cs typeface="Arial"/>
              </a:rPr>
              <a:t>syntax:</a:t>
            </a:r>
          </a:p>
          <a:p>
            <a:pPr marL="0" marR="0" indent="0">
              <a:lnSpc>
                <a:spcPct val="115000"/>
              </a:lnSpc>
              <a:spcBef>
                <a:spcPts val="0"/>
              </a:spcBef>
              <a:spcAft>
                <a:spcPts val="1000"/>
              </a:spcAft>
              <a:buNone/>
            </a:pPr>
            <a:endParaRPr lang="en-US" dirty="0" smtClean="0">
              <a:ea typeface="Calibri"/>
              <a:cs typeface="Arial"/>
            </a:endParaRPr>
          </a:p>
          <a:p>
            <a:pPr marL="0" marR="0" indent="0">
              <a:lnSpc>
                <a:spcPct val="115000"/>
              </a:lnSpc>
              <a:spcBef>
                <a:spcPts val="0"/>
              </a:spcBef>
              <a:spcAft>
                <a:spcPts val="1000"/>
              </a:spcAft>
              <a:buNone/>
            </a:pPr>
            <a:r>
              <a:rPr lang="en-US" dirty="0" smtClean="0">
                <a:ea typeface="Calibri"/>
                <a:cs typeface="Arial"/>
              </a:rPr>
              <a:t>the </a:t>
            </a:r>
            <a:r>
              <a:rPr lang="en-US" b="1" dirty="0">
                <a:solidFill>
                  <a:srgbClr val="FF0000"/>
                </a:solidFill>
                <a:effectLst>
                  <a:outerShdw blurRad="38100" dist="38100" dir="2700000" algn="tl">
                    <a:srgbClr val="000000">
                      <a:alpha val="43137"/>
                    </a:srgbClr>
                  </a:outerShdw>
                </a:effectLst>
                <a:ea typeface="Calibri"/>
                <a:cs typeface="Arial"/>
              </a:rPr>
              <a:t>verb–object relationship </a:t>
            </a:r>
            <a:r>
              <a:rPr lang="en-US" dirty="0">
                <a:ea typeface="Calibri"/>
                <a:cs typeface="Arial"/>
              </a:rPr>
              <a:t>between </a:t>
            </a:r>
            <a:r>
              <a:rPr lang="en-US" b="1" i="1" dirty="0">
                <a:effectLst>
                  <a:outerShdw blurRad="38100" dist="38100" dir="2700000" algn="tl">
                    <a:srgbClr val="000000">
                      <a:alpha val="43137"/>
                    </a:srgbClr>
                  </a:outerShdw>
                </a:effectLst>
                <a:ea typeface="Calibri"/>
                <a:cs typeface="Arial"/>
              </a:rPr>
              <a:t>hair</a:t>
            </a:r>
            <a:r>
              <a:rPr lang="en-US" i="1" dirty="0">
                <a:ea typeface="Calibri"/>
                <a:cs typeface="Arial"/>
              </a:rPr>
              <a:t> </a:t>
            </a:r>
            <a:r>
              <a:rPr lang="en-US" dirty="0">
                <a:ea typeface="Calibri"/>
                <a:cs typeface="Arial"/>
              </a:rPr>
              <a:t>and </a:t>
            </a:r>
            <a:r>
              <a:rPr lang="en-US" b="1" i="1" dirty="0">
                <a:effectLst>
                  <a:outerShdw blurRad="38100" dist="38100" dir="2700000" algn="tl">
                    <a:srgbClr val="000000">
                      <a:alpha val="43137"/>
                    </a:srgbClr>
                  </a:outerShdw>
                </a:effectLst>
                <a:ea typeface="Calibri"/>
                <a:cs typeface="Arial"/>
              </a:rPr>
              <a:t>restore</a:t>
            </a:r>
            <a:r>
              <a:rPr lang="en-US" i="1" dirty="0">
                <a:ea typeface="Calibri"/>
                <a:cs typeface="Arial"/>
              </a:rPr>
              <a:t> </a:t>
            </a:r>
            <a:r>
              <a:rPr lang="en-US" dirty="0">
                <a:ea typeface="Calibri"/>
                <a:cs typeface="Arial"/>
              </a:rPr>
              <a:t>in </a:t>
            </a:r>
            <a:endParaRPr lang="en-US" dirty="0" smtClean="0">
              <a:ea typeface="Calibri"/>
              <a:cs typeface="Arial"/>
            </a:endParaRPr>
          </a:p>
          <a:p>
            <a:pPr marL="0" marR="0" indent="0">
              <a:lnSpc>
                <a:spcPct val="115000"/>
              </a:lnSpc>
              <a:spcBef>
                <a:spcPts val="0"/>
              </a:spcBef>
              <a:spcAft>
                <a:spcPts val="1000"/>
              </a:spcAft>
              <a:buNone/>
            </a:pPr>
            <a:r>
              <a:rPr lang="en-US" b="1" i="1" dirty="0" smtClean="0">
                <a:solidFill>
                  <a:srgbClr val="00B050"/>
                </a:solidFill>
                <a:effectLst>
                  <a:outerShdw blurRad="38100" dist="38100" dir="2700000" algn="tl">
                    <a:srgbClr val="000000">
                      <a:alpha val="43137"/>
                    </a:srgbClr>
                  </a:outerShdw>
                </a:effectLst>
                <a:ea typeface="Calibri"/>
                <a:cs typeface="Arial"/>
              </a:rPr>
              <a:t>hair restorer</a:t>
            </a:r>
            <a:r>
              <a:rPr lang="en-US" b="1" dirty="0" smtClean="0">
                <a:solidFill>
                  <a:srgbClr val="00B050"/>
                </a:solidFill>
                <a:effectLst>
                  <a:outerShdw blurRad="38100" dist="38100" dir="2700000" algn="tl">
                    <a:srgbClr val="000000">
                      <a:alpha val="43137"/>
                    </a:srgbClr>
                  </a:outerShdw>
                </a:effectLst>
                <a:ea typeface="Calibri"/>
                <a:cs typeface="Arial"/>
              </a:rPr>
              <a:t> </a:t>
            </a:r>
            <a:endParaRPr lang="en-US" b="1" dirty="0">
              <a:solidFill>
                <a:srgbClr val="00B05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2097765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pPr marL="0" marR="0">
              <a:lnSpc>
                <a:spcPct val="115000"/>
              </a:lnSpc>
              <a:spcBef>
                <a:spcPts val="0"/>
              </a:spcBef>
              <a:spcAft>
                <a:spcPts val="1000"/>
              </a:spcAft>
            </a:pPr>
            <a:r>
              <a:rPr lang="en-US" b="1" dirty="0">
                <a:ea typeface="Calibri"/>
                <a:cs typeface="Arial"/>
              </a:rPr>
              <a:t>6.1 Compounds versus phrases</a:t>
            </a:r>
            <a:endParaRPr lang="en-US" dirty="0">
              <a:ea typeface="Calibri"/>
              <a:cs typeface="Arial"/>
            </a:endParaRPr>
          </a:p>
        </p:txBody>
      </p:sp>
      <p:sp>
        <p:nvSpPr>
          <p:cNvPr id="3" name="Content Placeholder 2"/>
          <p:cNvSpPr>
            <a:spLocks noGrp="1"/>
          </p:cNvSpPr>
          <p:nvPr>
            <p:ph idx="1"/>
          </p:nvPr>
        </p:nvSpPr>
        <p:spPr>
          <a:xfrm>
            <a:off x="228600" y="914400"/>
            <a:ext cx="8458200" cy="5791200"/>
          </a:xfrm>
        </p:spPr>
        <p:txBody>
          <a:bodyPr>
            <a:normAutofit fontScale="55000" lnSpcReduction="20000"/>
          </a:bodyPr>
          <a:lstStyle/>
          <a:p>
            <a:pPr lvl="0">
              <a:lnSpc>
                <a:spcPct val="115000"/>
              </a:lnSpc>
              <a:spcBef>
                <a:spcPts val="0"/>
              </a:spcBef>
              <a:spcAft>
                <a:spcPts val="1000"/>
              </a:spcAft>
              <a:buFont typeface="+mj-lt"/>
              <a:buAutoNum type="romanUcPeriod"/>
            </a:pPr>
            <a:r>
              <a:rPr lang="en-US" b="1" dirty="0" smtClean="0">
                <a:solidFill>
                  <a:srgbClr val="002060"/>
                </a:solidFill>
                <a:ea typeface="Calibri"/>
                <a:cs typeface="Arial"/>
              </a:rPr>
              <a:t>There is a difference in </a:t>
            </a:r>
            <a:r>
              <a:rPr lang="en-US" b="1" dirty="0" smtClean="0">
                <a:solidFill>
                  <a:srgbClr val="002060"/>
                </a:solidFill>
                <a:effectLst>
                  <a:outerShdw blurRad="38100" dist="38100" dir="2700000" algn="tl">
                    <a:srgbClr val="000000">
                      <a:alpha val="43137"/>
                    </a:srgbClr>
                  </a:outerShdw>
                </a:effectLst>
                <a:ea typeface="Calibri"/>
                <a:cs typeface="Arial"/>
              </a:rPr>
              <a:t>sound corresponding </a:t>
            </a:r>
            <a:r>
              <a:rPr lang="en-US" b="1" dirty="0" smtClean="0">
                <a:solidFill>
                  <a:srgbClr val="002060"/>
                </a:solidFill>
                <a:ea typeface="Calibri"/>
                <a:cs typeface="Arial"/>
              </a:rPr>
              <a:t>to the difference in meaning.</a:t>
            </a:r>
            <a:r>
              <a:rPr lang="en-US" b="1" dirty="0" smtClean="0">
                <a:solidFill>
                  <a:srgbClr val="FF0000"/>
                </a:solidFill>
                <a:ea typeface="Calibri"/>
                <a:cs typeface="Arial"/>
              </a:rPr>
              <a:t> (Stress)</a:t>
            </a:r>
          </a:p>
          <a:p>
            <a:pPr marL="0" lvl="0" indent="0">
              <a:lnSpc>
                <a:spcPct val="115000"/>
              </a:lnSpc>
              <a:spcBef>
                <a:spcPts val="0"/>
              </a:spcBef>
              <a:spcAft>
                <a:spcPts val="1000"/>
              </a:spcAft>
              <a:buNone/>
            </a:pPr>
            <a:r>
              <a:rPr lang="en-US" sz="3600" b="1" dirty="0" smtClean="0">
                <a:solidFill>
                  <a:srgbClr val="00B050"/>
                </a:solidFill>
                <a:ea typeface="Calibri"/>
                <a:cs typeface="Arial"/>
              </a:rPr>
              <a:t>Phrases                                                                                  Compounds</a:t>
            </a:r>
          </a:p>
          <a:p>
            <a:pPr marL="0" marR="0">
              <a:lnSpc>
                <a:spcPct val="115000"/>
              </a:lnSpc>
              <a:spcBef>
                <a:spcPts val="0"/>
              </a:spcBef>
              <a:spcAft>
                <a:spcPts val="1000"/>
              </a:spcAft>
            </a:pPr>
            <a:r>
              <a:rPr lang="en-US" sz="3600" b="1" dirty="0" smtClean="0">
                <a:solidFill>
                  <a:srgbClr val="00B050"/>
                </a:solidFill>
                <a:effectLst>
                  <a:outerShdw blurRad="38100" dist="38100" dir="2700000" algn="tl">
                    <a:srgbClr val="000000">
                      <a:alpha val="43137"/>
                    </a:srgbClr>
                  </a:outerShdw>
                </a:effectLst>
                <a:ea typeface="Calibri"/>
                <a:cs typeface="Arial"/>
              </a:rPr>
              <a:t> </a:t>
            </a:r>
            <a:r>
              <a:rPr lang="en-US" sz="3600" b="1" dirty="0" smtClean="0">
                <a:effectLst>
                  <a:outerShdw blurRad="38100" dist="38100" dir="2700000" algn="tl">
                    <a:srgbClr val="000000">
                      <a:alpha val="43137"/>
                    </a:srgbClr>
                  </a:outerShdw>
                </a:effectLst>
                <a:ea typeface="Calibri"/>
                <a:cs typeface="Arial"/>
              </a:rPr>
              <a:t>(1) </a:t>
            </a:r>
            <a:r>
              <a:rPr lang="en-US" sz="3600" b="1" i="1" dirty="0" smtClean="0">
                <a:effectLst>
                  <a:outerShdw blurRad="38100" dist="38100" dir="2700000" algn="tl">
                    <a:srgbClr val="000000">
                      <a:alpha val="43137"/>
                    </a:srgbClr>
                  </a:outerShdw>
                </a:effectLst>
                <a:ea typeface="Calibri"/>
                <a:cs typeface="Arial"/>
              </a:rPr>
              <a:t>black board                                          vs.                blackboard</a:t>
            </a:r>
            <a:endParaRPr lang="en-US" sz="3600" b="1" dirty="0" smtClean="0">
              <a:effectLst>
                <a:outerShdw blurRad="38100" dist="38100" dir="2700000" algn="tl">
                  <a:srgbClr val="000000">
                    <a:alpha val="43137"/>
                  </a:srgbClr>
                </a:outerShdw>
              </a:effectLst>
              <a:ea typeface="Calibri"/>
              <a:cs typeface="Arial"/>
            </a:endParaRPr>
          </a:p>
          <a:p>
            <a:pPr marL="0" marR="0">
              <a:lnSpc>
                <a:spcPct val="115000"/>
              </a:lnSpc>
              <a:spcBef>
                <a:spcPts val="0"/>
              </a:spcBef>
              <a:spcAft>
                <a:spcPts val="1000"/>
              </a:spcAft>
            </a:pPr>
            <a:r>
              <a:rPr lang="en-US" sz="3600" dirty="0" smtClean="0">
                <a:ea typeface="Calibri"/>
                <a:cs typeface="Arial"/>
              </a:rPr>
              <a:t>‘board that is black’                                                       ‘board for writing on’</a:t>
            </a:r>
          </a:p>
          <a:p>
            <a:pPr marL="0" marR="0">
              <a:lnSpc>
                <a:spcPct val="115000"/>
              </a:lnSpc>
              <a:spcBef>
                <a:spcPts val="0"/>
              </a:spcBef>
              <a:spcAft>
                <a:spcPts val="1000"/>
              </a:spcAft>
            </a:pPr>
            <a:r>
              <a:rPr lang="en-US" sz="3600" b="1" dirty="0" smtClean="0">
                <a:effectLst>
                  <a:outerShdw blurRad="38100" dist="38100" dir="2700000" algn="tl">
                    <a:srgbClr val="000000">
                      <a:alpha val="43137"/>
                    </a:srgbClr>
                  </a:outerShdw>
                </a:effectLst>
                <a:ea typeface="Calibri"/>
                <a:cs typeface="Arial"/>
              </a:rPr>
              <a:t>(2) </a:t>
            </a:r>
            <a:r>
              <a:rPr lang="en-US" sz="3600" b="1" i="1" dirty="0" smtClean="0">
                <a:effectLst>
                  <a:outerShdw blurRad="38100" dist="38100" dir="2700000" algn="tl">
                    <a:srgbClr val="000000">
                      <a:alpha val="43137"/>
                    </a:srgbClr>
                  </a:outerShdw>
                </a:effectLst>
                <a:ea typeface="Calibri"/>
                <a:cs typeface="Arial"/>
              </a:rPr>
              <a:t>silk worm                                                vs.             silkworm</a:t>
            </a:r>
            <a:endParaRPr lang="en-US" sz="3600" b="1" dirty="0" smtClean="0">
              <a:effectLst>
                <a:outerShdw blurRad="38100" dist="38100" dir="2700000" algn="tl">
                  <a:srgbClr val="000000">
                    <a:alpha val="43137"/>
                  </a:srgbClr>
                </a:outerShdw>
              </a:effectLst>
              <a:ea typeface="Calibri"/>
              <a:cs typeface="Arial"/>
            </a:endParaRPr>
          </a:p>
          <a:p>
            <a:pPr marL="0" marR="0">
              <a:lnSpc>
                <a:spcPct val="115000"/>
              </a:lnSpc>
              <a:spcBef>
                <a:spcPts val="0"/>
              </a:spcBef>
              <a:spcAft>
                <a:spcPts val="1000"/>
              </a:spcAft>
            </a:pPr>
            <a:r>
              <a:rPr lang="en-US" sz="3600" dirty="0" smtClean="0">
                <a:ea typeface="Calibri"/>
                <a:cs typeface="Arial"/>
              </a:rPr>
              <a:t>‘worm made of silk (e.g. a soft toy)’                          ‘caterpillar that spins silk’</a:t>
            </a:r>
          </a:p>
          <a:p>
            <a:pPr marL="0" marR="0">
              <a:lnSpc>
                <a:spcPct val="115000"/>
              </a:lnSpc>
              <a:spcBef>
                <a:spcPts val="0"/>
              </a:spcBef>
              <a:spcAft>
                <a:spcPts val="1000"/>
              </a:spcAft>
            </a:pPr>
            <a:r>
              <a:rPr lang="en-US" sz="3600" b="1" i="1" dirty="0" smtClean="0">
                <a:effectLst>
                  <a:outerShdw blurRad="38100" dist="38100" dir="2700000" algn="tl">
                    <a:srgbClr val="000000">
                      <a:alpha val="43137"/>
                    </a:srgbClr>
                  </a:outerShdw>
                </a:effectLst>
                <a:ea typeface="Calibri"/>
                <a:cs typeface="Arial"/>
              </a:rPr>
              <a:t>(3) hair net                                                   vs.               hairnet</a:t>
            </a:r>
          </a:p>
          <a:p>
            <a:pPr marL="0" marR="0">
              <a:lnSpc>
                <a:spcPct val="115000"/>
              </a:lnSpc>
              <a:spcBef>
                <a:spcPts val="0"/>
              </a:spcBef>
              <a:spcAft>
                <a:spcPts val="1000"/>
              </a:spcAft>
            </a:pPr>
            <a:r>
              <a:rPr lang="en-US" sz="3600" dirty="0" smtClean="0">
                <a:ea typeface="Calibri"/>
                <a:cs typeface="Arial"/>
              </a:rPr>
              <a:t>‘net made of hair’                                                          ‘net for covering hair’</a:t>
            </a:r>
          </a:p>
          <a:p>
            <a:pPr marL="0" marR="0">
              <a:lnSpc>
                <a:spcPct val="115000"/>
              </a:lnSpc>
              <a:spcBef>
                <a:spcPts val="0"/>
              </a:spcBef>
              <a:spcAft>
                <a:spcPts val="1000"/>
              </a:spcAft>
            </a:pPr>
            <a:r>
              <a:rPr lang="en-US" sz="3600" b="1" dirty="0" smtClean="0">
                <a:effectLst>
                  <a:outerShdw blurRad="38100" dist="38100" dir="2700000" algn="tl">
                    <a:srgbClr val="000000">
                      <a:alpha val="43137"/>
                    </a:srgbClr>
                  </a:outerShdw>
                </a:effectLst>
                <a:ea typeface="Calibri"/>
                <a:cs typeface="Arial"/>
              </a:rPr>
              <a:t>(4) </a:t>
            </a:r>
            <a:r>
              <a:rPr lang="en-US" sz="3600" b="1" i="1" dirty="0" smtClean="0">
                <a:effectLst>
                  <a:outerShdw blurRad="38100" dist="38100" dir="2700000" algn="tl">
                    <a:srgbClr val="000000">
                      <a:alpha val="43137"/>
                    </a:srgbClr>
                  </a:outerShdw>
                </a:effectLst>
                <a:ea typeface="Calibri"/>
                <a:cs typeface="Arial"/>
              </a:rPr>
              <a:t>white house                                           vs.               (the) White House</a:t>
            </a:r>
            <a:endParaRPr lang="en-US" sz="3600" b="1" dirty="0" smtClean="0">
              <a:effectLst>
                <a:outerShdw blurRad="38100" dist="38100" dir="2700000" algn="tl">
                  <a:srgbClr val="000000">
                    <a:alpha val="43137"/>
                  </a:srgbClr>
                </a:outerShdw>
              </a:effectLst>
              <a:ea typeface="Calibri"/>
              <a:cs typeface="Arial"/>
            </a:endParaRPr>
          </a:p>
          <a:p>
            <a:pPr marL="0" marR="0">
              <a:lnSpc>
                <a:spcPct val="115000"/>
              </a:lnSpc>
              <a:spcBef>
                <a:spcPts val="0"/>
              </a:spcBef>
              <a:spcAft>
                <a:spcPts val="1000"/>
              </a:spcAft>
            </a:pPr>
            <a:r>
              <a:rPr lang="en-US" sz="3600" dirty="0" smtClean="0">
                <a:ea typeface="Calibri"/>
                <a:cs typeface="Arial"/>
              </a:rPr>
              <a:t>‘house that is white’                                                   ‘residence of the US </a:t>
            </a:r>
          </a:p>
          <a:p>
            <a:pPr marL="0" marR="0" indent="0">
              <a:lnSpc>
                <a:spcPct val="115000"/>
              </a:lnSpc>
              <a:spcBef>
                <a:spcPts val="0"/>
              </a:spcBef>
              <a:spcAft>
                <a:spcPts val="1000"/>
              </a:spcAft>
              <a:buNone/>
            </a:pPr>
            <a:r>
              <a:rPr lang="en-US" sz="3600" dirty="0">
                <a:ea typeface="Calibri"/>
                <a:cs typeface="Arial"/>
              </a:rPr>
              <a:t> </a:t>
            </a:r>
            <a:r>
              <a:rPr lang="en-US" sz="3600" dirty="0" smtClean="0">
                <a:ea typeface="Calibri"/>
                <a:cs typeface="Arial"/>
              </a:rPr>
              <a:t>                                                                                              President’</a:t>
            </a:r>
          </a:p>
          <a:p>
            <a:pPr marL="0" marR="0">
              <a:lnSpc>
                <a:spcPct val="115000"/>
              </a:lnSpc>
              <a:spcBef>
                <a:spcPts val="0"/>
              </a:spcBef>
              <a:spcAft>
                <a:spcPts val="1000"/>
              </a:spcAft>
            </a:pPr>
            <a:r>
              <a:rPr lang="en-US" sz="3600" b="1" i="1" dirty="0">
                <a:effectLst>
                  <a:outerShdw blurRad="38100" dist="38100" dir="2700000" algn="tl">
                    <a:srgbClr val="000000">
                      <a:alpha val="43137"/>
                    </a:srgbClr>
                  </a:outerShdw>
                </a:effectLst>
                <a:ea typeface="Calibri"/>
                <a:cs typeface="Arial"/>
              </a:rPr>
              <a:t>(5) toy factory </a:t>
            </a:r>
            <a:r>
              <a:rPr lang="en-US" sz="3600" b="1" i="1" dirty="0" smtClean="0">
                <a:effectLst>
                  <a:outerShdw blurRad="38100" dist="38100" dir="2700000" algn="tl">
                    <a:srgbClr val="000000">
                      <a:alpha val="43137"/>
                    </a:srgbClr>
                  </a:outerShdw>
                </a:effectLst>
                <a:ea typeface="Calibri"/>
                <a:cs typeface="Arial"/>
              </a:rPr>
              <a:t>                                            vs.             toy </a:t>
            </a:r>
            <a:r>
              <a:rPr lang="en-US" sz="3600" b="1" i="1" dirty="0">
                <a:effectLst>
                  <a:outerShdw blurRad="38100" dist="38100" dir="2700000" algn="tl">
                    <a:srgbClr val="000000">
                      <a:alpha val="43137"/>
                    </a:srgbClr>
                  </a:outerShdw>
                </a:effectLst>
                <a:ea typeface="Calibri"/>
                <a:cs typeface="Arial"/>
              </a:rPr>
              <a:t>factory</a:t>
            </a:r>
          </a:p>
          <a:p>
            <a:pPr marL="0" marR="0">
              <a:lnSpc>
                <a:spcPct val="115000"/>
              </a:lnSpc>
              <a:spcBef>
                <a:spcPts val="0"/>
              </a:spcBef>
              <a:spcAft>
                <a:spcPts val="1000"/>
              </a:spcAft>
            </a:pPr>
            <a:r>
              <a:rPr lang="en-US" sz="3600" dirty="0">
                <a:ea typeface="Calibri"/>
                <a:cs typeface="Arial"/>
              </a:rPr>
              <a:t>‘factory that is a toy </a:t>
            </a:r>
            <a:r>
              <a:rPr lang="en-US" sz="3600" dirty="0" smtClean="0">
                <a:ea typeface="Calibri"/>
                <a:cs typeface="Arial"/>
              </a:rPr>
              <a:t>                                              ‘</a:t>
            </a:r>
            <a:r>
              <a:rPr lang="en-US" sz="3600" dirty="0">
                <a:ea typeface="Calibri"/>
                <a:cs typeface="Arial"/>
              </a:rPr>
              <a:t>factory where toys are made</a:t>
            </a:r>
            <a:r>
              <a:rPr lang="en-US" sz="3600" dirty="0" smtClean="0">
                <a:ea typeface="Calibri"/>
                <a:cs typeface="Arial"/>
              </a:rPr>
              <a:t>’</a:t>
            </a:r>
          </a:p>
          <a:p>
            <a:pPr marL="0" lvl="0" indent="0">
              <a:lnSpc>
                <a:spcPct val="115000"/>
              </a:lnSpc>
              <a:spcBef>
                <a:spcPts val="0"/>
              </a:spcBef>
              <a:spcAft>
                <a:spcPts val="1000"/>
              </a:spcAft>
              <a:buNone/>
            </a:pPr>
            <a:endParaRPr lang="en-US" b="1" dirty="0">
              <a:ea typeface="Calibri"/>
              <a:cs typeface="Arial"/>
            </a:endParaRPr>
          </a:p>
        </p:txBody>
      </p:sp>
    </p:spTree>
    <p:extLst>
      <p:ext uri="{BB962C8B-B14F-4D97-AF65-F5344CB8AC3E}">
        <p14:creationId xmlns:p14="http://schemas.microsoft.com/office/powerpoint/2010/main" val="120660928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a:ea typeface="Calibri"/>
                <a:cs typeface="Arial"/>
              </a:rPr>
              <a:t>Phrasal words</a:t>
            </a:r>
            <a:endParaRPr lang="en-US" dirty="0"/>
          </a:p>
        </p:txBody>
      </p:sp>
      <p:sp>
        <p:nvSpPr>
          <p:cNvPr id="3" name="Content Placeholder 2"/>
          <p:cNvSpPr>
            <a:spLocks noGrp="1"/>
          </p:cNvSpPr>
          <p:nvPr>
            <p:ph idx="1"/>
          </p:nvPr>
        </p:nvSpPr>
        <p:spPr>
          <a:xfrm>
            <a:off x="457200" y="990600"/>
            <a:ext cx="8229600" cy="5562600"/>
          </a:xfrm>
        </p:spPr>
        <p:txBody>
          <a:bodyPr>
            <a:normAutofit fontScale="70000" lnSpcReduction="20000"/>
          </a:bodyPr>
          <a:lstStyle/>
          <a:p>
            <a:pPr marL="0" lvl="0" indent="0">
              <a:lnSpc>
                <a:spcPct val="115000"/>
              </a:lnSpc>
              <a:spcBef>
                <a:spcPts val="0"/>
              </a:spcBef>
              <a:spcAft>
                <a:spcPts val="1000"/>
              </a:spcAft>
              <a:buNone/>
            </a:pPr>
            <a:r>
              <a:rPr lang="en-US" sz="3600" dirty="0">
                <a:solidFill>
                  <a:prstClr val="black"/>
                </a:solidFill>
                <a:ea typeface="Calibri"/>
                <a:cs typeface="Arial"/>
              </a:rPr>
              <a:t>T</a:t>
            </a:r>
            <a:r>
              <a:rPr lang="en-US" sz="3600" dirty="0" smtClean="0">
                <a:solidFill>
                  <a:prstClr val="black"/>
                </a:solidFill>
                <a:ea typeface="Calibri"/>
                <a:cs typeface="Arial"/>
              </a:rPr>
              <a:t>he </a:t>
            </a:r>
            <a:r>
              <a:rPr lang="en-US" sz="3600" dirty="0">
                <a:solidFill>
                  <a:prstClr val="black"/>
                </a:solidFill>
                <a:ea typeface="Calibri"/>
                <a:cs typeface="Arial"/>
              </a:rPr>
              <a:t>way in which the verb–object relationship is expressed in </a:t>
            </a:r>
            <a:r>
              <a:rPr lang="en-US" sz="3600" dirty="0" smtClean="0">
                <a:solidFill>
                  <a:prstClr val="black"/>
                </a:solidFill>
                <a:ea typeface="Calibri"/>
                <a:cs typeface="Arial"/>
              </a:rPr>
              <a:t>a compound </a:t>
            </a:r>
            <a:r>
              <a:rPr lang="en-US" sz="3600" dirty="0">
                <a:solidFill>
                  <a:prstClr val="black"/>
                </a:solidFill>
                <a:ea typeface="Calibri"/>
                <a:cs typeface="Arial"/>
              </a:rPr>
              <a:t>is quite different from how it is expressed in </a:t>
            </a:r>
            <a:r>
              <a:rPr lang="en-US" sz="3600" dirty="0" smtClean="0">
                <a:solidFill>
                  <a:prstClr val="black"/>
                </a:solidFill>
                <a:ea typeface="Calibri"/>
                <a:cs typeface="Arial"/>
              </a:rPr>
              <a:t>syntax.</a:t>
            </a:r>
          </a:p>
          <a:p>
            <a:pPr marL="0" lvl="0" indent="0">
              <a:lnSpc>
                <a:spcPct val="115000"/>
              </a:lnSpc>
              <a:spcBef>
                <a:spcPts val="0"/>
              </a:spcBef>
              <a:spcAft>
                <a:spcPts val="1000"/>
              </a:spcAft>
              <a:buNone/>
            </a:pPr>
            <a:endParaRPr lang="en-US" sz="3600" dirty="0" smtClean="0">
              <a:solidFill>
                <a:prstClr val="black"/>
              </a:solidFill>
              <a:ea typeface="Calibri"/>
              <a:cs typeface="Arial"/>
            </a:endParaRPr>
          </a:p>
          <a:p>
            <a:pPr marL="0" lvl="0" indent="0">
              <a:lnSpc>
                <a:spcPct val="115000"/>
              </a:lnSpc>
              <a:spcBef>
                <a:spcPts val="0"/>
              </a:spcBef>
              <a:spcAft>
                <a:spcPts val="1000"/>
              </a:spcAft>
              <a:buNone/>
            </a:pPr>
            <a:r>
              <a:rPr lang="en-US" sz="3600" dirty="0">
                <a:solidFill>
                  <a:prstClr val="black"/>
                </a:solidFill>
                <a:ea typeface="Calibri"/>
                <a:cs typeface="Arial"/>
              </a:rPr>
              <a:t>T</a:t>
            </a:r>
            <a:r>
              <a:rPr lang="en-US" sz="3600" dirty="0" smtClean="0">
                <a:solidFill>
                  <a:prstClr val="black"/>
                </a:solidFill>
                <a:ea typeface="Calibri"/>
                <a:cs typeface="Arial"/>
              </a:rPr>
              <a:t>he </a:t>
            </a:r>
            <a:r>
              <a:rPr lang="en-US" sz="3600" dirty="0">
                <a:solidFill>
                  <a:prstClr val="black"/>
                </a:solidFill>
                <a:ea typeface="Calibri"/>
                <a:cs typeface="Arial"/>
              </a:rPr>
              <a:t>two words appear in the opposite </a:t>
            </a:r>
            <a:r>
              <a:rPr lang="en-US" sz="3600" dirty="0" smtClean="0">
                <a:solidFill>
                  <a:prstClr val="black"/>
                </a:solidFill>
                <a:ea typeface="Calibri"/>
                <a:cs typeface="Arial"/>
              </a:rPr>
              <a:t>order.</a:t>
            </a:r>
          </a:p>
          <a:p>
            <a:pPr marL="0" lvl="0" indent="0">
              <a:lnSpc>
                <a:spcPct val="115000"/>
              </a:lnSpc>
              <a:spcBef>
                <a:spcPts val="0"/>
              </a:spcBef>
              <a:spcAft>
                <a:spcPts val="1000"/>
              </a:spcAft>
              <a:buNone/>
            </a:pPr>
            <a:r>
              <a:rPr lang="en-US" sz="3600" b="1" i="1" dirty="0" smtClean="0">
                <a:solidFill>
                  <a:srgbClr val="002060"/>
                </a:solidFill>
                <a:effectLst>
                  <a:outerShdw blurRad="38100" dist="38100" dir="2700000" algn="tl">
                    <a:srgbClr val="000000">
                      <a:alpha val="43137"/>
                    </a:srgbClr>
                  </a:outerShdw>
                </a:effectLst>
                <a:ea typeface="Calibri"/>
                <a:cs typeface="Arial"/>
              </a:rPr>
              <a:t>This </a:t>
            </a:r>
            <a:r>
              <a:rPr lang="en-US" sz="3600" b="1" i="1" dirty="0">
                <a:solidFill>
                  <a:srgbClr val="002060"/>
                </a:solidFill>
                <a:effectLst>
                  <a:outerShdw blurRad="38100" dist="38100" dir="2700000" algn="tl">
                    <a:srgbClr val="000000">
                      <a:alpha val="43137"/>
                    </a:srgbClr>
                  </a:outerShdw>
                </a:effectLst>
                <a:ea typeface="Calibri"/>
                <a:cs typeface="Arial"/>
              </a:rPr>
              <a:t>substance restores </a:t>
            </a:r>
            <a:r>
              <a:rPr lang="en-US" sz="3600" b="1" i="1" dirty="0" smtClean="0">
                <a:solidFill>
                  <a:srgbClr val="002060"/>
                </a:solidFill>
                <a:effectLst>
                  <a:outerShdw blurRad="38100" dist="38100" dir="2700000" algn="tl">
                    <a:srgbClr val="000000">
                      <a:alpha val="43137"/>
                    </a:srgbClr>
                  </a:outerShdw>
                </a:effectLst>
                <a:ea typeface="Calibri"/>
                <a:cs typeface="Arial"/>
              </a:rPr>
              <a:t>hair (sentence structure)</a:t>
            </a:r>
            <a:endParaRPr lang="en-US" sz="3600" b="1" i="1" dirty="0">
              <a:solidFill>
                <a:srgbClr val="002060"/>
              </a:solidFill>
              <a:effectLst>
                <a:outerShdw blurRad="38100" dist="38100" dir="2700000" algn="tl">
                  <a:srgbClr val="000000">
                    <a:alpha val="43137"/>
                  </a:srgbClr>
                </a:outerShdw>
              </a:effectLst>
              <a:ea typeface="Calibri"/>
              <a:cs typeface="Arial"/>
            </a:endParaRPr>
          </a:p>
          <a:p>
            <a:pPr marL="0" lvl="0" indent="0">
              <a:lnSpc>
                <a:spcPct val="115000"/>
              </a:lnSpc>
              <a:spcBef>
                <a:spcPts val="0"/>
              </a:spcBef>
              <a:spcAft>
                <a:spcPts val="1000"/>
              </a:spcAft>
              <a:buNone/>
            </a:pPr>
            <a:r>
              <a:rPr lang="en-US" sz="3600" dirty="0" smtClean="0">
                <a:solidFill>
                  <a:prstClr val="black"/>
                </a:solidFill>
                <a:ea typeface="Calibri"/>
                <a:cs typeface="Arial"/>
              </a:rPr>
              <a:t>NOT </a:t>
            </a:r>
          </a:p>
          <a:p>
            <a:pPr marL="0" lvl="0" indent="0">
              <a:lnSpc>
                <a:spcPct val="115000"/>
              </a:lnSpc>
              <a:spcBef>
                <a:spcPts val="0"/>
              </a:spcBef>
              <a:spcAft>
                <a:spcPts val="1000"/>
              </a:spcAft>
              <a:buNone/>
            </a:pPr>
            <a:r>
              <a:rPr lang="en-US" sz="3600" b="1" i="1" dirty="0" smtClean="0">
                <a:solidFill>
                  <a:srgbClr val="FF0000"/>
                </a:solidFill>
                <a:effectLst>
                  <a:outerShdw blurRad="38100" dist="38100" dir="2700000" algn="tl">
                    <a:srgbClr val="000000">
                      <a:alpha val="43137"/>
                    </a:srgbClr>
                  </a:outerShdw>
                </a:effectLst>
                <a:ea typeface="Calibri"/>
                <a:cs typeface="Arial"/>
              </a:rPr>
              <a:t>*This </a:t>
            </a:r>
            <a:r>
              <a:rPr lang="en-US" sz="3600" b="1" i="1" dirty="0">
                <a:solidFill>
                  <a:srgbClr val="FF0000"/>
                </a:solidFill>
                <a:effectLst>
                  <a:outerShdw blurRad="38100" dist="38100" dir="2700000" algn="tl">
                    <a:srgbClr val="000000">
                      <a:alpha val="43137"/>
                    </a:srgbClr>
                  </a:outerShdw>
                </a:effectLst>
                <a:ea typeface="Calibri"/>
                <a:cs typeface="Arial"/>
              </a:rPr>
              <a:t>substance hair-restores</a:t>
            </a:r>
            <a:r>
              <a:rPr lang="en-US" sz="3600" b="1" i="1" dirty="0" smtClean="0">
                <a:solidFill>
                  <a:srgbClr val="FF0000"/>
                </a:solidFill>
                <a:effectLst>
                  <a:outerShdw blurRad="38100" dist="38100" dir="2700000" algn="tl">
                    <a:srgbClr val="000000">
                      <a:alpha val="43137"/>
                    </a:srgbClr>
                  </a:outerShdw>
                </a:effectLst>
                <a:ea typeface="Calibri"/>
                <a:cs typeface="Arial"/>
              </a:rPr>
              <a:t>.(compound word structure)</a:t>
            </a:r>
          </a:p>
          <a:p>
            <a:pPr marL="0" lvl="0" indent="0">
              <a:lnSpc>
                <a:spcPct val="115000"/>
              </a:lnSpc>
              <a:spcBef>
                <a:spcPts val="0"/>
              </a:spcBef>
              <a:spcAft>
                <a:spcPts val="1000"/>
              </a:spcAft>
              <a:buNone/>
            </a:pPr>
            <a:endParaRPr lang="en-US" sz="3800" dirty="0" smtClean="0">
              <a:solidFill>
                <a:prstClr val="black"/>
              </a:solidFill>
              <a:ea typeface="Calibri"/>
              <a:cs typeface="Arial"/>
            </a:endParaRPr>
          </a:p>
          <a:p>
            <a:pPr marL="0" lvl="0" indent="0">
              <a:lnSpc>
                <a:spcPct val="115000"/>
              </a:lnSpc>
              <a:spcBef>
                <a:spcPts val="0"/>
              </a:spcBef>
              <a:spcAft>
                <a:spcPts val="1000"/>
              </a:spcAft>
              <a:buNone/>
            </a:pPr>
            <a:r>
              <a:rPr lang="en-US" sz="3800" dirty="0" smtClean="0">
                <a:solidFill>
                  <a:prstClr val="black"/>
                </a:solidFill>
                <a:ea typeface="Calibri"/>
                <a:cs typeface="Arial"/>
              </a:rPr>
              <a:t>There </a:t>
            </a:r>
            <a:r>
              <a:rPr lang="en-US" sz="3800" dirty="0">
                <a:solidFill>
                  <a:prstClr val="black"/>
                </a:solidFill>
                <a:ea typeface="Calibri"/>
                <a:cs typeface="Arial"/>
              </a:rPr>
              <a:t>is a clear difference between </a:t>
            </a:r>
          </a:p>
          <a:p>
            <a:pPr marL="0" lvl="0" indent="0">
              <a:lnSpc>
                <a:spcPct val="115000"/>
              </a:lnSpc>
              <a:spcBef>
                <a:spcPts val="0"/>
              </a:spcBef>
              <a:spcAft>
                <a:spcPts val="1000"/>
              </a:spcAft>
              <a:buNone/>
            </a:pPr>
            <a:r>
              <a:rPr lang="en-US" sz="3800" b="1" dirty="0">
                <a:solidFill>
                  <a:srgbClr val="FF0000"/>
                </a:solidFill>
                <a:effectLst>
                  <a:outerShdw blurRad="38100" dist="38100" dir="2700000" algn="tl">
                    <a:srgbClr val="000000">
                      <a:alpha val="43137"/>
                    </a:srgbClr>
                  </a:outerShdw>
                </a:effectLst>
                <a:ea typeface="Calibri"/>
                <a:cs typeface="Arial"/>
              </a:rPr>
              <a:t>compound word structure </a:t>
            </a:r>
            <a:r>
              <a:rPr lang="en-US" sz="3800" dirty="0" smtClean="0">
                <a:solidFill>
                  <a:prstClr val="black"/>
                </a:solidFill>
                <a:ea typeface="Calibri"/>
                <a:cs typeface="Arial"/>
              </a:rPr>
              <a:t>and </a:t>
            </a:r>
            <a:r>
              <a:rPr lang="en-US" sz="3800" b="1" dirty="0" smtClean="0">
                <a:solidFill>
                  <a:srgbClr val="002060"/>
                </a:solidFill>
                <a:effectLst>
                  <a:outerShdw blurRad="38100" dist="38100" dir="2700000" algn="tl">
                    <a:srgbClr val="000000">
                      <a:alpha val="43137"/>
                    </a:srgbClr>
                  </a:outerShdw>
                </a:effectLst>
                <a:ea typeface="Calibri"/>
                <a:cs typeface="Arial"/>
              </a:rPr>
              <a:t>sentence </a:t>
            </a:r>
            <a:r>
              <a:rPr lang="en-US" sz="3800" b="1" dirty="0">
                <a:solidFill>
                  <a:srgbClr val="002060"/>
                </a:solidFill>
                <a:effectLst>
                  <a:outerShdw blurRad="38100" dist="38100" dir="2700000" algn="tl">
                    <a:srgbClr val="000000">
                      <a:alpha val="43137"/>
                    </a:srgbClr>
                  </a:outerShdw>
                </a:effectLst>
                <a:ea typeface="Calibri"/>
                <a:cs typeface="Arial"/>
              </a:rPr>
              <a:t>structure</a:t>
            </a:r>
          </a:p>
          <a:p>
            <a:pPr marL="0" lvl="0" indent="0">
              <a:lnSpc>
                <a:spcPct val="115000"/>
              </a:lnSpc>
              <a:spcBef>
                <a:spcPts val="0"/>
              </a:spcBef>
              <a:spcAft>
                <a:spcPts val="1000"/>
              </a:spcAft>
              <a:buNone/>
            </a:pPr>
            <a:endParaRPr lang="en-US" sz="3600" b="1" i="1" dirty="0">
              <a:solidFill>
                <a:srgbClr val="FF0000"/>
              </a:solidFill>
              <a:effectLst>
                <a:outerShdw blurRad="38100" dist="38100" dir="2700000" algn="tl">
                  <a:srgbClr val="000000">
                    <a:alpha val="43137"/>
                  </a:srgbClr>
                </a:outerShdw>
              </a:effectLst>
              <a:ea typeface="Calibri"/>
              <a:cs typeface="Arial"/>
            </a:endParaRPr>
          </a:p>
        </p:txBody>
      </p:sp>
    </p:spTree>
    <p:extLst>
      <p:ext uri="{BB962C8B-B14F-4D97-AF65-F5344CB8AC3E}">
        <p14:creationId xmlns:p14="http://schemas.microsoft.com/office/powerpoint/2010/main" val="285211074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a:ea typeface="Calibri"/>
                <a:cs typeface="Arial"/>
              </a:rPr>
              <a:t>Phrasal words</a:t>
            </a:r>
            <a:endParaRPr lang="en-US" dirty="0"/>
          </a:p>
        </p:txBody>
      </p:sp>
      <p:sp>
        <p:nvSpPr>
          <p:cNvPr id="3" name="Content Placeholder 2"/>
          <p:cNvSpPr>
            <a:spLocks noGrp="1"/>
          </p:cNvSpPr>
          <p:nvPr>
            <p:ph idx="1"/>
          </p:nvPr>
        </p:nvSpPr>
        <p:spPr>
          <a:xfrm>
            <a:off x="457200" y="1143000"/>
            <a:ext cx="8229600" cy="5181600"/>
          </a:xfrm>
        </p:spPr>
        <p:txBody>
          <a:bodyPr>
            <a:normAutofit fontScale="92500"/>
          </a:bodyPr>
          <a:lstStyle/>
          <a:p>
            <a:pPr marL="0" lvl="0" indent="0" algn="ctr">
              <a:lnSpc>
                <a:spcPct val="115000"/>
              </a:lnSpc>
              <a:spcBef>
                <a:spcPts val="0"/>
              </a:spcBef>
              <a:spcAft>
                <a:spcPts val="1000"/>
              </a:spcAft>
              <a:buNone/>
            </a:pPr>
            <a:r>
              <a:rPr lang="en-US" sz="3600" dirty="0">
                <a:solidFill>
                  <a:prstClr val="black"/>
                </a:solidFill>
                <a:ea typeface="Calibri"/>
                <a:cs typeface="Arial"/>
              </a:rPr>
              <a:t>T</a:t>
            </a:r>
            <a:r>
              <a:rPr lang="en-US" sz="3600" dirty="0" smtClean="0">
                <a:solidFill>
                  <a:prstClr val="black"/>
                </a:solidFill>
                <a:ea typeface="Calibri"/>
                <a:cs typeface="Arial"/>
              </a:rPr>
              <a:t>here </a:t>
            </a:r>
            <a:r>
              <a:rPr lang="en-US" sz="3600" dirty="0">
                <a:solidFill>
                  <a:prstClr val="black"/>
                </a:solidFill>
                <a:ea typeface="Calibri"/>
                <a:cs typeface="Arial"/>
              </a:rPr>
              <a:t>are also complex items that function as words, yet whose internal structure is that of a clause or phrase rather than of a compound. </a:t>
            </a:r>
            <a:endParaRPr lang="en-US" sz="3600" b="1" dirty="0">
              <a:solidFill>
                <a:prstClr val="black"/>
              </a:solidFill>
              <a:ea typeface="Calibri"/>
              <a:cs typeface="Arial"/>
            </a:endParaRPr>
          </a:p>
          <a:p>
            <a:pPr marL="0" lvl="0" indent="0" algn="ctr">
              <a:lnSpc>
                <a:spcPct val="115000"/>
              </a:lnSpc>
              <a:spcBef>
                <a:spcPts val="0"/>
              </a:spcBef>
              <a:spcAft>
                <a:spcPts val="1000"/>
              </a:spcAft>
              <a:buNone/>
            </a:pPr>
            <a:r>
              <a:rPr lang="en-US" sz="3600" b="1" dirty="0" smtClean="0">
                <a:solidFill>
                  <a:srgbClr val="FF0000"/>
                </a:solidFill>
                <a:effectLst>
                  <a:outerShdw blurRad="38100" dist="38100" dir="2700000" algn="tl">
                    <a:srgbClr val="000000">
                      <a:alpha val="43137"/>
                    </a:srgbClr>
                  </a:outerShdw>
                </a:effectLst>
                <a:ea typeface="Calibri"/>
                <a:cs typeface="Arial"/>
              </a:rPr>
              <a:t>phrasal words</a:t>
            </a:r>
          </a:p>
          <a:p>
            <a:pPr marL="0" lvl="0" indent="0" algn="ctr">
              <a:lnSpc>
                <a:spcPct val="115000"/>
              </a:lnSpc>
              <a:spcBef>
                <a:spcPts val="0"/>
              </a:spcBef>
              <a:spcAft>
                <a:spcPts val="1000"/>
              </a:spcAft>
              <a:buNone/>
            </a:pPr>
            <a:endParaRPr lang="en-US" sz="3600" b="1" i="1" dirty="0" smtClean="0">
              <a:solidFill>
                <a:srgbClr val="FF0000"/>
              </a:solidFill>
              <a:effectLst>
                <a:outerShdw blurRad="38100" dist="38100" dir="2700000" algn="tl">
                  <a:srgbClr val="000000">
                    <a:alpha val="43137"/>
                  </a:srgbClr>
                </a:outerShdw>
              </a:effectLst>
              <a:ea typeface="Calibri"/>
              <a:cs typeface="Arial"/>
            </a:endParaRPr>
          </a:p>
          <a:p>
            <a:pPr marL="0" lvl="0" indent="0" algn="ctr">
              <a:lnSpc>
                <a:spcPct val="115000"/>
              </a:lnSpc>
              <a:spcBef>
                <a:spcPts val="0"/>
              </a:spcBef>
              <a:spcAft>
                <a:spcPts val="1000"/>
              </a:spcAft>
              <a:buNone/>
            </a:pPr>
            <a:r>
              <a:rPr lang="en-US" sz="3600" b="1" i="1" dirty="0" smtClean="0">
                <a:solidFill>
                  <a:srgbClr val="FF0000"/>
                </a:solidFill>
                <a:effectLst>
                  <a:outerShdw blurRad="38100" dist="38100" dir="2700000" algn="tl">
                    <a:srgbClr val="000000">
                      <a:alpha val="43137"/>
                    </a:srgbClr>
                  </a:outerShdw>
                </a:effectLst>
                <a:ea typeface="Calibri"/>
                <a:cs typeface="Arial"/>
              </a:rPr>
              <a:t>jack-in-the-box</a:t>
            </a:r>
          </a:p>
          <a:p>
            <a:pPr marL="0" lvl="0" indent="0" algn="ctr">
              <a:lnSpc>
                <a:spcPct val="115000"/>
              </a:lnSpc>
              <a:spcBef>
                <a:spcPts val="0"/>
              </a:spcBef>
              <a:spcAft>
                <a:spcPts val="1000"/>
              </a:spcAft>
              <a:buNone/>
            </a:pPr>
            <a:r>
              <a:rPr lang="en-US" sz="3600" b="1" dirty="0" smtClean="0">
                <a:effectLst>
                  <a:outerShdw blurRad="38100" dist="38100" dir="2700000" algn="tl">
                    <a:srgbClr val="000000">
                      <a:alpha val="43137"/>
                    </a:srgbClr>
                  </a:outerShdw>
                </a:effectLst>
                <a:ea typeface="Calibri"/>
                <a:cs typeface="Arial"/>
              </a:rPr>
              <a:t>noun</a:t>
            </a:r>
            <a:endParaRPr lang="en-US" sz="3600" b="1" dirty="0">
              <a:effectLst>
                <a:outerShdw blurRad="38100" dist="38100" dir="2700000" algn="tl">
                  <a:srgbClr val="000000">
                    <a:alpha val="43137"/>
                  </a:srgbClr>
                </a:outerShdw>
              </a:effectLst>
              <a:ea typeface="Calibri"/>
              <a:cs typeface="Arial"/>
            </a:endParaRPr>
          </a:p>
        </p:txBody>
      </p:sp>
    </p:spTree>
    <p:extLst>
      <p:ext uri="{BB962C8B-B14F-4D97-AF65-F5344CB8AC3E}">
        <p14:creationId xmlns:p14="http://schemas.microsoft.com/office/powerpoint/2010/main" val="366561043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638800"/>
          </a:xfrm>
        </p:spPr>
        <p:txBody>
          <a:bodyPr>
            <a:normAutofit lnSpcReduction="10000"/>
          </a:bodyPr>
          <a:lstStyle/>
          <a:p>
            <a:pPr marL="0" lvl="0" indent="0" algn="ctr">
              <a:lnSpc>
                <a:spcPct val="115000"/>
              </a:lnSpc>
              <a:spcBef>
                <a:spcPts val="0"/>
              </a:spcBef>
              <a:spcAft>
                <a:spcPts val="1000"/>
              </a:spcAft>
              <a:buNone/>
            </a:pPr>
            <a:r>
              <a:rPr lang="en-US" sz="3600" dirty="0">
                <a:ea typeface="Calibri"/>
                <a:cs typeface="Arial"/>
              </a:rPr>
              <a:t>T</a:t>
            </a:r>
            <a:r>
              <a:rPr lang="en-US" sz="3600" dirty="0" smtClean="0">
                <a:ea typeface="Calibri"/>
                <a:cs typeface="Arial"/>
              </a:rPr>
              <a:t>he </a:t>
            </a:r>
            <a:r>
              <a:rPr lang="en-US" sz="3600" dirty="0">
                <a:ea typeface="Calibri"/>
                <a:cs typeface="Arial"/>
              </a:rPr>
              <a:t>noun  </a:t>
            </a:r>
            <a:r>
              <a:rPr lang="en-US" sz="3600" b="1" i="1" dirty="0" smtClean="0">
                <a:solidFill>
                  <a:srgbClr val="FF0000"/>
                </a:solidFill>
                <a:effectLst>
                  <a:outerShdw blurRad="38100" dist="38100" dir="2700000" algn="tl">
                    <a:srgbClr val="000000">
                      <a:alpha val="43137"/>
                    </a:srgbClr>
                  </a:outerShdw>
                </a:effectLst>
                <a:ea typeface="Calibri"/>
                <a:cs typeface="Arial"/>
              </a:rPr>
              <a:t>jack-in-the-box</a:t>
            </a:r>
            <a:r>
              <a:rPr lang="en-US" sz="3600" b="1" dirty="0" smtClean="0">
                <a:solidFill>
                  <a:srgbClr val="FF0000"/>
                </a:solidFill>
                <a:effectLst>
                  <a:outerShdw blurRad="38100" dist="38100" dir="2700000" algn="tl">
                    <a:srgbClr val="000000">
                      <a:alpha val="43137"/>
                    </a:srgbClr>
                  </a:outerShdw>
                </a:effectLst>
                <a:ea typeface="Calibri"/>
                <a:cs typeface="Arial"/>
              </a:rPr>
              <a:t> </a:t>
            </a:r>
          </a:p>
          <a:p>
            <a:pPr marL="0" lvl="0" indent="0" algn="ctr">
              <a:lnSpc>
                <a:spcPct val="115000"/>
              </a:lnSpc>
              <a:spcBef>
                <a:spcPts val="0"/>
              </a:spcBef>
              <a:spcAft>
                <a:spcPts val="1000"/>
              </a:spcAft>
              <a:buNone/>
            </a:pPr>
            <a:r>
              <a:rPr lang="en-US" sz="3600" dirty="0" smtClean="0">
                <a:ea typeface="Calibri"/>
                <a:cs typeface="Arial"/>
              </a:rPr>
              <a:t>Structurally</a:t>
            </a:r>
          </a:p>
          <a:p>
            <a:pPr marL="0" lvl="0" indent="0" algn="ctr">
              <a:lnSpc>
                <a:spcPct val="115000"/>
              </a:lnSpc>
              <a:spcBef>
                <a:spcPts val="0"/>
              </a:spcBef>
              <a:spcAft>
                <a:spcPts val="1000"/>
              </a:spcAft>
              <a:buNone/>
            </a:pPr>
            <a:r>
              <a:rPr lang="en-US" sz="3600" b="1" dirty="0" smtClean="0">
                <a:solidFill>
                  <a:srgbClr val="002060"/>
                </a:solidFill>
                <a:effectLst>
                  <a:outerShdw blurRad="38100" dist="38100" dir="2700000" algn="tl">
                    <a:srgbClr val="000000">
                      <a:alpha val="43137"/>
                    </a:srgbClr>
                  </a:outerShdw>
                </a:effectLst>
                <a:ea typeface="Calibri"/>
                <a:cs typeface="Arial"/>
              </a:rPr>
              <a:t>has </a:t>
            </a:r>
            <a:r>
              <a:rPr lang="en-US" sz="3600" b="1" dirty="0">
                <a:solidFill>
                  <a:srgbClr val="002060"/>
                </a:solidFill>
                <a:effectLst>
                  <a:outerShdw blurRad="38100" dist="38100" dir="2700000" algn="tl">
                    <a:srgbClr val="000000">
                      <a:alpha val="43137"/>
                    </a:srgbClr>
                  </a:outerShdw>
                </a:effectLst>
                <a:ea typeface="Calibri"/>
                <a:cs typeface="Arial"/>
              </a:rPr>
              <a:t>the appearance of a noun phrase </a:t>
            </a:r>
            <a:endParaRPr lang="en-US" sz="3600" b="1" dirty="0" smtClean="0">
              <a:solidFill>
                <a:srgbClr val="002060"/>
              </a:solidFill>
              <a:effectLst>
                <a:outerShdw blurRad="38100" dist="38100" dir="2700000" algn="tl">
                  <a:srgbClr val="000000">
                    <a:alpha val="43137"/>
                  </a:srgbClr>
                </a:outerShdw>
              </a:effectLst>
              <a:ea typeface="Calibri"/>
              <a:cs typeface="Arial"/>
            </a:endParaRPr>
          </a:p>
          <a:p>
            <a:pPr marL="0" lvl="0" indent="0" algn="ctr">
              <a:lnSpc>
                <a:spcPct val="115000"/>
              </a:lnSpc>
              <a:spcBef>
                <a:spcPts val="0"/>
              </a:spcBef>
              <a:spcAft>
                <a:spcPts val="1000"/>
              </a:spcAft>
              <a:buNone/>
            </a:pPr>
            <a:endParaRPr lang="en-US" sz="3600" dirty="0">
              <a:ea typeface="Calibri"/>
              <a:cs typeface="Arial"/>
            </a:endParaRPr>
          </a:p>
          <a:p>
            <a:pPr marL="0" lvl="0" indent="0" algn="ctr">
              <a:lnSpc>
                <a:spcPct val="115000"/>
              </a:lnSpc>
              <a:spcBef>
                <a:spcPts val="0"/>
              </a:spcBef>
              <a:spcAft>
                <a:spcPts val="1000"/>
              </a:spcAft>
              <a:buNone/>
            </a:pPr>
            <a:r>
              <a:rPr lang="en-US" sz="3600" dirty="0" smtClean="0">
                <a:ea typeface="Calibri"/>
                <a:cs typeface="Arial"/>
              </a:rPr>
              <a:t>parallel </a:t>
            </a:r>
            <a:r>
              <a:rPr lang="en-US" sz="3600" dirty="0">
                <a:ea typeface="Calibri"/>
                <a:cs typeface="Arial"/>
              </a:rPr>
              <a:t>to the phrases </a:t>
            </a:r>
            <a:endParaRPr lang="en-US" sz="3600" dirty="0" smtClean="0">
              <a:ea typeface="Calibri"/>
              <a:cs typeface="Arial"/>
            </a:endParaRPr>
          </a:p>
          <a:p>
            <a:pPr marL="0" lvl="0" indent="0" algn="ctr">
              <a:lnSpc>
                <a:spcPct val="115000"/>
              </a:lnSpc>
              <a:spcBef>
                <a:spcPts val="0"/>
              </a:spcBef>
              <a:spcAft>
                <a:spcPts val="1000"/>
              </a:spcAft>
              <a:buNone/>
            </a:pPr>
            <a:r>
              <a:rPr lang="en-US" sz="3600" b="1" i="1" dirty="0" smtClean="0">
                <a:solidFill>
                  <a:srgbClr val="00B050"/>
                </a:solidFill>
                <a:effectLst>
                  <a:outerShdw blurRad="38100" dist="38100" dir="2700000" algn="tl">
                    <a:srgbClr val="000000">
                      <a:alpha val="43137"/>
                    </a:srgbClr>
                  </a:outerShdw>
                </a:effectLst>
                <a:ea typeface="Calibri"/>
                <a:cs typeface="Arial"/>
              </a:rPr>
              <a:t>people </a:t>
            </a:r>
            <a:r>
              <a:rPr lang="en-US" sz="3600" b="1" i="1" dirty="0">
                <a:solidFill>
                  <a:srgbClr val="00B050"/>
                </a:solidFill>
                <a:effectLst>
                  <a:outerShdw blurRad="38100" dist="38100" dir="2700000" algn="tl">
                    <a:srgbClr val="000000">
                      <a:alpha val="43137"/>
                    </a:srgbClr>
                  </a:outerShdw>
                </a:effectLst>
                <a:ea typeface="Calibri"/>
                <a:cs typeface="Arial"/>
              </a:rPr>
              <a:t>in the street </a:t>
            </a:r>
            <a:endParaRPr lang="en-US" sz="3600" b="1" i="1" dirty="0" smtClean="0">
              <a:solidFill>
                <a:srgbClr val="00B050"/>
              </a:solidFill>
              <a:effectLst>
                <a:outerShdw blurRad="38100" dist="38100" dir="2700000" algn="tl">
                  <a:srgbClr val="000000">
                    <a:alpha val="43137"/>
                  </a:srgbClr>
                </a:outerShdw>
              </a:effectLst>
              <a:ea typeface="Calibri"/>
              <a:cs typeface="Arial"/>
            </a:endParaRPr>
          </a:p>
          <a:p>
            <a:pPr marL="0" lvl="0" indent="0" algn="ctr">
              <a:lnSpc>
                <a:spcPct val="115000"/>
              </a:lnSpc>
              <a:spcBef>
                <a:spcPts val="0"/>
              </a:spcBef>
              <a:spcAft>
                <a:spcPts val="1000"/>
              </a:spcAft>
              <a:buNone/>
            </a:pPr>
            <a:r>
              <a:rPr lang="en-US" sz="3600" dirty="0" smtClean="0">
                <a:ea typeface="Calibri"/>
                <a:cs typeface="Arial"/>
              </a:rPr>
              <a:t>or </a:t>
            </a:r>
          </a:p>
          <a:p>
            <a:pPr marL="0" lvl="0" indent="0" algn="ctr">
              <a:lnSpc>
                <a:spcPct val="115000"/>
              </a:lnSpc>
              <a:spcBef>
                <a:spcPts val="0"/>
              </a:spcBef>
              <a:spcAft>
                <a:spcPts val="1000"/>
              </a:spcAft>
              <a:buNone/>
            </a:pPr>
            <a:r>
              <a:rPr lang="en-US" sz="3600" b="1" i="1" dirty="0" smtClean="0">
                <a:solidFill>
                  <a:srgbClr val="00B050"/>
                </a:solidFill>
                <a:effectLst>
                  <a:outerShdw blurRad="38100" dist="38100" dir="2700000" algn="tl">
                    <a:srgbClr val="000000">
                      <a:alpha val="43137"/>
                    </a:srgbClr>
                  </a:outerShdw>
                </a:effectLst>
                <a:ea typeface="Calibri"/>
                <a:cs typeface="Arial"/>
              </a:rPr>
              <a:t>(</a:t>
            </a:r>
            <a:r>
              <a:rPr lang="en-US" sz="3600" b="1" i="1" dirty="0">
                <a:solidFill>
                  <a:srgbClr val="00B050"/>
                </a:solidFill>
                <a:effectLst>
                  <a:outerShdw blurRad="38100" dist="38100" dir="2700000" algn="tl">
                    <a:srgbClr val="000000">
                      <a:alpha val="43137"/>
                    </a:srgbClr>
                  </a:outerShdw>
                </a:effectLst>
                <a:ea typeface="Calibri"/>
                <a:cs typeface="Arial"/>
              </a:rPr>
              <a:t>a) book on the </a:t>
            </a:r>
            <a:r>
              <a:rPr lang="en-US" sz="3600" b="1" i="1" dirty="0" smtClean="0">
                <a:solidFill>
                  <a:srgbClr val="00B050"/>
                </a:solidFill>
                <a:effectLst>
                  <a:outerShdw blurRad="38100" dist="38100" dir="2700000" algn="tl">
                    <a:srgbClr val="000000">
                      <a:alpha val="43137"/>
                    </a:srgbClr>
                  </a:outerShdw>
                </a:effectLst>
                <a:ea typeface="Calibri"/>
                <a:cs typeface="Arial"/>
              </a:rPr>
              <a:t>shelf</a:t>
            </a:r>
            <a:endParaRPr lang="en-US" sz="3600" b="1" dirty="0">
              <a:solidFill>
                <a:srgbClr val="00B050"/>
              </a:solidFill>
              <a:effectLst>
                <a:outerShdw blurRad="38100" dist="38100" dir="2700000" algn="tl">
                  <a:srgbClr val="000000">
                    <a:alpha val="43137"/>
                  </a:srgbClr>
                </a:outerShdw>
              </a:effectLst>
              <a:ea typeface="Calibri"/>
              <a:cs typeface="Arial"/>
            </a:endParaRPr>
          </a:p>
        </p:txBody>
      </p:sp>
    </p:spTree>
    <p:extLst>
      <p:ext uri="{BB962C8B-B14F-4D97-AF65-F5344CB8AC3E}">
        <p14:creationId xmlns:p14="http://schemas.microsoft.com/office/powerpoint/2010/main" val="371889537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562600"/>
          </a:xfrm>
        </p:spPr>
        <p:txBody>
          <a:bodyPr>
            <a:normAutofit/>
          </a:bodyPr>
          <a:lstStyle/>
          <a:p>
            <a:pPr marL="0" lvl="0" indent="0" algn="ctr">
              <a:lnSpc>
                <a:spcPct val="115000"/>
              </a:lnSpc>
              <a:spcBef>
                <a:spcPts val="0"/>
              </a:spcBef>
              <a:spcAft>
                <a:spcPts val="1000"/>
              </a:spcAft>
              <a:buNone/>
            </a:pPr>
            <a:r>
              <a:rPr lang="en-US" sz="3600" dirty="0" smtClean="0">
                <a:ea typeface="Calibri"/>
                <a:cs typeface="Arial"/>
              </a:rPr>
              <a:t>However </a:t>
            </a:r>
          </a:p>
          <a:p>
            <a:pPr marL="0" lvl="0" indent="0" algn="ctr">
              <a:lnSpc>
                <a:spcPct val="115000"/>
              </a:lnSpc>
              <a:spcBef>
                <a:spcPts val="0"/>
              </a:spcBef>
              <a:spcAft>
                <a:spcPts val="1000"/>
              </a:spcAft>
              <a:buNone/>
            </a:pPr>
            <a:endParaRPr lang="en-US" sz="3600" dirty="0" smtClean="0">
              <a:ea typeface="Calibri"/>
              <a:cs typeface="Arial"/>
            </a:endParaRPr>
          </a:p>
          <a:p>
            <a:pPr marL="0" lvl="0" indent="0" algn="ctr">
              <a:lnSpc>
                <a:spcPct val="115000"/>
              </a:lnSpc>
              <a:spcBef>
                <a:spcPts val="0"/>
              </a:spcBef>
              <a:spcAft>
                <a:spcPts val="1000"/>
              </a:spcAft>
              <a:buNone/>
            </a:pPr>
            <a:r>
              <a:rPr lang="en-US" sz="3600" dirty="0" smtClean="0">
                <a:ea typeface="Calibri"/>
                <a:cs typeface="Arial"/>
              </a:rPr>
              <a:t>it </a:t>
            </a:r>
            <a:r>
              <a:rPr lang="en-US" sz="3600" dirty="0">
                <a:ea typeface="Calibri"/>
                <a:cs typeface="Arial"/>
              </a:rPr>
              <a:t>forms its plural by suffixing </a:t>
            </a:r>
            <a:r>
              <a:rPr lang="en-US" sz="3600" i="1" dirty="0">
                <a:ea typeface="Calibri"/>
                <a:cs typeface="Arial"/>
              </a:rPr>
              <a:t>-s </a:t>
            </a:r>
            <a:endParaRPr lang="en-US" sz="3600" i="1" dirty="0" smtClean="0">
              <a:ea typeface="Calibri"/>
              <a:cs typeface="Arial"/>
            </a:endParaRPr>
          </a:p>
          <a:p>
            <a:pPr marL="0" lvl="0" indent="0" algn="ctr">
              <a:lnSpc>
                <a:spcPct val="115000"/>
              </a:lnSpc>
              <a:spcBef>
                <a:spcPts val="0"/>
              </a:spcBef>
              <a:spcAft>
                <a:spcPts val="1000"/>
              </a:spcAft>
              <a:buNone/>
            </a:pPr>
            <a:r>
              <a:rPr lang="en-US" sz="3600" b="1" dirty="0" smtClean="0">
                <a:solidFill>
                  <a:srgbClr val="FF0000"/>
                </a:solidFill>
                <a:effectLst>
                  <a:outerShdw blurRad="38100" dist="38100" dir="2700000" algn="tl">
                    <a:srgbClr val="000000">
                      <a:alpha val="43137"/>
                    </a:srgbClr>
                  </a:outerShdw>
                </a:effectLst>
                <a:ea typeface="Calibri"/>
                <a:cs typeface="Arial"/>
              </a:rPr>
              <a:t>NOT</a:t>
            </a:r>
            <a:r>
              <a:rPr lang="en-US" sz="3600" dirty="0" smtClean="0">
                <a:ea typeface="Calibri"/>
                <a:cs typeface="Arial"/>
              </a:rPr>
              <a:t> to</a:t>
            </a:r>
          </a:p>
          <a:p>
            <a:pPr marL="0" lvl="0" indent="0" algn="ctr">
              <a:lnSpc>
                <a:spcPct val="115000"/>
              </a:lnSpc>
              <a:spcBef>
                <a:spcPts val="0"/>
              </a:spcBef>
              <a:spcAft>
                <a:spcPts val="1000"/>
              </a:spcAft>
              <a:buNone/>
            </a:pPr>
            <a:r>
              <a:rPr lang="en-US" sz="3600" dirty="0" smtClean="0">
                <a:ea typeface="Calibri"/>
                <a:cs typeface="Arial"/>
              </a:rPr>
              <a:t>the </a:t>
            </a:r>
            <a:r>
              <a:rPr lang="en-US" sz="3600" dirty="0">
                <a:ea typeface="Calibri"/>
                <a:cs typeface="Arial"/>
              </a:rPr>
              <a:t>head noun </a:t>
            </a:r>
            <a:endParaRPr lang="en-US" sz="3600" dirty="0" smtClean="0">
              <a:ea typeface="Calibri"/>
              <a:cs typeface="Arial"/>
            </a:endParaRPr>
          </a:p>
          <a:p>
            <a:pPr marL="0" lvl="0" indent="0" algn="ctr">
              <a:lnSpc>
                <a:spcPct val="115000"/>
              </a:lnSpc>
              <a:spcBef>
                <a:spcPts val="0"/>
              </a:spcBef>
              <a:spcAft>
                <a:spcPts val="1000"/>
              </a:spcAft>
              <a:buNone/>
            </a:pPr>
            <a:r>
              <a:rPr lang="en-US" sz="3600" dirty="0" smtClean="0">
                <a:ea typeface="Calibri"/>
                <a:cs typeface="Arial"/>
              </a:rPr>
              <a:t>As in </a:t>
            </a:r>
          </a:p>
          <a:p>
            <a:pPr marL="0" lvl="0" indent="0" algn="ctr">
              <a:lnSpc>
                <a:spcPct val="115000"/>
              </a:lnSpc>
              <a:spcBef>
                <a:spcPts val="0"/>
              </a:spcBef>
              <a:spcAft>
                <a:spcPts val="1000"/>
              </a:spcAft>
              <a:buNone/>
            </a:pPr>
            <a:r>
              <a:rPr lang="en-US" sz="3600" b="1" dirty="0" smtClean="0">
                <a:solidFill>
                  <a:schemeClr val="accent6">
                    <a:lumMod val="75000"/>
                  </a:schemeClr>
                </a:solidFill>
                <a:effectLst>
                  <a:outerShdw blurRad="38100" dist="38100" dir="2700000" algn="tl">
                    <a:srgbClr val="000000">
                      <a:alpha val="43137"/>
                    </a:srgbClr>
                  </a:outerShdw>
                </a:effectLst>
                <a:ea typeface="Calibri"/>
                <a:cs typeface="Arial"/>
              </a:rPr>
              <a:t>(</a:t>
            </a:r>
            <a:r>
              <a:rPr lang="en-US" sz="3600" b="1" i="1" dirty="0" smtClean="0">
                <a:solidFill>
                  <a:schemeClr val="accent6">
                    <a:lumMod val="75000"/>
                  </a:schemeClr>
                </a:solidFill>
                <a:effectLst>
                  <a:outerShdw blurRad="38100" dist="38100" dir="2700000" algn="tl">
                    <a:srgbClr val="000000">
                      <a:alpha val="43137"/>
                    </a:srgbClr>
                  </a:outerShdw>
                </a:effectLst>
                <a:ea typeface="Calibri"/>
                <a:cs typeface="Arial"/>
              </a:rPr>
              <a:t>books </a:t>
            </a:r>
            <a:r>
              <a:rPr lang="en-US" sz="3600" i="1" dirty="0">
                <a:ea typeface="Calibri"/>
                <a:cs typeface="Arial"/>
              </a:rPr>
              <a:t>on the shelf </a:t>
            </a:r>
            <a:r>
              <a:rPr lang="en-US" sz="3600" dirty="0" smtClean="0">
                <a:ea typeface="Calibri"/>
                <a:cs typeface="Arial"/>
              </a:rPr>
              <a:t>)</a:t>
            </a:r>
            <a:endParaRPr lang="en-US" sz="3600" b="1" dirty="0">
              <a:solidFill>
                <a:srgbClr val="00B050"/>
              </a:solidFill>
              <a:effectLst>
                <a:outerShdw blurRad="38100" dist="38100" dir="2700000" algn="tl">
                  <a:srgbClr val="000000">
                    <a:alpha val="43137"/>
                  </a:srgbClr>
                </a:outerShdw>
              </a:effectLst>
              <a:ea typeface="Calibri"/>
              <a:cs typeface="Arial"/>
            </a:endParaRPr>
          </a:p>
        </p:txBody>
      </p:sp>
    </p:spTree>
    <p:extLst>
      <p:ext uri="{BB962C8B-B14F-4D97-AF65-F5344CB8AC3E}">
        <p14:creationId xmlns:p14="http://schemas.microsoft.com/office/powerpoint/2010/main" val="405999283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867400"/>
          </a:xfrm>
        </p:spPr>
        <p:txBody>
          <a:bodyPr>
            <a:normAutofit fontScale="92500" lnSpcReduction="20000"/>
          </a:bodyPr>
          <a:lstStyle/>
          <a:p>
            <a:pPr marL="0" lvl="0" indent="0" algn="ctr">
              <a:lnSpc>
                <a:spcPct val="115000"/>
              </a:lnSpc>
              <a:spcBef>
                <a:spcPts val="0"/>
              </a:spcBef>
              <a:spcAft>
                <a:spcPts val="1000"/>
              </a:spcAft>
              <a:buNone/>
            </a:pPr>
            <a:r>
              <a:rPr lang="en-US" sz="3300" dirty="0">
                <a:solidFill>
                  <a:prstClr val="black"/>
                </a:solidFill>
                <a:ea typeface="Calibri"/>
                <a:cs typeface="Arial"/>
              </a:rPr>
              <a:t>but </a:t>
            </a:r>
            <a:endParaRPr lang="en-US" sz="3300" dirty="0" smtClean="0">
              <a:solidFill>
                <a:prstClr val="black"/>
              </a:solidFill>
              <a:ea typeface="Calibri"/>
              <a:cs typeface="Arial"/>
            </a:endParaRPr>
          </a:p>
          <a:p>
            <a:pPr marL="0" lvl="0" indent="0" algn="ctr">
              <a:lnSpc>
                <a:spcPct val="115000"/>
              </a:lnSpc>
              <a:spcBef>
                <a:spcPts val="0"/>
              </a:spcBef>
              <a:spcAft>
                <a:spcPts val="1000"/>
              </a:spcAft>
              <a:buNone/>
            </a:pPr>
            <a:r>
              <a:rPr lang="en-US" sz="3300" dirty="0" smtClean="0">
                <a:solidFill>
                  <a:prstClr val="black"/>
                </a:solidFill>
                <a:ea typeface="Calibri"/>
                <a:cs typeface="Arial"/>
              </a:rPr>
              <a:t>to </a:t>
            </a:r>
            <a:r>
              <a:rPr lang="en-US" sz="3300" dirty="0">
                <a:solidFill>
                  <a:prstClr val="black"/>
                </a:solidFill>
                <a:ea typeface="Calibri"/>
                <a:cs typeface="Arial"/>
              </a:rPr>
              <a:t>the whole expression: </a:t>
            </a:r>
          </a:p>
          <a:p>
            <a:pPr marL="0" lvl="0" indent="0" algn="ctr">
              <a:lnSpc>
                <a:spcPct val="115000"/>
              </a:lnSpc>
              <a:spcBef>
                <a:spcPts val="0"/>
              </a:spcBef>
              <a:spcAft>
                <a:spcPts val="1000"/>
              </a:spcAft>
              <a:buNone/>
            </a:pPr>
            <a:r>
              <a:rPr lang="en-US" sz="3300" b="1" i="1" dirty="0" smtClean="0">
                <a:solidFill>
                  <a:srgbClr val="FF0000"/>
                </a:solidFill>
                <a:effectLst>
                  <a:outerShdw blurRad="38100" dist="38100" dir="2700000" algn="tl">
                    <a:srgbClr val="000000">
                      <a:alpha val="43137"/>
                    </a:srgbClr>
                  </a:outerShdw>
                </a:effectLst>
                <a:ea typeface="Calibri"/>
                <a:cs typeface="Arial"/>
              </a:rPr>
              <a:t>jack-in-the-boxes</a:t>
            </a:r>
          </a:p>
          <a:p>
            <a:pPr marL="0" lvl="0" indent="0" algn="ctr">
              <a:lnSpc>
                <a:spcPct val="115000"/>
              </a:lnSpc>
              <a:spcBef>
                <a:spcPts val="0"/>
              </a:spcBef>
              <a:spcAft>
                <a:spcPts val="1000"/>
              </a:spcAft>
              <a:buNone/>
            </a:pPr>
            <a:r>
              <a:rPr lang="en-US" sz="3300" dirty="0" smtClean="0">
                <a:solidFill>
                  <a:prstClr val="black"/>
                </a:solidFill>
                <a:ea typeface="Calibri"/>
                <a:cs typeface="Arial"/>
              </a:rPr>
              <a:t>as </a:t>
            </a:r>
            <a:r>
              <a:rPr lang="en-US" sz="3300" dirty="0">
                <a:solidFill>
                  <a:prstClr val="black"/>
                </a:solidFill>
                <a:ea typeface="Calibri"/>
                <a:cs typeface="Arial"/>
              </a:rPr>
              <a:t>in </a:t>
            </a:r>
            <a:endParaRPr lang="en-US" sz="3300" dirty="0" smtClean="0">
              <a:solidFill>
                <a:prstClr val="black"/>
              </a:solidFill>
              <a:ea typeface="Calibri"/>
              <a:cs typeface="Arial"/>
            </a:endParaRPr>
          </a:p>
          <a:p>
            <a:pPr marL="0" lvl="0" indent="0" algn="ctr">
              <a:lnSpc>
                <a:spcPct val="115000"/>
              </a:lnSpc>
              <a:spcBef>
                <a:spcPts val="0"/>
              </a:spcBef>
              <a:spcAft>
                <a:spcPts val="1000"/>
              </a:spcAft>
              <a:buNone/>
            </a:pPr>
            <a:r>
              <a:rPr lang="en-US" sz="3300" b="1" i="1" dirty="0" smtClean="0">
                <a:solidFill>
                  <a:srgbClr val="002060"/>
                </a:solidFill>
                <a:effectLst>
                  <a:outerShdw blurRad="38100" dist="38100" dir="2700000" algn="tl">
                    <a:srgbClr val="000000">
                      <a:alpha val="43137"/>
                    </a:srgbClr>
                  </a:outerShdw>
                </a:effectLst>
                <a:ea typeface="Calibri"/>
                <a:cs typeface="Arial"/>
              </a:rPr>
              <a:t>They </a:t>
            </a:r>
            <a:r>
              <a:rPr lang="en-US" sz="3300" b="1" i="1" dirty="0">
                <a:solidFill>
                  <a:srgbClr val="002060"/>
                </a:solidFill>
                <a:effectLst>
                  <a:outerShdw blurRad="38100" dist="38100" dir="2700000" algn="tl">
                    <a:srgbClr val="000000">
                      <a:alpha val="43137"/>
                    </a:srgbClr>
                  </a:outerShdw>
                </a:effectLst>
                <a:ea typeface="Calibri"/>
                <a:cs typeface="Arial"/>
              </a:rPr>
              <a:t>jumped up and down like</a:t>
            </a:r>
            <a:r>
              <a:rPr lang="en-US" sz="3300" b="1" i="1" u="sng" dirty="0">
                <a:solidFill>
                  <a:srgbClr val="FF0000"/>
                </a:solidFill>
                <a:effectLst>
                  <a:outerShdw blurRad="38100" dist="38100" dir="2700000" algn="tl">
                    <a:srgbClr val="000000">
                      <a:alpha val="43137"/>
                    </a:srgbClr>
                  </a:outerShdw>
                </a:effectLst>
                <a:ea typeface="Calibri"/>
                <a:cs typeface="Arial"/>
              </a:rPr>
              <a:t> jack-in-the-boxes</a:t>
            </a:r>
            <a:r>
              <a:rPr lang="en-US" sz="3300" b="1" i="1" dirty="0">
                <a:solidFill>
                  <a:srgbClr val="002060"/>
                </a:solidFill>
                <a:effectLst>
                  <a:outerShdw blurRad="38100" dist="38100" dir="2700000" algn="tl">
                    <a:srgbClr val="000000">
                      <a:alpha val="43137"/>
                    </a:srgbClr>
                  </a:outerShdw>
                </a:effectLst>
                <a:ea typeface="Calibri"/>
                <a:cs typeface="Arial"/>
              </a:rPr>
              <a:t>. </a:t>
            </a:r>
            <a:endParaRPr lang="en-US" sz="3300" dirty="0" smtClean="0">
              <a:solidFill>
                <a:prstClr val="black"/>
              </a:solidFill>
              <a:ea typeface="Calibri"/>
              <a:cs typeface="Arial"/>
            </a:endParaRPr>
          </a:p>
          <a:p>
            <a:pPr marL="0" lvl="0" indent="0" algn="ctr">
              <a:lnSpc>
                <a:spcPct val="115000"/>
              </a:lnSpc>
              <a:spcBef>
                <a:spcPts val="0"/>
              </a:spcBef>
              <a:spcAft>
                <a:spcPts val="1000"/>
              </a:spcAft>
              <a:buNone/>
            </a:pPr>
            <a:r>
              <a:rPr lang="en-US" sz="3300" dirty="0" smtClean="0">
                <a:solidFill>
                  <a:prstClr val="black"/>
                </a:solidFill>
                <a:ea typeface="Calibri"/>
                <a:cs typeface="Arial"/>
              </a:rPr>
              <a:t>NOT</a:t>
            </a:r>
          </a:p>
          <a:p>
            <a:pPr marL="0" lvl="0" indent="0" algn="ctr">
              <a:lnSpc>
                <a:spcPct val="115000"/>
              </a:lnSpc>
              <a:spcBef>
                <a:spcPts val="0"/>
              </a:spcBef>
              <a:spcAft>
                <a:spcPts val="1000"/>
              </a:spcAft>
              <a:buNone/>
            </a:pPr>
            <a:r>
              <a:rPr lang="en-US" sz="5200" b="1" dirty="0" smtClean="0">
                <a:solidFill>
                  <a:srgbClr val="FF0000"/>
                </a:solidFill>
                <a:ea typeface="Calibri"/>
                <a:cs typeface="Arial"/>
              </a:rPr>
              <a:t> X </a:t>
            </a:r>
            <a:r>
              <a:rPr lang="en-US" sz="3300" dirty="0" smtClean="0">
                <a:solidFill>
                  <a:prstClr val="black"/>
                </a:solidFill>
                <a:ea typeface="Calibri"/>
                <a:cs typeface="Arial"/>
              </a:rPr>
              <a:t>‘</a:t>
            </a:r>
            <a:r>
              <a:rPr lang="en-US" sz="3300" i="1" u="sng" dirty="0" smtClean="0">
                <a:solidFill>
                  <a:prstClr val="black"/>
                </a:solidFill>
                <a:ea typeface="Calibri"/>
                <a:cs typeface="Arial"/>
              </a:rPr>
              <a:t>jacks</a:t>
            </a:r>
            <a:r>
              <a:rPr lang="en-US" sz="3300" i="1" dirty="0" smtClean="0">
                <a:solidFill>
                  <a:prstClr val="black"/>
                </a:solidFill>
                <a:ea typeface="Calibri"/>
                <a:cs typeface="Arial"/>
              </a:rPr>
              <a:t>-in-the-box </a:t>
            </a:r>
            <a:r>
              <a:rPr lang="en-US" sz="3300" dirty="0">
                <a:solidFill>
                  <a:prstClr val="black"/>
                </a:solidFill>
                <a:ea typeface="Calibri"/>
                <a:cs typeface="Arial"/>
              </a:rPr>
              <a:t>’</a:t>
            </a:r>
          </a:p>
          <a:p>
            <a:pPr marL="0" lvl="0" indent="0" algn="ctr">
              <a:lnSpc>
                <a:spcPct val="115000"/>
              </a:lnSpc>
              <a:spcBef>
                <a:spcPts val="0"/>
              </a:spcBef>
              <a:spcAft>
                <a:spcPts val="1000"/>
              </a:spcAft>
              <a:buNone/>
            </a:pPr>
            <a:endParaRPr lang="en-US" sz="3300" dirty="0" smtClean="0">
              <a:solidFill>
                <a:prstClr val="black"/>
              </a:solidFill>
              <a:ea typeface="Calibri"/>
              <a:cs typeface="Arial"/>
            </a:endParaRPr>
          </a:p>
          <a:p>
            <a:pPr marL="0" lvl="0" indent="0" algn="ctr">
              <a:lnSpc>
                <a:spcPct val="115000"/>
              </a:lnSpc>
              <a:spcBef>
                <a:spcPts val="0"/>
              </a:spcBef>
              <a:spcAft>
                <a:spcPts val="1000"/>
              </a:spcAft>
              <a:buNone/>
            </a:pPr>
            <a:r>
              <a:rPr lang="en-US" sz="3300" b="1" dirty="0" smtClean="0">
                <a:solidFill>
                  <a:srgbClr val="00B050"/>
                </a:solidFill>
                <a:effectLst>
                  <a:outerShdw blurRad="38100" dist="38100" dir="2700000" algn="tl">
                    <a:srgbClr val="000000">
                      <a:alpha val="43137"/>
                    </a:srgbClr>
                  </a:outerShdw>
                </a:effectLst>
                <a:ea typeface="Calibri"/>
                <a:cs typeface="Arial"/>
              </a:rPr>
              <a:t>Though </a:t>
            </a:r>
            <a:r>
              <a:rPr lang="en-US" sz="3300" b="1" dirty="0">
                <a:solidFill>
                  <a:srgbClr val="00B050"/>
                </a:solidFill>
                <a:effectLst>
                  <a:outerShdw blurRad="38100" dist="38100" dir="2700000" algn="tl">
                    <a:srgbClr val="000000">
                      <a:alpha val="43137"/>
                    </a:srgbClr>
                  </a:outerShdw>
                </a:effectLst>
                <a:ea typeface="Calibri"/>
                <a:cs typeface="Arial"/>
              </a:rPr>
              <a:t>structurally a </a:t>
            </a:r>
            <a:r>
              <a:rPr lang="en-US" sz="3300" b="1" dirty="0" smtClean="0">
                <a:solidFill>
                  <a:srgbClr val="00B050"/>
                </a:solidFill>
                <a:effectLst>
                  <a:outerShdw blurRad="38100" dist="38100" dir="2700000" algn="tl">
                    <a:srgbClr val="000000">
                      <a:alpha val="43137"/>
                    </a:srgbClr>
                  </a:outerShdw>
                </a:effectLst>
                <a:ea typeface="Calibri"/>
                <a:cs typeface="Arial"/>
              </a:rPr>
              <a:t>phrase, it </a:t>
            </a:r>
            <a:r>
              <a:rPr lang="en-US" sz="3300" b="1" dirty="0">
                <a:solidFill>
                  <a:srgbClr val="00B050"/>
                </a:solidFill>
                <a:effectLst>
                  <a:outerShdw blurRad="38100" dist="38100" dir="2700000" algn="tl">
                    <a:srgbClr val="000000">
                      <a:alpha val="43137"/>
                    </a:srgbClr>
                  </a:outerShdw>
                </a:effectLst>
                <a:ea typeface="Calibri"/>
                <a:cs typeface="Arial"/>
              </a:rPr>
              <a:t>behaves as a word.</a:t>
            </a:r>
          </a:p>
        </p:txBody>
      </p:sp>
    </p:spTree>
    <p:extLst>
      <p:ext uri="{BB962C8B-B14F-4D97-AF65-F5344CB8AC3E}">
        <p14:creationId xmlns:p14="http://schemas.microsoft.com/office/powerpoint/2010/main" val="423029490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6019800"/>
          </a:xfrm>
        </p:spPr>
        <p:txBody>
          <a:bodyPr>
            <a:normAutofit/>
          </a:bodyPr>
          <a:lstStyle/>
          <a:p>
            <a:pPr marL="0" lvl="0" indent="0" algn="ctr">
              <a:lnSpc>
                <a:spcPct val="115000"/>
              </a:lnSpc>
              <a:spcBef>
                <a:spcPts val="0"/>
              </a:spcBef>
              <a:spcAft>
                <a:spcPts val="1000"/>
              </a:spcAft>
              <a:buNone/>
            </a:pPr>
            <a:r>
              <a:rPr lang="en-US" sz="4800" b="1" i="1" dirty="0" smtClean="0">
                <a:solidFill>
                  <a:srgbClr val="FF0000"/>
                </a:solidFill>
                <a:effectLst>
                  <a:outerShdw blurRad="38100" dist="38100" dir="2700000" algn="tl">
                    <a:srgbClr val="000000">
                      <a:alpha val="43137"/>
                    </a:srgbClr>
                  </a:outerShdw>
                </a:effectLst>
                <a:ea typeface="Calibri"/>
                <a:cs typeface="Arial"/>
              </a:rPr>
              <a:t>brother</a:t>
            </a:r>
            <a:r>
              <a:rPr lang="en-US" sz="4800" i="1" dirty="0" smtClean="0">
                <a:ea typeface="Calibri"/>
                <a:cs typeface="Arial"/>
              </a:rPr>
              <a:t>-in-law</a:t>
            </a:r>
            <a:endParaRPr lang="en-US" sz="4800" dirty="0">
              <a:ea typeface="Calibri"/>
              <a:cs typeface="Arial"/>
            </a:endParaRPr>
          </a:p>
          <a:p>
            <a:pPr marL="0" lvl="0" indent="0" algn="ctr">
              <a:lnSpc>
                <a:spcPct val="115000"/>
              </a:lnSpc>
              <a:spcBef>
                <a:spcPts val="0"/>
              </a:spcBef>
              <a:spcAft>
                <a:spcPts val="1000"/>
              </a:spcAft>
              <a:buNone/>
            </a:pPr>
            <a:r>
              <a:rPr lang="en-US" sz="4800" dirty="0" smtClean="0">
                <a:ea typeface="Calibri"/>
                <a:cs typeface="Arial"/>
              </a:rPr>
              <a:t>forms </a:t>
            </a:r>
            <a:r>
              <a:rPr lang="en-US" sz="4800" dirty="0">
                <a:ea typeface="Calibri"/>
                <a:cs typeface="Arial"/>
              </a:rPr>
              <a:t>its plural by affixing </a:t>
            </a:r>
            <a:r>
              <a:rPr lang="en-US" sz="4800" i="1" dirty="0">
                <a:ea typeface="Calibri"/>
                <a:cs typeface="Arial"/>
              </a:rPr>
              <a:t>-s </a:t>
            </a:r>
            <a:r>
              <a:rPr lang="en-US" sz="4800" dirty="0">
                <a:ea typeface="Calibri"/>
                <a:cs typeface="Arial"/>
              </a:rPr>
              <a:t>not to the whole expression but to the head noun: </a:t>
            </a:r>
            <a:endParaRPr lang="en-US" sz="4800" dirty="0" smtClean="0">
              <a:ea typeface="Calibri"/>
              <a:cs typeface="Arial"/>
            </a:endParaRPr>
          </a:p>
          <a:p>
            <a:pPr marL="0" lvl="0" indent="0" algn="ctr">
              <a:lnSpc>
                <a:spcPct val="115000"/>
              </a:lnSpc>
              <a:spcBef>
                <a:spcPts val="0"/>
              </a:spcBef>
              <a:spcAft>
                <a:spcPts val="1000"/>
              </a:spcAft>
              <a:buNone/>
            </a:pPr>
            <a:r>
              <a:rPr lang="en-US" sz="4800" b="1" i="1" dirty="0" smtClean="0">
                <a:solidFill>
                  <a:srgbClr val="FF0000"/>
                </a:solidFill>
                <a:effectLst>
                  <a:outerShdw blurRad="38100" dist="38100" dir="2700000" algn="tl">
                    <a:srgbClr val="000000">
                      <a:alpha val="43137"/>
                    </a:srgbClr>
                  </a:outerShdw>
                </a:effectLst>
                <a:ea typeface="Calibri"/>
                <a:cs typeface="Arial"/>
              </a:rPr>
              <a:t>brothers</a:t>
            </a:r>
            <a:r>
              <a:rPr lang="en-US" sz="4800" i="1" dirty="0" smtClean="0">
                <a:ea typeface="Calibri"/>
                <a:cs typeface="Arial"/>
              </a:rPr>
              <a:t>-in-law</a:t>
            </a:r>
            <a:r>
              <a:rPr lang="en-US" sz="4800" dirty="0">
                <a:ea typeface="Calibri"/>
                <a:cs typeface="Arial"/>
              </a:rPr>
              <a:t>. </a:t>
            </a:r>
            <a:endParaRPr lang="en-US" sz="4800" dirty="0" smtClean="0">
              <a:ea typeface="Calibri"/>
              <a:cs typeface="Arial"/>
            </a:endParaRPr>
          </a:p>
        </p:txBody>
      </p:sp>
    </p:spTree>
    <p:extLst>
      <p:ext uri="{BB962C8B-B14F-4D97-AF65-F5344CB8AC3E}">
        <p14:creationId xmlns:p14="http://schemas.microsoft.com/office/powerpoint/2010/main" val="81007689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867400"/>
          </a:xfrm>
        </p:spPr>
        <p:txBody>
          <a:bodyPr>
            <a:noAutofit/>
          </a:bodyPr>
          <a:lstStyle/>
          <a:p>
            <a:pPr marL="0" lvl="0" indent="0" algn="ctr">
              <a:lnSpc>
                <a:spcPct val="115000"/>
              </a:lnSpc>
              <a:spcBef>
                <a:spcPts val="0"/>
              </a:spcBef>
              <a:spcAft>
                <a:spcPts val="1000"/>
              </a:spcAft>
              <a:buNone/>
            </a:pPr>
            <a:r>
              <a:rPr lang="en-US" sz="4000" b="1" u="sng" dirty="0">
                <a:solidFill>
                  <a:prstClr val="black"/>
                </a:solidFill>
                <a:effectLst>
                  <a:outerShdw blurRad="38100" dist="38100" dir="2700000" algn="tl">
                    <a:srgbClr val="000000">
                      <a:alpha val="43137"/>
                    </a:srgbClr>
                  </a:outerShdw>
                </a:effectLst>
                <a:ea typeface="Calibri"/>
                <a:cs typeface="Arial"/>
              </a:rPr>
              <a:t>Despite its hyphens</a:t>
            </a:r>
          </a:p>
          <a:p>
            <a:pPr marL="0" lvl="0" indent="0" algn="ctr">
              <a:lnSpc>
                <a:spcPct val="115000"/>
              </a:lnSpc>
              <a:spcBef>
                <a:spcPts val="0"/>
              </a:spcBef>
              <a:spcAft>
                <a:spcPts val="1000"/>
              </a:spcAft>
              <a:buNone/>
            </a:pPr>
            <a:r>
              <a:rPr lang="en-US" sz="4000" b="1" i="1" dirty="0">
                <a:solidFill>
                  <a:srgbClr val="002060"/>
                </a:solidFill>
                <a:effectLst>
                  <a:outerShdw blurRad="38100" dist="38100" dir="2700000" algn="tl">
                    <a:srgbClr val="000000">
                      <a:alpha val="43137"/>
                    </a:srgbClr>
                  </a:outerShdw>
                </a:effectLst>
                <a:ea typeface="Calibri"/>
                <a:cs typeface="Arial"/>
              </a:rPr>
              <a:t>brother-in-law </a:t>
            </a:r>
          </a:p>
          <a:p>
            <a:pPr marL="0" lvl="0" indent="0" algn="ctr">
              <a:lnSpc>
                <a:spcPct val="115000"/>
              </a:lnSpc>
              <a:spcBef>
                <a:spcPts val="0"/>
              </a:spcBef>
              <a:spcAft>
                <a:spcPts val="1000"/>
              </a:spcAft>
              <a:buNone/>
            </a:pPr>
            <a:endParaRPr lang="en-US" sz="4000" dirty="0" smtClean="0">
              <a:solidFill>
                <a:prstClr val="black"/>
              </a:solidFill>
              <a:ea typeface="Calibri"/>
              <a:cs typeface="Arial"/>
            </a:endParaRPr>
          </a:p>
          <a:p>
            <a:pPr marL="0" lvl="0" indent="0" algn="ctr">
              <a:lnSpc>
                <a:spcPct val="115000"/>
              </a:lnSpc>
              <a:spcBef>
                <a:spcPts val="0"/>
              </a:spcBef>
              <a:spcAft>
                <a:spcPts val="1000"/>
              </a:spcAft>
              <a:buNone/>
            </a:pPr>
            <a:r>
              <a:rPr lang="en-US" sz="4000" dirty="0" smtClean="0">
                <a:solidFill>
                  <a:prstClr val="black"/>
                </a:solidFill>
                <a:ea typeface="Calibri"/>
                <a:cs typeface="Arial"/>
              </a:rPr>
              <a:t>is NOT a </a:t>
            </a:r>
            <a:r>
              <a:rPr lang="en-US" sz="4000" dirty="0">
                <a:solidFill>
                  <a:prstClr val="black"/>
                </a:solidFill>
                <a:ea typeface="Calibri"/>
                <a:cs typeface="Arial"/>
              </a:rPr>
              <a:t>word </a:t>
            </a:r>
          </a:p>
          <a:p>
            <a:pPr marL="0" lvl="0" indent="0" algn="ctr">
              <a:lnSpc>
                <a:spcPct val="115000"/>
              </a:lnSpc>
              <a:spcBef>
                <a:spcPts val="0"/>
              </a:spcBef>
              <a:spcAft>
                <a:spcPts val="1000"/>
              </a:spcAft>
              <a:buNone/>
            </a:pPr>
            <a:r>
              <a:rPr lang="en-US" sz="4000" dirty="0">
                <a:solidFill>
                  <a:prstClr val="black"/>
                </a:solidFill>
                <a:ea typeface="Calibri"/>
                <a:cs typeface="Arial"/>
              </a:rPr>
              <a:t>but </a:t>
            </a:r>
            <a:r>
              <a:rPr lang="en-US" sz="4000" dirty="0" smtClean="0">
                <a:solidFill>
                  <a:prstClr val="black"/>
                </a:solidFill>
                <a:ea typeface="Calibri"/>
                <a:cs typeface="Arial"/>
              </a:rPr>
              <a:t>a </a:t>
            </a:r>
            <a:r>
              <a:rPr lang="en-US" sz="4000" b="1" dirty="0">
                <a:solidFill>
                  <a:srgbClr val="002060"/>
                </a:solidFill>
                <a:effectLst>
                  <a:outerShdw blurRad="38100" dist="38100" dir="2700000" algn="tl">
                    <a:srgbClr val="000000">
                      <a:alpha val="43137"/>
                    </a:srgbClr>
                  </a:outerShdw>
                </a:effectLst>
                <a:ea typeface="Calibri"/>
                <a:cs typeface="Arial"/>
              </a:rPr>
              <a:t>phrase</a:t>
            </a:r>
            <a:r>
              <a:rPr lang="en-US" sz="4000" dirty="0">
                <a:solidFill>
                  <a:prstClr val="black"/>
                </a:solidFill>
                <a:ea typeface="Calibri"/>
                <a:cs typeface="Arial"/>
              </a:rPr>
              <a:t> </a:t>
            </a:r>
            <a:endParaRPr lang="en-US" sz="4000" dirty="0" smtClean="0">
              <a:solidFill>
                <a:prstClr val="black"/>
              </a:solidFill>
              <a:ea typeface="Calibri"/>
              <a:cs typeface="Arial"/>
            </a:endParaRPr>
          </a:p>
          <a:p>
            <a:pPr marL="0" lvl="0" indent="0" algn="ctr">
              <a:lnSpc>
                <a:spcPct val="115000"/>
              </a:lnSpc>
              <a:spcBef>
                <a:spcPts val="0"/>
              </a:spcBef>
              <a:spcAft>
                <a:spcPts val="1000"/>
              </a:spcAft>
              <a:buNone/>
            </a:pPr>
            <a:r>
              <a:rPr lang="en-US" sz="4000" dirty="0" smtClean="0">
                <a:solidFill>
                  <a:prstClr val="black"/>
                </a:solidFill>
                <a:ea typeface="Calibri"/>
                <a:cs typeface="Arial"/>
              </a:rPr>
              <a:t>(</a:t>
            </a:r>
            <a:r>
              <a:rPr lang="en-US" sz="4000" dirty="0">
                <a:solidFill>
                  <a:prstClr val="black"/>
                </a:solidFill>
                <a:ea typeface="Calibri"/>
                <a:cs typeface="Arial"/>
              </a:rPr>
              <a:t>although also a lexical item)</a:t>
            </a:r>
            <a:endParaRPr lang="en-US" sz="4000" b="1" dirty="0">
              <a:solidFill>
                <a:srgbClr val="00B050"/>
              </a:solidFill>
              <a:effectLst>
                <a:outerShdw blurRad="38100" dist="38100" dir="2700000" algn="tl">
                  <a:srgbClr val="000000">
                    <a:alpha val="43137"/>
                  </a:srgbClr>
                </a:outerShdw>
              </a:effectLst>
              <a:ea typeface="Calibri"/>
              <a:cs typeface="Arial"/>
            </a:endParaRPr>
          </a:p>
        </p:txBody>
      </p:sp>
    </p:spTree>
    <p:extLst>
      <p:ext uri="{BB962C8B-B14F-4D97-AF65-F5344CB8AC3E}">
        <p14:creationId xmlns:p14="http://schemas.microsoft.com/office/powerpoint/2010/main" val="402515127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a:ea typeface="Calibri"/>
                <a:cs typeface="Arial"/>
              </a:rPr>
              <a:t>Phrasal words</a:t>
            </a:r>
            <a:endParaRPr lang="en-US" dirty="0"/>
          </a:p>
        </p:txBody>
      </p:sp>
      <p:sp>
        <p:nvSpPr>
          <p:cNvPr id="3" name="Content Placeholder 2"/>
          <p:cNvSpPr>
            <a:spLocks noGrp="1"/>
          </p:cNvSpPr>
          <p:nvPr>
            <p:ph idx="1"/>
          </p:nvPr>
        </p:nvSpPr>
        <p:spPr>
          <a:xfrm>
            <a:off x="609600" y="1143000"/>
            <a:ext cx="8229600" cy="5410200"/>
          </a:xfrm>
        </p:spPr>
        <p:txBody>
          <a:bodyPr>
            <a:noAutofit/>
          </a:bodyPr>
          <a:lstStyle/>
          <a:p>
            <a:pPr marL="0" marR="0" indent="0">
              <a:lnSpc>
                <a:spcPct val="115000"/>
              </a:lnSpc>
              <a:spcBef>
                <a:spcPts val="0"/>
              </a:spcBef>
              <a:spcAft>
                <a:spcPts val="1000"/>
              </a:spcAft>
              <a:buNone/>
            </a:pPr>
            <a:r>
              <a:rPr lang="en-US" sz="4000" b="1" dirty="0">
                <a:solidFill>
                  <a:srgbClr val="FF0000"/>
                </a:solidFill>
                <a:effectLst>
                  <a:outerShdw blurRad="38100" dist="38100" dir="2700000" algn="tl">
                    <a:srgbClr val="000000">
                      <a:alpha val="43137"/>
                    </a:srgbClr>
                  </a:outerShdw>
                </a:effectLst>
                <a:ea typeface="Calibri"/>
                <a:cs typeface="Arial"/>
              </a:rPr>
              <a:t>Can phrases other than noun phrases constitute phrasal words? </a:t>
            </a:r>
            <a:endParaRPr lang="en-US" sz="4000" b="1" dirty="0" smtClean="0">
              <a:solidFill>
                <a:srgbClr val="FF0000"/>
              </a:solidFill>
              <a:effectLst>
                <a:outerShdw blurRad="38100" dist="38100" dir="2700000" algn="tl">
                  <a:srgbClr val="000000">
                    <a:alpha val="43137"/>
                  </a:srgbClr>
                </a:outerShdw>
              </a:effectLst>
              <a:ea typeface="Calibri"/>
              <a:cs typeface="Arial"/>
            </a:endParaRPr>
          </a:p>
          <a:p>
            <a:pPr marL="0" marR="0" indent="0">
              <a:lnSpc>
                <a:spcPct val="115000"/>
              </a:lnSpc>
              <a:spcBef>
                <a:spcPts val="0"/>
              </a:spcBef>
              <a:spcAft>
                <a:spcPts val="1000"/>
              </a:spcAft>
              <a:buNone/>
            </a:pPr>
            <a:endParaRPr lang="en-US" sz="4000" b="1" dirty="0">
              <a:solidFill>
                <a:srgbClr val="FF0000"/>
              </a:solidFill>
              <a:effectLst>
                <a:outerShdw blurRad="38100" dist="38100" dir="2700000" algn="tl">
                  <a:srgbClr val="000000">
                    <a:alpha val="43137"/>
                  </a:srgbClr>
                </a:outerShdw>
              </a:effectLst>
              <a:ea typeface="Calibri"/>
              <a:cs typeface="Arial"/>
            </a:endParaRPr>
          </a:p>
          <a:p>
            <a:pPr marL="0" marR="0" indent="0">
              <a:lnSpc>
                <a:spcPct val="115000"/>
              </a:lnSpc>
              <a:spcBef>
                <a:spcPts val="0"/>
              </a:spcBef>
              <a:spcAft>
                <a:spcPts val="1000"/>
              </a:spcAft>
              <a:buNone/>
            </a:pPr>
            <a:endParaRPr lang="en-US" sz="4000" b="1" dirty="0" smtClean="0">
              <a:solidFill>
                <a:srgbClr val="FF0000"/>
              </a:solidFill>
              <a:effectLst>
                <a:outerShdw blurRad="38100" dist="38100" dir="2700000" algn="tl">
                  <a:srgbClr val="000000">
                    <a:alpha val="43137"/>
                  </a:srgbClr>
                </a:outerShdw>
              </a:effectLst>
              <a:ea typeface="Calibri"/>
              <a:cs typeface="Arial"/>
            </a:endParaRPr>
          </a:p>
        </p:txBody>
      </p:sp>
    </p:spTree>
    <p:extLst>
      <p:ext uri="{BB962C8B-B14F-4D97-AF65-F5344CB8AC3E}">
        <p14:creationId xmlns:p14="http://schemas.microsoft.com/office/powerpoint/2010/main" val="1602479718"/>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762000"/>
            <a:ext cx="8229600" cy="5791200"/>
          </a:xfrm>
        </p:spPr>
        <p:txBody>
          <a:bodyPr>
            <a:noAutofit/>
          </a:bodyPr>
          <a:lstStyle/>
          <a:p>
            <a:pPr marL="0" lvl="0" indent="0" algn="ctr">
              <a:lnSpc>
                <a:spcPct val="115000"/>
              </a:lnSpc>
              <a:spcBef>
                <a:spcPts val="0"/>
              </a:spcBef>
              <a:spcAft>
                <a:spcPts val="1000"/>
              </a:spcAft>
              <a:buNone/>
            </a:pPr>
            <a:r>
              <a:rPr lang="en-US" sz="4000" dirty="0">
                <a:solidFill>
                  <a:prstClr val="black"/>
                </a:solidFill>
                <a:ea typeface="Calibri"/>
                <a:cs typeface="Arial"/>
              </a:rPr>
              <a:t>The answer is yes. </a:t>
            </a:r>
            <a:endParaRPr lang="en-US" sz="4000" dirty="0" smtClean="0">
              <a:solidFill>
                <a:prstClr val="black"/>
              </a:solidFill>
              <a:ea typeface="Calibri"/>
              <a:cs typeface="Arial"/>
            </a:endParaRPr>
          </a:p>
          <a:p>
            <a:pPr marL="0" lvl="0" indent="0" algn="ctr">
              <a:lnSpc>
                <a:spcPct val="115000"/>
              </a:lnSpc>
              <a:spcBef>
                <a:spcPts val="0"/>
              </a:spcBef>
              <a:spcAft>
                <a:spcPts val="1000"/>
              </a:spcAft>
              <a:buNone/>
            </a:pPr>
            <a:r>
              <a:rPr lang="en-US" sz="4000" b="1" dirty="0" smtClean="0">
                <a:solidFill>
                  <a:srgbClr val="00B050"/>
                </a:solidFill>
                <a:effectLst>
                  <a:outerShdw blurRad="38100" dist="38100" dir="2700000" algn="tl">
                    <a:srgbClr val="000000">
                      <a:alpha val="43137"/>
                    </a:srgbClr>
                  </a:outerShdw>
                </a:effectLst>
                <a:ea typeface="Calibri"/>
                <a:cs typeface="Arial"/>
              </a:rPr>
              <a:t>Adjectival examples</a:t>
            </a:r>
          </a:p>
          <a:p>
            <a:pPr marL="0" lvl="0" indent="0" algn="ctr">
              <a:lnSpc>
                <a:spcPct val="115000"/>
              </a:lnSpc>
              <a:spcBef>
                <a:spcPts val="0"/>
              </a:spcBef>
              <a:spcAft>
                <a:spcPts val="1000"/>
              </a:spcAft>
              <a:buNone/>
            </a:pPr>
            <a:r>
              <a:rPr lang="en-US" sz="4000" b="1" i="1" dirty="0" smtClean="0">
                <a:solidFill>
                  <a:srgbClr val="FF0000"/>
                </a:solidFill>
                <a:effectLst>
                  <a:outerShdw blurRad="38100" dist="38100" dir="2700000" algn="tl">
                    <a:srgbClr val="000000">
                      <a:alpha val="43137"/>
                    </a:srgbClr>
                  </a:outerShdw>
                </a:effectLst>
                <a:ea typeface="Calibri"/>
                <a:cs typeface="Arial"/>
              </a:rPr>
              <a:t>dyed-in-the-wool</a:t>
            </a:r>
            <a:r>
              <a:rPr lang="en-US" sz="4000" i="1" dirty="0" smtClean="0">
                <a:solidFill>
                  <a:prstClr val="black"/>
                </a:solidFill>
                <a:ea typeface="Calibri"/>
                <a:cs typeface="Arial"/>
              </a:rPr>
              <a:t> </a:t>
            </a:r>
          </a:p>
          <a:p>
            <a:pPr marL="0" lvl="0" indent="0" algn="ctr">
              <a:lnSpc>
                <a:spcPct val="115000"/>
              </a:lnSpc>
              <a:spcBef>
                <a:spcPts val="0"/>
              </a:spcBef>
              <a:spcAft>
                <a:spcPts val="1000"/>
              </a:spcAft>
              <a:buNone/>
            </a:pPr>
            <a:r>
              <a:rPr lang="en-US" sz="4000" b="1" i="1" dirty="0">
                <a:solidFill>
                  <a:srgbClr val="002060"/>
                </a:solidFill>
                <a:effectLst>
                  <a:outerShdw blurRad="38100" dist="38100" dir="2700000" algn="tl">
                    <a:srgbClr val="000000">
                      <a:alpha val="43137"/>
                    </a:srgbClr>
                  </a:outerShdw>
                </a:effectLst>
                <a:ea typeface="Calibri"/>
                <a:cs typeface="Arial"/>
              </a:rPr>
              <a:t>(</a:t>
            </a:r>
            <a:r>
              <a:rPr lang="en-US" sz="4000" b="1" i="1" dirty="0" smtClean="0">
                <a:solidFill>
                  <a:srgbClr val="002060"/>
                </a:solidFill>
                <a:effectLst>
                  <a:outerShdw blurRad="38100" dist="38100" dir="2700000" algn="tl">
                    <a:srgbClr val="000000">
                      <a:alpha val="43137"/>
                    </a:srgbClr>
                  </a:outerShdw>
                </a:effectLst>
                <a:ea typeface="Calibri"/>
                <a:cs typeface="Arial"/>
              </a:rPr>
              <a:t>a </a:t>
            </a:r>
            <a:r>
              <a:rPr lang="en-US" sz="4000" b="1" i="1" dirty="0">
                <a:solidFill>
                  <a:srgbClr val="002060"/>
                </a:solidFill>
                <a:effectLst>
                  <a:outerShdw blurRad="38100" dist="38100" dir="2700000" algn="tl">
                    <a:srgbClr val="000000">
                      <a:alpha val="43137"/>
                    </a:srgbClr>
                  </a:outerShdw>
                </a:effectLst>
                <a:ea typeface="Calibri"/>
                <a:cs typeface="Arial"/>
              </a:rPr>
              <a:t>dyed-in-the- wool Republican) </a:t>
            </a:r>
            <a:endParaRPr lang="en-US" sz="4000" dirty="0">
              <a:solidFill>
                <a:prstClr val="black"/>
              </a:solidFill>
              <a:ea typeface="Calibri"/>
              <a:cs typeface="Arial"/>
            </a:endParaRPr>
          </a:p>
          <a:p>
            <a:pPr marL="0" lvl="0" indent="0" algn="ctr">
              <a:lnSpc>
                <a:spcPct val="115000"/>
              </a:lnSpc>
              <a:spcBef>
                <a:spcPts val="0"/>
              </a:spcBef>
              <a:spcAft>
                <a:spcPts val="1000"/>
              </a:spcAft>
              <a:buNone/>
            </a:pPr>
            <a:r>
              <a:rPr lang="en-US" sz="4000" b="1" i="1" dirty="0" smtClean="0">
                <a:solidFill>
                  <a:srgbClr val="FF0000"/>
                </a:solidFill>
                <a:effectLst>
                  <a:outerShdw blurRad="38100" dist="38100" dir="2700000" algn="tl">
                    <a:srgbClr val="000000">
                      <a:alpha val="43137"/>
                    </a:srgbClr>
                  </a:outerShdw>
                </a:effectLst>
                <a:ea typeface="Calibri"/>
                <a:cs typeface="Arial"/>
              </a:rPr>
              <a:t>couldn’t-care-less </a:t>
            </a:r>
          </a:p>
          <a:p>
            <a:pPr marL="0" lvl="0" indent="0" algn="ctr">
              <a:lnSpc>
                <a:spcPct val="115000"/>
              </a:lnSpc>
              <a:spcBef>
                <a:spcPts val="0"/>
              </a:spcBef>
              <a:spcAft>
                <a:spcPts val="1000"/>
              </a:spcAft>
              <a:buNone/>
            </a:pPr>
            <a:r>
              <a:rPr lang="en-US" sz="4000" b="1" i="1" dirty="0" smtClean="0">
                <a:solidFill>
                  <a:srgbClr val="002060"/>
                </a:solidFill>
                <a:effectLst>
                  <a:outerShdw blurRad="38100" dist="38100" dir="2700000" algn="tl">
                    <a:srgbClr val="000000">
                      <a:alpha val="43137"/>
                    </a:srgbClr>
                  </a:outerShdw>
                </a:effectLst>
                <a:ea typeface="Calibri"/>
                <a:cs typeface="Arial"/>
              </a:rPr>
              <a:t>(a </a:t>
            </a:r>
            <a:r>
              <a:rPr lang="en-US" sz="4000" b="1" i="1" dirty="0">
                <a:solidFill>
                  <a:srgbClr val="002060"/>
                </a:solidFill>
                <a:effectLst>
                  <a:outerShdw blurRad="38100" dist="38100" dir="2700000" algn="tl">
                    <a:srgbClr val="000000">
                      <a:alpha val="43137"/>
                    </a:srgbClr>
                  </a:outerShdw>
                </a:effectLst>
                <a:ea typeface="Calibri"/>
                <a:cs typeface="Arial"/>
              </a:rPr>
              <a:t>couldn’t-care-less attitude</a:t>
            </a:r>
            <a:r>
              <a:rPr lang="en-US" sz="4000" b="1" i="1" dirty="0" smtClean="0">
                <a:solidFill>
                  <a:srgbClr val="002060"/>
                </a:solidFill>
                <a:effectLst>
                  <a:outerShdw blurRad="38100" dist="38100" dir="2700000" algn="tl">
                    <a:srgbClr val="000000">
                      <a:alpha val="43137"/>
                    </a:srgbClr>
                  </a:outerShdw>
                </a:effectLst>
                <a:ea typeface="Calibri"/>
                <a:cs typeface="Arial"/>
              </a:rPr>
              <a:t>)</a:t>
            </a:r>
            <a:endParaRPr lang="en-US" sz="4000" b="1" i="1" dirty="0">
              <a:solidFill>
                <a:srgbClr val="002060"/>
              </a:solidFill>
              <a:effectLst>
                <a:outerShdw blurRad="38100" dist="38100" dir="2700000" algn="tl">
                  <a:srgbClr val="000000">
                    <a:alpha val="43137"/>
                  </a:srgbClr>
                </a:outerShdw>
              </a:effectLst>
              <a:ea typeface="Calibri"/>
              <a:cs typeface="Arial"/>
            </a:endParaRPr>
          </a:p>
        </p:txBody>
      </p:sp>
    </p:spTree>
    <p:extLst>
      <p:ext uri="{BB962C8B-B14F-4D97-AF65-F5344CB8AC3E}">
        <p14:creationId xmlns:p14="http://schemas.microsoft.com/office/powerpoint/2010/main" val="2211249340"/>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457200"/>
            <a:ext cx="8229600" cy="6096000"/>
          </a:xfrm>
        </p:spPr>
        <p:txBody>
          <a:bodyPr>
            <a:noAutofit/>
          </a:bodyPr>
          <a:lstStyle/>
          <a:p>
            <a:pPr marL="0" lvl="0" indent="0" algn="ctr">
              <a:lnSpc>
                <a:spcPct val="115000"/>
              </a:lnSpc>
              <a:spcBef>
                <a:spcPts val="0"/>
              </a:spcBef>
              <a:spcAft>
                <a:spcPts val="1000"/>
              </a:spcAft>
              <a:buNone/>
            </a:pPr>
            <a:r>
              <a:rPr lang="en-US" sz="2800" dirty="0">
                <a:ea typeface="Calibri"/>
                <a:cs typeface="Arial"/>
              </a:rPr>
              <a:t>Syntactically, </a:t>
            </a:r>
            <a:endParaRPr lang="en-US" sz="2800" dirty="0" smtClean="0">
              <a:ea typeface="Calibri"/>
              <a:cs typeface="Arial"/>
            </a:endParaRPr>
          </a:p>
          <a:p>
            <a:pPr marL="0" lvl="0" indent="0" algn="ctr">
              <a:lnSpc>
                <a:spcPct val="115000"/>
              </a:lnSpc>
              <a:spcBef>
                <a:spcPts val="0"/>
              </a:spcBef>
              <a:spcAft>
                <a:spcPts val="1000"/>
              </a:spcAft>
              <a:buNone/>
            </a:pPr>
            <a:r>
              <a:rPr lang="en-US" sz="2800" b="1" i="1" dirty="0" smtClean="0">
                <a:solidFill>
                  <a:srgbClr val="00B050"/>
                </a:solidFill>
                <a:effectLst>
                  <a:outerShdw blurRad="38100" dist="38100" dir="2700000" algn="tl">
                    <a:srgbClr val="000000">
                      <a:alpha val="43137"/>
                    </a:srgbClr>
                  </a:outerShdw>
                </a:effectLst>
                <a:ea typeface="Calibri"/>
                <a:cs typeface="Arial"/>
              </a:rPr>
              <a:t>dyed-in-the-wool </a:t>
            </a:r>
          </a:p>
          <a:p>
            <a:pPr marL="0" lvl="0" indent="0" algn="ctr">
              <a:lnSpc>
                <a:spcPct val="115000"/>
              </a:lnSpc>
              <a:spcBef>
                <a:spcPts val="0"/>
              </a:spcBef>
              <a:spcAft>
                <a:spcPts val="1000"/>
              </a:spcAft>
              <a:buNone/>
            </a:pPr>
            <a:endParaRPr lang="en-US" sz="2800" i="1" dirty="0" smtClean="0">
              <a:ea typeface="Calibri"/>
              <a:cs typeface="Arial"/>
            </a:endParaRPr>
          </a:p>
          <a:p>
            <a:pPr marL="0" lvl="0" indent="0" algn="ctr">
              <a:lnSpc>
                <a:spcPct val="115000"/>
              </a:lnSpc>
              <a:spcBef>
                <a:spcPts val="0"/>
              </a:spcBef>
              <a:spcAft>
                <a:spcPts val="1000"/>
              </a:spcAft>
              <a:buNone/>
            </a:pPr>
            <a:r>
              <a:rPr lang="en-US" sz="2800" dirty="0" smtClean="0">
                <a:ea typeface="Calibri"/>
                <a:cs typeface="Arial"/>
              </a:rPr>
              <a:t>looks </a:t>
            </a:r>
            <a:r>
              <a:rPr lang="en-US" sz="2800" dirty="0">
                <a:ea typeface="Calibri"/>
                <a:cs typeface="Arial"/>
              </a:rPr>
              <a:t>like an adjective phrase consisting of an adjective </a:t>
            </a:r>
            <a:r>
              <a:rPr lang="en-US" sz="2800" dirty="0" smtClean="0">
                <a:ea typeface="Calibri"/>
                <a:cs typeface="Arial"/>
              </a:rPr>
              <a:t>modified </a:t>
            </a:r>
            <a:r>
              <a:rPr lang="en-US" sz="2800" dirty="0">
                <a:ea typeface="Calibri"/>
                <a:cs typeface="Arial"/>
              </a:rPr>
              <a:t>by a prepositional </a:t>
            </a:r>
            <a:r>
              <a:rPr lang="en-US" sz="2800" dirty="0" smtClean="0">
                <a:ea typeface="Calibri"/>
                <a:cs typeface="Arial"/>
              </a:rPr>
              <a:t>phrase</a:t>
            </a:r>
          </a:p>
          <a:p>
            <a:pPr marL="0" lvl="0" indent="0" algn="ctr">
              <a:lnSpc>
                <a:spcPct val="115000"/>
              </a:lnSpc>
              <a:spcBef>
                <a:spcPts val="0"/>
              </a:spcBef>
              <a:spcAft>
                <a:spcPts val="1000"/>
              </a:spcAft>
              <a:buNone/>
            </a:pPr>
            <a:endParaRPr lang="en-US" sz="2800" dirty="0" smtClean="0">
              <a:ea typeface="Calibri"/>
              <a:cs typeface="Arial"/>
            </a:endParaRPr>
          </a:p>
          <a:p>
            <a:pPr marL="0" lvl="0" indent="0" algn="ctr">
              <a:lnSpc>
                <a:spcPct val="115000"/>
              </a:lnSpc>
              <a:spcBef>
                <a:spcPts val="0"/>
              </a:spcBef>
              <a:spcAft>
                <a:spcPts val="1000"/>
              </a:spcAft>
              <a:buNone/>
            </a:pPr>
            <a:r>
              <a:rPr lang="en-US" sz="2800" dirty="0" smtClean="0">
                <a:ea typeface="Calibri"/>
                <a:cs typeface="Arial"/>
              </a:rPr>
              <a:t>just </a:t>
            </a:r>
            <a:r>
              <a:rPr lang="en-US" sz="2800" dirty="0">
                <a:ea typeface="Calibri"/>
                <a:cs typeface="Arial"/>
              </a:rPr>
              <a:t>like </a:t>
            </a:r>
            <a:endParaRPr lang="en-US" sz="2800" dirty="0" smtClean="0">
              <a:ea typeface="Calibri"/>
              <a:cs typeface="Arial"/>
            </a:endParaRPr>
          </a:p>
          <a:p>
            <a:pPr marL="0" lvl="0" indent="0" algn="ctr">
              <a:lnSpc>
                <a:spcPct val="115000"/>
              </a:lnSpc>
              <a:spcBef>
                <a:spcPts val="0"/>
              </a:spcBef>
              <a:spcAft>
                <a:spcPts val="1000"/>
              </a:spcAft>
              <a:buNone/>
            </a:pPr>
            <a:r>
              <a:rPr lang="en-US" sz="2800" b="1" i="1" dirty="0" smtClean="0">
                <a:solidFill>
                  <a:srgbClr val="002060"/>
                </a:solidFill>
                <a:effectLst>
                  <a:outerShdw blurRad="38100" dist="38100" dir="2700000" algn="tl">
                    <a:srgbClr val="000000">
                      <a:alpha val="43137"/>
                    </a:srgbClr>
                  </a:outerShdw>
                </a:effectLst>
                <a:ea typeface="Calibri"/>
                <a:cs typeface="Arial"/>
              </a:rPr>
              <a:t>suitable </a:t>
            </a:r>
            <a:r>
              <a:rPr lang="en-US" sz="2800" b="1" i="1" dirty="0">
                <a:solidFill>
                  <a:srgbClr val="002060"/>
                </a:solidFill>
                <a:effectLst>
                  <a:outerShdw blurRad="38100" dist="38100" dir="2700000" algn="tl">
                    <a:srgbClr val="000000">
                      <a:alpha val="43137"/>
                    </a:srgbClr>
                  </a:outerShdw>
                </a:effectLst>
                <a:ea typeface="Calibri"/>
                <a:cs typeface="Arial"/>
              </a:rPr>
              <a:t>for the </a:t>
            </a:r>
            <a:r>
              <a:rPr lang="en-US" sz="2800" b="1" i="1" dirty="0" smtClean="0">
                <a:solidFill>
                  <a:srgbClr val="002060"/>
                </a:solidFill>
                <a:effectLst>
                  <a:outerShdw blurRad="38100" dist="38100" dir="2700000" algn="tl">
                    <a:srgbClr val="000000">
                      <a:alpha val="43137"/>
                    </a:srgbClr>
                  </a:outerShdw>
                </a:effectLst>
                <a:ea typeface="Calibri"/>
                <a:cs typeface="Arial"/>
              </a:rPr>
              <a:t>party</a:t>
            </a:r>
          </a:p>
          <a:p>
            <a:pPr marL="0" lvl="0" indent="0" algn="ctr">
              <a:lnSpc>
                <a:spcPct val="115000"/>
              </a:lnSpc>
              <a:spcBef>
                <a:spcPts val="0"/>
              </a:spcBef>
              <a:spcAft>
                <a:spcPts val="1000"/>
              </a:spcAft>
              <a:buNone/>
            </a:pPr>
            <a:r>
              <a:rPr lang="en-US" sz="2800" dirty="0" smtClean="0">
                <a:ea typeface="Calibri"/>
                <a:cs typeface="Arial"/>
              </a:rPr>
              <a:t> </a:t>
            </a:r>
            <a:r>
              <a:rPr lang="en-US" sz="2800" b="1" i="1" dirty="0">
                <a:solidFill>
                  <a:srgbClr val="002060"/>
                </a:solidFill>
                <a:effectLst>
                  <a:outerShdw blurRad="38100" dist="38100" dir="2700000" algn="tl">
                    <a:srgbClr val="000000">
                      <a:alpha val="43137"/>
                    </a:srgbClr>
                  </a:outerShdw>
                </a:effectLst>
                <a:ea typeface="Calibri"/>
                <a:cs typeface="Arial"/>
              </a:rPr>
              <a:t>devoted to his </a:t>
            </a:r>
            <a:r>
              <a:rPr lang="en-US" sz="2800" b="1" i="1" dirty="0" smtClean="0">
                <a:solidFill>
                  <a:srgbClr val="002060"/>
                </a:solidFill>
                <a:effectLst>
                  <a:outerShdw blurRad="38100" dist="38100" dir="2700000" algn="tl">
                    <a:srgbClr val="000000">
                      <a:alpha val="43137"/>
                    </a:srgbClr>
                  </a:outerShdw>
                </a:effectLst>
                <a:ea typeface="Calibri"/>
                <a:cs typeface="Arial"/>
              </a:rPr>
              <a:t>children</a:t>
            </a:r>
            <a:r>
              <a:rPr lang="en-US" sz="4000" b="1" i="1" dirty="0" smtClean="0">
                <a:solidFill>
                  <a:srgbClr val="002060"/>
                </a:solidFill>
                <a:effectLst>
                  <a:outerShdw blurRad="38100" dist="38100" dir="2700000" algn="tl">
                    <a:srgbClr val="000000">
                      <a:alpha val="43137"/>
                    </a:srgbClr>
                  </a:outerShdw>
                </a:effectLst>
                <a:ea typeface="Calibri"/>
                <a:cs typeface="Arial"/>
              </a:rPr>
              <a:t> </a:t>
            </a:r>
            <a:endParaRPr lang="en-US" sz="4000" b="1" i="1" dirty="0">
              <a:solidFill>
                <a:srgbClr val="002060"/>
              </a:solidFill>
              <a:effectLst>
                <a:outerShdw blurRad="38100" dist="38100" dir="2700000" algn="tl">
                  <a:srgbClr val="000000">
                    <a:alpha val="43137"/>
                  </a:srgbClr>
                </a:outerShdw>
              </a:effectLst>
              <a:ea typeface="Calibri"/>
              <a:cs typeface="Arial"/>
            </a:endParaRPr>
          </a:p>
        </p:txBody>
      </p:sp>
    </p:spTree>
    <p:extLst>
      <p:ext uri="{BB962C8B-B14F-4D97-AF65-F5344CB8AC3E}">
        <p14:creationId xmlns:p14="http://schemas.microsoft.com/office/powerpoint/2010/main" val="8742063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pPr marL="0" marR="0">
              <a:lnSpc>
                <a:spcPct val="115000"/>
              </a:lnSpc>
              <a:spcBef>
                <a:spcPts val="0"/>
              </a:spcBef>
              <a:spcAft>
                <a:spcPts val="1000"/>
              </a:spcAft>
            </a:pPr>
            <a:r>
              <a:rPr lang="en-US" b="1" dirty="0">
                <a:ea typeface="Calibri"/>
                <a:cs typeface="Arial"/>
              </a:rPr>
              <a:t>6.1 Compounds versus phrases</a:t>
            </a:r>
            <a:endParaRPr lang="en-US" dirty="0">
              <a:ea typeface="Calibri"/>
              <a:cs typeface="Arial"/>
            </a:endParaRPr>
          </a:p>
        </p:txBody>
      </p:sp>
      <p:sp>
        <p:nvSpPr>
          <p:cNvPr id="3" name="Content Placeholder 2"/>
          <p:cNvSpPr>
            <a:spLocks noGrp="1"/>
          </p:cNvSpPr>
          <p:nvPr>
            <p:ph idx="1"/>
          </p:nvPr>
        </p:nvSpPr>
        <p:spPr>
          <a:xfrm>
            <a:off x="457200" y="1219200"/>
            <a:ext cx="8229600" cy="5410200"/>
          </a:xfrm>
        </p:spPr>
        <p:txBody>
          <a:bodyPr>
            <a:normAutofit fontScale="92500" lnSpcReduction="20000"/>
          </a:bodyPr>
          <a:lstStyle/>
          <a:p>
            <a:pPr marL="0" lvl="0" indent="0">
              <a:lnSpc>
                <a:spcPct val="115000"/>
              </a:lnSpc>
              <a:spcBef>
                <a:spcPts val="0"/>
              </a:spcBef>
              <a:spcAft>
                <a:spcPts val="1000"/>
              </a:spcAft>
              <a:buNone/>
            </a:pPr>
            <a:r>
              <a:rPr lang="en-US" dirty="0" smtClean="0">
                <a:ea typeface="Calibri"/>
                <a:cs typeface="Arial"/>
              </a:rPr>
              <a:t>II. Apart </a:t>
            </a:r>
            <a:r>
              <a:rPr lang="en-US" dirty="0">
                <a:ea typeface="Calibri"/>
                <a:cs typeface="Arial"/>
              </a:rPr>
              <a:t>from stress, a second criterion traditionally used for distinguishing compounds from phrases is </a:t>
            </a:r>
            <a:r>
              <a:rPr lang="en-US" b="1" dirty="0">
                <a:solidFill>
                  <a:srgbClr val="FF0000"/>
                </a:solidFill>
                <a:effectLst>
                  <a:outerShdw blurRad="38100" dist="38100" dir="2700000" algn="tl">
                    <a:srgbClr val="000000">
                      <a:alpha val="43137"/>
                    </a:srgbClr>
                  </a:outerShdw>
                </a:effectLst>
                <a:ea typeface="Calibri"/>
                <a:cs typeface="Arial"/>
              </a:rPr>
              <a:t>semantic</a:t>
            </a:r>
            <a:r>
              <a:rPr lang="en-US" dirty="0">
                <a:ea typeface="Calibri"/>
                <a:cs typeface="Arial"/>
              </a:rPr>
              <a:t>: a compound tends to have a meaning that is more or less idiosyncratic or unpredictable</a:t>
            </a:r>
            <a:r>
              <a:rPr lang="en-US" dirty="0" smtClean="0">
                <a:ea typeface="Calibri"/>
                <a:cs typeface="Arial"/>
              </a:rPr>
              <a:t>.</a:t>
            </a:r>
          </a:p>
          <a:p>
            <a:pPr marL="0" lvl="0" indent="0">
              <a:lnSpc>
                <a:spcPct val="115000"/>
              </a:lnSpc>
              <a:spcBef>
                <a:spcPts val="0"/>
              </a:spcBef>
              <a:spcAft>
                <a:spcPts val="1000"/>
              </a:spcAft>
              <a:buNone/>
            </a:pPr>
            <a:endParaRPr lang="en-US" dirty="0">
              <a:ea typeface="Calibri"/>
              <a:cs typeface="Arial"/>
            </a:endParaRPr>
          </a:p>
          <a:p>
            <a:pPr marL="0" marR="0">
              <a:lnSpc>
                <a:spcPct val="115000"/>
              </a:lnSpc>
              <a:spcBef>
                <a:spcPts val="0"/>
              </a:spcBef>
              <a:spcAft>
                <a:spcPts val="1000"/>
              </a:spcAft>
            </a:pPr>
            <a:r>
              <a:rPr lang="en-US" dirty="0">
                <a:ea typeface="Calibri"/>
                <a:cs typeface="Arial"/>
              </a:rPr>
              <a:t>This is true of most of the compounds in (1)–(5). This criterion must </a:t>
            </a:r>
            <a:r>
              <a:rPr lang="en-US" b="1" i="1" dirty="0">
                <a:solidFill>
                  <a:srgbClr val="FF0000"/>
                </a:solidFill>
                <a:effectLst>
                  <a:outerShdw blurRad="38100" dist="38100" dir="2700000" algn="tl">
                    <a:srgbClr val="000000">
                      <a:alpha val="43137"/>
                    </a:srgbClr>
                  </a:outerShdw>
                </a:effectLst>
                <a:ea typeface="Calibri"/>
                <a:cs typeface="Arial"/>
              </a:rPr>
              <a:t>be treated with caution. </a:t>
            </a:r>
            <a:r>
              <a:rPr lang="en-US" dirty="0" smtClean="0">
                <a:ea typeface="Calibri"/>
                <a:cs typeface="Arial"/>
              </a:rPr>
              <a:t>?</a:t>
            </a:r>
          </a:p>
          <a:p>
            <a:pPr marL="0" marR="0">
              <a:lnSpc>
                <a:spcPct val="115000"/>
              </a:lnSpc>
              <a:spcBef>
                <a:spcPts val="0"/>
              </a:spcBef>
              <a:spcAft>
                <a:spcPts val="1000"/>
              </a:spcAft>
            </a:pPr>
            <a:endParaRPr lang="en-US" dirty="0">
              <a:ea typeface="Calibri"/>
              <a:cs typeface="Arial"/>
            </a:endParaRPr>
          </a:p>
          <a:p>
            <a:pPr marL="0" marR="0">
              <a:lnSpc>
                <a:spcPct val="115000"/>
              </a:lnSpc>
              <a:spcBef>
                <a:spcPts val="0"/>
              </a:spcBef>
              <a:spcAft>
                <a:spcPts val="1000"/>
              </a:spcAft>
            </a:pPr>
            <a:r>
              <a:rPr lang="en-US" dirty="0">
                <a:ea typeface="Calibri"/>
                <a:cs typeface="Arial"/>
              </a:rPr>
              <a:t>All the same, words (compound words) are more likely to be lexical items than phrases </a:t>
            </a:r>
            <a:r>
              <a:rPr lang="en-US" dirty="0" smtClean="0">
                <a:ea typeface="Calibri"/>
                <a:cs typeface="Arial"/>
              </a:rPr>
              <a:t>are</a:t>
            </a:r>
            <a:r>
              <a:rPr lang="en-US" dirty="0">
                <a:ea typeface="Calibri"/>
                <a:cs typeface="Arial"/>
              </a:rPr>
              <a:t>.</a:t>
            </a:r>
            <a:endParaRPr lang="en-US" dirty="0" smtClean="0">
              <a:ea typeface="Calibri"/>
              <a:cs typeface="Arial"/>
            </a:endParaRPr>
          </a:p>
          <a:p>
            <a:pPr marL="0" lvl="0" indent="0">
              <a:lnSpc>
                <a:spcPct val="115000"/>
              </a:lnSpc>
              <a:spcBef>
                <a:spcPts val="0"/>
              </a:spcBef>
              <a:spcAft>
                <a:spcPts val="1000"/>
              </a:spcAft>
              <a:buNone/>
            </a:pPr>
            <a:endParaRPr lang="en-US" b="1" dirty="0">
              <a:ea typeface="Calibri"/>
              <a:cs typeface="Arial"/>
            </a:endParaRPr>
          </a:p>
        </p:txBody>
      </p:sp>
    </p:spTree>
    <p:extLst>
      <p:ext uri="{BB962C8B-B14F-4D97-AF65-F5344CB8AC3E}">
        <p14:creationId xmlns:p14="http://schemas.microsoft.com/office/powerpoint/2010/main" val="2884907069"/>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914400"/>
            <a:ext cx="8229600" cy="5791200"/>
          </a:xfrm>
        </p:spPr>
        <p:txBody>
          <a:bodyPr>
            <a:noAutofit/>
          </a:bodyPr>
          <a:lstStyle/>
          <a:p>
            <a:pPr marL="0" lvl="0" indent="0">
              <a:lnSpc>
                <a:spcPct val="115000"/>
              </a:lnSpc>
              <a:spcBef>
                <a:spcPts val="0"/>
              </a:spcBef>
              <a:spcAft>
                <a:spcPts val="1000"/>
              </a:spcAft>
              <a:buNone/>
            </a:pPr>
            <a:r>
              <a:rPr lang="en-US" sz="2800" dirty="0">
                <a:ea typeface="Calibri"/>
                <a:cs typeface="Arial"/>
              </a:rPr>
              <a:t>However, </a:t>
            </a:r>
            <a:endParaRPr lang="en-US" sz="2800" dirty="0" smtClean="0">
              <a:ea typeface="Calibri"/>
              <a:cs typeface="Arial"/>
            </a:endParaRPr>
          </a:p>
          <a:p>
            <a:pPr marL="0" lvl="0" indent="0">
              <a:lnSpc>
                <a:spcPct val="115000"/>
              </a:lnSpc>
              <a:spcBef>
                <a:spcPts val="0"/>
              </a:spcBef>
              <a:spcAft>
                <a:spcPts val="1000"/>
              </a:spcAft>
              <a:buNone/>
            </a:pPr>
            <a:r>
              <a:rPr lang="en-US" sz="2800" dirty="0" smtClean="0">
                <a:ea typeface="Calibri"/>
                <a:cs typeface="Arial"/>
              </a:rPr>
              <a:t>such </a:t>
            </a:r>
            <a:r>
              <a:rPr lang="en-US" sz="2800" dirty="0">
                <a:ea typeface="Calibri"/>
                <a:cs typeface="Arial"/>
              </a:rPr>
              <a:t>a phrase cannot entirely precede the noun it </a:t>
            </a:r>
            <a:r>
              <a:rPr lang="en-US" sz="2800" dirty="0" smtClean="0">
                <a:ea typeface="Calibri"/>
                <a:cs typeface="Arial"/>
              </a:rPr>
              <a:t>modifies.</a:t>
            </a:r>
          </a:p>
          <a:p>
            <a:pPr marL="0" lvl="0" indent="0">
              <a:lnSpc>
                <a:spcPct val="115000"/>
              </a:lnSpc>
              <a:spcBef>
                <a:spcPts val="0"/>
              </a:spcBef>
              <a:spcAft>
                <a:spcPts val="1000"/>
              </a:spcAft>
              <a:buNone/>
            </a:pPr>
            <a:r>
              <a:rPr lang="en-US" sz="2800" b="1" i="1" dirty="0" smtClean="0">
                <a:solidFill>
                  <a:srgbClr val="FF0000"/>
                </a:solidFill>
                <a:effectLst>
                  <a:outerShdw blurRad="38100" dist="38100" dir="2700000" algn="tl">
                    <a:srgbClr val="000000">
                      <a:alpha val="43137"/>
                    </a:srgbClr>
                  </a:outerShdw>
                </a:effectLst>
                <a:ea typeface="Calibri"/>
                <a:cs typeface="Arial"/>
              </a:rPr>
              <a:t>*</a:t>
            </a:r>
            <a:r>
              <a:rPr lang="en-US" sz="2800" b="1" i="1" dirty="0">
                <a:solidFill>
                  <a:srgbClr val="FF0000"/>
                </a:solidFill>
                <a:effectLst>
                  <a:outerShdw blurRad="38100" dist="38100" dir="2700000" algn="tl">
                    <a:srgbClr val="000000">
                      <a:alpha val="43137"/>
                    </a:srgbClr>
                  </a:outerShdw>
                </a:effectLst>
                <a:ea typeface="Calibri"/>
                <a:cs typeface="Arial"/>
              </a:rPr>
              <a:t>a devoted to his children </a:t>
            </a:r>
            <a:r>
              <a:rPr lang="en-US" sz="2800" b="1" i="1" dirty="0" smtClean="0">
                <a:solidFill>
                  <a:srgbClr val="FF0000"/>
                </a:solidFill>
                <a:effectLst>
                  <a:outerShdw blurRad="38100" dist="38100" dir="2700000" algn="tl">
                    <a:srgbClr val="000000">
                      <a:alpha val="43137"/>
                    </a:srgbClr>
                  </a:outerShdw>
                </a:effectLst>
                <a:ea typeface="Calibri"/>
                <a:cs typeface="Arial"/>
              </a:rPr>
              <a:t>man</a:t>
            </a:r>
          </a:p>
          <a:p>
            <a:pPr marL="0" lvl="0" indent="0">
              <a:lnSpc>
                <a:spcPct val="115000"/>
              </a:lnSpc>
              <a:spcBef>
                <a:spcPts val="0"/>
              </a:spcBef>
              <a:spcAft>
                <a:spcPts val="1000"/>
              </a:spcAft>
              <a:buNone/>
            </a:pPr>
            <a:r>
              <a:rPr lang="en-US" sz="2800" b="1" i="1" dirty="0" smtClean="0">
                <a:solidFill>
                  <a:srgbClr val="FF0000"/>
                </a:solidFill>
                <a:effectLst>
                  <a:outerShdw blurRad="38100" dist="38100" dir="2700000" algn="tl">
                    <a:srgbClr val="000000">
                      <a:alpha val="43137"/>
                    </a:srgbClr>
                  </a:outerShdw>
                </a:effectLst>
                <a:ea typeface="Calibri"/>
                <a:cs typeface="Arial"/>
              </a:rPr>
              <a:t>*suitable </a:t>
            </a:r>
            <a:r>
              <a:rPr lang="en-US" sz="2800" b="1" i="1" dirty="0">
                <a:solidFill>
                  <a:srgbClr val="FF0000"/>
                </a:solidFill>
                <a:effectLst>
                  <a:outerShdw blurRad="38100" dist="38100" dir="2700000" algn="tl">
                    <a:srgbClr val="000000">
                      <a:alpha val="43137"/>
                    </a:srgbClr>
                  </a:outerShdw>
                </a:effectLst>
                <a:ea typeface="Calibri"/>
                <a:cs typeface="Arial"/>
              </a:rPr>
              <a:t>for the party </a:t>
            </a:r>
            <a:r>
              <a:rPr lang="en-US" sz="2800" b="1" i="1" dirty="0" smtClean="0">
                <a:solidFill>
                  <a:srgbClr val="FF0000"/>
                </a:solidFill>
                <a:effectLst>
                  <a:outerShdw blurRad="38100" dist="38100" dir="2700000" algn="tl">
                    <a:srgbClr val="000000">
                      <a:alpha val="43137"/>
                    </a:srgbClr>
                  </a:outerShdw>
                </a:effectLst>
                <a:ea typeface="Calibri"/>
                <a:cs typeface="Arial"/>
              </a:rPr>
              <a:t>music</a:t>
            </a:r>
          </a:p>
          <a:p>
            <a:pPr marL="0" lvl="0" indent="0">
              <a:lnSpc>
                <a:spcPct val="115000"/>
              </a:lnSpc>
              <a:spcBef>
                <a:spcPts val="0"/>
              </a:spcBef>
              <a:spcAft>
                <a:spcPts val="1000"/>
              </a:spcAft>
              <a:buNone/>
            </a:pPr>
            <a:r>
              <a:rPr lang="en-US" sz="2800" dirty="0" smtClean="0">
                <a:solidFill>
                  <a:prstClr val="black"/>
                </a:solidFill>
                <a:ea typeface="Calibri"/>
                <a:cs typeface="Arial"/>
              </a:rPr>
              <a:t>we </a:t>
            </a:r>
            <a:r>
              <a:rPr lang="en-US" sz="2800" dirty="0">
                <a:solidFill>
                  <a:prstClr val="black"/>
                </a:solidFill>
                <a:ea typeface="Calibri"/>
                <a:cs typeface="Arial"/>
              </a:rPr>
              <a:t>say </a:t>
            </a:r>
            <a:endParaRPr lang="en-US" sz="2800" i="1" dirty="0" smtClean="0">
              <a:solidFill>
                <a:prstClr val="black"/>
              </a:solidFill>
              <a:ea typeface="Calibri"/>
              <a:cs typeface="Arial"/>
            </a:endParaRPr>
          </a:p>
          <a:p>
            <a:pPr marL="0" lvl="0" indent="0">
              <a:lnSpc>
                <a:spcPct val="115000"/>
              </a:lnSpc>
              <a:spcBef>
                <a:spcPts val="0"/>
              </a:spcBef>
              <a:spcAft>
                <a:spcPts val="1000"/>
              </a:spcAft>
              <a:buNone/>
            </a:pPr>
            <a:r>
              <a:rPr lang="en-US" sz="2800" b="1" i="1" dirty="0" smtClean="0">
                <a:solidFill>
                  <a:srgbClr val="002060"/>
                </a:solidFill>
                <a:effectLst>
                  <a:outerShdw blurRad="38100" dist="38100" dir="2700000" algn="tl">
                    <a:srgbClr val="000000">
                      <a:alpha val="43137"/>
                    </a:srgbClr>
                  </a:outerShdw>
                </a:effectLst>
                <a:ea typeface="Calibri"/>
                <a:cs typeface="Arial"/>
              </a:rPr>
              <a:t>a </a:t>
            </a:r>
            <a:r>
              <a:rPr lang="en-US" sz="2800" b="1" i="1" dirty="0">
                <a:solidFill>
                  <a:srgbClr val="002060"/>
                </a:solidFill>
                <a:effectLst>
                  <a:outerShdw blurRad="38100" dist="38100" dir="2700000" algn="tl">
                    <a:srgbClr val="000000">
                      <a:alpha val="43137"/>
                    </a:srgbClr>
                  </a:outerShdw>
                </a:effectLst>
                <a:ea typeface="Calibri"/>
                <a:cs typeface="Arial"/>
              </a:rPr>
              <a:t>man</a:t>
            </a:r>
            <a:r>
              <a:rPr lang="en-US" sz="2800" b="1" dirty="0">
                <a:solidFill>
                  <a:srgbClr val="002060"/>
                </a:solidFill>
                <a:effectLst>
                  <a:outerShdw blurRad="38100" dist="38100" dir="2700000" algn="tl">
                    <a:srgbClr val="000000">
                      <a:alpha val="43137"/>
                    </a:srgbClr>
                  </a:outerShdw>
                </a:effectLst>
                <a:ea typeface="Calibri"/>
                <a:cs typeface="Arial"/>
              </a:rPr>
              <a:t> </a:t>
            </a:r>
            <a:r>
              <a:rPr lang="en-US" sz="2800" b="1" i="1" dirty="0">
                <a:solidFill>
                  <a:srgbClr val="002060"/>
                </a:solidFill>
                <a:effectLst>
                  <a:outerShdw blurRad="38100" dist="38100" dir="2700000" algn="tl">
                    <a:srgbClr val="000000">
                      <a:alpha val="43137"/>
                    </a:srgbClr>
                  </a:outerShdw>
                </a:effectLst>
                <a:ea typeface="Calibri"/>
                <a:cs typeface="Arial"/>
              </a:rPr>
              <a:t>devoted to his children </a:t>
            </a:r>
            <a:endParaRPr lang="en-US" sz="2800" b="1" dirty="0">
              <a:solidFill>
                <a:srgbClr val="002060"/>
              </a:solidFill>
              <a:effectLst>
                <a:outerShdw blurRad="38100" dist="38100" dir="2700000" algn="tl">
                  <a:srgbClr val="000000">
                    <a:alpha val="43137"/>
                  </a:srgbClr>
                </a:outerShdw>
              </a:effectLst>
              <a:ea typeface="Calibri"/>
              <a:cs typeface="Arial"/>
            </a:endParaRPr>
          </a:p>
          <a:p>
            <a:pPr marL="0" lvl="0" indent="0">
              <a:lnSpc>
                <a:spcPct val="115000"/>
              </a:lnSpc>
              <a:spcBef>
                <a:spcPts val="0"/>
              </a:spcBef>
              <a:spcAft>
                <a:spcPts val="1000"/>
              </a:spcAft>
              <a:buNone/>
            </a:pPr>
            <a:r>
              <a:rPr lang="en-US" sz="2800" i="1" dirty="0" smtClean="0">
                <a:solidFill>
                  <a:prstClr val="black"/>
                </a:solidFill>
                <a:ea typeface="Calibri"/>
                <a:cs typeface="Arial"/>
              </a:rPr>
              <a:t>Or</a:t>
            </a:r>
          </a:p>
          <a:p>
            <a:pPr marL="0" lvl="0" indent="0">
              <a:lnSpc>
                <a:spcPct val="115000"/>
              </a:lnSpc>
              <a:spcBef>
                <a:spcPts val="0"/>
              </a:spcBef>
              <a:spcAft>
                <a:spcPts val="1000"/>
              </a:spcAft>
              <a:buNone/>
            </a:pPr>
            <a:r>
              <a:rPr lang="en-US" sz="2800" b="1" i="1" dirty="0" smtClean="0">
                <a:solidFill>
                  <a:srgbClr val="002060"/>
                </a:solidFill>
                <a:effectLst>
                  <a:outerShdw blurRad="38100" dist="38100" dir="2700000" algn="tl">
                    <a:srgbClr val="000000">
                      <a:alpha val="43137"/>
                    </a:srgbClr>
                  </a:outerShdw>
                </a:effectLst>
                <a:ea typeface="Calibri"/>
                <a:cs typeface="Arial"/>
              </a:rPr>
              <a:t>suitable </a:t>
            </a:r>
            <a:r>
              <a:rPr lang="en-US" sz="2800" b="1" i="1" dirty="0">
                <a:solidFill>
                  <a:srgbClr val="002060"/>
                </a:solidFill>
                <a:effectLst>
                  <a:outerShdw blurRad="38100" dist="38100" dir="2700000" algn="tl">
                    <a:srgbClr val="000000">
                      <a:alpha val="43137"/>
                    </a:srgbClr>
                  </a:outerShdw>
                </a:effectLst>
                <a:ea typeface="Calibri"/>
                <a:cs typeface="Arial"/>
              </a:rPr>
              <a:t>music for the </a:t>
            </a:r>
            <a:r>
              <a:rPr lang="en-US" sz="2800" b="1" i="1" dirty="0" smtClean="0">
                <a:solidFill>
                  <a:srgbClr val="002060"/>
                </a:solidFill>
                <a:effectLst>
                  <a:outerShdw blurRad="38100" dist="38100" dir="2700000" algn="tl">
                    <a:srgbClr val="000000">
                      <a:alpha val="43137"/>
                    </a:srgbClr>
                  </a:outerShdw>
                </a:effectLst>
                <a:ea typeface="Calibri"/>
                <a:cs typeface="Arial"/>
              </a:rPr>
              <a:t>party</a:t>
            </a:r>
            <a:endParaRPr lang="en-US" sz="2800" b="1" dirty="0">
              <a:solidFill>
                <a:srgbClr val="002060"/>
              </a:solidFill>
              <a:effectLst>
                <a:outerShdw blurRad="38100" dist="38100" dir="2700000" algn="tl">
                  <a:srgbClr val="000000">
                    <a:alpha val="43137"/>
                  </a:srgbClr>
                </a:outerShdw>
              </a:effectLst>
              <a:ea typeface="Calibri"/>
              <a:cs typeface="Arial"/>
            </a:endParaRPr>
          </a:p>
        </p:txBody>
      </p:sp>
    </p:spTree>
    <p:extLst>
      <p:ext uri="{BB962C8B-B14F-4D97-AF65-F5344CB8AC3E}">
        <p14:creationId xmlns:p14="http://schemas.microsoft.com/office/powerpoint/2010/main" val="4144596380"/>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15962"/>
          </a:xfrm>
        </p:spPr>
        <p:txBody>
          <a:bodyPr>
            <a:normAutofit fontScale="90000"/>
          </a:bodyPr>
          <a:lstStyle/>
          <a:p>
            <a:r>
              <a:rPr lang="en-US" dirty="0">
                <a:ea typeface="Calibri"/>
                <a:cs typeface="Arial"/>
              </a:rPr>
              <a:t>Phrasal words</a:t>
            </a:r>
            <a:endParaRPr lang="en-US" dirty="0"/>
          </a:p>
        </p:txBody>
      </p:sp>
      <p:sp>
        <p:nvSpPr>
          <p:cNvPr id="3" name="Content Placeholder 2"/>
          <p:cNvSpPr>
            <a:spLocks noGrp="1"/>
          </p:cNvSpPr>
          <p:nvPr>
            <p:ph idx="1"/>
          </p:nvPr>
        </p:nvSpPr>
        <p:spPr>
          <a:xfrm>
            <a:off x="609600" y="914400"/>
            <a:ext cx="8229600" cy="5791200"/>
          </a:xfrm>
        </p:spPr>
        <p:txBody>
          <a:bodyPr>
            <a:noAutofit/>
          </a:bodyPr>
          <a:lstStyle/>
          <a:p>
            <a:pPr marL="0" lvl="0" indent="0">
              <a:lnSpc>
                <a:spcPct val="115000"/>
              </a:lnSpc>
              <a:spcBef>
                <a:spcPts val="0"/>
              </a:spcBef>
              <a:spcAft>
                <a:spcPts val="1000"/>
              </a:spcAft>
              <a:buNone/>
            </a:pPr>
            <a:r>
              <a:rPr lang="en-US" sz="2800" dirty="0" smtClean="0">
                <a:solidFill>
                  <a:prstClr val="black"/>
                </a:solidFill>
                <a:ea typeface="Calibri"/>
                <a:cs typeface="Arial"/>
              </a:rPr>
              <a:t>Therefore, </a:t>
            </a:r>
            <a:r>
              <a:rPr lang="en-US" sz="2800" dirty="0">
                <a:solidFill>
                  <a:prstClr val="black"/>
                </a:solidFill>
                <a:ea typeface="Calibri"/>
                <a:cs typeface="Arial"/>
              </a:rPr>
              <a:t>the </a:t>
            </a:r>
            <a:r>
              <a:rPr lang="en-US" sz="2800" dirty="0" smtClean="0">
                <a:solidFill>
                  <a:prstClr val="black"/>
                </a:solidFill>
                <a:ea typeface="Calibri"/>
                <a:cs typeface="Arial"/>
              </a:rPr>
              <a:t>behavior </a:t>
            </a:r>
            <a:r>
              <a:rPr lang="en-US" sz="2800" dirty="0">
                <a:solidFill>
                  <a:prstClr val="black"/>
                </a:solidFill>
                <a:ea typeface="Calibri"/>
                <a:cs typeface="Arial"/>
              </a:rPr>
              <a:t>of </a:t>
            </a:r>
            <a:r>
              <a:rPr lang="en-US" sz="2800" b="1" i="1" dirty="0">
                <a:solidFill>
                  <a:srgbClr val="00B050"/>
                </a:solidFill>
                <a:effectLst>
                  <a:outerShdw blurRad="38100" dist="38100" dir="2700000" algn="tl">
                    <a:srgbClr val="000000">
                      <a:alpha val="43137"/>
                    </a:srgbClr>
                  </a:outerShdw>
                </a:effectLst>
                <a:ea typeface="Calibri"/>
                <a:cs typeface="Arial"/>
              </a:rPr>
              <a:t>dyed-in-the-woo</a:t>
            </a:r>
            <a:r>
              <a:rPr lang="en-US" sz="2800" i="1" dirty="0">
                <a:solidFill>
                  <a:prstClr val="black"/>
                </a:solidFill>
                <a:ea typeface="Calibri"/>
                <a:cs typeface="Arial"/>
              </a:rPr>
              <a:t>l </a:t>
            </a:r>
            <a:r>
              <a:rPr lang="en-US" sz="2800" dirty="0">
                <a:solidFill>
                  <a:prstClr val="black"/>
                </a:solidFill>
                <a:ea typeface="Calibri"/>
                <a:cs typeface="Arial"/>
              </a:rPr>
              <a:t>is that of a word rather than a phrase. </a:t>
            </a:r>
            <a:endParaRPr lang="en-US" sz="2800" dirty="0" smtClean="0">
              <a:solidFill>
                <a:prstClr val="black"/>
              </a:solidFill>
              <a:ea typeface="Calibri"/>
              <a:cs typeface="Arial"/>
            </a:endParaRPr>
          </a:p>
          <a:p>
            <a:pPr marL="0" lvl="0" indent="0">
              <a:lnSpc>
                <a:spcPct val="115000"/>
              </a:lnSpc>
              <a:spcBef>
                <a:spcPts val="0"/>
              </a:spcBef>
              <a:spcAft>
                <a:spcPts val="1000"/>
              </a:spcAft>
              <a:buNone/>
            </a:pPr>
            <a:endParaRPr lang="en-US" sz="2800" dirty="0" smtClean="0">
              <a:solidFill>
                <a:prstClr val="black"/>
              </a:solidFill>
              <a:ea typeface="Calibri"/>
              <a:cs typeface="Arial"/>
            </a:endParaRPr>
          </a:p>
          <a:p>
            <a:pPr marL="0" lvl="0" indent="0">
              <a:lnSpc>
                <a:spcPct val="115000"/>
              </a:lnSpc>
              <a:spcBef>
                <a:spcPts val="0"/>
              </a:spcBef>
              <a:spcAft>
                <a:spcPts val="1000"/>
              </a:spcAft>
              <a:buNone/>
            </a:pPr>
            <a:r>
              <a:rPr lang="en-US" sz="2800" dirty="0" smtClean="0">
                <a:solidFill>
                  <a:prstClr val="black"/>
                </a:solidFill>
                <a:ea typeface="Calibri"/>
                <a:cs typeface="Arial"/>
              </a:rPr>
              <a:t>As </a:t>
            </a:r>
            <a:r>
              <a:rPr lang="en-US" sz="2800" dirty="0">
                <a:solidFill>
                  <a:prstClr val="black"/>
                </a:solidFill>
                <a:ea typeface="Calibri"/>
                <a:cs typeface="Arial"/>
              </a:rPr>
              <a:t>for </a:t>
            </a:r>
            <a:endParaRPr lang="en-US" sz="2800" dirty="0" smtClean="0">
              <a:solidFill>
                <a:prstClr val="black"/>
              </a:solidFill>
              <a:ea typeface="Calibri"/>
              <a:cs typeface="Arial"/>
            </a:endParaRPr>
          </a:p>
          <a:p>
            <a:pPr marL="0" lvl="0" indent="0">
              <a:lnSpc>
                <a:spcPct val="115000"/>
              </a:lnSpc>
              <a:spcBef>
                <a:spcPts val="0"/>
              </a:spcBef>
              <a:spcAft>
                <a:spcPts val="1000"/>
              </a:spcAft>
              <a:buNone/>
            </a:pPr>
            <a:r>
              <a:rPr lang="en-US" sz="2800" b="1" i="1" dirty="0" smtClean="0">
                <a:solidFill>
                  <a:schemeClr val="accent6">
                    <a:lumMod val="75000"/>
                  </a:schemeClr>
                </a:solidFill>
                <a:effectLst>
                  <a:outerShdw blurRad="38100" dist="38100" dir="2700000" algn="tl">
                    <a:srgbClr val="000000">
                      <a:alpha val="43137"/>
                    </a:srgbClr>
                  </a:outerShdw>
                </a:effectLst>
                <a:ea typeface="Calibri"/>
                <a:cs typeface="Arial"/>
              </a:rPr>
              <a:t>couldn’t-careless</a:t>
            </a:r>
            <a:endParaRPr lang="en-US" sz="2800" b="1" dirty="0" smtClean="0">
              <a:solidFill>
                <a:schemeClr val="accent6">
                  <a:lumMod val="75000"/>
                </a:schemeClr>
              </a:solidFill>
              <a:effectLst>
                <a:outerShdw blurRad="38100" dist="38100" dir="2700000" algn="tl">
                  <a:srgbClr val="000000">
                    <a:alpha val="43137"/>
                  </a:srgbClr>
                </a:outerShdw>
              </a:effectLst>
              <a:ea typeface="Calibri"/>
              <a:cs typeface="Arial"/>
            </a:endParaRPr>
          </a:p>
          <a:p>
            <a:pPr marL="0" lvl="0" indent="0">
              <a:lnSpc>
                <a:spcPct val="115000"/>
              </a:lnSpc>
              <a:spcBef>
                <a:spcPts val="0"/>
              </a:spcBef>
              <a:spcAft>
                <a:spcPts val="1000"/>
              </a:spcAft>
              <a:buNone/>
            </a:pPr>
            <a:r>
              <a:rPr lang="en-US" sz="2800" dirty="0" smtClean="0">
                <a:solidFill>
                  <a:prstClr val="black"/>
                </a:solidFill>
                <a:ea typeface="Calibri"/>
                <a:cs typeface="Arial"/>
              </a:rPr>
              <a:t>its </a:t>
            </a:r>
            <a:r>
              <a:rPr lang="en-US" sz="2800" dirty="0">
                <a:solidFill>
                  <a:prstClr val="black"/>
                </a:solidFill>
                <a:ea typeface="Calibri"/>
                <a:cs typeface="Arial"/>
              </a:rPr>
              <a:t>structure is that of a verb </a:t>
            </a:r>
            <a:r>
              <a:rPr lang="en-US" sz="2800" dirty="0" smtClean="0">
                <a:solidFill>
                  <a:prstClr val="black"/>
                </a:solidFill>
                <a:ea typeface="Calibri"/>
                <a:cs typeface="Arial"/>
              </a:rPr>
              <a:t>phrase</a:t>
            </a:r>
          </a:p>
          <a:p>
            <a:pPr marL="0" lvl="0" indent="0">
              <a:lnSpc>
                <a:spcPct val="115000"/>
              </a:lnSpc>
              <a:spcBef>
                <a:spcPts val="0"/>
              </a:spcBef>
              <a:spcAft>
                <a:spcPts val="1000"/>
              </a:spcAft>
              <a:buNone/>
            </a:pPr>
            <a:r>
              <a:rPr lang="en-US" sz="2800" dirty="0" smtClean="0">
                <a:solidFill>
                  <a:prstClr val="black"/>
                </a:solidFill>
                <a:ea typeface="Calibri"/>
                <a:cs typeface="Arial"/>
              </a:rPr>
              <a:t>but </a:t>
            </a:r>
            <a:r>
              <a:rPr lang="en-US" sz="2800" dirty="0">
                <a:solidFill>
                  <a:prstClr val="black"/>
                </a:solidFill>
                <a:ea typeface="Calibri"/>
                <a:cs typeface="Arial"/>
              </a:rPr>
              <a:t>again its </a:t>
            </a:r>
            <a:r>
              <a:rPr lang="en-US" sz="2800" dirty="0" smtClean="0">
                <a:solidFill>
                  <a:prstClr val="black"/>
                </a:solidFill>
                <a:ea typeface="Calibri"/>
                <a:cs typeface="Arial"/>
              </a:rPr>
              <a:t>behavior </a:t>
            </a:r>
            <a:r>
              <a:rPr lang="en-US" sz="2800" dirty="0">
                <a:solidFill>
                  <a:prstClr val="black"/>
                </a:solidFill>
                <a:ea typeface="Calibri"/>
                <a:cs typeface="Arial"/>
              </a:rPr>
              <a:t>is that of an adjective </a:t>
            </a:r>
          </a:p>
          <a:p>
            <a:pPr marL="0" lvl="0" indent="0">
              <a:lnSpc>
                <a:spcPct val="115000"/>
              </a:lnSpc>
              <a:spcBef>
                <a:spcPts val="0"/>
              </a:spcBef>
              <a:spcAft>
                <a:spcPts val="1000"/>
              </a:spcAft>
              <a:buNone/>
            </a:pPr>
            <a:endParaRPr lang="en-US" sz="2800" i="1" dirty="0" smtClean="0">
              <a:solidFill>
                <a:prstClr val="black"/>
              </a:solidFill>
              <a:ea typeface="Calibri"/>
              <a:cs typeface="Arial"/>
            </a:endParaRPr>
          </a:p>
          <a:p>
            <a:pPr marL="0" lvl="0" indent="0">
              <a:lnSpc>
                <a:spcPct val="115000"/>
              </a:lnSpc>
              <a:spcBef>
                <a:spcPts val="0"/>
              </a:spcBef>
              <a:spcAft>
                <a:spcPts val="1000"/>
              </a:spcAft>
              <a:buNone/>
            </a:pPr>
            <a:r>
              <a:rPr lang="en-US" sz="2800" b="1" i="1" dirty="0" smtClean="0">
                <a:solidFill>
                  <a:srgbClr val="002060"/>
                </a:solidFill>
                <a:effectLst>
                  <a:outerShdw blurRad="38100" dist="38100" dir="2700000" algn="tl">
                    <a:srgbClr val="000000">
                      <a:alpha val="43137"/>
                    </a:srgbClr>
                  </a:outerShdw>
                </a:effectLst>
                <a:ea typeface="Calibri"/>
                <a:cs typeface="Arial"/>
              </a:rPr>
              <a:t>Your </a:t>
            </a:r>
            <a:r>
              <a:rPr lang="en-US" sz="2800" b="1" i="1" dirty="0">
                <a:solidFill>
                  <a:srgbClr val="002060"/>
                </a:solidFill>
                <a:effectLst>
                  <a:outerShdw blurRad="38100" dist="38100" dir="2700000" algn="tl">
                    <a:srgbClr val="000000">
                      <a:alpha val="43137"/>
                    </a:srgbClr>
                  </a:outerShdw>
                </a:effectLst>
                <a:ea typeface="Calibri"/>
                <a:cs typeface="Arial"/>
              </a:rPr>
              <a:t>attitude is even more couldn’t-care-less than hers</a:t>
            </a:r>
            <a:r>
              <a:rPr lang="en-US" sz="2800" b="1" i="1" dirty="0" smtClean="0">
                <a:solidFill>
                  <a:srgbClr val="002060"/>
                </a:solidFill>
                <a:effectLst>
                  <a:outerShdw blurRad="38100" dist="38100" dir="2700000" algn="tl">
                    <a:srgbClr val="000000">
                      <a:alpha val="43137"/>
                    </a:srgbClr>
                  </a:outerShdw>
                </a:effectLst>
                <a:ea typeface="Calibri"/>
                <a:cs typeface="Arial"/>
              </a:rPr>
              <a:t>!</a:t>
            </a:r>
            <a:r>
              <a:rPr lang="en-US" sz="2800" b="1" dirty="0" smtClean="0">
                <a:solidFill>
                  <a:srgbClr val="002060"/>
                </a:solidFill>
                <a:effectLst>
                  <a:outerShdw blurRad="38100" dist="38100" dir="2700000" algn="tl">
                    <a:srgbClr val="000000">
                      <a:alpha val="43137"/>
                    </a:srgbClr>
                  </a:outerShdw>
                </a:effectLst>
                <a:ea typeface="Calibri"/>
                <a:cs typeface="Arial"/>
              </a:rPr>
              <a:t>)</a:t>
            </a:r>
            <a:endParaRPr lang="en-US" sz="4000" b="1" i="1" dirty="0">
              <a:solidFill>
                <a:srgbClr val="002060"/>
              </a:solidFill>
              <a:effectLst>
                <a:outerShdw blurRad="38100" dist="38100" dir="2700000" algn="tl">
                  <a:srgbClr val="000000">
                    <a:alpha val="43137"/>
                  </a:srgbClr>
                </a:outerShdw>
              </a:effectLst>
              <a:ea typeface="Calibri"/>
              <a:cs typeface="Arial"/>
            </a:endParaRPr>
          </a:p>
        </p:txBody>
      </p:sp>
    </p:spTree>
    <p:extLst>
      <p:ext uri="{BB962C8B-B14F-4D97-AF65-F5344CB8AC3E}">
        <p14:creationId xmlns:p14="http://schemas.microsoft.com/office/powerpoint/2010/main" val="19897198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fontScale="90000"/>
          </a:bodyPr>
          <a:lstStyle/>
          <a:p>
            <a:pPr marL="0" marR="0">
              <a:lnSpc>
                <a:spcPct val="115000"/>
              </a:lnSpc>
              <a:spcBef>
                <a:spcPts val="0"/>
              </a:spcBef>
              <a:spcAft>
                <a:spcPts val="1000"/>
              </a:spcAft>
            </a:pPr>
            <a:r>
              <a:rPr lang="en-US" b="1" dirty="0">
                <a:ea typeface="Calibri"/>
                <a:cs typeface="Arial"/>
              </a:rPr>
              <a:t>6.2 Compound </a:t>
            </a:r>
            <a:r>
              <a:rPr lang="en-US" b="1" dirty="0" smtClean="0">
                <a:ea typeface="Calibri"/>
                <a:cs typeface="Arial"/>
              </a:rPr>
              <a:t>verbs</a:t>
            </a:r>
            <a:endParaRPr lang="en-US" dirty="0"/>
          </a:p>
        </p:txBody>
      </p:sp>
      <p:sp>
        <p:nvSpPr>
          <p:cNvPr id="3" name="Content Placeholder 2"/>
          <p:cNvSpPr>
            <a:spLocks noGrp="1"/>
          </p:cNvSpPr>
          <p:nvPr>
            <p:ph idx="1"/>
          </p:nvPr>
        </p:nvSpPr>
        <p:spPr>
          <a:xfrm>
            <a:off x="457200" y="1295400"/>
            <a:ext cx="8229600" cy="5257800"/>
          </a:xfrm>
        </p:spPr>
        <p:txBody>
          <a:bodyPr>
            <a:normAutofit fontScale="85000" lnSpcReduction="20000"/>
          </a:bodyPr>
          <a:lstStyle/>
          <a:p>
            <a:pPr marL="0" marR="0" indent="0">
              <a:lnSpc>
                <a:spcPct val="115000"/>
              </a:lnSpc>
              <a:spcBef>
                <a:spcPts val="0"/>
              </a:spcBef>
              <a:spcAft>
                <a:spcPts val="1000"/>
              </a:spcAft>
              <a:buNone/>
            </a:pPr>
            <a:r>
              <a:rPr lang="en-US" dirty="0">
                <a:ea typeface="Calibri"/>
                <a:cs typeface="Arial"/>
              </a:rPr>
              <a:t>Verbs formed by compounding </a:t>
            </a:r>
            <a:r>
              <a:rPr lang="en-US" b="1" i="1" u="sng" dirty="0">
                <a:solidFill>
                  <a:srgbClr val="FF0000"/>
                </a:solidFill>
                <a:effectLst>
                  <a:outerShdw blurRad="38100" dist="38100" dir="2700000" algn="tl">
                    <a:srgbClr val="000000">
                      <a:alpha val="43137"/>
                    </a:srgbClr>
                  </a:outerShdw>
                </a:effectLst>
                <a:ea typeface="Calibri"/>
                <a:cs typeface="Arial"/>
              </a:rPr>
              <a:t>are much less usual </a:t>
            </a:r>
            <a:r>
              <a:rPr lang="en-US" dirty="0">
                <a:ea typeface="Calibri"/>
                <a:cs typeface="Arial"/>
              </a:rPr>
              <a:t>than verbs derived by affixation. </a:t>
            </a:r>
          </a:p>
          <a:p>
            <a:pPr marL="0" marR="0" indent="0">
              <a:lnSpc>
                <a:spcPct val="115000"/>
              </a:lnSpc>
              <a:spcBef>
                <a:spcPts val="0"/>
              </a:spcBef>
              <a:spcAft>
                <a:spcPts val="1000"/>
              </a:spcAft>
              <a:buNone/>
            </a:pPr>
            <a:r>
              <a:rPr lang="en-US" b="1" dirty="0">
                <a:solidFill>
                  <a:srgbClr val="00B050"/>
                </a:solidFill>
                <a:effectLst>
                  <a:outerShdw blurRad="38100" dist="38100" dir="2700000" algn="tl">
                    <a:srgbClr val="000000">
                      <a:alpha val="43137"/>
                    </a:srgbClr>
                  </a:outerShdw>
                </a:effectLst>
                <a:ea typeface="Calibri"/>
                <a:cs typeface="Arial"/>
              </a:rPr>
              <a:t>A variety of types exist according to their structure</a:t>
            </a:r>
            <a:r>
              <a:rPr lang="en-US" b="1" dirty="0" smtClean="0">
                <a:solidFill>
                  <a:srgbClr val="00B050"/>
                </a:solidFill>
                <a:effectLst>
                  <a:outerShdw blurRad="38100" dist="38100" dir="2700000" algn="tl">
                    <a:srgbClr val="000000">
                      <a:alpha val="43137"/>
                    </a:srgbClr>
                  </a:outerShdw>
                </a:effectLst>
                <a:ea typeface="Calibri"/>
                <a:cs typeface="Arial"/>
              </a:rPr>
              <a:t>:</a:t>
            </a:r>
          </a:p>
          <a:p>
            <a:pPr marL="0" marR="0" indent="0">
              <a:lnSpc>
                <a:spcPct val="115000"/>
              </a:lnSpc>
              <a:spcBef>
                <a:spcPts val="0"/>
              </a:spcBef>
              <a:spcAft>
                <a:spcPts val="1000"/>
              </a:spcAft>
              <a:buNone/>
            </a:pPr>
            <a:endParaRPr lang="en-US" dirty="0" smtClean="0">
              <a:ea typeface="Calibri"/>
              <a:cs typeface="Arial"/>
            </a:endParaRPr>
          </a:p>
          <a:p>
            <a:pPr marL="0" marR="0" indent="0">
              <a:lnSpc>
                <a:spcPct val="115000"/>
              </a:lnSpc>
              <a:spcBef>
                <a:spcPts val="0"/>
              </a:spcBef>
              <a:spcAft>
                <a:spcPts val="1000"/>
              </a:spcAft>
              <a:buNone/>
            </a:pPr>
            <a:r>
              <a:rPr lang="en-US" dirty="0" smtClean="0">
                <a:ea typeface="Calibri"/>
                <a:cs typeface="Arial"/>
              </a:rPr>
              <a:t>(</a:t>
            </a:r>
            <a:r>
              <a:rPr lang="en-US" dirty="0">
                <a:ea typeface="Calibri"/>
                <a:cs typeface="Arial"/>
              </a:rPr>
              <a:t>6) verb–verb (VV): </a:t>
            </a:r>
            <a:r>
              <a:rPr lang="en-US" i="1" dirty="0">
                <a:ea typeface="Calibri"/>
                <a:cs typeface="Arial"/>
              </a:rPr>
              <a:t>stir-fry</a:t>
            </a:r>
            <a:r>
              <a:rPr lang="en-US" dirty="0">
                <a:ea typeface="Calibri"/>
                <a:cs typeface="Arial"/>
              </a:rPr>
              <a:t>, </a:t>
            </a:r>
            <a:r>
              <a:rPr lang="en-US" i="1" dirty="0">
                <a:ea typeface="Calibri"/>
                <a:cs typeface="Arial"/>
              </a:rPr>
              <a:t>freeze-dry</a:t>
            </a:r>
            <a:endParaRPr lang="en-US" dirty="0">
              <a:ea typeface="Calibri"/>
              <a:cs typeface="Arial"/>
            </a:endParaRPr>
          </a:p>
          <a:p>
            <a:pPr marL="0" marR="0" indent="0">
              <a:lnSpc>
                <a:spcPct val="115000"/>
              </a:lnSpc>
              <a:spcBef>
                <a:spcPts val="0"/>
              </a:spcBef>
              <a:spcAft>
                <a:spcPts val="1000"/>
              </a:spcAft>
              <a:buNone/>
            </a:pPr>
            <a:r>
              <a:rPr lang="en-US" dirty="0">
                <a:ea typeface="Calibri"/>
                <a:cs typeface="Arial"/>
              </a:rPr>
              <a:t>(7) noun–verb (NV): </a:t>
            </a:r>
            <a:r>
              <a:rPr lang="en-US" i="1" dirty="0">
                <a:ea typeface="Calibri"/>
                <a:cs typeface="Arial"/>
              </a:rPr>
              <a:t>hand-wash</a:t>
            </a:r>
            <a:r>
              <a:rPr lang="en-US" dirty="0">
                <a:ea typeface="Calibri"/>
                <a:cs typeface="Arial"/>
              </a:rPr>
              <a:t>, </a:t>
            </a:r>
            <a:r>
              <a:rPr lang="en-US" i="1" dirty="0">
                <a:ea typeface="Calibri"/>
                <a:cs typeface="Arial"/>
              </a:rPr>
              <a:t>air-condition</a:t>
            </a:r>
            <a:r>
              <a:rPr lang="en-US" dirty="0">
                <a:ea typeface="Calibri"/>
                <a:cs typeface="Arial"/>
              </a:rPr>
              <a:t>, </a:t>
            </a:r>
            <a:r>
              <a:rPr lang="en-US" i="1" dirty="0">
                <a:ea typeface="Calibri"/>
                <a:cs typeface="Arial"/>
              </a:rPr>
              <a:t>steam-clean</a:t>
            </a:r>
            <a:endParaRPr lang="en-US" dirty="0">
              <a:ea typeface="Calibri"/>
              <a:cs typeface="Arial"/>
            </a:endParaRPr>
          </a:p>
          <a:p>
            <a:pPr marL="0" marR="0" indent="0">
              <a:lnSpc>
                <a:spcPct val="115000"/>
              </a:lnSpc>
              <a:spcBef>
                <a:spcPts val="0"/>
              </a:spcBef>
              <a:spcAft>
                <a:spcPts val="1000"/>
              </a:spcAft>
              <a:buNone/>
            </a:pPr>
            <a:r>
              <a:rPr lang="en-US" dirty="0">
                <a:ea typeface="Calibri"/>
                <a:cs typeface="Arial"/>
              </a:rPr>
              <a:t>(8) adjective–verb (AV): </a:t>
            </a:r>
            <a:r>
              <a:rPr lang="en-US" i="1" dirty="0">
                <a:ea typeface="Calibri"/>
                <a:cs typeface="Arial"/>
              </a:rPr>
              <a:t>dry-clean</a:t>
            </a:r>
            <a:r>
              <a:rPr lang="en-US" dirty="0">
                <a:ea typeface="Calibri"/>
                <a:cs typeface="Arial"/>
              </a:rPr>
              <a:t>, </a:t>
            </a:r>
            <a:r>
              <a:rPr lang="en-US" i="1" dirty="0">
                <a:ea typeface="Calibri"/>
                <a:cs typeface="Arial"/>
              </a:rPr>
              <a:t>whitewash</a:t>
            </a:r>
            <a:endParaRPr lang="en-US" dirty="0">
              <a:ea typeface="Calibri"/>
              <a:cs typeface="Arial"/>
            </a:endParaRPr>
          </a:p>
          <a:p>
            <a:pPr marL="0" marR="0" indent="0">
              <a:lnSpc>
                <a:spcPct val="115000"/>
              </a:lnSpc>
              <a:spcBef>
                <a:spcPts val="0"/>
              </a:spcBef>
              <a:spcAft>
                <a:spcPts val="1000"/>
              </a:spcAft>
              <a:buNone/>
            </a:pPr>
            <a:r>
              <a:rPr lang="en-US" dirty="0">
                <a:ea typeface="Calibri"/>
                <a:cs typeface="Arial"/>
              </a:rPr>
              <a:t>(9) preposition–verb (PV): </a:t>
            </a:r>
            <a:r>
              <a:rPr lang="en-US" i="1" dirty="0">
                <a:ea typeface="Calibri"/>
                <a:cs typeface="Arial"/>
              </a:rPr>
              <a:t>underestimate</a:t>
            </a:r>
            <a:r>
              <a:rPr lang="en-US" dirty="0">
                <a:ea typeface="Calibri"/>
                <a:cs typeface="Arial"/>
              </a:rPr>
              <a:t>, </a:t>
            </a:r>
            <a:r>
              <a:rPr lang="en-US" i="1" dirty="0">
                <a:ea typeface="Calibri"/>
                <a:cs typeface="Arial"/>
              </a:rPr>
              <a:t>outrun</a:t>
            </a:r>
            <a:r>
              <a:rPr lang="en-US" dirty="0">
                <a:ea typeface="Calibri"/>
                <a:cs typeface="Arial"/>
              </a:rPr>
              <a:t>, </a:t>
            </a:r>
            <a:r>
              <a:rPr lang="en-US" i="1" dirty="0">
                <a:ea typeface="Calibri"/>
                <a:cs typeface="Arial"/>
              </a:rPr>
              <a:t>overcook</a:t>
            </a:r>
            <a:endParaRPr lang="en-US" dirty="0">
              <a:ea typeface="Calibri"/>
              <a:cs typeface="Arial"/>
            </a:endParaRPr>
          </a:p>
          <a:p>
            <a:pPr marL="0" marR="0">
              <a:lnSpc>
                <a:spcPct val="115000"/>
              </a:lnSpc>
              <a:spcBef>
                <a:spcPts val="0"/>
              </a:spcBef>
              <a:spcAft>
                <a:spcPts val="1000"/>
              </a:spcAft>
            </a:pPr>
            <a:endParaRPr lang="en-US" dirty="0" smtClean="0">
              <a:ea typeface="Calibri"/>
              <a:cs typeface="Arial"/>
            </a:endParaRPr>
          </a:p>
          <a:p>
            <a:pPr marL="0" indent="0">
              <a:buNone/>
            </a:pPr>
            <a:endParaRPr lang="en-US" dirty="0"/>
          </a:p>
        </p:txBody>
      </p:sp>
    </p:spTree>
    <p:extLst>
      <p:ext uri="{BB962C8B-B14F-4D97-AF65-F5344CB8AC3E}">
        <p14:creationId xmlns:p14="http://schemas.microsoft.com/office/powerpoint/2010/main" val="34249611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0" marR="0">
              <a:lnSpc>
                <a:spcPct val="115000"/>
              </a:lnSpc>
              <a:spcBef>
                <a:spcPts val="0"/>
              </a:spcBef>
              <a:spcAft>
                <a:spcPts val="1000"/>
              </a:spcAft>
            </a:pPr>
            <a:r>
              <a:rPr lang="en-US" b="1" dirty="0">
                <a:ea typeface="Calibri"/>
                <a:cs typeface="Arial"/>
              </a:rPr>
              <a:t>6.2 Compound </a:t>
            </a:r>
            <a:r>
              <a:rPr lang="en-US" b="1" dirty="0" smtClean="0">
                <a:ea typeface="Calibri"/>
                <a:cs typeface="Arial"/>
              </a:rPr>
              <a:t>verbs</a:t>
            </a:r>
            <a:endParaRPr lang="en-US" dirty="0"/>
          </a:p>
        </p:txBody>
      </p:sp>
      <p:sp>
        <p:nvSpPr>
          <p:cNvPr id="3" name="Content Placeholder 2"/>
          <p:cNvSpPr>
            <a:spLocks noGrp="1"/>
          </p:cNvSpPr>
          <p:nvPr>
            <p:ph idx="1"/>
          </p:nvPr>
        </p:nvSpPr>
        <p:spPr>
          <a:xfrm>
            <a:off x="457200" y="1600200"/>
            <a:ext cx="8229600" cy="4800600"/>
          </a:xfrm>
        </p:spPr>
        <p:txBody>
          <a:bodyPr>
            <a:normAutofit fontScale="85000" lnSpcReduction="20000"/>
          </a:bodyPr>
          <a:lstStyle/>
          <a:p>
            <a:pPr marL="0" marR="0" indent="0">
              <a:lnSpc>
                <a:spcPct val="115000"/>
              </a:lnSpc>
              <a:spcBef>
                <a:spcPts val="0"/>
              </a:spcBef>
              <a:spcAft>
                <a:spcPts val="1000"/>
              </a:spcAft>
              <a:buNone/>
            </a:pPr>
            <a:r>
              <a:rPr lang="en-US" dirty="0">
                <a:ea typeface="Calibri"/>
                <a:cs typeface="Arial"/>
              </a:rPr>
              <a:t>Only the PV type is really common.</a:t>
            </a:r>
          </a:p>
          <a:p>
            <a:pPr marL="0" marR="0" indent="0">
              <a:lnSpc>
                <a:spcPct val="115000"/>
              </a:lnSpc>
              <a:spcBef>
                <a:spcPts val="0"/>
              </a:spcBef>
              <a:spcAft>
                <a:spcPts val="1000"/>
              </a:spcAft>
              <a:buNone/>
            </a:pPr>
            <a:r>
              <a:rPr lang="en-US" dirty="0" smtClean="0">
                <a:ea typeface="Calibri"/>
                <a:cs typeface="Arial"/>
              </a:rPr>
              <a:t>For example,</a:t>
            </a:r>
          </a:p>
          <a:p>
            <a:pPr marL="0" marR="0" indent="0">
              <a:lnSpc>
                <a:spcPct val="115000"/>
              </a:lnSpc>
              <a:spcBef>
                <a:spcPts val="0"/>
              </a:spcBef>
              <a:spcAft>
                <a:spcPts val="1000"/>
              </a:spcAft>
              <a:buNone/>
            </a:pPr>
            <a:endParaRPr lang="en-US" dirty="0" smtClean="0">
              <a:ea typeface="Calibri"/>
              <a:cs typeface="Arial"/>
            </a:endParaRPr>
          </a:p>
          <a:p>
            <a:pPr marR="0">
              <a:lnSpc>
                <a:spcPct val="115000"/>
              </a:lnSpc>
              <a:spcBef>
                <a:spcPts val="0"/>
              </a:spcBef>
              <a:spcAft>
                <a:spcPts val="1000"/>
              </a:spcAft>
              <a:buFontTx/>
              <a:buChar char="-"/>
            </a:pPr>
            <a:r>
              <a:rPr lang="en-US" i="1" dirty="0" smtClean="0">
                <a:ea typeface="Calibri"/>
                <a:cs typeface="Arial"/>
              </a:rPr>
              <a:t>out- </a:t>
            </a:r>
            <a:r>
              <a:rPr lang="en-US" dirty="0">
                <a:ea typeface="Calibri"/>
                <a:cs typeface="Arial"/>
              </a:rPr>
              <a:t>can create a transitive verb meaning ‘outdo in Xing’ from any verb denoting a competitive or potentially competitive activity (e.g. </a:t>
            </a:r>
            <a:r>
              <a:rPr lang="en-US" i="1" dirty="0" err="1">
                <a:ea typeface="Calibri"/>
                <a:cs typeface="Arial"/>
              </a:rPr>
              <a:t>outsail</a:t>
            </a:r>
            <a:r>
              <a:rPr lang="en-US" dirty="0">
                <a:ea typeface="Calibri"/>
                <a:cs typeface="Arial"/>
              </a:rPr>
              <a:t>, </a:t>
            </a:r>
            <a:r>
              <a:rPr lang="en-US" i="1" dirty="0" err="1">
                <a:ea typeface="Calibri"/>
                <a:cs typeface="Arial"/>
              </a:rPr>
              <a:t>outsing</a:t>
            </a:r>
            <a:r>
              <a:rPr lang="en-US" dirty="0">
                <a:ea typeface="Calibri"/>
                <a:cs typeface="Arial"/>
              </a:rPr>
              <a:t>, </a:t>
            </a:r>
            <a:r>
              <a:rPr lang="en-US" i="1" dirty="0" smtClean="0">
                <a:ea typeface="Calibri"/>
                <a:cs typeface="Arial"/>
              </a:rPr>
              <a:t>outswim</a:t>
            </a:r>
            <a:r>
              <a:rPr lang="en-US" dirty="0" smtClean="0">
                <a:ea typeface="Calibri"/>
                <a:cs typeface="Arial"/>
              </a:rPr>
              <a:t>).</a:t>
            </a:r>
          </a:p>
          <a:p>
            <a:pPr marL="0" marR="0" indent="0">
              <a:lnSpc>
                <a:spcPct val="115000"/>
              </a:lnSpc>
              <a:spcBef>
                <a:spcPts val="0"/>
              </a:spcBef>
              <a:spcAft>
                <a:spcPts val="1000"/>
              </a:spcAft>
              <a:buNone/>
            </a:pPr>
            <a:endParaRPr lang="en-US" dirty="0" smtClean="0">
              <a:ea typeface="Calibri"/>
              <a:cs typeface="Arial"/>
            </a:endParaRPr>
          </a:p>
          <a:p>
            <a:pPr marR="0">
              <a:lnSpc>
                <a:spcPct val="115000"/>
              </a:lnSpc>
              <a:spcBef>
                <a:spcPts val="0"/>
              </a:spcBef>
              <a:spcAft>
                <a:spcPts val="1000"/>
              </a:spcAft>
              <a:buFontTx/>
              <a:buChar char="-"/>
            </a:pPr>
            <a:r>
              <a:rPr lang="en-US" dirty="0" smtClean="0">
                <a:ea typeface="Calibri"/>
                <a:cs typeface="Arial"/>
              </a:rPr>
              <a:t>new </a:t>
            </a:r>
            <a:r>
              <a:rPr lang="en-US" dirty="0">
                <a:ea typeface="Calibri"/>
                <a:cs typeface="Arial"/>
              </a:rPr>
              <a:t>words with </a:t>
            </a:r>
            <a:r>
              <a:rPr lang="en-US" i="1" dirty="0">
                <a:ea typeface="Calibri"/>
                <a:cs typeface="Arial"/>
              </a:rPr>
              <a:t>over- </a:t>
            </a:r>
            <a:r>
              <a:rPr lang="en-US" dirty="0">
                <a:ea typeface="Calibri"/>
                <a:cs typeface="Arial"/>
              </a:rPr>
              <a:t>can also be created freely (e.g. </a:t>
            </a:r>
            <a:r>
              <a:rPr lang="en-US" i="1" dirty="0" err="1">
                <a:ea typeface="Calibri"/>
                <a:cs typeface="Arial"/>
              </a:rPr>
              <a:t>overpolish</a:t>
            </a:r>
            <a:r>
              <a:rPr lang="en-US" dirty="0">
                <a:ea typeface="Calibri"/>
                <a:cs typeface="Arial"/>
              </a:rPr>
              <a:t>, </a:t>
            </a:r>
            <a:r>
              <a:rPr lang="en-US" i="1" dirty="0" err="1">
                <a:ea typeface="Calibri"/>
                <a:cs typeface="Arial"/>
              </a:rPr>
              <a:t>overcriticise</a:t>
            </a:r>
            <a:r>
              <a:rPr lang="en-US" dirty="0">
                <a:ea typeface="Calibri"/>
                <a:cs typeface="Arial"/>
              </a:rPr>
              <a:t>, </a:t>
            </a:r>
            <a:r>
              <a:rPr lang="en-US" i="1" dirty="0" err="1">
                <a:ea typeface="Calibri"/>
                <a:cs typeface="Arial"/>
              </a:rPr>
              <a:t>overbleach</a:t>
            </a:r>
            <a:r>
              <a:rPr lang="en-US" dirty="0">
                <a:ea typeface="Calibri"/>
                <a:cs typeface="Arial"/>
              </a:rPr>
              <a:t>).</a:t>
            </a:r>
          </a:p>
          <a:p>
            <a:pPr marL="0" indent="0">
              <a:buNone/>
            </a:pPr>
            <a:endParaRPr lang="en-US" dirty="0"/>
          </a:p>
        </p:txBody>
      </p:sp>
    </p:spTree>
    <p:extLst>
      <p:ext uri="{BB962C8B-B14F-4D97-AF65-F5344CB8AC3E}">
        <p14:creationId xmlns:p14="http://schemas.microsoft.com/office/powerpoint/2010/main" val="20735581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pPr marL="0" marR="0">
              <a:lnSpc>
                <a:spcPct val="115000"/>
              </a:lnSpc>
              <a:spcBef>
                <a:spcPts val="0"/>
              </a:spcBef>
              <a:spcAft>
                <a:spcPts val="1000"/>
              </a:spcAft>
            </a:pPr>
            <a:r>
              <a:rPr lang="en-US" b="1" dirty="0">
                <a:ea typeface="Calibri"/>
                <a:cs typeface="Arial"/>
              </a:rPr>
              <a:t>6.2 Compound </a:t>
            </a:r>
            <a:r>
              <a:rPr lang="en-US" b="1" dirty="0" smtClean="0">
                <a:ea typeface="Calibri"/>
                <a:cs typeface="Arial"/>
              </a:rPr>
              <a:t>verbs</a:t>
            </a:r>
            <a:endParaRPr lang="en-US" dirty="0"/>
          </a:p>
        </p:txBody>
      </p:sp>
      <p:sp>
        <p:nvSpPr>
          <p:cNvPr id="3" name="Content Placeholder 2"/>
          <p:cNvSpPr>
            <a:spLocks noGrp="1"/>
          </p:cNvSpPr>
          <p:nvPr>
            <p:ph idx="1"/>
          </p:nvPr>
        </p:nvSpPr>
        <p:spPr>
          <a:xfrm>
            <a:off x="457200" y="1143000"/>
            <a:ext cx="8229600" cy="5257800"/>
          </a:xfrm>
        </p:spPr>
        <p:txBody>
          <a:bodyPr>
            <a:normAutofit fontScale="77500" lnSpcReduction="20000"/>
          </a:bodyPr>
          <a:lstStyle/>
          <a:p>
            <a:pPr marL="0" marR="0" indent="0">
              <a:lnSpc>
                <a:spcPct val="115000"/>
              </a:lnSpc>
              <a:spcBef>
                <a:spcPts val="0"/>
              </a:spcBef>
              <a:spcAft>
                <a:spcPts val="1000"/>
              </a:spcAft>
              <a:buNone/>
            </a:pPr>
            <a:r>
              <a:rPr lang="en-US" dirty="0">
                <a:ea typeface="Calibri"/>
                <a:cs typeface="Arial"/>
              </a:rPr>
              <a:t>You will notice that </a:t>
            </a:r>
          </a:p>
          <a:p>
            <a:pPr lvl="0">
              <a:lnSpc>
                <a:spcPct val="115000"/>
              </a:lnSpc>
              <a:spcBef>
                <a:spcPts val="0"/>
              </a:spcBef>
              <a:buFont typeface="Calibri"/>
              <a:buChar char="-"/>
            </a:pPr>
            <a:r>
              <a:rPr lang="en-US" dirty="0">
                <a:ea typeface="Calibri"/>
                <a:cs typeface="Arial"/>
              </a:rPr>
              <a:t>All these compounds have a verb as the </a:t>
            </a:r>
            <a:r>
              <a:rPr lang="en-US" b="1" dirty="0">
                <a:ea typeface="Calibri"/>
                <a:cs typeface="Arial"/>
              </a:rPr>
              <a:t>rightmost element.</a:t>
            </a:r>
            <a:endParaRPr lang="en-US" dirty="0">
              <a:ea typeface="Calibri"/>
              <a:cs typeface="Arial"/>
            </a:endParaRPr>
          </a:p>
          <a:p>
            <a:pPr lvl="0">
              <a:lnSpc>
                <a:spcPct val="115000"/>
              </a:lnSpc>
              <a:spcBef>
                <a:spcPts val="0"/>
              </a:spcBef>
              <a:spcAft>
                <a:spcPts val="1000"/>
              </a:spcAft>
              <a:buFont typeface="Calibri"/>
              <a:buChar char="-"/>
            </a:pPr>
            <a:r>
              <a:rPr lang="en-US" dirty="0" smtClean="0">
                <a:ea typeface="Calibri"/>
                <a:cs typeface="Arial"/>
              </a:rPr>
              <a:t>ALSO </a:t>
            </a:r>
            <a:r>
              <a:rPr lang="en-US" u="sng" dirty="0" smtClean="0">
                <a:ea typeface="Calibri"/>
                <a:cs typeface="Arial"/>
              </a:rPr>
              <a:t>The </a:t>
            </a:r>
            <a:r>
              <a:rPr lang="en-US" u="sng" dirty="0">
                <a:ea typeface="Calibri"/>
                <a:cs typeface="Arial"/>
              </a:rPr>
              <a:t>activity </a:t>
            </a:r>
            <a:r>
              <a:rPr lang="en-US" dirty="0">
                <a:ea typeface="Calibri"/>
                <a:cs typeface="Arial"/>
              </a:rPr>
              <a:t>denoted by the compound as whole is a variety of the activity </a:t>
            </a:r>
            <a:r>
              <a:rPr lang="en-US" u="sng" dirty="0">
                <a:ea typeface="Calibri"/>
                <a:cs typeface="Arial"/>
              </a:rPr>
              <a:t>denoted by that rightmost element</a:t>
            </a:r>
            <a:r>
              <a:rPr lang="en-US" dirty="0">
                <a:ea typeface="Calibri"/>
                <a:cs typeface="Arial"/>
              </a:rPr>
              <a:t>. </a:t>
            </a:r>
          </a:p>
          <a:p>
            <a:pPr marL="0" marR="0" indent="0">
              <a:lnSpc>
                <a:spcPct val="115000"/>
              </a:lnSpc>
              <a:spcBef>
                <a:spcPts val="0"/>
              </a:spcBef>
              <a:spcAft>
                <a:spcPts val="1000"/>
              </a:spcAft>
              <a:buNone/>
            </a:pPr>
            <a:endParaRPr lang="en-US" dirty="0" smtClean="0">
              <a:ea typeface="Calibri"/>
              <a:cs typeface="Arial"/>
            </a:endParaRPr>
          </a:p>
          <a:p>
            <a:pPr marL="0" marR="0" indent="0">
              <a:lnSpc>
                <a:spcPct val="115000"/>
              </a:lnSpc>
              <a:spcBef>
                <a:spcPts val="0"/>
              </a:spcBef>
              <a:spcAft>
                <a:spcPts val="1000"/>
              </a:spcAft>
              <a:buNone/>
            </a:pPr>
            <a:r>
              <a:rPr lang="en-US" dirty="0" smtClean="0">
                <a:ea typeface="Calibri"/>
                <a:cs typeface="Arial"/>
              </a:rPr>
              <a:t>These </a:t>
            </a:r>
            <a:r>
              <a:rPr lang="en-US" dirty="0">
                <a:ea typeface="Calibri"/>
                <a:cs typeface="Arial"/>
              </a:rPr>
              <a:t>compounds are </a:t>
            </a:r>
            <a:r>
              <a:rPr lang="en-US" b="1" dirty="0">
                <a:solidFill>
                  <a:srgbClr val="00B050"/>
                </a:solidFill>
                <a:effectLst>
                  <a:outerShdw blurRad="38100" dist="38100" dir="2700000" algn="tl">
                    <a:srgbClr val="000000">
                      <a:alpha val="43137"/>
                    </a:srgbClr>
                  </a:outerShdw>
                </a:effectLst>
                <a:ea typeface="Calibri"/>
                <a:cs typeface="Arial"/>
              </a:rPr>
              <a:t>right-headed</a:t>
            </a:r>
            <a:r>
              <a:rPr lang="en-US" dirty="0">
                <a:ea typeface="Calibri"/>
                <a:cs typeface="Arial"/>
              </a:rPr>
              <a:t>, the rightmost element being the </a:t>
            </a:r>
            <a:r>
              <a:rPr lang="en-US" b="1" dirty="0">
                <a:ea typeface="Calibri"/>
                <a:cs typeface="Arial"/>
              </a:rPr>
              <a:t>head</a:t>
            </a:r>
            <a:r>
              <a:rPr lang="en-US" dirty="0">
                <a:ea typeface="Calibri"/>
                <a:cs typeface="Arial"/>
              </a:rPr>
              <a:t>. </a:t>
            </a:r>
          </a:p>
          <a:p>
            <a:pPr marL="0" marR="0" indent="0">
              <a:lnSpc>
                <a:spcPct val="115000"/>
              </a:lnSpc>
              <a:spcBef>
                <a:spcPts val="0"/>
              </a:spcBef>
              <a:spcAft>
                <a:spcPts val="1000"/>
              </a:spcAft>
              <a:buNone/>
            </a:pPr>
            <a:endParaRPr lang="en-US" dirty="0" smtClean="0">
              <a:ea typeface="Calibri"/>
              <a:cs typeface="Arial"/>
            </a:endParaRPr>
          </a:p>
          <a:p>
            <a:pPr marL="0" marR="0" indent="0">
              <a:lnSpc>
                <a:spcPct val="115000"/>
              </a:lnSpc>
              <a:spcBef>
                <a:spcPts val="0"/>
              </a:spcBef>
              <a:spcAft>
                <a:spcPts val="1000"/>
              </a:spcAft>
              <a:buNone/>
            </a:pPr>
            <a:r>
              <a:rPr lang="en-US" b="1" dirty="0" smtClean="0">
                <a:solidFill>
                  <a:srgbClr val="FF0000"/>
                </a:solidFill>
                <a:effectLst>
                  <a:outerShdw blurRad="38100" dist="38100" dir="2700000" algn="tl">
                    <a:srgbClr val="000000">
                      <a:alpha val="43137"/>
                    </a:srgbClr>
                  </a:outerShdw>
                </a:effectLst>
                <a:ea typeface="Calibri"/>
                <a:cs typeface="Arial"/>
              </a:rPr>
              <a:t>Most </a:t>
            </a:r>
            <a:r>
              <a:rPr lang="en-US" b="1" dirty="0">
                <a:solidFill>
                  <a:srgbClr val="FF0000"/>
                </a:solidFill>
                <a:effectLst>
                  <a:outerShdw blurRad="38100" dist="38100" dir="2700000" algn="tl">
                    <a:srgbClr val="000000">
                      <a:alpha val="43137"/>
                    </a:srgbClr>
                  </a:outerShdw>
                </a:effectLst>
                <a:ea typeface="Calibri"/>
                <a:cs typeface="Arial"/>
              </a:rPr>
              <a:t>English compounds are </a:t>
            </a:r>
            <a:r>
              <a:rPr lang="en-US" b="1" u="sng" dirty="0">
                <a:solidFill>
                  <a:srgbClr val="FF0000"/>
                </a:solidFill>
                <a:effectLst>
                  <a:outerShdw blurRad="38100" dist="38100" dir="2700000" algn="tl">
                    <a:srgbClr val="000000">
                      <a:alpha val="43137"/>
                    </a:srgbClr>
                  </a:outerShdw>
                </a:effectLst>
                <a:ea typeface="Calibri"/>
                <a:cs typeface="Arial"/>
              </a:rPr>
              <a:t>right-headed</a:t>
            </a:r>
            <a:r>
              <a:rPr lang="en-US" b="1" dirty="0">
                <a:solidFill>
                  <a:srgbClr val="FF0000"/>
                </a:solidFill>
                <a:effectLst>
                  <a:outerShdw blurRad="38100" dist="38100" dir="2700000" algn="tl">
                    <a:srgbClr val="000000">
                      <a:alpha val="43137"/>
                    </a:srgbClr>
                  </a:outerShdw>
                </a:effectLst>
                <a:ea typeface="Calibri"/>
                <a:cs typeface="Arial"/>
              </a:rPr>
              <a:t>, but not all</a:t>
            </a:r>
            <a:r>
              <a:rPr lang="en-US" dirty="0">
                <a:ea typeface="Calibri"/>
                <a:cs typeface="Arial"/>
              </a:rPr>
              <a:t>, as we shall see in Section 6.6.</a:t>
            </a:r>
          </a:p>
          <a:p>
            <a:pPr marL="0" indent="0">
              <a:buNone/>
            </a:pPr>
            <a:endParaRPr lang="en-US" dirty="0"/>
          </a:p>
        </p:txBody>
      </p:sp>
    </p:spTree>
    <p:extLst>
      <p:ext uri="{BB962C8B-B14F-4D97-AF65-F5344CB8AC3E}">
        <p14:creationId xmlns:p14="http://schemas.microsoft.com/office/powerpoint/2010/main" val="4314541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pPr lvl="0" indent="-342900">
              <a:lnSpc>
                <a:spcPct val="115000"/>
              </a:lnSpc>
              <a:spcBef>
                <a:spcPts val="0"/>
              </a:spcBef>
              <a:spcAft>
                <a:spcPts val="1000"/>
              </a:spcAft>
            </a:pPr>
            <a:r>
              <a:rPr lang="en-US" sz="3200" b="1" dirty="0">
                <a:solidFill>
                  <a:prstClr val="black"/>
                </a:solidFill>
                <a:ea typeface="Calibri"/>
                <a:cs typeface="Arial"/>
              </a:rPr>
              <a:t>6.3 Compound adjectives</a:t>
            </a:r>
            <a:endParaRPr lang="en-US" sz="3200" dirty="0">
              <a:solidFill>
                <a:prstClr val="black"/>
              </a:solidFill>
              <a:ea typeface="Calibri"/>
              <a:cs typeface="Arial"/>
            </a:endParaRPr>
          </a:p>
        </p:txBody>
      </p:sp>
      <p:sp>
        <p:nvSpPr>
          <p:cNvPr id="3" name="Content Placeholder 2"/>
          <p:cNvSpPr>
            <a:spLocks noGrp="1"/>
          </p:cNvSpPr>
          <p:nvPr>
            <p:ph idx="1"/>
          </p:nvPr>
        </p:nvSpPr>
        <p:spPr>
          <a:xfrm>
            <a:off x="457200" y="1143000"/>
            <a:ext cx="8229600" cy="5257800"/>
          </a:xfrm>
        </p:spPr>
        <p:txBody>
          <a:bodyPr>
            <a:normAutofit fontScale="77500" lnSpcReduction="20000"/>
          </a:bodyPr>
          <a:lstStyle/>
          <a:p>
            <a:pPr marL="0" marR="0" indent="0">
              <a:lnSpc>
                <a:spcPct val="115000"/>
              </a:lnSpc>
              <a:spcBef>
                <a:spcPts val="0"/>
              </a:spcBef>
              <a:spcAft>
                <a:spcPts val="1000"/>
              </a:spcAft>
              <a:buNone/>
            </a:pPr>
            <a:r>
              <a:rPr lang="en-US" dirty="0" smtClean="0">
                <a:ea typeface="Calibri"/>
                <a:cs typeface="Arial"/>
              </a:rPr>
              <a:t>Examples </a:t>
            </a:r>
            <a:r>
              <a:rPr lang="en-US" dirty="0">
                <a:ea typeface="Calibri"/>
                <a:cs typeface="Arial"/>
              </a:rPr>
              <a:t>of right-headed compound adjectives:</a:t>
            </a:r>
          </a:p>
          <a:p>
            <a:pPr marL="0" marR="0" indent="0">
              <a:lnSpc>
                <a:spcPct val="115000"/>
              </a:lnSpc>
              <a:spcBef>
                <a:spcPts val="0"/>
              </a:spcBef>
              <a:spcAft>
                <a:spcPts val="1000"/>
              </a:spcAft>
              <a:buNone/>
            </a:pPr>
            <a:endParaRPr lang="en-US" dirty="0" smtClean="0">
              <a:ea typeface="Calibri"/>
              <a:cs typeface="Arial"/>
            </a:endParaRPr>
          </a:p>
          <a:p>
            <a:pPr marL="0" marR="0" indent="0">
              <a:lnSpc>
                <a:spcPct val="115000"/>
              </a:lnSpc>
              <a:spcBef>
                <a:spcPts val="0"/>
              </a:spcBef>
              <a:spcAft>
                <a:spcPts val="1000"/>
              </a:spcAft>
              <a:buNone/>
            </a:pPr>
            <a:r>
              <a:rPr lang="en-US" dirty="0" smtClean="0">
                <a:ea typeface="Calibri"/>
                <a:cs typeface="Arial"/>
              </a:rPr>
              <a:t>(</a:t>
            </a:r>
            <a:r>
              <a:rPr lang="en-US" dirty="0">
                <a:ea typeface="Calibri"/>
                <a:cs typeface="Arial"/>
              </a:rPr>
              <a:t>10) noun–adjective (NA): </a:t>
            </a:r>
            <a:r>
              <a:rPr lang="en-US" i="1" dirty="0">
                <a:ea typeface="Calibri"/>
                <a:cs typeface="Arial"/>
              </a:rPr>
              <a:t>sky-high</a:t>
            </a:r>
            <a:r>
              <a:rPr lang="en-US" dirty="0">
                <a:ea typeface="Calibri"/>
                <a:cs typeface="Arial"/>
              </a:rPr>
              <a:t>, </a:t>
            </a:r>
            <a:r>
              <a:rPr lang="en-US" i="1" dirty="0">
                <a:ea typeface="Calibri"/>
                <a:cs typeface="Arial"/>
              </a:rPr>
              <a:t>coal-black</a:t>
            </a:r>
            <a:r>
              <a:rPr lang="en-US" dirty="0">
                <a:ea typeface="Calibri"/>
                <a:cs typeface="Arial"/>
              </a:rPr>
              <a:t>, </a:t>
            </a:r>
            <a:r>
              <a:rPr lang="en-US" i="1" dirty="0">
                <a:ea typeface="Calibri"/>
                <a:cs typeface="Arial"/>
              </a:rPr>
              <a:t>oil-rich</a:t>
            </a:r>
            <a:endParaRPr lang="en-US" dirty="0">
              <a:ea typeface="Calibri"/>
              <a:cs typeface="Arial"/>
            </a:endParaRPr>
          </a:p>
          <a:p>
            <a:pPr marL="0" marR="0" indent="0">
              <a:lnSpc>
                <a:spcPct val="115000"/>
              </a:lnSpc>
              <a:spcBef>
                <a:spcPts val="0"/>
              </a:spcBef>
              <a:spcAft>
                <a:spcPts val="1000"/>
              </a:spcAft>
              <a:buNone/>
            </a:pPr>
            <a:r>
              <a:rPr lang="en-US" dirty="0">
                <a:ea typeface="Calibri"/>
                <a:cs typeface="Arial"/>
              </a:rPr>
              <a:t>(11) adjective–adjective (AA): </a:t>
            </a:r>
            <a:r>
              <a:rPr lang="en-US" i="1" dirty="0">
                <a:ea typeface="Calibri"/>
                <a:cs typeface="Arial"/>
              </a:rPr>
              <a:t>grey-green</a:t>
            </a:r>
            <a:r>
              <a:rPr lang="en-US" dirty="0">
                <a:ea typeface="Calibri"/>
                <a:cs typeface="Arial"/>
              </a:rPr>
              <a:t>, </a:t>
            </a:r>
            <a:r>
              <a:rPr lang="en-US" i="1" dirty="0">
                <a:ea typeface="Calibri"/>
                <a:cs typeface="Arial"/>
              </a:rPr>
              <a:t>squeaky-clean</a:t>
            </a:r>
            <a:r>
              <a:rPr lang="en-US" dirty="0">
                <a:ea typeface="Calibri"/>
                <a:cs typeface="Arial"/>
              </a:rPr>
              <a:t>, </a:t>
            </a:r>
            <a:r>
              <a:rPr lang="en-US" i="1" dirty="0">
                <a:ea typeface="Calibri"/>
                <a:cs typeface="Arial"/>
              </a:rPr>
              <a:t>red-hot</a:t>
            </a:r>
            <a:endParaRPr lang="en-US" dirty="0">
              <a:ea typeface="Calibri"/>
              <a:cs typeface="Arial"/>
            </a:endParaRPr>
          </a:p>
          <a:p>
            <a:pPr marL="0" marR="0" indent="0">
              <a:lnSpc>
                <a:spcPct val="115000"/>
              </a:lnSpc>
              <a:spcBef>
                <a:spcPts val="0"/>
              </a:spcBef>
              <a:spcAft>
                <a:spcPts val="1000"/>
              </a:spcAft>
              <a:buNone/>
            </a:pPr>
            <a:r>
              <a:rPr lang="en-US" dirty="0">
                <a:ea typeface="Calibri"/>
                <a:cs typeface="Arial"/>
              </a:rPr>
              <a:t>(12) preposition–adjective (PA): </a:t>
            </a:r>
            <a:r>
              <a:rPr lang="en-US" i="1" dirty="0" err="1">
                <a:ea typeface="Calibri"/>
                <a:cs typeface="Arial"/>
              </a:rPr>
              <a:t>underfull</a:t>
            </a:r>
            <a:r>
              <a:rPr lang="en-US" dirty="0">
                <a:ea typeface="Calibri"/>
                <a:cs typeface="Arial"/>
              </a:rPr>
              <a:t>, </a:t>
            </a:r>
            <a:r>
              <a:rPr lang="en-US" i="1" dirty="0" smtClean="0">
                <a:ea typeface="Calibri"/>
                <a:cs typeface="Arial"/>
              </a:rPr>
              <a:t>overactive</a:t>
            </a:r>
          </a:p>
          <a:p>
            <a:pPr marL="0" marR="0" indent="0">
              <a:lnSpc>
                <a:spcPct val="115000"/>
              </a:lnSpc>
              <a:spcBef>
                <a:spcPts val="0"/>
              </a:spcBef>
              <a:spcAft>
                <a:spcPts val="1000"/>
              </a:spcAft>
              <a:buNone/>
            </a:pPr>
            <a:endParaRPr lang="en-US" dirty="0">
              <a:ea typeface="Calibri"/>
              <a:cs typeface="Arial"/>
            </a:endParaRPr>
          </a:p>
          <a:p>
            <a:pPr marL="0" marR="0" indent="0">
              <a:lnSpc>
                <a:spcPct val="115000"/>
              </a:lnSpc>
              <a:spcBef>
                <a:spcPts val="0"/>
              </a:spcBef>
              <a:spcAft>
                <a:spcPts val="1000"/>
              </a:spcAft>
              <a:buNone/>
            </a:pPr>
            <a:r>
              <a:rPr lang="en-US" dirty="0" smtClean="0">
                <a:ea typeface="Calibri"/>
                <a:cs typeface="Arial"/>
              </a:rPr>
              <a:t>It </a:t>
            </a:r>
            <a:r>
              <a:rPr lang="en-US" dirty="0">
                <a:ea typeface="Calibri"/>
                <a:cs typeface="Arial"/>
              </a:rPr>
              <a:t>is the type with the preposition </a:t>
            </a:r>
            <a:r>
              <a:rPr lang="en-US" b="1" i="1" dirty="0">
                <a:solidFill>
                  <a:srgbClr val="FF0000"/>
                </a:solidFill>
                <a:effectLst>
                  <a:outerShdw blurRad="38100" dist="38100" dir="2700000" algn="tl">
                    <a:srgbClr val="000000">
                      <a:alpha val="43137"/>
                    </a:srgbClr>
                  </a:outerShdw>
                </a:effectLst>
                <a:ea typeface="Calibri"/>
                <a:cs typeface="Arial"/>
              </a:rPr>
              <a:t>over</a:t>
            </a:r>
            <a:r>
              <a:rPr lang="en-US" i="1" dirty="0">
                <a:ea typeface="Calibri"/>
                <a:cs typeface="Arial"/>
              </a:rPr>
              <a:t> </a:t>
            </a:r>
            <a:r>
              <a:rPr lang="en-US" dirty="0">
                <a:ea typeface="Calibri"/>
                <a:cs typeface="Arial"/>
              </a:rPr>
              <a:t>as its first element that seems </a:t>
            </a:r>
            <a:r>
              <a:rPr lang="en-US" b="1" dirty="0">
                <a:solidFill>
                  <a:srgbClr val="FF0000"/>
                </a:solidFill>
                <a:effectLst>
                  <a:outerShdw blurRad="38100" dist="38100" dir="2700000" algn="tl">
                    <a:srgbClr val="000000">
                      <a:alpha val="43137"/>
                    </a:srgbClr>
                  </a:outerShdw>
                </a:effectLst>
                <a:ea typeface="Calibri"/>
                <a:cs typeface="Arial"/>
              </a:rPr>
              <a:t>most productive, </a:t>
            </a:r>
            <a:endParaRPr lang="en-US" b="1" dirty="0" smtClean="0">
              <a:solidFill>
                <a:srgbClr val="FF0000"/>
              </a:solidFill>
              <a:effectLst>
                <a:outerShdw blurRad="38100" dist="38100" dir="2700000" algn="tl">
                  <a:srgbClr val="000000">
                    <a:alpha val="43137"/>
                  </a:srgbClr>
                </a:outerShdw>
              </a:effectLst>
              <a:ea typeface="Calibri"/>
              <a:cs typeface="Arial"/>
            </a:endParaRPr>
          </a:p>
          <a:p>
            <a:pPr marL="0" marR="0" indent="0">
              <a:lnSpc>
                <a:spcPct val="115000"/>
              </a:lnSpc>
              <a:spcBef>
                <a:spcPts val="0"/>
              </a:spcBef>
              <a:spcAft>
                <a:spcPts val="1000"/>
              </a:spcAft>
              <a:buNone/>
            </a:pPr>
            <a:r>
              <a:rPr lang="en-US" b="1" dirty="0" smtClean="0">
                <a:solidFill>
                  <a:srgbClr val="00B050"/>
                </a:solidFill>
                <a:effectLst>
                  <a:outerShdw blurRad="38100" dist="38100" dir="2700000" algn="tl">
                    <a:srgbClr val="000000">
                      <a:alpha val="43137"/>
                    </a:srgbClr>
                  </a:outerShdw>
                </a:effectLst>
                <a:ea typeface="Calibri"/>
                <a:cs typeface="Arial"/>
              </a:rPr>
              <a:t>with </a:t>
            </a:r>
            <a:r>
              <a:rPr lang="en-US" b="1" dirty="0">
                <a:solidFill>
                  <a:srgbClr val="00B050"/>
                </a:solidFill>
                <a:effectLst>
                  <a:outerShdw blurRad="38100" dist="38100" dir="2700000" algn="tl">
                    <a:srgbClr val="000000">
                      <a:alpha val="43137"/>
                    </a:srgbClr>
                  </a:outerShdw>
                </a:effectLst>
                <a:ea typeface="Calibri"/>
                <a:cs typeface="Arial"/>
              </a:rPr>
              <a:t>the meaning ‘too X</a:t>
            </a:r>
            <a:r>
              <a:rPr lang="en-US" b="1" dirty="0" smtClean="0">
                <a:solidFill>
                  <a:srgbClr val="00B050"/>
                </a:solidFill>
                <a:effectLst>
                  <a:outerShdw blurRad="38100" dist="38100" dir="2700000" algn="tl">
                    <a:srgbClr val="000000">
                      <a:alpha val="43137"/>
                    </a:srgbClr>
                  </a:outerShdw>
                </a:effectLst>
                <a:ea typeface="Calibri"/>
                <a:cs typeface="Arial"/>
              </a:rPr>
              <a:t>’</a:t>
            </a:r>
          </a:p>
          <a:p>
            <a:pPr marL="0" marR="0" indent="0">
              <a:lnSpc>
                <a:spcPct val="115000"/>
              </a:lnSpc>
              <a:spcBef>
                <a:spcPts val="0"/>
              </a:spcBef>
              <a:spcAft>
                <a:spcPts val="1000"/>
              </a:spcAft>
              <a:buNone/>
            </a:pPr>
            <a:r>
              <a:rPr lang="en-US" i="1" dirty="0" err="1" smtClean="0">
                <a:ea typeface="Calibri"/>
                <a:cs typeface="Arial"/>
              </a:rPr>
              <a:t>overindignant</a:t>
            </a:r>
            <a:r>
              <a:rPr lang="en-US" dirty="0">
                <a:ea typeface="Calibri"/>
                <a:cs typeface="Arial"/>
              </a:rPr>
              <a:t>, </a:t>
            </a:r>
            <a:r>
              <a:rPr lang="en-US" i="1" dirty="0" err="1">
                <a:ea typeface="Calibri"/>
                <a:cs typeface="Arial"/>
              </a:rPr>
              <a:t>oversmooth</a:t>
            </a:r>
            <a:r>
              <a:rPr lang="en-US" dirty="0">
                <a:ea typeface="Calibri"/>
                <a:cs typeface="Arial"/>
              </a:rPr>
              <a:t>.</a:t>
            </a:r>
            <a:endParaRPr lang="en-US" i="1" dirty="0" smtClean="0">
              <a:ea typeface="Calibri"/>
              <a:cs typeface="Arial"/>
            </a:endParaRPr>
          </a:p>
          <a:p>
            <a:pPr marL="0" marR="0" indent="0">
              <a:lnSpc>
                <a:spcPct val="115000"/>
              </a:lnSpc>
              <a:spcBef>
                <a:spcPts val="0"/>
              </a:spcBef>
              <a:spcAft>
                <a:spcPts val="1000"/>
              </a:spcAft>
              <a:buNone/>
            </a:pPr>
            <a:endParaRPr lang="en-US" dirty="0">
              <a:ea typeface="Calibri"/>
              <a:cs typeface="Arial"/>
            </a:endParaRPr>
          </a:p>
          <a:p>
            <a:pPr marL="0" indent="0">
              <a:buNone/>
            </a:pPr>
            <a:endParaRPr lang="en-US" dirty="0"/>
          </a:p>
        </p:txBody>
      </p:sp>
    </p:spTree>
    <p:extLst>
      <p:ext uri="{BB962C8B-B14F-4D97-AF65-F5344CB8AC3E}">
        <p14:creationId xmlns:p14="http://schemas.microsoft.com/office/powerpoint/2010/main" val="208586543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1825</TotalTime>
  <Words>2936</Words>
  <Application>Microsoft Office PowerPoint</Application>
  <PresentationFormat>On-screen Show (4:3)</PresentationFormat>
  <Paragraphs>378</Paragraphs>
  <Slides>51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51</vt:i4>
      </vt:variant>
    </vt:vector>
  </HeadingPairs>
  <TitlesOfParts>
    <vt:vector size="59" baseType="lpstr">
      <vt:lpstr>Arial</vt:lpstr>
      <vt:lpstr>Calibri</vt:lpstr>
      <vt:lpstr>HelveticaNeue-Roman</vt:lpstr>
      <vt:lpstr>JansonMT</vt:lpstr>
      <vt:lpstr>JansonMT-Italic</vt:lpstr>
      <vt:lpstr>Times New Roman</vt:lpstr>
      <vt:lpstr>Wingdings</vt:lpstr>
      <vt:lpstr>Office Theme</vt:lpstr>
      <vt:lpstr>Ch6  Compound words, Blends and Phrasal words</vt:lpstr>
      <vt:lpstr>6.1 Compounds versus phrases</vt:lpstr>
      <vt:lpstr>6.1 Compounds versus phrases</vt:lpstr>
      <vt:lpstr>6.1 Compounds versus phrases</vt:lpstr>
      <vt:lpstr>6.1 Compounds versus phrases</vt:lpstr>
      <vt:lpstr>6.2 Compound verbs</vt:lpstr>
      <vt:lpstr>6.2 Compound verbs</vt:lpstr>
      <vt:lpstr>6.2 Compound verbs</vt:lpstr>
      <vt:lpstr>6.3 Compound adjectives</vt:lpstr>
      <vt:lpstr>6.3 Compound adjectives</vt:lpstr>
      <vt:lpstr>6.3 Compound adjectives</vt:lpstr>
      <vt:lpstr>6.3 Compound adjectives</vt:lpstr>
      <vt:lpstr>6.4 Compound nouns</vt:lpstr>
      <vt:lpstr>6.4 Compound nouns</vt:lpstr>
      <vt:lpstr>6.4 Compound nouns</vt:lpstr>
      <vt:lpstr>6.4 Compound nouns</vt:lpstr>
      <vt:lpstr>6.4 Compound nouns</vt:lpstr>
      <vt:lpstr>6.4 Compound nouns</vt:lpstr>
      <vt:lpstr>6.4 Compound nouns</vt:lpstr>
      <vt:lpstr>6.4 Compound nouns</vt:lpstr>
      <vt:lpstr>6.4 Compound nouns</vt:lpstr>
      <vt:lpstr>6.4 Compound nouns</vt:lpstr>
      <vt:lpstr>6.4 Compound nouns</vt:lpstr>
      <vt:lpstr>Headed and headless compounds</vt:lpstr>
      <vt:lpstr>Headed and headless compounds</vt:lpstr>
      <vt:lpstr>1. Headless compounds</vt:lpstr>
      <vt:lpstr>2. Headless compounds</vt:lpstr>
      <vt:lpstr>3. Headless compounds</vt:lpstr>
      <vt:lpstr>Headed and headless compounds</vt:lpstr>
      <vt:lpstr>Compounding</vt:lpstr>
      <vt:lpstr>Compounding</vt:lpstr>
      <vt:lpstr>Compounding</vt:lpstr>
      <vt:lpstr>Blends and acronyms</vt:lpstr>
      <vt:lpstr>Blends and acronyms</vt:lpstr>
      <vt:lpstr>Blends and acronyms</vt:lpstr>
      <vt:lpstr>Blends and acronyms</vt:lpstr>
      <vt:lpstr>Compounds containing bound combining forms</vt:lpstr>
      <vt:lpstr>Compounds containing bound combining forms</vt:lpstr>
      <vt:lpstr>Phrasal words</vt:lpstr>
      <vt:lpstr>Phrasal words</vt:lpstr>
      <vt:lpstr>Phrasal words</vt:lpstr>
      <vt:lpstr>PowerPoint Presentation</vt:lpstr>
      <vt:lpstr>PowerPoint Presentation</vt:lpstr>
      <vt:lpstr>PowerPoint Presentation</vt:lpstr>
      <vt:lpstr>PowerPoint Presentation</vt:lpstr>
      <vt:lpstr>PowerPoint Presentation</vt:lpstr>
      <vt:lpstr>Phrasal words</vt:lpstr>
      <vt:lpstr>PowerPoint Presentation</vt:lpstr>
      <vt:lpstr>PowerPoint Presentation</vt:lpstr>
      <vt:lpstr>PowerPoint Presentation</vt:lpstr>
      <vt:lpstr>Phrasal words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Ch4 A word and its forms: inflection</dc:title>
  <dc:creator>AlGhamdi</dc:creator>
  <cp:lastModifiedBy>ameerh</cp:lastModifiedBy>
  <cp:revision>117</cp:revision>
  <dcterms:created xsi:type="dcterms:W3CDTF">2016-02-08T20:05:39Z</dcterms:created>
  <dcterms:modified xsi:type="dcterms:W3CDTF">2019-09-30T07:40:41Z</dcterms:modified>
</cp:coreProperties>
</file>