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notesMasterIdLst>
    <p:notesMasterId r:id="rId32"/>
  </p:notesMasterIdLst>
  <p:sldIdLst>
    <p:sldId id="256" r:id="rId2"/>
    <p:sldId id="257" r:id="rId3"/>
    <p:sldId id="258" r:id="rId4"/>
    <p:sldId id="259" r:id="rId5"/>
    <p:sldId id="260" r:id="rId6"/>
    <p:sldId id="283" r:id="rId7"/>
    <p:sldId id="261" r:id="rId8"/>
    <p:sldId id="284" r:id="rId9"/>
    <p:sldId id="282" r:id="rId10"/>
    <p:sldId id="262" r:id="rId11"/>
    <p:sldId id="264" r:id="rId12"/>
    <p:sldId id="263" r:id="rId13"/>
    <p:sldId id="267" r:id="rId14"/>
    <p:sldId id="265" r:id="rId15"/>
    <p:sldId id="270" r:id="rId16"/>
    <p:sldId id="271" r:id="rId17"/>
    <p:sldId id="266" r:id="rId18"/>
    <p:sldId id="268" r:id="rId19"/>
    <p:sldId id="269" r:id="rId20"/>
    <p:sldId id="272" r:id="rId21"/>
    <p:sldId id="273" r:id="rId22"/>
    <p:sldId id="274" r:id="rId23"/>
    <p:sldId id="275" r:id="rId24"/>
    <p:sldId id="276" r:id="rId25"/>
    <p:sldId id="277" r:id="rId26"/>
    <p:sldId id="285" r:id="rId27"/>
    <p:sldId id="278" r:id="rId28"/>
    <p:sldId id="279" r:id="rId29"/>
    <p:sldId id="280" r:id="rId30"/>
    <p:sldId id="281"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2341782-436D-E04C-ADB3-B3CBA189F35B}">
          <p14:sldIdLst>
            <p14:sldId id="256"/>
          </p14:sldIdLst>
        </p14:section>
        <p14:section name="أنواع قواعد البيانات" id="{53AF318E-66D7-9544-81C4-0810E948A284}">
          <p14:sldIdLst>
            <p14:sldId id="257"/>
          </p14:sldIdLst>
        </p14:section>
        <p14:section name="مثال توضيحي على قاعدة بيانات علائقية" id="{6E0CEFAE-39B8-A343-A726-234C8279B4B3}">
          <p14:sldIdLst>
            <p14:sldId id="258"/>
            <p14:sldId id="259"/>
            <p14:sldId id="260"/>
          </p14:sldIdLst>
        </p14:section>
        <p14:section name="مراحل إنشاء قواعد البيانات" id="{9C54633E-9365-614D-895F-C97536155A5F}">
          <p14:sldIdLst>
            <p14:sldId id="283"/>
            <p14:sldId id="261"/>
          </p14:sldIdLst>
        </p14:section>
        <p14:section name="المرحلة الأولى: تصميم قاعدة البيانات" id="{354110EC-357C-9045-ACCE-CF705B4416DC}">
          <p14:sldIdLst>
            <p14:sldId id="284"/>
            <p14:sldId id="282"/>
            <p14:sldId id="262"/>
            <p14:sldId id="264"/>
            <p14:sldId id="263"/>
            <p14:sldId id="267"/>
            <p14:sldId id="265"/>
            <p14:sldId id="270"/>
            <p14:sldId id="271"/>
            <p14:sldId id="266"/>
            <p14:sldId id="268"/>
            <p14:sldId id="269"/>
            <p14:sldId id="272"/>
            <p14:sldId id="273"/>
            <p14:sldId id="274"/>
            <p14:sldId id="275"/>
            <p14:sldId id="276"/>
            <p14:sldId id="277"/>
          </p14:sldIdLst>
        </p14:section>
        <p14:section name="تطبيق المرحلة الأولى: تصميم قاعدة البيانات لمستشفى" id="{FBC75A00-3205-9247-A64A-BE036720EBBA}">
          <p14:sldIdLst>
            <p14:sldId id="285"/>
            <p14:sldId id="278"/>
            <p14:sldId id="279"/>
            <p14:sldId id="280"/>
          </p14:sldIdLst>
        </p14:section>
        <p14:section name="تطبيق عملي" id="{CE6D15E5-CAF6-2045-A9E3-994345DB3CAF}">
          <p14:sldIdLst>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376"/>
    <p:restoredTop sz="94513"/>
  </p:normalViewPr>
  <p:slideViewPr>
    <p:cSldViewPr>
      <p:cViewPr varScale="1">
        <p:scale>
          <a:sx n="214" d="100"/>
          <a:sy n="214" d="100"/>
        </p:scale>
        <p:origin x="280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6F7395-965E-7C4A-9612-A4D761C97453}" type="datetimeFigureOut">
              <a:rPr lang="en-US" smtClean="0"/>
              <a:t>9/7/19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94706D-25C8-464A-A035-0B66453E1424}" type="slidenum">
              <a:rPr lang="en-US" smtClean="0"/>
              <a:t>‹#›</a:t>
            </a:fld>
            <a:endParaRPr lang="en-US"/>
          </a:p>
        </p:txBody>
      </p:sp>
    </p:spTree>
    <p:extLst>
      <p:ext uri="{BB962C8B-B14F-4D97-AF65-F5344CB8AC3E}">
        <p14:creationId xmlns:p14="http://schemas.microsoft.com/office/powerpoint/2010/main" val="765359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5"/>
          </p:nvPr>
        </p:nvSpPr>
        <p:spPr/>
        <p:txBody>
          <a:bodyPr/>
          <a:lstStyle/>
          <a:p>
            <a:fld id="{9894706D-25C8-464A-A035-0B66453E1424}" type="slidenum">
              <a:rPr lang="en-US" smtClean="0"/>
              <a:t>1</a:t>
            </a:fld>
            <a:endParaRPr lang="en-US"/>
          </a:p>
        </p:txBody>
      </p:sp>
    </p:spTree>
    <p:extLst>
      <p:ext uri="{BB962C8B-B14F-4D97-AF65-F5344CB8AC3E}">
        <p14:creationId xmlns:p14="http://schemas.microsoft.com/office/powerpoint/2010/main" val="140223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5"/>
          </p:nvPr>
        </p:nvSpPr>
        <p:spPr/>
        <p:txBody>
          <a:bodyPr/>
          <a:lstStyle/>
          <a:p>
            <a:fld id="{9894706D-25C8-464A-A035-0B66453E1424}" type="slidenum">
              <a:rPr lang="en-US" smtClean="0"/>
              <a:t>22</a:t>
            </a:fld>
            <a:endParaRPr lang="en-US"/>
          </a:p>
        </p:txBody>
      </p:sp>
    </p:spTree>
    <p:extLst>
      <p:ext uri="{BB962C8B-B14F-4D97-AF65-F5344CB8AC3E}">
        <p14:creationId xmlns:p14="http://schemas.microsoft.com/office/powerpoint/2010/main" val="368132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5"/>
          </p:nvPr>
        </p:nvSpPr>
        <p:spPr/>
        <p:txBody>
          <a:bodyPr/>
          <a:lstStyle/>
          <a:p>
            <a:fld id="{9894706D-25C8-464A-A035-0B66453E1424}" type="slidenum">
              <a:rPr lang="en-US" smtClean="0"/>
              <a:t>30</a:t>
            </a:fld>
            <a:endParaRPr lang="en-US"/>
          </a:p>
        </p:txBody>
      </p:sp>
    </p:spTree>
    <p:extLst>
      <p:ext uri="{BB962C8B-B14F-4D97-AF65-F5344CB8AC3E}">
        <p14:creationId xmlns:p14="http://schemas.microsoft.com/office/powerpoint/2010/main" val="2505237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B575B34D-493C-47FF-B328-4C25A8931878}" type="datetimeFigureOut">
              <a:rPr lang="ar-SA" smtClean="0"/>
              <a:pPr/>
              <a:t>8 محرم، 1441</a:t>
            </a:fld>
            <a:endParaRPr lang="ar-SA"/>
          </a:p>
        </p:txBody>
      </p:sp>
      <p:sp>
        <p:nvSpPr>
          <p:cNvPr id="17" name="Footer Placeholder 16"/>
          <p:cNvSpPr>
            <a:spLocks noGrp="1"/>
          </p:cNvSpPr>
          <p:nvPr>
            <p:ph type="ftr" sz="quarter" idx="11"/>
          </p:nvPr>
        </p:nvSpPr>
        <p:spPr>
          <a:xfrm>
            <a:off x="5410200" y="4205288"/>
            <a:ext cx="1295400" cy="457200"/>
          </a:xfrm>
        </p:spPr>
        <p:txBody>
          <a:bodyPr/>
          <a:lstStyle/>
          <a:p>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5B23D23-5AF4-4C40-A6F3-E7926B1E956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8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8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8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575B34D-493C-47FF-B328-4C25A8931878}" type="datetimeFigureOut">
              <a:rPr lang="ar-SA" smtClean="0"/>
              <a:pPr/>
              <a:t>8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8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B575B34D-493C-47FF-B328-4C25A8931878}" type="datetimeFigureOut">
              <a:rPr lang="ar-SA" smtClean="0"/>
              <a:pPr/>
              <a:t>8 محرم، 1441</a:t>
            </a:fld>
            <a:endParaRPr lang="ar-SA"/>
          </a:p>
        </p:txBody>
      </p:sp>
      <p:sp>
        <p:nvSpPr>
          <p:cNvPr id="27" name="Slide Number Placeholder 26"/>
          <p:cNvSpPr>
            <a:spLocks noGrp="1"/>
          </p:cNvSpPr>
          <p:nvPr>
            <p:ph type="sldNum" sz="quarter" idx="11"/>
          </p:nvPr>
        </p:nvSpPr>
        <p:spPr/>
        <p:txBody>
          <a:bodyPr rtlCol="0"/>
          <a:lstStyle/>
          <a:p>
            <a:fld id="{55B23D23-5AF4-4C40-A6F3-E7926B1E9565}" type="slidenum">
              <a:rPr lang="ar-SA" smtClean="0"/>
              <a:pPr/>
              <a:t>‹#›</a:t>
            </a:fld>
            <a:endParaRPr lang="ar-SA"/>
          </a:p>
        </p:txBody>
      </p:sp>
      <p:sp>
        <p:nvSpPr>
          <p:cNvPr id="28" name="Footer Placeholder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B575B34D-493C-47FF-B328-4C25A8931878}" type="datetimeFigureOut">
              <a:rPr lang="ar-SA" smtClean="0"/>
              <a:pPr/>
              <a:t>8 محرم، 1441</a:t>
            </a:fld>
            <a:endParaRPr lang="ar-SA"/>
          </a:p>
        </p:txBody>
      </p:sp>
      <p:sp>
        <p:nvSpPr>
          <p:cNvPr id="4" name="Footer Placeholder 3"/>
          <p:cNvSpPr>
            <a:spLocks noGrp="1"/>
          </p:cNvSpPr>
          <p:nvPr>
            <p:ph type="ftr" sz="quarter" idx="11"/>
          </p:nvPr>
        </p:nvSpPr>
        <p:spPr>
          <a:xfrm>
            <a:off x="5257800" y="612648"/>
            <a:ext cx="1325880" cy="457200"/>
          </a:xfrm>
        </p:spPr>
        <p:txBody>
          <a:bodyPr/>
          <a:lstStyle/>
          <a:p>
            <a:endParaRPr lang="ar-SA"/>
          </a:p>
        </p:txBody>
      </p:sp>
      <p:sp>
        <p:nvSpPr>
          <p:cNvPr id="5" name="Slide Number Placeholder 4"/>
          <p:cNvSpPr>
            <a:spLocks noGrp="1"/>
          </p:cNvSpPr>
          <p:nvPr>
            <p:ph type="sldNum" sz="quarter" idx="12"/>
          </p:nvPr>
        </p:nvSpPr>
        <p:spPr>
          <a:xfrm>
            <a:off x="8174736" y="2272"/>
            <a:ext cx="762000" cy="365760"/>
          </a:xfrm>
        </p:spPr>
        <p:txBody>
          <a:bodyPr/>
          <a:lstStyle/>
          <a:p>
            <a:fld id="{55B23D23-5AF4-4C40-A6F3-E7926B1E956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5B34D-493C-47FF-B328-4C25A8931878}" type="datetimeFigureOut">
              <a:rPr lang="ar-SA" smtClean="0"/>
              <a:pPr/>
              <a:t>8 محرم، 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8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75B34D-493C-47FF-B328-4C25A8931878}" type="datetimeFigureOut">
              <a:rPr lang="ar-SA" smtClean="0"/>
              <a:pPr/>
              <a:t>8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575B34D-493C-47FF-B328-4C25A8931878}" type="datetimeFigureOut">
              <a:rPr lang="ar-SA" smtClean="0"/>
              <a:pPr/>
              <a:t>8 محرم، 1441</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5B23D23-5AF4-4C40-A6F3-E7926B1E956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a:t>قواعد البيانات العلائقية </a:t>
            </a:r>
            <a:br>
              <a:rPr lang="ar-SA" dirty="0"/>
            </a:br>
            <a:endParaRPr lang="ar-SA" dirty="0"/>
          </a:p>
        </p:txBody>
      </p:sp>
      <p:sp>
        <p:nvSpPr>
          <p:cNvPr id="3" name="Subtitle 2"/>
          <p:cNvSpPr>
            <a:spLocks noGrp="1"/>
          </p:cNvSpPr>
          <p:nvPr>
            <p:ph type="subTitle" idx="1"/>
          </p:nvPr>
        </p:nvSpPr>
        <p:spPr/>
        <p:txBody>
          <a:bodyPr>
            <a:normAutofit/>
          </a:bodyPr>
          <a:lstStyle/>
          <a:p>
            <a:r>
              <a:rPr lang="ar-SA" sz="2800" b="1" dirty="0"/>
              <a:t>المحاضرة الثانية: تصميم قاعدة البيانات</a:t>
            </a:r>
          </a:p>
          <a:p>
            <a:r>
              <a:rPr lang="ar-SA" sz="2800" b="1"/>
              <a:t>نموذج </a:t>
            </a:r>
            <a:r>
              <a:rPr lang="ar-SA" sz="2800" b="1" dirty="0"/>
              <a:t>الكيان والعلاقة الرابطة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285720" y="785794"/>
            <a:ext cx="8643966"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a:ln>
                  <a:noFill/>
                </a:ln>
                <a:solidFill>
                  <a:srgbClr val="000080"/>
                </a:solidFill>
                <a:effectLst/>
                <a:latin typeface="Tahoma" pitchFamily="34" charset="0"/>
                <a:ea typeface="Times New Roman" pitchFamily="18" charset="0"/>
                <a:cs typeface="Tahoma" pitchFamily="34" charset="0"/>
              </a:rPr>
              <a:t>فلنبدأ الآن بالمرحلة الأولى وهي تصميم قاعدة البيانات</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sng" strike="noStrike" cap="none" normalizeH="0" baseline="0" dirty="0">
                <a:ln>
                  <a:noFill/>
                </a:ln>
                <a:solidFill>
                  <a:srgbClr val="000080"/>
                </a:solidFill>
                <a:effectLst/>
                <a:latin typeface="Tahoma" pitchFamily="34" charset="0"/>
                <a:ea typeface="Times New Roman" pitchFamily="18" charset="0"/>
                <a:cs typeface="Tahoma" pitchFamily="34" charset="0"/>
              </a:rPr>
              <a:t>في هذه المرحلة سوف يكون هناك 4 خطوات لإتمام التصميم : </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785850" y="5072074"/>
            <a:ext cx="245645"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685800" algn="l"/>
              </a:tabLst>
            </a:pPr>
            <a:endParaRPr kumimoji="0" lang="ar-SA" sz="1600" b="1" i="0" u="none" strike="noStrike" cap="none" normalizeH="0" baseline="0" dirty="0">
              <a:ln>
                <a:noFill/>
              </a:ln>
              <a:solidFill>
                <a:srgbClr val="000080"/>
              </a:solidFill>
              <a:effectLst/>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4357901" y="1571612"/>
            <a:ext cx="4443845"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685800" algn="l"/>
              </a:tabLst>
            </a:pPr>
            <a:r>
              <a:rPr kumimoji="0" lang="ar-SA" sz="1600" b="1" i="0" u="none" strike="noStrike" cap="none" normalizeH="0" baseline="0" dirty="0">
                <a:ln>
                  <a:noFill/>
                </a:ln>
                <a:solidFill>
                  <a:srgbClr val="000080"/>
                </a:solidFill>
                <a:effectLst/>
                <a:latin typeface="Tahoma" pitchFamily="34" charset="0"/>
                <a:ea typeface="Times New Roman" pitchFamily="18" charset="0"/>
                <a:cs typeface="Tahoma" pitchFamily="34" charset="0"/>
              </a:rPr>
              <a:t>1- </a:t>
            </a:r>
            <a:r>
              <a:rPr kumimoji="0" lang="ar-SA" sz="1600" b="1" i="0" u="sng" strike="noStrike" cap="none" normalizeH="0" baseline="0" dirty="0">
                <a:ln>
                  <a:noFill/>
                </a:ln>
                <a:solidFill>
                  <a:srgbClr val="000080"/>
                </a:solidFill>
                <a:effectLst/>
                <a:latin typeface="Tahoma" pitchFamily="34" charset="0"/>
                <a:ea typeface="Times New Roman" pitchFamily="18" charset="0"/>
                <a:cs typeface="Tahoma" pitchFamily="34" charset="0"/>
              </a:rPr>
              <a:t>تحديد الكيانات </a:t>
            </a:r>
            <a:r>
              <a:rPr kumimoji="0" lang="en-US" sz="1600" b="1" i="0" u="sng" strike="noStrike" cap="none" normalizeH="0" baseline="0" dirty="0">
                <a:ln>
                  <a:noFill/>
                </a:ln>
                <a:solidFill>
                  <a:srgbClr val="000080"/>
                </a:solidFill>
                <a:effectLst/>
                <a:latin typeface="Tahoma" pitchFamily="34" charset="0"/>
                <a:ea typeface="Times New Roman" pitchFamily="18" charset="0"/>
                <a:cs typeface="Tahoma" pitchFamily="34" charset="0"/>
              </a:rPr>
              <a:t>Entities</a:t>
            </a:r>
            <a:r>
              <a:rPr kumimoji="0" lang="ar-SA" sz="1600" b="1" i="0" u="sng" strike="noStrike" cap="none" normalizeH="0" baseline="0" dirty="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sp>
        <p:nvSpPr>
          <p:cNvPr id="14" name="Rectangle 13"/>
          <p:cNvSpPr/>
          <p:nvPr/>
        </p:nvSpPr>
        <p:spPr>
          <a:xfrm>
            <a:off x="3000364" y="1571612"/>
            <a:ext cx="1143008" cy="428628"/>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TextBox 14"/>
          <p:cNvSpPr txBox="1"/>
          <p:nvPr/>
        </p:nvSpPr>
        <p:spPr>
          <a:xfrm>
            <a:off x="1000100" y="2214554"/>
            <a:ext cx="7828643" cy="646331"/>
          </a:xfrm>
          <a:prstGeom prst="rect">
            <a:avLst/>
          </a:prstGeom>
          <a:noFill/>
        </p:spPr>
        <p:txBody>
          <a:bodyPr wrap="square" rtlCol="1">
            <a:spAutoFit/>
          </a:bodyPr>
          <a:lstStyle/>
          <a:p>
            <a:r>
              <a:rPr lang="ar-SA" b="1" dirty="0"/>
              <a:t>الكيان هو وحدة تمثل فئة أو مجموعة من الأشياء أو الكائنات أو لأنشطة لها مواصفات (خصائص) تصفها وتخصها ونسميه </a:t>
            </a:r>
            <a:r>
              <a:rPr lang="ar-SA" b="1" u="sng" dirty="0"/>
              <a:t>باسم مفرد </a:t>
            </a:r>
            <a:r>
              <a:rPr lang="ar-SA" b="1" dirty="0"/>
              <a:t>مثل : المريض – الطالب- القسم - الغرف</a:t>
            </a:r>
          </a:p>
        </p:txBody>
      </p:sp>
      <p:sp>
        <p:nvSpPr>
          <p:cNvPr id="16" name="TextBox 15"/>
          <p:cNvSpPr txBox="1"/>
          <p:nvPr/>
        </p:nvSpPr>
        <p:spPr>
          <a:xfrm>
            <a:off x="1000100" y="2928934"/>
            <a:ext cx="7828643" cy="369332"/>
          </a:xfrm>
          <a:prstGeom prst="rect">
            <a:avLst/>
          </a:prstGeom>
          <a:noFill/>
        </p:spPr>
        <p:txBody>
          <a:bodyPr wrap="square" rtlCol="1">
            <a:spAutoFit/>
          </a:bodyPr>
          <a:lstStyle/>
          <a:p>
            <a:r>
              <a:rPr lang="ar-SA" b="1" dirty="0"/>
              <a:t>هذه الخطوة تحتاج إلى تفكير و وقت لتتناسب مع احتياجات المؤسسة المطلوب عمل قاعدة بيانات  لها</a:t>
            </a:r>
          </a:p>
        </p:txBody>
      </p:sp>
      <p:sp>
        <p:nvSpPr>
          <p:cNvPr id="2060" name="Rectangle 12"/>
          <p:cNvSpPr>
            <a:spLocks noChangeArrowheads="1"/>
          </p:cNvSpPr>
          <p:nvPr/>
        </p:nvSpPr>
        <p:spPr bwMode="auto">
          <a:xfrm>
            <a:off x="714348" y="4071942"/>
            <a:ext cx="8143868"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dirty="0"/>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  وهي المتدربة ، المدربة ، والدورة .. وذلك بشكل مبسط </a:t>
            </a:r>
            <a:r>
              <a:rPr kumimoji="0" lang="ar-SA" sz="1600" b="1" i="0" u="none" strike="noStrike" cap="none" normalizeH="0" baseline="0" dirty="0">
                <a:ln>
                  <a:noFill/>
                </a:ln>
                <a:solidFill>
                  <a:srgbClr val="000080"/>
                </a:solidFill>
                <a:effectLst/>
                <a:latin typeface="Tahoma" pitchFamily="34" charset="0"/>
                <a:ea typeface="Times New Roman" pitchFamily="18" charset="0"/>
                <a:cs typeface="Tahoma" pitchFamily="34" charset="0"/>
              </a:rPr>
              <a:t>.</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 name="Rectangle 9"/>
          <p:cNvSpPr/>
          <p:nvPr/>
        </p:nvSpPr>
        <p:spPr>
          <a:xfrm>
            <a:off x="5811815" y="3643314"/>
            <a:ext cx="2776722" cy="400110"/>
          </a:xfrm>
          <a:prstGeom prst="rect">
            <a:avLst/>
          </a:prstGeom>
        </p:spPr>
        <p:txBody>
          <a:bodyPr wrap="none">
            <a:spAutoFit/>
          </a:bodyPr>
          <a:lstStyle/>
          <a:p>
            <a:r>
              <a:rPr lang="ar-SA" sz="2000" b="1" u="sng" dirty="0"/>
              <a:t>مثال قاعدة بيانات مركز تدريب: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box(in)">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9"/>
                                        </p:tgtEl>
                                        <p:attrNameLst>
                                          <p:attrName>style.visibility</p:attrName>
                                        </p:attrNameLst>
                                      </p:cBhvr>
                                      <p:to>
                                        <p:strVal val="visible"/>
                                      </p:to>
                                    </p:set>
                                    <p:animEffect transition="in" filter="box(in)">
                                      <p:cBhvr>
                                        <p:cTn id="12" dur="500"/>
                                        <p:tgtEl>
                                          <p:spTgt spid="205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ox(i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i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60"/>
                                        </p:tgtEl>
                                        <p:attrNameLst>
                                          <p:attrName>style.visibility</p:attrName>
                                        </p:attrNameLst>
                                      </p:cBhvr>
                                      <p:to>
                                        <p:strVal val="visible"/>
                                      </p:to>
                                    </p:set>
                                    <p:animEffect transition="in" filter="box(in)">
                                      <p:cBhvr>
                                        <p:cTn id="37"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9" grpId="0"/>
      <p:bldP spid="14" grpId="0" animBg="1"/>
      <p:bldP spid="15" grpId="0"/>
      <p:bldP spid="16" grpId="0"/>
      <p:bldP spid="2060"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928794" y="928670"/>
            <a:ext cx="4724400" cy="2786380"/>
            <a:chOff x="2250" y="4090"/>
            <a:chExt cx="7440" cy="4388"/>
          </a:xfrm>
        </p:grpSpPr>
        <p:grpSp>
          <p:nvGrpSpPr>
            <p:cNvPr id="1028"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a:ln>
                    <a:noFill/>
                  </a:ln>
                  <a:solidFill>
                    <a:schemeClr val="tx1"/>
                  </a:solidFill>
                  <a:effectLst/>
                  <a:latin typeface="Arial" pitchFamily="34" charset="0"/>
                  <a:cs typeface="Arial" pitchFamily="34" charset="0"/>
                </a:endParaRPr>
              </a:p>
            </p:txBody>
          </p:sp>
        </p:grpSp>
        <p:grpSp>
          <p:nvGrpSpPr>
            <p:cNvPr id="1052"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a:ln>
                    <a:noFill/>
                  </a:ln>
                  <a:solidFill>
                    <a:schemeClr val="tx1"/>
                  </a:solidFill>
                  <a:effectLst/>
                  <a:latin typeface="Arial" pitchFamily="34" charset="0"/>
                  <a:cs typeface="Arial" pitchFamily="34" charset="0"/>
                </a:endParaRPr>
              </a:p>
            </p:txBody>
          </p:sp>
        </p:grpSp>
        <p:grpSp>
          <p:nvGrpSpPr>
            <p:cNvPr id="1080"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a:ln>
                    <a:noFill/>
                  </a:ln>
                  <a:solidFill>
                    <a:schemeClr val="tx1"/>
                  </a:solidFill>
                  <a:effectLst/>
                  <a:latin typeface="Arial" pitchFamily="34" charset="0"/>
                  <a:cs typeface="Arial" pitchFamily="34" charset="0"/>
                </a:endParaRPr>
              </a:p>
            </p:txBody>
          </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844670" y="1000108"/>
            <a:ext cx="593303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685800" algn="l"/>
              </a:tabLst>
            </a:pPr>
            <a:r>
              <a:rPr kumimoji="0" lang="ar-SA" sz="1600" b="1" i="0" u="none" strike="noStrike" cap="none" normalizeH="0" baseline="0" dirty="0">
                <a:ln>
                  <a:noFill/>
                </a:ln>
                <a:solidFill>
                  <a:srgbClr val="000080"/>
                </a:solidFill>
                <a:effectLst/>
                <a:latin typeface="Tahoma" pitchFamily="34" charset="0"/>
                <a:ea typeface="Times New Roman" pitchFamily="18" charset="0"/>
                <a:cs typeface="Tahoma" pitchFamily="34" charset="0"/>
              </a:rPr>
              <a:t>2- </a:t>
            </a:r>
            <a:r>
              <a:rPr kumimoji="0" lang="ar-SA" sz="1600" b="1" i="0" u="sng" strike="noStrike" cap="none" normalizeH="0" baseline="0" dirty="0">
                <a:ln>
                  <a:noFill/>
                </a:ln>
                <a:solidFill>
                  <a:srgbClr val="000080"/>
                </a:solidFill>
                <a:effectLst/>
                <a:latin typeface="Tahoma" pitchFamily="34" charset="0"/>
                <a:ea typeface="Times New Roman" pitchFamily="18" charset="0"/>
                <a:cs typeface="Tahoma" pitchFamily="34" charset="0"/>
              </a:rPr>
              <a:t>تحديد الخصائص (الصفات</a:t>
            </a:r>
            <a:r>
              <a:rPr lang="ar-SA" sz="1600" b="1" u="sng" dirty="0">
                <a:solidFill>
                  <a:srgbClr val="000080"/>
                </a:solidFill>
                <a:latin typeface="Tahoma" pitchFamily="34" charset="0"/>
                <a:ea typeface="Times New Roman" pitchFamily="18" charset="0"/>
                <a:cs typeface="Tahoma" pitchFamily="34" charset="0"/>
              </a:rPr>
              <a:t>) </a:t>
            </a:r>
            <a:r>
              <a:rPr lang="en-US" sz="1600" b="1" u="sng" dirty="0">
                <a:solidFill>
                  <a:srgbClr val="000080"/>
                </a:solidFill>
                <a:latin typeface="Tahoma" pitchFamily="34" charset="0"/>
                <a:ea typeface="Times New Roman" pitchFamily="18" charset="0"/>
                <a:cs typeface="Tahoma" pitchFamily="34" charset="0"/>
              </a:rPr>
              <a:t>Attributes</a:t>
            </a:r>
            <a:r>
              <a:rPr lang="ar-SA" sz="1600" b="1" u="sng" dirty="0">
                <a:solidFill>
                  <a:srgbClr val="000080"/>
                </a:solidFill>
                <a:latin typeface="Tahoma" pitchFamily="34" charset="0"/>
                <a:ea typeface="Times New Roman" pitchFamily="18" charset="0"/>
                <a:cs typeface="Tahoma" pitchFamily="34" charset="0"/>
              </a:rPr>
              <a:t> </a:t>
            </a:r>
            <a:r>
              <a:rPr kumimoji="0" lang="ar-SA" sz="1600" b="1" i="0" u="sng" strike="noStrike" cap="none" normalizeH="0" baseline="0" dirty="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sp>
        <p:nvSpPr>
          <p:cNvPr id="3" name="TextBox 2"/>
          <p:cNvSpPr txBox="1"/>
          <p:nvPr/>
        </p:nvSpPr>
        <p:spPr>
          <a:xfrm>
            <a:off x="928662" y="1352962"/>
            <a:ext cx="7828643" cy="707886"/>
          </a:xfrm>
          <a:prstGeom prst="rect">
            <a:avLst/>
          </a:prstGeom>
          <a:noFill/>
        </p:spPr>
        <p:txBody>
          <a:bodyPr wrap="square" rtlCol="1">
            <a:spAutoFit/>
          </a:bodyPr>
          <a:lstStyle/>
          <a:p>
            <a:r>
              <a:rPr lang="ar-SA" sz="2000" b="1" dirty="0"/>
              <a:t>الخاصية أو الصفة هي صفة تصف كيان معين مثل (رقم الطالب يصف الكيان الطالب) ويجب أن يكون لكل كيان  صفة خاصة تميزة عن غيره نسميها المفتاح الأساسي </a:t>
            </a:r>
            <a:r>
              <a:rPr lang="en-US" sz="2000" b="1" dirty="0"/>
              <a:t>Primary Key</a:t>
            </a:r>
            <a:endParaRPr lang="ar-SA" sz="2000" b="1" dirty="0"/>
          </a:p>
        </p:txBody>
      </p:sp>
      <p:sp>
        <p:nvSpPr>
          <p:cNvPr id="4" name="Oval 3"/>
          <p:cNvSpPr/>
          <p:nvPr/>
        </p:nvSpPr>
        <p:spPr>
          <a:xfrm>
            <a:off x="1928794" y="928670"/>
            <a:ext cx="785818" cy="42862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49" name="Rectangle 1"/>
          <p:cNvSpPr>
            <a:spLocks noChangeArrowheads="1"/>
          </p:cNvSpPr>
          <p:nvPr/>
        </p:nvSpPr>
        <p:spPr bwMode="auto">
          <a:xfrm>
            <a:off x="642910" y="3357562"/>
            <a:ext cx="821533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tab pos="1143000" algn="l"/>
              </a:tabLst>
            </a:pPr>
            <a:r>
              <a:rPr kumimoji="0" lang="ar-SA" sz="1600" b="1" i="0" u="none" strike="noStrike" cap="none" normalizeH="0" baseline="0" dirty="0">
                <a:ln>
                  <a:noFill/>
                </a:ln>
                <a:effectLst/>
                <a:latin typeface="Tahoma" pitchFamily="34" charset="0"/>
                <a:ea typeface="Times New Roman" pitchFamily="18" charset="0"/>
                <a:cs typeface="Tahoma" pitchFamily="34" charset="0"/>
              </a:rPr>
              <a:t>الآن نحاول تطبيق هذه الخطوة على مثالنا :</a:t>
            </a:r>
            <a:endParaRPr kumimoji="0" lang="en-US" sz="900" b="0" i="0" u="none" strike="noStrike" cap="none" normalizeH="0" baseline="0" dirty="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a:ln>
                  <a:noFill/>
                </a:ln>
                <a:effectLst/>
                <a:latin typeface="Tahoma" pitchFamily="34" charset="0"/>
                <a:ea typeface="Times New Roman" pitchFamily="18" charset="0"/>
                <a:cs typeface="Tahoma" pitchFamily="34" charset="0"/>
              </a:rPr>
              <a:t> المتدربات : </a:t>
            </a:r>
            <a:r>
              <a:rPr kumimoji="0" lang="ar-SA" sz="1600" b="1" i="0" strike="noStrike" cap="none" normalizeH="0" baseline="0" dirty="0">
                <a:ln>
                  <a:noFill/>
                </a:ln>
                <a:effectLst/>
                <a:latin typeface="Tahoma" pitchFamily="34" charset="0"/>
                <a:ea typeface="Times New Roman" pitchFamily="18" charset="0"/>
                <a:cs typeface="Tahoma" pitchFamily="34" charset="0"/>
              </a:rPr>
              <a:t>اسم المتدربة ، تاريخ الميلاد ، السكن ،  رقم الهاتف </a:t>
            </a:r>
            <a:r>
              <a:rPr kumimoji="0" lang="ar-SA" sz="1600" b="1" i="0" u="none" strike="noStrike" cap="none" normalizeH="0" baseline="0" dirty="0">
                <a:ln>
                  <a:noFill/>
                </a:ln>
                <a:effectLst/>
                <a:latin typeface="Tahoma" pitchFamily="34" charset="0"/>
                <a:ea typeface="Times New Roman" pitchFamily="18" charset="0"/>
                <a:cs typeface="Tahoma" pitchFamily="34" charset="0"/>
              </a:rPr>
              <a:t>، ونضع حقل مفتاح أساسي لتميز كل متدربة عن الأخرى  وهو </a:t>
            </a:r>
            <a:r>
              <a:rPr kumimoji="0" lang="ar-SA" sz="1600" b="1" i="0" u="sng" strike="noStrike" cap="none" normalizeH="0" baseline="0" dirty="0">
                <a:ln>
                  <a:noFill/>
                </a:ln>
                <a:effectLst/>
                <a:latin typeface="Tahoma" pitchFamily="34" charset="0"/>
                <a:ea typeface="Times New Roman" pitchFamily="18" charset="0"/>
                <a:cs typeface="Tahoma" pitchFamily="34" charset="0"/>
              </a:rPr>
              <a:t>الرقم الأكاديمي</a:t>
            </a:r>
            <a:r>
              <a:rPr kumimoji="0" lang="ar-SA" sz="1600" b="1" i="0" u="none" strike="noStrike" cap="none" normalizeH="0" baseline="0" dirty="0">
                <a:ln>
                  <a:noFill/>
                </a:ln>
                <a:effectLst/>
                <a:latin typeface="Tahoma" pitchFamily="34" charset="0"/>
                <a:ea typeface="Times New Roman" pitchFamily="18" charset="0"/>
                <a:cs typeface="Tahoma" pitchFamily="34" charset="0"/>
              </a:rPr>
              <a:t>  ولانضع هنا اسم الدورة لأن هذه صفة تخص الدورة ولاتخص المتدربة .</a:t>
            </a:r>
            <a:endParaRPr kumimoji="0" lang="en-US" sz="900" b="0" i="0" u="none" strike="noStrike" cap="none" normalizeH="0" baseline="0" dirty="0">
              <a:ln>
                <a:noFill/>
              </a:ln>
              <a:effectLst/>
              <a:latin typeface="Arial" pitchFamily="34" charset="0"/>
              <a:cs typeface="Arial" pitchFamily="34" charset="0"/>
            </a:endParaRPr>
          </a:p>
          <a:p>
            <a:pPr lvl="0" algn="justLow" eaLnBrk="0" fontAlgn="base" hangingPunct="0">
              <a:lnSpc>
                <a:spcPct val="150000"/>
              </a:lnSpc>
              <a:spcBef>
                <a:spcPct val="0"/>
              </a:spcBef>
              <a:spcAft>
                <a:spcPct val="0"/>
              </a:spcAft>
              <a:buFontTx/>
              <a:buChar char="•"/>
              <a:tabLst>
                <a:tab pos="1143000" algn="l"/>
              </a:tabLst>
            </a:pPr>
            <a:r>
              <a:rPr kumimoji="0" lang="ar-SA" sz="1600" b="1" i="0" u="none" strike="noStrike" cap="none" normalizeH="0" baseline="0" dirty="0">
                <a:ln>
                  <a:noFill/>
                </a:ln>
                <a:effectLst/>
                <a:latin typeface="Tahoma" pitchFamily="34" charset="0"/>
                <a:ea typeface="Times New Roman" pitchFamily="18" charset="0"/>
                <a:cs typeface="Tahoma" pitchFamily="34" charset="0"/>
              </a:rPr>
              <a:t> المدربات : </a:t>
            </a:r>
            <a:r>
              <a:rPr kumimoji="0" lang="ar-SA" sz="1600" b="1" i="0" strike="noStrike" cap="none" normalizeH="0" baseline="0" dirty="0">
                <a:ln>
                  <a:noFill/>
                </a:ln>
                <a:effectLst/>
                <a:latin typeface="Tahoma" pitchFamily="34" charset="0"/>
                <a:ea typeface="Times New Roman" pitchFamily="18" charset="0"/>
                <a:cs typeface="Tahoma" pitchFamily="34" charset="0"/>
              </a:rPr>
              <a:t>اسم المدربة ، التخصص ، مصدر التخصص  ، السكن ، رقم المنزل </a:t>
            </a:r>
            <a:r>
              <a:rPr kumimoji="0" lang="ar-SA" sz="1600" b="1" i="0" u="none" strike="noStrike" cap="none" normalizeH="0" baseline="0" dirty="0">
                <a:ln>
                  <a:noFill/>
                </a:ln>
                <a:effectLst/>
                <a:latin typeface="Tahoma" pitchFamily="34" charset="0"/>
                <a:ea typeface="Times New Roman" pitchFamily="18" charset="0"/>
                <a:cs typeface="Tahoma" pitchFamily="34" charset="0"/>
              </a:rPr>
              <a:t>، ونضع أيضا حقل مفتاح</a:t>
            </a:r>
            <a:r>
              <a:rPr kumimoji="0" lang="ar-SA" sz="1600" b="1" i="0" u="none" strike="noStrike" cap="none" normalizeH="0" dirty="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a:ln>
                  <a:noFill/>
                </a:ln>
                <a:effectLst/>
                <a:latin typeface="Tahoma" pitchFamily="34" charset="0"/>
                <a:ea typeface="Times New Roman" pitchFamily="18" charset="0"/>
                <a:cs typeface="Tahoma" pitchFamily="34" charset="0"/>
              </a:rPr>
              <a:t> لتميز كل مدربة عن الأخرى وهو </a:t>
            </a:r>
            <a:r>
              <a:rPr kumimoji="0" lang="ar-SA" sz="1600" b="1" i="0" u="sng" strike="noStrike" cap="none" normalizeH="0" baseline="0" dirty="0">
                <a:ln>
                  <a:noFill/>
                </a:ln>
                <a:effectLst/>
                <a:latin typeface="Tahoma" pitchFamily="34" charset="0"/>
                <a:ea typeface="Times New Roman" pitchFamily="18" charset="0"/>
                <a:cs typeface="Tahoma" pitchFamily="34" charset="0"/>
              </a:rPr>
              <a:t>رقم المدربة</a:t>
            </a:r>
            <a:r>
              <a:rPr kumimoji="0" lang="ar-SA" sz="1600" b="1" i="0" strike="noStrike" cap="none" normalizeH="0" baseline="0" dirty="0">
                <a:ln>
                  <a:noFill/>
                </a:ln>
                <a:effectLst/>
                <a:latin typeface="Tahoma" pitchFamily="34" charset="0"/>
                <a:ea typeface="Times New Roman" pitchFamily="18" charset="0"/>
                <a:cs typeface="Tahoma" pitchFamily="34" charset="0"/>
              </a:rPr>
              <a:t> </a:t>
            </a:r>
            <a:r>
              <a:rPr lang="ar-SA" sz="1600" b="1" dirty="0">
                <a:latin typeface="Tahoma" pitchFamily="34" charset="0"/>
                <a:ea typeface="Times New Roman" pitchFamily="18" charset="0"/>
                <a:cs typeface="Tahoma" pitchFamily="34" charset="0"/>
              </a:rPr>
              <a:t>ولانضع هنا اسم الدورة لأن هذه صفة تخص الدورة ولاتخص المدربة </a:t>
            </a:r>
            <a:r>
              <a:rPr kumimoji="0" lang="ar-SA" sz="1600" b="1" i="0" u="none" strike="noStrike" cap="none" normalizeH="0" baseline="0" dirty="0">
                <a:ln>
                  <a:noFill/>
                </a:ln>
                <a:effectLst/>
                <a:latin typeface="Tahoma" pitchFamily="34" charset="0"/>
                <a:ea typeface="Times New Roman" pitchFamily="18" charset="0"/>
                <a:cs typeface="Tahoma" pitchFamily="34" charset="0"/>
              </a:rPr>
              <a:t>.</a:t>
            </a:r>
            <a:endParaRPr kumimoji="0" lang="en-US" sz="900" b="0" i="0" u="none" strike="noStrike" cap="none" normalizeH="0" baseline="0" dirty="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a:ln>
                  <a:noFill/>
                </a:ln>
                <a:effectLst/>
                <a:latin typeface="Tahoma" pitchFamily="34" charset="0"/>
                <a:ea typeface="Times New Roman" pitchFamily="18" charset="0"/>
                <a:cs typeface="Tahoma" pitchFamily="34" charset="0"/>
              </a:rPr>
              <a:t> الدورات : </a:t>
            </a:r>
            <a:r>
              <a:rPr kumimoji="0" lang="ar-SA" sz="1600" b="1" i="0" strike="noStrike" cap="none" normalizeH="0" baseline="0" dirty="0">
                <a:ln>
                  <a:noFill/>
                </a:ln>
                <a:effectLst/>
                <a:latin typeface="Tahoma" pitchFamily="34" charset="0"/>
                <a:ea typeface="Times New Roman" pitchFamily="18" charset="0"/>
                <a:cs typeface="Tahoma" pitchFamily="34" charset="0"/>
              </a:rPr>
              <a:t>اسم الدورة ، عدد ساعات الدورة </a:t>
            </a:r>
            <a:r>
              <a:rPr kumimoji="0" lang="ar-SA" sz="1600" b="1" i="0" u="none" strike="noStrike" cap="none" normalizeH="0" baseline="0" dirty="0">
                <a:ln>
                  <a:noFill/>
                </a:ln>
                <a:effectLst/>
                <a:latin typeface="Tahoma" pitchFamily="34" charset="0"/>
                <a:ea typeface="Times New Roman" pitchFamily="18" charset="0"/>
                <a:cs typeface="Tahoma" pitchFamily="34" charset="0"/>
              </a:rPr>
              <a:t>، و نضع أيضا حقل آمفتاح</a:t>
            </a:r>
            <a:r>
              <a:rPr kumimoji="0" lang="ar-SA" sz="1600" b="1" i="0" u="none" strike="noStrike" cap="none" normalizeH="0" dirty="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a:ln>
                  <a:noFill/>
                </a:ln>
                <a:effectLst/>
                <a:latin typeface="Tahoma" pitchFamily="34" charset="0"/>
                <a:ea typeface="Times New Roman" pitchFamily="18" charset="0"/>
                <a:cs typeface="Tahoma" pitchFamily="34" charset="0"/>
              </a:rPr>
              <a:t> لتميز كل دورة عن الأخرى وهو </a:t>
            </a:r>
            <a:r>
              <a:rPr kumimoji="0" lang="ar-SA" sz="1600" b="1" i="0" u="sng" strike="noStrike" cap="none" normalizeH="0" baseline="0" dirty="0">
                <a:ln>
                  <a:noFill/>
                </a:ln>
                <a:effectLst/>
                <a:latin typeface="Tahoma" pitchFamily="34" charset="0"/>
                <a:ea typeface="Times New Roman" pitchFamily="18" charset="0"/>
                <a:cs typeface="Tahoma" pitchFamily="34" charset="0"/>
              </a:rPr>
              <a:t>رقم الدورة</a:t>
            </a:r>
            <a:r>
              <a:rPr kumimoji="0" lang="ar-SA" sz="1600" b="1" i="0" u="none" strike="noStrike" cap="none" normalizeH="0" baseline="0" dirty="0">
                <a:ln>
                  <a:noFill/>
                </a:ln>
                <a:effectLst/>
                <a:latin typeface="Tahoma" pitchFamily="34" charset="0"/>
                <a:ea typeface="Times New Roman" pitchFamily="18" charset="0"/>
                <a:cs typeface="Tahoma" pitchFamily="34" charset="0"/>
              </a:rPr>
              <a:t> .</a:t>
            </a:r>
            <a:endParaRPr kumimoji="0" lang="ar-SA" sz="1800" b="0" i="0" u="none" strike="noStrike" cap="none" normalizeH="0" baseline="0" dirty="0">
              <a:ln>
                <a:noFill/>
              </a:ln>
              <a:effectLst/>
              <a:latin typeface="Arial" pitchFamily="34" charset="0"/>
              <a:cs typeface="Arial" pitchFamily="34" charset="0"/>
            </a:endParaRPr>
          </a:p>
        </p:txBody>
      </p:sp>
      <p:sp>
        <p:nvSpPr>
          <p:cNvPr id="6" name="TextBox 5"/>
          <p:cNvSpPr txBox="1"/>
          <p:nvPr/>
        </p:nvSpPr>
        <p:spPr>
          <a:xfrm>
            <a:off x="571472" y="2060848"/>
            <a:ext cx="8328718" cy="1323439"/>
          </a:xfrm>
          <a:prstGeom prst="rect">
            <a:avLst/>
          </a:prstGeom>
          <a:noFill/>
        </p:spPr>
        <p:txBody>
          <a:bodyPr wrap="square" rtlCol="1">
            <a:spAutoFit/>
          </a:bodyPr>
          <a:lstStyle/>
          <a:p>
            <a:r>
              <a:rPr lang="ar-SA" sz="2000" b="1" dirty="0"/>
              <a:t>إذن المفتاح الأساسي هو أحد خصائص أو صفات الكيان وتكون قيمته وحيدة في كل سجل ولاتتكرر في أي سجل آخر من نفس الكيان ونميزه في الرسم بوضع خط تحته.</a:t>
            </a:r>
          </a:p>
          <a:p>
            <a:endParaRPr lang="ar-SA" sz="2000" b="1" dirty="0"/>
          </a:p>
          <a:p>
            <a:r>
              <a:rPr lang="ar-SA" sz="2000" b="1" i="1" u="sng" dirty="0"/>
              <a:t>ملاحظة: عند تحديد الصفات لكيان ما نختار الصفات التي تخص هذا الكيان بعينة ولاتخص غيره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49"/>
                                        </p:tgtEl>
                                        <p:attrNameLst>
                                          <p:attrName>style.visibility</p:attrName>
                                        </p:attrNameLst>
                                      </p:cBhvr>
                                      <p:to>
                                        <p:strVal val="visible"/>
                                      </p:to>
                                    </p:set>
                                    <p:animEffect transition="in" filter="box(in)">
                                      <p:cBhvr>
                                        <p:cTn id="22"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049"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928794" y="928670"/>
            <a:ext cx="4724400" cy="2786380"/>
            <a:chOff x="2250" y="4090"/>
            <a:chExt cx="7440" cy="4388"/>
          </a:xfrm>
        </p:grpSpPr>
        <p:grpSp>
          <p:nvGrpSpPr>
            <p:cNvPr id="3"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a:ln>
                    <a:noFill/>
                  </a:ln>
                  <a:solidFill>
                    <a:schemeClr val="tx1"/>
                  </a:solidFill>
                  <a:effectLst/>
                  <a:latin typeface="Arial" pitchFamily="34" charset="0"/>
                  <a:cs typeface="Arial" pitchFamily="34" charset="0"/>
                </a:endParaRPr>
              </a:p>
            </p:txBody>
          </p:sp>
        </p:grpSp>
        <p:grpSp>
          <p:nvGrpSpPr>
            <p:cNvPr id="4"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a:ln>
                    <a:noFill/>
                  </a:ln>
                  <a:solidFill>
                    <a:schemeClr val="tx1"/>
                  </a:solidFill>
                  <a:effectLst/>
                  <a:latin typeface="Arial" pitchFamily="34" charset="0"/>
                  <a:cs typeface="Arial" pitchFamily="34" charset="0"/>
                </a:endParaRPr>
              </a:p>
            </p:txBody>
          </p:sp>
        </p:grpSp>
        <p:grpSp>
          <p:nvGrpSpPr>
            <p:cNvPr id="5"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a:ln>
                    <a:noFill/>
                  </a:ln>
                  <a:solidFill>
                    <a:schemeClr val="tx1"/>
                  </a:solidFill>
                  <a:effectLst/>
                  <a:latin typeface="Arial" pitchFamily="34" charset="0"/>
                  <a:cs typeface="Arial" pitchFamily="34" charset="0"/>
                </a:endParaRPr>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857224" y="928670"/>
            <a:ext cx="7200900" cy="5372100"/>
            <a:chOff x="330" y="3210"/>
            <a:chExt cx="11340" cy="8460"/>
          </a:xfrm>
        </p:grpSpPr>
        <p:grpSp>
          <p:nvGrpSpPr>
            <p:cNvPr id="22531" name="Group 3"/>
            <p:cNvGrpSpPr>
              <a:grpSpLocks/>
            </p:cNvGrpSpPr>
            <p:nvPr/>
          </p:nvGrpSpPr>
          <p:grpSpPr bwMode="auto">
            <a:xfrm>
              <a:off x="5990" y="3210"/>
              <a:ext cx="5360" cy="2320"/>
              <a:chOff x="5990" y="3210"/>
              <a:chExt cx="5360" cy="2320"/>
            </a:xfrm>
          </p:grpSpPr>
          <p:grpSp>
            <p:nvGrpSpPr>
              <p:cNvPr id="22532" name="Group 4"/>
              <p:cNvGrpSpPr>
                <a:grpSpLocks/>
              </p:cNvGrpSpPr>
              <p:nvPr/>
            </p:nvGrpSpPr>
            <p:grpSpPr bwMode="auto">
              <a:xfrm>
                <a:off x="7890" y="4090"/>
                <a:ext cx="1800" cy="900"/>
                <a:chOff x="6840" y="12060"/>
                <a:chExt cx="1800" cy="900"/>
              </a:xfrm>
            </p:grpSpPr>
            <p:sp>
              <p:nvSpPr>
                <p:cNvPr id="22533" name="Rectangle 5"/>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34" name="Text Box 6"/>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22535" name="Group 7"/>
              <p:cNvGrpSpPr>
                <a:grpSpLocks/>
              </p:cNvGrpSpPr>
              <p:nvPr/>
            </p:nvGrpSpPr>
            <p:grpSpPr bwMode="auto">
              <a:xfrm>
                <a:off x="6190" y="4810"/>
                <a:ext cx="1620" cy="720"/>
                <a:chOff x="5300" y="12420"/>
                <a:chExt cx="1620" cy="720"/>
              </a:xfrm>
            </p:grpSpPr>
            <p:sp>
              <p:nvSpPr>
                <p:cNvPr id="22536" name="Oval 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37" name="Text Box 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الرقم الأكاديمي</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grpSp>
          <p:grpSp>
            <p:nvGrpSpPr>
              <p:cNvPr id="22538" name="Group 10"/>
              <p:cNvGrpSpPr>
                <a:grpSpLocks/>
              </p:cNvGrpSpPr>
              <p:nvPr/>
            </p:nvGrpSpPr>
            <p:grpSpPr bwMode="auto">
              <a:xfrm>
                <a:off x="5990" y="4090"/>
                <a:ext cx="1620" cy="720"/>
                <a:chOff x="5300" y="12420"/>
                <a:chExt cx="1620" cy="720"/>
              </a:xfrm>
            </p:grpSpPr>
            <p:sp>
              <p:nvSpPr>
                <p:cNvPr id="22539" name="Oval 1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0" name="Text Box 1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2541" name="Group 13"/>
              <p:cNvGrpSpPr>
                <a:grpSpLocks/>
              </p:cNvGrpSpPr>
              <p:nvPr/>
            </p:nvGrpSpPr>
            <p:grpSpPr bwMode="auto">
              <a:xfrm>
                <a:off x="6270" y="3370"/>
                <a:ext cx="1620" cy="720"/>
                <a:chOff x="5300" y="12420"/>
                <a:chExt cx="1620" cy="720"/>
              </a:xfrm>
            </p:grpSpPr>
            <p:sp>
              <p:nvSpPr>
                <p:cNvPr id="22542" name="Oval 1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3" name="Text Box 1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2544" name="Group 16"/>
              <p:cNvGrpSpPr>
                <a:grpSpLocks/>
              </p:cNvGrpSpPr>
              <p:nvPr/>
            </p:nvGrpSpPr>
            <p:grpSpPr bwMode="auto">
              <a:xfrm>
                <a:off x="7930" y="3210"/>
                <a:ext cx="1620" cy="720"/>
                <a:chOff x="5300" y="12420"/>
                <a:chExt cx="1620" cy="720"/>
              </a:xfrm>
            </p:grpSpPr>
            <p:sp>
              <p:nvSpPr>
                <p:cNvPr id="22545" name="Oval 1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6" name="Text Box 1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2547" name="Group 19"/>
              <p:cNvGrpSpPr>
                <a:grpSpLocks/>
              </p:cNvGrpSpPr>
              <p:nvPr/>
            </p:nvGrpSpPr>
            <p:grpSpPr bwMode="auto">
              <a:xfrm>
                <a:off x="9730" y="3550"/>
                <a:ext cx="1620" cy="720"/>
                <a:chOff x="5300" y="12420"/>
                <a:chExt cx="1620" cy="720"/>
              </a:xfrm>
            </p:grpSpPr>
            <p:sp>
              <p:nvSpPr>
                <p:cNvPr id="22548" name="Oval 2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9" name="Text Box 2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22550" name="Line 22"/>
              <p:cNvSpPr>
                <a:spLocks noChangeShapeType="1"/>
              </p:cNvSpPr>
              <p:nvPr/>
            </p:nvSpPr>
            <p:spPr bwMode="auto">
              <a:xfrm flipV="1">
                <a:off x="7570" y="481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1" name="Line 23"/>
              <p:cNvSpPr>
                <a:spLocks noChangeShapeType="1"/>
              </p:cNvSpPr>
              <p:nvPr/>
            </p:nvSpPr>
            <p:spPr bwMode="auto">
              <a:xfrm>
                <a:off x="7530" y="445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2" name="Line 24"/>
              <p:cNvSpPr>
                <a:spLocks noChangeShapeType="1"/>
              </p:cNvSpPr>
              <p:nvPr/>
            </p:nvSpPr>
            <p:spPr bwMode="auto">
              <a:xfrm>
                <a:off x="7710" y="391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3" name="Line 25"/>
              <p:cNvSpPr>
                <a:spLocks noChangeShapeType="1"/>
              </p:cNvSpPr>
              <p:nvPr/>
            </p:nvSpPr>
            <p:spPr bwMode="auto">
              <a:xfrm>
                <a:off x="8790" y="391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4" name="Line 26"/>
              <p:cNvSpPr>
                <a:spLocks noChangeShapeType="1"/>
              </p:cNvSpPr>
              <p:nvPr/>
            </p:nvSpPr>
            <p:spPr bwMode="auto">
              <a:xfrm flipH="1">
                <a:off x="9690" y="427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55" name="Group 27"/>
            <p:cNvGrpSpPr>
              <a:grpSpLocks/>
            </p:cNvGrpSpPr>
            <p:nvPr/>
          </p:nvGrpSpPr>
          <p:grpSpPr bwMode="auto">
            <a:xfrm>
              <a:off x="330" y="6028"/>
              <a:ext cx="3720" cy="3420"/>
              <a:chOff x="330" y="6028"/>
              <a:chExt cx="3720" cy="3420"/>
            </a:xfrm>
          </p:grpSpPr>
          <p:grpSp>
            <p:nvGrpSpPr>
              <p:cNvPr id="22556" name="Group 28"/>
              <p:cNvGrpSpPr>
                <a:grpSpLocks/>
              </p:cNvGrpSpPr>
              <p:nvPr/>
            </p:nvGrpSpPr>
            <p:grpSpPr bwMode="auto">
              <a:xfrm>
                <a:off x="2250" y="7468"/>
                <a:ext cx="1800" cy="900"/>
                <a:chOff x="2340" y="12060"/>
                <a:chExt cx="1800" cy="900"/>
              </a:xfrm>
            </p:grpSpPr>
            <p:sp>
              <p:nvSpPr>
                <p:cNvPr id="22557" name="Rectangle 29"/>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58" name="Text Box 30"/>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22559" name="Group 31"/>
              <p:cNvGrpSpPr>
                <a:grpSpLocks/>
              </p:cNvGrpSpPr>
              <p:nvPr/>
            </p:nvGrpSpPr>
            <p:grpSpPr bwMode="auto">
              <a:xfrm>
                <a:off x="2430" y="6568"/>
                <a:ext cx="1620" cy="720"/>
                <a:chOff x="5300" y="12420"/>
                <a:chExt cx="1620" cy="720"/>
              </a:xfrm>
            </p:grpSpPr>
            <p:sp>
              <p:nvSpPr>
                <p:cNvPr id="2256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2562" name="Group 34"/>
              <p:cNvGrpSpPr>
                <a:grpSpLocks/>
              </p:cNvGrpSpPr>
              <p:nvPr/>
            </p:nvGrpSpPr>
            <p:grpSpPr bwMode="auto">
              <a:xfrm>
                <a:off x="1730" y="8728"/>
                <a:ext cx="1620" cy="720"/>
                <a:chOff x="5300" y="12420"/>
                <a:chExt cx="1620" cy="720"/>
              </a:xfrm>
            </p:grpSpPr>
            <p:sp>
              <p:nvSpPr>
                <p:cNvPr id="22563" name="Oval 3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4" name="Text Box 3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رقم المدربة</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grpSp>
          <p:grpSp>
            <p:nvGrpSpPr>
              <p:cNvPr id="22565" name="Group 37"/>
              <p:cNvGrpSpPr>
                <a:grpSpLocks/>
              </p:cNvGrpSpPr>
              <p:nvPr/>
            </p:nvGrpSpPr>
            <p:grpSpPr bwMode="auto">
              <a:xfrm>
                <a:off x="630" y="8188"/>
                <a:ext cx="1620" cy="720"/>
                <a:chOff x="5300" y="12420"/>
                <a:chExt cx="1620" cy="720"/>
              </a:xfrm>
            </p:grpSpPr>
            <p:sp>
              <p:nvSpPr>
                <p:cNvPr id="22566" name="Oval 3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7" name="Text Box 3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2568" name="Group 40"/>
              <p:cNvGrpSpPr>
                <a:grpSpLocks/>
              </p:cNvGrpSpPr>
              <p:nvPr/>
            </p:nvGrpSpPr>
            <p:grpSpPr bwMode="auto">
              <a:xfrm>
                <a:off x="450" y="7368"/>
                <a:ext cx="1620" cy="720"/>
                <a:chOff x="5300" y="12420"/>
                <a:chExt cx="1620" cy="720"/>
              </a:xfrm>
            </p:grpSpPr>
            <p:sp>
              <p:nvSpPr>
                <p:cNvPr id="22569" name="Oval 4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0" name="Text Box 4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2571" name="Group 43"/>
              <p:cNvGrpSpPr>
                <a:grpSpLocks/>
              </p:cNvGrpSpPr>
              <p:nvPr/>
            </p:nvGrpSpPr>
            <p:grpSpPr bwMode="auto">
              <a:xfrm>
                <a:off x="330" y="6588"/>
                <a:ext cx="1620" cy="720"/>
                <a:chOff x="5300" y="12420"/>
                <a:chExt cx="1620" cy="720"/>
              </a:xfrm>
            </p:grpSpPr>
            <p:sp>
              <p:nvSpPr>
                <p:cNvPr id="22572" name="Oval 4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3" name="Text Box 4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2574" name="Group 46"/>
              <p:cNvGrpSpPr>
                <a:grpSpLocks/>
              </p:cNvGrpSpPr>
              <p:nvPr/>
            </p:nvGrpSpPr>
            <p:grpSpPr bwMode="auto">
              <a:xfrm>
                <a:off x="1350" y="6028"/>
                <a:ext cx="1620" cy="720"/>
                <a:chOff x="5300" y="12420"/>
                <a:chExt cx="1620" cy="720"/>
              </a:xfrm>
            </p:grpSpPr>
            <p:sp>
              <p:nvSpPr>
                <p:cNvPr id="22575" name="Oval 4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6" name="Text Box 4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22577" name="Line 49"/>
              <p:cNvSpPr>
                <a:spLocks noChangeShapeType="1"/>
              </p:cNvSpPr>
              <p:nvPr/>
            </p:nvSpPr>
            <p:spPr bwMode="auto">
              <a:xfrm flipV="1">
                <a:off x="2430" y="8388"/>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8" name="Line 50"/>
              <p:cNvSpPr>
                <a:spLocks noChangeShapeType="1"/>
              </p:cNvSpPr>
              <p:nvPr/>
            </p:nvSpPr>
            <p:spPr bwMode="auto">
              <a:xfrm flipV="1">
                <a:off x="1710" y="8008"/>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9" name="Line 51"/>
              <p:cNvSpPr>
                <a:spLocks noChangeShapeType="1"/>
              </p:cNvSpPr>
              <p:nvPr/>
            </p:nvSpPr>
            <p:spPr bwMode="auto">
              <a:xfrm>
                <a:off x="1890" y="7648"/>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0" name="Line 52"/>
              <p:cNvSpPr>
                <a:spLocks noChangeShapeType="1"/>
              </p:cNvSpPr>
              <p:nvPr/>
            </p:nvSpPr>
            <p:spPr bwMode="auto">
              <a:xfrm>
                <a:off x="1810" y="7088"/>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1" name="Line 53"/>
              <p:cNvSpPr>
                <a:spLocks noChangeShapeType="1"/>
              </p:cNvSpPr>
              <p:nvPr/>
            </p:nvSpPr>
            <p:spPr bwMode="auto">
              <a:xfrm>
                <a:off x="2250" y="6748"/>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2" name="Line 54"/>
              <p:cNvSpPr>
                <a:spLocks noChangeShapeType="1"/>
              </p:cNvSpPr>
              <p:nvPr/>
            </p:nvSpPr>
            <p:spPr bwMode="auto">
              <a:xfrm flipH="1">
                <a:off x="3150" y="7288"/>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83" name="Group 55"/>
            <p:cNvGrpSpPr>
              <a:grpSpLocks/>
            </p:cNvGrpSpPr>
            <p:nvPr/>
          </p:nvGrpSpPr>
          <p:grpSpPr bwMode="auto">
            <a:xfrm>
              <a:off x="7530" y="9670"/>
              <a:ext cx="4140" cy="2000"/>
              <a:chOff x="6840" y="8820"/>
              <a:chExt cx="4140" cy="2000"/>
            </a:xfrm>
          </p:grpSpPr>
          <p:grpSp>
            <p:nvGrpSpPr>
              <p:cNvPr id="22584" name="Group 56"/>
              <p:cNvGrpSpPr>
                <a:grpSpLocks/>
              </p:cNvGrpSpPr>
              <p:nvPr/>
            </p:nvGrpSpPr>
            <p:grpSpPr bwMode="auto">
              <a:xfrm>
                <a:off x="6840" y="8820"/>
                <a:ext cx="1800" cy="900"/>
                <a:chOff x="4500" y="14220"/>
                <a:chExt cx="1800" cy="900"/>
              </a:xfrm>
            </p:grpSpPr>
            <p:sp>
              <p:nvSpPr>
                <p:cNvPr id="22585" name="Rectangle 57"/>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86" name="Text Box 58"/>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22590" name="Group 62"/>
              <p:cNvGrpSpPr>
                <a:grpSpLocks/>
              </p:cNvGrpSpPr>
              <p:nvPr/>
            </p:nvGrpSpPr>
            <p:grpSpPr bwMode="auto">
              <a:xfrm>
                <a:off x="6840" y="10080"/>
                <a:ext cx="1620" cy="720"/>
                <a:chOff x="5300" y="12420"/>
                <a:chExt cx="1620" cy="720"/>
              </a:xfrm>
            </p:grpSpPr>
            <p:sp>
              <p:nvSpPr>
                <p:cNvPr id="22591" name="Oval 6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2" name="Text Box 6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a:latin typeface="Arial" pitchFamily="34" charset="0"/>
                      <a:ea typeface="Arial" pitchFamily="34" charset="0"/>
                      <a:cs typeface="Arial" pitchFamily="34" charset="0"/>
                    </a:rPr>
                    <a:t>اسم</a:t>
                  </a: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grpSp>
          <p:grpSp>
            <p:nvGrpSpPr>
              <p:cNvPr id="22593" name="Group 65"/>
              <p:cNvGrpSpPr>
                <a:grpSpLocks/>
              </p:cNvGrpSpPr>
              <p:nvPr/>
            </p:nvGrpSpPr>
            <p:grpSpPr bwMode="auto">
              <a:xfrm>
                <a:off x="8640" y="10080"/>
                <a:ext cx="2340" cy="740"/>
                <a:chOff x="8640" y="10080"/>
                <a:chExt cx="2340" cy="740"/>
              </a:xfrm>
            </p:grpSpPr>
            <p:sp>
              <p:nvSpPr>
                <p:cNvPr id="22594" name="Oval 66"/>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5" name="Text Box 67"/>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22597" name="Line 69"/>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8" name="Line 70"/>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2066" name="Rectangle 18"/>
          <p:cNvSpPr>
            <a:spLocks noChangeArrowheads="1"/>
          </p:cNvSpPr>
          <p:nvPr/>
        </p:nvSpPr>
        <p:spPr bwMode="auto">
          <a:xfrm>
            <a:off x="857224" y="3143248"/>
            <a:ext cx="8072462"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kumimoji="0" lang="ar-SA" sz="1600" b="1" i="0" u="none" strike="noStrike" cap="none" normalizeH="0" baseline="0" dirty="0">
                <a:ln>
                  <a:noFill/>
                </a:ln>
                <a:effectLst/>
                <a:latin typeface="Tahoma" pitchFamily="34" charset="0"/>
                <a:ea typeface="Times New Roman" pitchFamily="18" charset="0"/>
                <a:cs typeface="Tahoma" pitchFamily="34" charset="0"/>
              </a:rPr>
              <a:t>دائما الصفة التي لها اكثر من قيمة ترسم بهذا الشكل                    وتسمى </a:t>
            </a:r>
            <a:r>
              <a:rPr kumimoji="0" lang="en-US" sz="1600" b="1" i="0" u="none" strike="noStrike" cap="none" normalizeH="0" baseline="0" dirty="0" err="1">
                <a:ln>
                  <a:noFill/>
                </a:ln>
                <a:effectLst/>
                <a:latin typeface="Tahoma" pitchFamily="34" charset="0"/>
                <a:ea typeface="Times New Roman" pitchFamily="18" charset="0"/>
                <a:cs typeface="Tahoma" pitchFamily="34" charset="0"/>
              </a:rPr>
              <a:t>Multivalued</a:t>
            </a:r>
            <a:r>
              <a:rPr kumimoji="0" lang="ar-SA" sz="1600" b="1" i="0" u="none" strike="noStrike" cap="none" normalizeH="0" baseline="0" dirty="0">
                <a:ln>
                  <a:noFill/>
                </a:ln>
                <a:effectLst/>
                <a:latin typeface="Tahoma" pitchFamily="34" charset="0"/>
                <a:ea typeface="Times New Roman" pitchFamily="18" charset="0"/>
                <a:cs typeface="Tahoma" pitchFamily="34" charset="0"/>
              </a:rPr>
              <a:t> مثل رقم الهاتف فممكن أن يكون للطالبة اكثر من</a:t>
            </a:r>
            <a:r>
              <a:rPr kumimoji="0" lang="ar-SA" sz="1600" b="1" i="0" u="none" strike="noStrike" cap="none" normalizeH="0" dirty="0">
                <a:ln>
                  <a:noFill/>
                </a:ln>
                <a:effectLst/>
                <a:latin typeface="Tahoma" pitchFamily="34" charset="0"/>
                <a:ea typeface="Times New Roman" pitchFamily="18" charset="0"/>
                <a:cs typeface="Tahoma" pitchFamily="34" charset="0"/>
              </a:rPr>
              <a:t> </a:t>
            </a:r>
            <a:r>
              <a:rPr kumimoji="0" lang="ar-SA" sz="1600" b="1" i="0" u="none" strike="noStrike" cap="none" normalizeH="0" baseline="0" dirty="0">
                <a:ln>
                  <a:noFill/>
                </a:ln>
                <a:effectLst/>
                <a:latin typeface="Tahoma" pitchFamily="34" charset="0"/>
                <a:ea typeface="Times New Roman" pitchFamily="18" charset="0"/>
                <a:cs typeface="Tahoma" pitchFamily="34" charset="0"/>
              </a:rPr>
              <a:t>رقم هاتف .</a:t>
            </a:r>
            <a:endParaRPr kumimoji="0" lang="en-US" sz="900" b="0" i="0" u="none" strike="noStrike" cap="none" normalizeH="0" baseline="0" dirty="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571472" y="1142984"/>
            <a:ext cx="8215338"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kumimoji="0" lang="ar-SA" sz="1600" b="1" i="0" u="none" strike="noStrike" cap="none" normalizeH="0" baseline="0" dirty="0">
                <a:ln>
                  <a:noFill/>
                </a:ln>
                <a:effectLst/>
                <a:latin typeface="Tahoma" pitchFamily="34" charset="0"/>
                <a:ea typeface="Times New Roman" pitchFamily="18" charset="0"/>
                <a:cs typeface="Tahoma" pitchFamily="34" charset="0"/>
              </a:rPr>
              <a:t>يوجد هناك صفات من الممكن تقسيمها إلى اكثر من قسم مثل الاسم فيقسم إلى : الاسم الأول ، اسم الأب ، اسم العائلة ،،، فتسمى مثل هذه الصفة صفة مركبة </a:t>
            </a:r>
            <a:r>
              <a:rPr kumimoji="0" lang="en-US" sz="1600" b="1" i="0" u="none" strike="noStrike" cap="none" normalizeH="0" baseline="0" dirty="0">
                <a:ln>
                  <a:noFill/>
                </a:ln>
                <a:effectLst/>
                <a:latin typeface="Tahoma" pitchFamily="34" charset="0"/>
                <a:ea typeface="Times New Roman" pitchFamily="18" charset="0"/>
                <a:cs typeface="Tahoma" pitchFamily="34" charset="0"/>
              </a:rPr>
              <a:t>Composite Attribute</a:t>
            </a:r>
            <a:r>
              <a:rPr kumimoji="0" lang="ar-SA" sz="1600" b="1" i="0" u="none" strike="noStrike" cap="none" normalizeH="0" baseline="0" dirty="0">
                <a:ln>
                  <a:noFill/>
                </a:ln>
                <a:effectLst/>
                <a:latin typeface="Tahoma" pitchFamily="34" charset="0"/>
                <a:ea typeface="Times New Roman" pitchFamily="18" charset="0"/>
                <a:cs typeface="Tahoma" pitchFamily="34" charset="0"/>
              </a:rPr>
              <a:t> وتمثل بالشكل التالي</a:t>
            </a:r>
            <a:endParaRPr kumimoji="0" lang="en-US" sz="900" b="0" i="0" u="none" strike="noStrike" cap="none" normalizeH="0" baseline="0" dirty="0">
              <a:ln>
                <a:noFill/>
              </a:ln>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a:ln>
                  <a:noFill/>
                </a:ln>
                <a:solidFill>
                  <a:srgbClr val="000080"/>
                </a:solidFill>
                <a:effectLst/>
                <a:latin typeface="Tahoma" pitchFamily="34" charset="0"/>
                <a:ea typeface="Times New Roman" pitchFamily="18" charset="0"/>
                <a:cs typeface="Tahoma" pitchFamily="34" charset="0"/>
              </a:rPr>
              <a:t> </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69" name="Oval 21"/>
          <p:cNvSpPr>
            <a:spLocks noChangeArrowheads="1"/>
          </p:cNvSpPr>
          <p:nvPr/>
        </p:nvSpPr>
        <p:spPr bwMode="auto">
          <a:xfrm>
            <a:off x="2857488" y="3286124"/>
            <a:ext cx="785818" cy="278607"/>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2071" name="Group 23"/>
          <p:cNvGrpSpPr>
            <a:grpSpLocks/>
          </p:cNvGrpSpPr>
          <p:nvPr/>
        </p:nvGrpSpPr>
        <p:grpSpPr bwMode="auto">
          <a:xfrm>
            <a:off x="2786050" y="1928802"/>
            <a:ext cx="1347790" cy="571500"/>
            <a:chOff x="1860" y="3960"/>
            <a:chExt cx="1960" cy="1260"/>
          </a:xfrm>
        </p:grpSpPr>
        <p:grpSp>
          <p:nvGrpSpPr>
            <p:cNvPr id="2072" name="Group 24"/>
            <p:cNvGrpSpPr>
              <a:grpSpLocks/>
            </p:cNvGrpSpPr>
            <p:nvPr/>
          </p:nvGrpSpPr>
          <p:grpSpPr bwMode="auto">
            <a:xfrm>
              <a:off x="2520" y="4680"/>
              <a:ext cx="760" cy="540"/>
              <a:chOff x="4140" y="10080"/>
              <a:chExt cx="900" cy="720"/>
            </a:xfrm>
          </p:grpSpPr>
          <p:sp>
            <p:nvSpPr>
              <p:cNvPr id="2073" name="Oval 25"/>
              <p:cNvSpPr>
                <a:spLocks noChangeArrowheads="1"/>
              </p:cNvSpPr>
              <p:nvPr/>
            </p:nvSpPr>
            <p:spPr bwMode="auto">
              <a:xfrm>
                <a:off x="4140" y="10080"/>
                <a:ext cx="900" cy="36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4" name="Line 26"/>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5" name="Group 27"/>
            <p:cNvGrpSpPr>
              <a:grpSpLocks/>
            </p:cNvGrpSpPr>
            <p:nvPr/>
          </p:nvGrpSpPr>
          <p:grpSpPr bwMode="auto">
            <a:xfrm>
              <a:off x="3220" y="4180"/>
              <a:ext cx="600" cy="540"/>
              <a:chOff x="3220" y="4180"/>
              <a:chExt cx="600" cy="540"/>
            </a:xfrm>
          </p:grpSpPr>
          <p:sp>
            <p:nvSpPr>
              <p:cNvPr id="2076"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7"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8" name="Group 30"/>
            <p:cNvGrpSpPr>
              <a:grpSpLocks/>
            </p:cNvGrpSpPr>
            <p:nvPr/>
          </p:nvGrpSpPr>
          <p:grpSpPr bwMode="auto">
            <a:xfrm>
              <a:off x="2640" y="3960"/>
              <a:ext cx="540" cy="720"/>
              <a:chOff x="4140" y="10080"/>
              <a:chExt cx="900" cy="720"/>
            </a:xfrm>
          </p:grpSpPr>
          <p:sp>
            <p:nvSpPr>
              <p:cNvPr id="2079"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0"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81" name="Group 33"/>
            <p:cNvGrpSpPr>
              <a:grpSpLocks/>
            </p:cNvGrpSpPr>
            <p:nvPr/>
          </p:nvGrpSpPr>
          <p:grpSpPr bwMode="auto">
            <a:xfrm>
              <a:off x="1860" y="4240"/>
              <a:ext cx="720" cy="500"/>
              <a:chOff x="1800" y="4320"/>
              <a:chExt cx="720" cy="500"/>
            </a:xfrm>
          </p:grpSpPr>
          <p:sp>
            <p:nvSpPr>
              <p:cNvPr id="2082"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3"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37" name="Rectangle 18"/>
          <p:cNvSpPr>
            <a:spLocks noChangeArrowheads="1"/>
          </p:cNvSpPr>
          <p:nvPr/>
        </p:nvSpPr>
        <p:spPr bwMode="auto">
          <a:xfrm>
            <a:off x="785786" y="4357694"/>
            <a:ext cx="807246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ar-SA" sz="2400" b="0" i="0" u="none" strike="noStrike" cap="none" normalizeH="0" baseline="0" dirty="0">
                <a:ln>
                  <a:noFill/>
                </a:ln>
                <a:solidFill>
                  <a:schemeClr val="tx1"/>
                </a:solidFill>
                <a:effectLst/>
                <a:latin typeface="Arial" pitchFamily="34" charset="0"/>
                <a:cs typeface="Arial" pitchFamily="34" charset="0"/>
              </a:rPr>
              <a:t>السابق</a:t>
            </a:r>
            <a:r>
              <a:rPr kumimoji="0" lang="ar-SA" sz="2400" b="0" i="0" u="none" strike="noStrike" cap="none" normalizeH="0" dirty="0">
                <a:ln>
                  <a:noFill/>
                </a:ln>
                <a:solidFill>
                  <a:schemeClr val="tx1"/>
                </a:solidFill>
                <a:effectLst/>
                <a:latin typeface="Arial" pitchFamily="34" charset="0"/>
                <a:cs typeface="Arial" pitchFamily="34" charset="0"/>
              </a:rPr>
              <a:t> فيكون كالتالي :</a:t>
            </a:r>
            <a:r>
              <a:rPr kumimoji="0" lang="en-US" sz="2400" b="0" i="0" u="none" strike="noStrike" cap="none" normalizeH="0" baseline="0" dirty="0">
                <a:ln>
                  <a:noFill/>
                </a:ln>
                <a:solidFill>
                  <a:schemeClr val="tx1"/>
                </a:solidFill>
                <a:effectLst/>
                <a:latin typeface="Arial" pitchFamily="34" charset="0"/>
                <a:cs typeface="Arial" pitchFamily="34" charset="0"/>
              </a:rPr>
              <a:t> </a:t>
            </a:r>
            <a:r>
              <a:rPr kumimoji="0" lang="ar-SA" sz="2400" b="0" i="0" u="none" strike="noStrike" cap="none" normalizeH="0" baseline="0" dirty="0">
                <a:ln>
                  <a:noFill/>
                </a:ln>
                <a:solidFill>
                  <a:schemeClr val="tx1"/>
                </a:solidFill>
                <a:effectLst/>
                <a:latin typeface="Arial" pitchFamily="34" charset="0"/>
                <a:cs typeface="Arial" pitchFamily="34" charset="0"/>
              </a:rPr>
              <a:t> نطبق</a:t>
            </a:r>
            <a:r>
              <a:rPr kumimoji="0" lang="ar-SA" sz="2400" b="0" i="0" u="none" strike="noStrike" cap="none" normalizeH="0" dirty="0">
                <a:ln>
                  <a:noFill/>
                </a:ln>
                <a:solidFill>
                  <a:schemeClr val="tx1"/>
                </a:solidFill>
                <a:effectLst/>
                <a:latin typeface="Arial" pitchFamily="34" charset="0"/>
                <a:cs typeface="Arial" pitchFamily="34" charset="0"/>
              </a:rPr>
              <a:t> هذه التغييرات على النموذج</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38" name="Rectangle 19"/>
          <p:cNvSpPr>
            <a:spLocks noChangeArrowheads="1"/>
          </p:cNvSpPr>
          <p:nvPr/>
        </p:nvSpPr>
        <p:spPr bwMode="auto">
          <a:xfrm>
            <a:off x="642910" y="78579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a:solidFill>
                  <a:schemeClr val="accent2">
                    <a:lumMod val="75000"/>
                  </a:schemeClr>
                </a:solidFill>
                <a:latin typeface="Tahoma" pitchFamily="34" charset="0"/>
                <a:cs typeface="Tahoma" pitchFamily="34" charset="0"/>
              </a:rPr>
              <a:t>الصفة المركبة:</a:t>
            </a:r>
            <a:endParaRPr kumimoji="0" lang="en-US" b="0" i="0" u="sng" strike="noStrike" cap="none" normalizeH="0" baseline="0" dirty="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9" name="Rectangle 19"/>
          <p:cNvSpPr>
            <a:spLocks noChangeArrowheads="1"/>
          </p:cNvSpPr>
          <p:nvPr/>
        </p:nvSpPr>
        <p:spPr bwMode="auto">
          <a:xfrm>
            <a:off x="714348" y="257174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a:solidFill>
                  <a:schemeClr val="accent2">
                    <a:lumMod val="75000"/>
                  </a:schemeClr>
                </a:solidFill>
                <a:latin typeface="Tahoma" pitchFamily="34" charset="0"/>
                <a:cs typeface="Tahoma" pitchFamily="34" charset="0"/>
              </a:rPr>
              <a:t>الصفة متعددة القيمة:</a:t>
            </a:r>
            <a:endParaRPr kumimoji="0" lang="en-US" b="0" i="0" u="sng" strike="noStrike" cap="none" normalizeH="0" baseline="0" dirty="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ox(in)">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7"/>
                                        </p:tgtEl>
                                        <p:attrNameLst>
                                          <p:attrName>style.visibility</p:attrName>
                                        </p:attrNameLst>
                                      </p:cBhvr>
                                      <p:to>
                                        <p:strVal val="visible"/>
                                      </p:to>
                                    </p:set>
                                    <p:animEffect transition="in" filter="box(in)">
                                      <p:cBhvr>
                                        <p:cTn id="12" dur="500"/>
                                        <p:tgtEl>
                                          <p:spTgt spid="2067"/>
                                        </p:tgtEl>
                                      </p:cBhvr>
                                    </p:animEffect>
                                  </p:childTnLst>
                                </p:cTn>
                              </p:par>
                              <p:par>
                                <p:cTn id="13" presetID="4" presetClass="entr" presetSubtype="16" fill="hold" nodeType="withEffect">
                                  <p:stCondLst>
                                    <p:cond delay="0"/>
                                  </p:stCondLst>
                                  <p:childTnLst>
                                    <p:set>
                                      <p:cBhvr>
                                        <p:cTn id="14" dur="1" fill="hold">
                                          <p:stCondLst>
                                            <p:cond delay="0"/>
                                          </p:stCondLst>
                                        </p:cTn>
                                        <p:tgtEl>
                                          <p:spTgt spid="2071"/>
                                        </p:tgtEl>
                                        <p:attrNameLst>
                                          <p:attrName>style.visibility</p:attrName>
                                        </p:attrNameLst>
                                      </p:cBhvr>
                                      <p:to>
                                        <p:strVal val="visible"/>
                                      </p:to>
                                    </p:set>
                                    <p:animEffect transition="in" filter="box(in)">
                                      <p:cBhvr>
                                        <p:cTn id="15" dur="500"/>
                                        <p:tgtEl>
                                          <p:spTgt spid="207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box(in)">
                                      <p:cBhvr>
                                        <p:cTn id="20" dur="500"/>
                                        <p:tgtEl>
                                          <p:spTgt spid="39"/>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66"/>
                                        </p:tgtEl>
                                        <p:attrNameLst>
                                          <p:attrName>style.visibility</p:attrName>
                                        </p:attrNameLst>
                                      </p:cBhvr>
                                      <p:to>
                                        <p:strVal val="visible"/>
                                      </p:to>
                                    </p:set>
                                    <p:animEffect transition="in" filter="box(in)">
                                      <p:cBhvr>
                                        <p:cTn id="25" dur="500"/>
                                        <p:tgtEl>
                                          <p:spTgt spid="2066"/>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069"/>
                                        </p:tgtEl>
                                        <p:attrNameLst>
                                          <p:attrName>style.visibility</p:attrName>
                                        </p:attrNameLst>
                                      </p:cBhvr>
                                      <p:to>
                                        <p:strVal val="visible"/>
                                      </p:to>
                                    </p:set>
                                    <p:animEffect transition="in" filter="box(in)">
                                      <p:cBhvr>
                                        <p:cTn id="28" dur="500"/>
                                        <p:tgtEl>
                                          <p:spTgt spid="2069"/>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box(in)">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6" grpId="0"/>
      <p:bldP spid="2067" grpId="0"/>
      <p:bldP spid="2069" grpId="0" animBg="1"/>
      <p:bldP spid="37" grpId="0"/>
      <p:bldP spid="38" grpId="0"/>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94" name="Group 22"/>
          <p:cNvGrpSpPr>
            <a:grpSpLocks/>
          </p:cNvGrpSpPr>
          <p:nvPr/>
        </p:nvGrpSpPr>
        <p:grpSpPr bwMode="auto">
          <a:xfrm>
            <a:off x="1000100" y="857232"/>
            <a:ext cx="7397750" cy="5157786"/>
            <a:chOff x="360" y="3600"/>
            <a:chExt cx="11649" cy="8460"/>
          </a:xfrm>
        </p:grpSpPr>
        <p:grpSp>
          <p:nvGrpSpPr>
            <p:cNvPr id="28695" name="Group 23"/>
            <p:cNvGrpSpPr>
              <a:grpSpLocks/>
            </p:cNvGrpSpPr>
            <p:nvPr/>
          </p:nvGrpSpPr>
          <p:grpSpPr bwMode="auto">
            <a:xfrm>
              <a:off x="7869" y="10060"/>
              <a:ext cx="4140" cy="2000"/>
              <a:chOff x="6840" y="8820"/>
              <a:chExt cx="4140" cy="2000"/>
            </a:xfrm>
          </p:grpSpPr>
          <p:grpSp>
            <p:nvGrpSpPr>
              <p:cNvPr id="28696" name="Group 24"/>
              <p:cNvGrpSpPr>
                <a:grpSpLocks/>
              </p:cNvGrpSpPr>
              <p:nvPr/>
            </p:nvGrpSpPr>
            <p:grpSpPr bwMode="auto">
              <a:xfrm>
                <a:off x="6840" y="8820"/>
                <a:ext cx="1800" cy="900"/>
                <a:chOff x="4500" y="14220"/>
                <a:chExt cx="1800" cy="900"/>
              </a:xfrm>
            </p:grpSpPr>
            <p:sp>
              <p:nvSpPr>
                <p:cNvPr id="28697" name="Rectangle 25"/>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698" name="Text Box 26"/>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الدورات</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02" name="Group 30"/>
              <p:cNvGrpSpPr>
                <a:grpSpLocks/>
              </p:cNvGrpSpPr>
              <p:nvPr/>
            </p:nvGrpSpPr>
            <p:grpSpPr bwMode="auto">
              <a:xfrm>
                <a:off x="6840" y="10080"/>
                <a:ext cx="1620" cy="720"/>
                <a:chOff x="5300" y="12420"/>
                <a:chExt cx="1620" cy="720"/>
              </a:xfrm>
            </p:grpSpPr>
            <p:sp>
              <p:nvSpPr>
                <p:cNvPr id="28703" name="Oval 3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4" name="Text Box 3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a:latin typeface="Arial" pitchFamily="34" charset="0"/>
                      <a:ea typeface="Arial" pitchFamily="34" charset="0"/>
                      <a:cs typeface="Arial" pitchFamily="34" charset="0"/>
                    </a:rPr>
                    <a:t>اسم</a:t>
                  </a: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grpSp>
          <p:grpSp>
            <p:nvGrpSpPr>
              <p:cNvPr id="28705" name="Group 33"/>
              <p:cNvGrpSpPr>
                <a:grpSpLocks/>
              </p:cNvGrpSpPr>
              <p:nvPr/>
            </p:nvGrpSpPr>
            <p:grpSpPr bwMode="auto">
              <a:xfrm>
                <a:off x="8640" y="10080"/>
                <a:ext cx="2340" cy="740"/>
                <a:chOff x="8640" y="10080"/>
                <a:chExt cx="2340" cy="740"/>
              </a:xfrm>
            </p:grpSpPr>
            <p:sp>
              <p:nvSpPr>
                <p:cNvPr id="28706" name="Oval 34"/>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7" name="Text Box 35"/>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28709" name="Line 37"/>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0" name="Line 38"/>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8711" name="Group 39"/>
            <p:cNvGrpSpPr>
              <a:grpSpLocks/>
            </p:cNvGrpSpPr>
            <p:nvPr/>
          </p:nvGrpSpPr>
          <p:grpSpPr bwMode="auto">
            <a:xfrm>
              <a:off x="4280" y="3600"/>
              <a:ext cx="7409" cy="2320"/>
              <a:chOff x="4280" y="3600"/>
              <a:chExt cx="7409" cy="2320"/>
            </a:xfrm>
          </p:grpSpPr>
          <p:grpSp>
            <p:nvGrpSpPr>
              <p:cNvPr id="28712" name="Group 40"/>
              <p:cNvGrpSpPr>
                <a:grpSpLocks/>
              </p:cNvGrpSpPr>
              <p:nvPr/>
            </p:nvGrpSpPr>
            <p:grpSpPr bwMode="auto">
              <a:xfrm>
                <a:off x="6329" y="3600"/>
                <a:ext cx="5360" cy="2320"/>
                <a:chOff x="6329" y="3600"/>
                <a:chExt cx="5360" cy="2320"/>
              </a:xfrm>
            </p:grpSpPr>
            <p:grpSp>
              <p:nvGrpSpPr>
                <p:cNvPr id="28713" name="Group 41"/>
                <p:cNvGrpSpPr>
                  <a:grpSpLocks/>
                </p:cNvGrpSpPr>
                <p:nvPr/>
              </p:nvGrpSpPr>
              <p:grpSpPr bwMode="auto">
                <a:xfrm>
                  <a:off x="8229" y="4480"/>
                  <a:ext cx="1800" cy="900"/>
                  <a:chOff x="6840" y="12060"/>
                  <a:chExt cx="1800" cy="900"/>
                </a:xfrm>
              </p:grpSpPr>
              <p:sp>
                <p:nvSpPr>
                  <p:cNvPr id="28714" name="Rectangle 42"/>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15" name="Text Box 43"/>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المتدربات</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16" name="Group 44"/>
                <p:cNvGrpSpPr>
                  <a:grpSpLocks/>
                </p:cNvGrpSpPr>
                <p:nvPr/>
              </p:nvGrpSpPr>
              <p:grpSpPr bwMode="auto">
                <a:xfrm>
                  <a:off x="6529" y="5200"/>
                  <a:ext cx="1620" cy="720"/>
                  <a:chOff x="5300" y="12420"/>
                  <a:chExt cx="1620" cy="720"/>
                </a:xfrm>
              </p:grpSpPr>
              <p:sp>
                <p:nvSpPr>
                  <p:cNvPr id="28717" name="Oval 4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8" name="Text Box 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19" name="Group 47"/>
                <p:cNvGrpSpPr>
                  <a:grpSpLocks/>
                </p:cNvGrpSpPr>
                <p:nvPr/>
              </p:nvGrpSpPr>
              <p:grpSpPr bwMode="auto">
                <a:xfrm>
                  <a:off x="6329" y="4480"/>
                  <a:ext cx="1620" cy="720"/>
                  <a:chOff x="5300" y="12420"/>
                  <a:chExt cx="1620" cy="720"/>
                </a:xfrm>
              </p:grpSpPr>
              <p:sp>
                <p:nvSpPr>
                  <p:cNvPr id="28720" name="Oval 4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1" name="Text Box 4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22" name="Group 50"/>
                <p:cNvGrpSpPr>
                  <a:grpSpLocks/>
                </p:cNvGrpSpPr>
                <p:nvPr/>
              </p:nvGrpSpPr>
              <p:grpSpPr bwMode="auto">
                <a:xfrm>
                  <a:off x="6609" y="3760"/>
                  <a:ext cx="1620" cy="720"/>
                  <a:chOff x="5300" y="12420"/>
                  <a:chExt cx="1620" cy="720"/>
                </a:xfrm>
              </p:grpSpPr>
              <p:sp>
                <p:nvSpPr>
                  <p:cNvPr id="28723" name="Oval 5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4" name="Text Box 5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25" name="Group 53"/>
                <p:cNvGrpSpPr>
                  <a:grpSpLocks/>
                </p:cNvGrpSpPr>
                <p:nvPr/>
              </p:nvGrpSpPr>
              <p:grpSpPr bwMode="auto">
                <a:xfrm>
                  <a:off x="8269" y="3600"/>
                  <a:ext cx="1620" cy="720"/>
                  <a:chOff x="5300" y="12420"/>
                  <a:chExt cx="1620" cy="720"/>
                </a:xfrm>
              </p:grpSpPr>
              <p:sp>
                <p:nvSpPr>
                  <p:cNvPr id="28726" name="Oval 5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7" name="Text Box 5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28" name="Group 56"/>
                <p:cNvGrpSpPr>
                  <a:grpSpLocks/>
                </p:cNvGrpSpPr>
                <p:nvPr/>
              </p:nvGrpSpPr>
              <p:grpSpPr bwMode="auto">
                <a:xfrm>
                  <a:off x="10069" y="3940"/>
                  <a:ext cx="1620" cy="720"/>
                  <a:chOff x="5300" y="12420"/>
                  <a:chExt cx="1620" cy="720"/>
                </a:xfrm>
              </p:grpSpPr>
              <p:sp>
                <p:nvSpPr>
                  <p:cNvPr id="28729" name="Oval 5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0" name="Text Box 5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28731" name="Line 59"/>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2" name="Line 60"/>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3" name="Line 61"/>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4" name="Line 62"/>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5" name="Line 63"/>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36" name="Oval 64"/>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28737" name="Line 65"/>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8" name="Line 66"/>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9" name="Oval 67"/>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28740" name="Line 68"/>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1" name="Oval 69"/>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42" name="Group 70"/>
            <p:cNvGrpSpPr>
              <a:grpSpLocks/>
            </p:cNvGrpSpPr>
            <p:nvPr/>
          </p:nvGrpSpPr>
          <p:grpSpPr bwMode="auto">
            <a:xfrm>
              <a:off x="360" y="6418"/>
              <a:ext cx="4029" cy="4182"/>
              <a:chOff x="360" y="6418"/>
              <a:chExt cx="4029" cy="4182"/>
            </a:xfrm>
          </p:grpSpPr>
          <p:grpSp>
            <p:nvGrpSpPr>
              <p:cNvPr id="28743" name="Group 71"/>
              <p:cNvGrpSpPr>
                <a:grpSpLocks/>
              </p:cNvGrpSpPr>
              <p:nvPr/>
            </p:nvGrpSpPr>
            <p:grpSpPr bwMode="auto">
              <a:xfrm>
                <a:off x="669" y="6418"/>
                <a:ext cx="3720" cy="3420"/>
                <a:chOff x="429" y="5902"/>
                <a:chExt cx="3720" cy="3420"/>
              </a:xfrm>
            </p:grpSpPr>
            <p:grpSp>
              <p:nvGrpSpPr>
                <p:cNvPr id="28744" name="Group 72"/>
                <p:cNvGrpSpPr>
                  <a:grpSpLocks/>
                </p:cNvGrpSpPr>
                <p:nvPr/>
              </p:nvGrpSpPr>
              <p:grpSpPr bwMode="auto">
                <a:xfrm>
                  <a:off x="2349" y="7342"/>
                  <a:ext cx="1800" cy="900"/>
                  <a:chOff x="2340" y="12060"/>
                  <a:chExt cx="1800" cy="900"/>
                </a:xfrm>
              </p:grpSpPr>
              <p:sp>
                <p:nvSpPr>
                  <p:cNvPr id="28745" name="Rectangle 73"/>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46" name="Text Box 74"/>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المدربات</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47" name="Group 75"/>
                <p:cNvGrpSpPr>
                  <a:grpSpLocks/>
                </p:cNvGrpSpPr>
                <p:nvPr/>
              </p:nvGrpSpPr>
              <p:grpSpPr bwMode="auto">
                <a:xfrm>
                  <a:off x="2529" y="6442"/>
                  <a:ext cx="1620" cy="720"/>
                  <a:chOff x="5300" y="12420"/>
                  <a:chExt cx="1620" cy="720"/>
                </a:xfrm>
              </p:grpSpPr>
              <p:sp>
                <p:nvSpPr>
                  <p:cNvPr id="28748" name="Oval 76"/>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9" name="Text Box 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50" name="Group 78"/>
                <p:cNvGrpSpPr>
                  <a:grpSpLocks/>
                </p:cNvGrpSpPr>
                <p:nvPr/>
              </p:nvGrpSpPr>
              <p:grpSpPr bwMode="auto">
                <a:xfrm>
                  <a:off x="1829" y="8602"/>
                  <a:ext cx="1620" cy="720"/>
                  <a:chOff x="5300" y="12420"/>
                  <a:chExt cx="1620" cy="720"/>
                </a:xfrm>
              </p:grpSpPr>
              <p:sp>
                <p:nvSpPr>
                  <p:cNvPr id="28751" name="Oval 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2" name="Text Box 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53" name="Group 81"/>
                <p:cNvGrpSpPr>
                  <a:grpSpLocks/>
                </p:cNvGrpSpPr>
                <p:nvPr/>
              </p:nvGrpSpPr>
              <p:grpSpPr bwMode="auto">
                <a:xfrm>
                  <a:off x="729" y="8062"/>
                  <a:ext cx="1620" cy="720"/>
                  <a:chOff x="5300" y="12420"/>
                  <a:chExt cx="1620" cy="720"/>
                </a:xfrm>
              </p:grpSpPr>
              <p:sp>
                <p:nvSpPr>
                  <p:cNvPr id="28754" name="Oval 8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5" name="Text Box 8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56" name="Group 84"/>
                <p:cNvGrpSpPr>
                  <a:grpSpLocks/>
                </p:cNvGrpSpPr>
                <p:nvPr/>
              </p:nvGrpSpPr>
              <p:grpSpPr bwMode="auto">
                <a:xfrm>
                  <a:off x="549" y="7242"/>
                  <a:ext cx="1620" cy="720"/>
                  <a:chOff x="5300" y="12420"/>
                  <a:chExt cx="1620" cy="720"/>
                </a:xfrm>
              </p:grpSpPr>
              <p:sp>
                <p:nvSpPr>
                  <p:cNvPr id="28757" name="Oval 8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8" name="Text Box 8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59" name="Group 87"/>
                <p:cNvGrpSpPr>
                  <a:grpSpLocks/>
                </p:cNvGrpSpPr>
                <p:nvPr/>
              </p:nvGrpSpPr>
              <p:grpSpPr bwMode="auto">
                <a:xfrm>
                  <a:off x="429" y="6462"/>
                  <a:ext cx="1620" cy="720"/>
                  <a:chOff x="5300" y="12420"/>
                  <a:chExt cx="1620" cy="720"/>
                </a:xfrm>
              </p:grpSpPr>
              <p:sp>
                <p:nvSpPr>
                  <p:cNvPr id="28760" name="Oval 8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1" name="Text Box 8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8762" name="Group 90"/>
                <p:cNvGrpSpPr>
                  <a:grpSpLocks/>
                </p:cNvGrpSpPr>
                <p:nvPr/>
              </p:nvGrpSpPr>
              <p:grpSpPr bwMode="auto">
                <a:xfrm>
                  <a:off x="1449" y="5902"/>
                  <a:ext cx="1620" cy="720"/>
                  <a:chOff x="5300" y="12420"/>
                  <a:chExt cx="1620" cy="720"/>
                </a:xfrm>
              </p:grpSpPr>
              <p:sp>
                <p:nvSpPr>
                  <p:cNvPr id="28763" name="Oval 9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4" name="Text Box 9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28765" name="Line 93"/>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6" name="Line 94"/>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7" name="Line 95"/>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8" name="Line 96"/>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9" name="Line 97"/>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0" name="Line 98"/>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71" name="Oval 99"/>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28772" name="Line 100"/>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3" name="Line 101"/>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4" name="Oval 102"/>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28775" name="Line 103"/>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6" name="Oval 104"/>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15498"/>
            <a:ext cx="642028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lang="ar-SA" sz="1600" b="1" u="sng" dirty="0">
                <a:solidFill>
                  <a:srgbClr val="000080"/>
                </a:solidFill>
                <a:latin typeface="Tahoma" pitchFamily="34" charset="0"/>
                <a:ea typeface="Times New Roman" pitchFamily="18" charset="0"/>
                <a:cs typeface="Tahoma" pitchFamily="34" charset="0"/>
              </a:rPr>
              <a:t>3- وضع العلاقات  </a:t>
            </a:r>
            <a:r>
              <a:rPr lang="en-US" sz="1600" b="1" u="sng" dirty="0">
                <a:solidFill>
                  <a:srgbClr val="000080"/>
                </a:solidFill>
                <a:latin typeface="Tahoma" pitchFamily="34" charset="0"/>
                <a:ea typeface="Times New Roman" pitchFamily="18" charset="0"/>
                <a:cs typeface="Tahoma" pitchFamily="34" charset="0"/>
              </a:rPr>
              <a:t>Relationship</a:t>
            </a:r>
            <a:r>
              <a:rPr lang="ar-SA" sz="1600" b="1" u="sng" dirty="0">
                <a:solidFill>
                  <a:srgbClr val="000080"/>
                </a:solidFill>
                <a:latin typeface="Tahoma" pitchFamily="34" charset="0"/>
                <a:ea typeface="Times New Roman" pitchFamily="18" charset="0"/>
                <a:cs typeface="Tahoma" pitchFamily="34" charset="0"/>
              </a:rPr>
              <a:t> .ويرمز لها بالشكل التالي :</a:t>
            </a:r>
          </a:p>
        </p:txBody>
      </p:sp>
      <p:sp>
        <p:nvSpPr>
          <p:cNvPr id="3" name="Diamond 2"/>
          <p:cNvSpPr/>
          <p:nvPr/>
        </p:nvSpPr>
        <p:spPr>
          <a:xfrm>
            <a:off x="2123728" y="928670"/>
            <a:ext cx="928694" cy="642942"/>
          </a:xfrm>
          <a:prstGeom prst="diamond">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TextBox 3"/>
          <p:cNvSpPr txBox="1"/>
          <p:nvPr/>
        </p:nvSpPr>
        <p:spPr>
          <a:xfrm>
            <a:off x="928662" y="1571612"/>
            <a:ext cx="7828643" cy="1668342"/>
          </a:xfrm>
          <a:prstGeom prst="rect">
            <a:avLst/>
          </a:prstGeom>
          <a:noFill/>
        </p:spPr>
        <p:txBody>
          <a:bodyPr wrap="square" rtlCol="1">
            <a:spAutoFit/>
          </a:bodyPr>
          <a:lstStyle/>
          <a:p>
            <a:pPr>
              <a:lnSpc>
                <a:spcPct val="200000"/>
              </a:lnSpc>
            </a:pPr>
            <a:r>
              <a:rPr lang="ar-SA" b="1" dirty="0"/>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p>
        </p:txBody>
      </p:sp>
      <p:sp>
        <p:nvSpPr>
          <p:cNvPr id="5" name="TextBox 4"/>
          <p:cNvSpPr txBox="1"/>
          <p:nvPr/>
        </p:nvSpPr>
        <p:spPr>
          <a:xfrm>
            <a:off x="955665" y="3519446"/>
            <a:ext cx="7828643" cy="369332"/>
          </a:xfrm>
          <a:prstGeom prst="rect">
            <a:avLst/>
          </a:prstGeom>
          <a:noFill/>
        </p:spPr>
        <p:txBody>
          <a:bodyPr wrap="square" rtlCol="1">
            <a:spAutoFit/>
          </a:bodyPr>
          <a:lstStyle/>
          <a:p>
            <a:r>
              <a:rPr lang="ar-SA" b="1" dirty="0"/>
              <a:t>لنطبق ذلك على المثال السابق ونربط الكيانات لدينا بعلاقات: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4" name="Group 90"/>
          <p:cNvGrpSpPr>
            <a:grpSpLocks/>
          </p:cNvGrpSpPr>
          <p:nvPr/>
        </p:nvGrpSpPr>
        <p:grpSpPr bwMode="auto">
          <a:xfrm>
            <a:off x="1071538" y="1000108"/>
            <a:ext cx="7397750" cy="5372100"/>
            <a:chOff x="360" y="3600"/>
            <a:chExt cx="11649" cy="8460"/>
          </a:xfrm>
        </p:grpSpPr>
        <p:grpSp>
          <p:nvGrpSpPr>
            <p:cNvPr id="1115" name="Group 91"/>
            <p:cNvGrpSpPr>
              <a:grpSpLocks/>
            </p:cNvGrpSpPr>
            <p:nvPr/>
          </p:nvGrpSpPr>
          <p:grpSpPr bwMode="auto">
            <a:xfrm>
              <a:off x="4089" y="5352"/>
              <a:ext cx="5745" cy="4680"/>
              <a:chOff x="4089" y="5352"/>
              <a:chExt cx="5745" cy="4680"/>
            </a:xfrm>
          </p:grpSpPr>
          <p:grpSp>
            <p:nvGrpSpPr>
              <p:cNvPr id="1122" name="Group 98"/>
              <p:cNvGrpSpPr>
                <a:grpSpLocks/>
              </p:cNvGrpSpPr>
              <p:nvPr/>
            </p:nvGrpSpPr>
            <p:grpSpPr bwMode="auto">
              <a:xfrm>
                <a:off x="4089" y="8772"/>
                <a:ext cx="3780" cy="1260"/>
                <a:chOff x="3060" y="8820"/>
                <a:chExt cx="3780" cy="1260"/>
              </a:xfrm>
            </p:grpSpPr>
            <p:grpSp>
              <p:nvGrpSpPr>
                <p:cNvPr id="1123" name="Group 99"/>
                <p:cNvGrpSpPr>
                  <a:grpSpLocks/>
                </p:cNvGrpSpPr>
                <p:nvPr/>
              </p:nvGrpSpPr>
              <p:grpSpPr bwMode="auto">
                <a:xfrm>
                  <a:off x="4140" y="8820"/>
                  <a:ext cx="1260" cy="1200"/>
                  <a:chOff x="4140" y="8820"/>
                  <a:chExt cx="1260" cy="1200"/>
                </a:xfrm>
              </p:grpSpPr>
              <p:sp>
                <p:nvSpPr>
                  <p:cNvPr id="1124" name="AutoShape 100"/>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25" name="Text Box 101"/>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يدربن على</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1126" name="Line 102"/>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27" name="Line 103"/>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28" name="Group 104"/>
              <p:cNvGrpSpPr>
                <a:grpSpLocks/>
              </p:cNvGrpSpPr>
              <p:nvPr/>
            </p:nvGrpSpPr>
            <p:grpSpPr bwMode="auto">
              <a:xfrm>
                <a:off x="8574" y="5352"/>
                <a:ext cx="1260" cy="4680"/>
                <a:chOff x="7545" y="5400"/>
                <a:chExt cx="1260" cy="4680"/>
              </a:xfrm>
            </p:grpSpPr>
            <p:grpSp>
              <p:nvGrpSpPr>
                <p:cNvPr id="1129" name="Group 105"/>
                <p:cNvGrpSpPr>
                  <a:grpSpLocks/>
                </p:cNvGrpSpPr>
                <p:nvPr/>
              </p:nvGrpSpPr>
              <p:grpSpPr bwMode="auto">
                <a:xfrm>
                  <a:off x="7545" y="6870"/>
                  <a:ext cx="1260" cy="1200"/>
                  <a:chOff x="4140" y="8820"/>
                  <a:chExt cx="1260" cy="1200"/>
                </a:xfrm>
              </p:grpSpPr>
              <p:sp>
                <p:nvSpPr>
                  <p:cNvPr id="1130" name="AutoShape 106"/>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1" name="Text Box 107"/>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يدرسن</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1132" name="Line 108"/>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33" name="Line 109"/>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134" name="Group 110"/>
            <p:cNvGrpSpPr>
              <a:grpSpLocks/>
            </p:cNvGrpSpPr>
            <p:nvPr/>
          </p:nvGrpSpPr>
          <p:grpSpPr bwMode="auto">
            <a:xfrm>
              <a:off x="360" y="3600"/>
              <a:ext cx="11649" cy="8460"/>
              <a:chOff x="360" y="3600"/>
              <a:chExt cx="11649" cy="8460"/>
            </a:xfrm>
          </p:grpSpPr>
          <p:grpSp>
            <p:nvGrpSpPr>
              <p:cNvPr id="1135" name="Group 111"/>
              <p:cNvGrpSpPr>
                <a:grpSpLocks/>
              </p:cNvGrpSpPr>
              <p:nvPr/>
            </p:nvGrpSpPr>
            <p:grpSpPr bwMode="auto">
              <a:xfrm>
                <a:off x="7869" y="10060"/>
                <a:ext cx="4140" cy="2000"/>
                <a:chOff x="6840" y="8820"/>
                <a:chExt cx="4140" cy="2000"/>
              </a:xfrm>
            </p:grpSpPr>
            <p:grpSp>
              <p:nvGrpSpPr>
                <p:cNvPr id="1136" name="Group 112"/>
                <p:cNvGrpSpPr>
                  <a:grpSpLocks/>
                </p:cNvGrpSpPr>
                <p:nvPr/>
              </p:nvGrpSpPr>
              <p:grpSpPr bwMode="auto">
                <a:xfrm>
                  <a:off x="6840" y="8820"/>
                  <a:ext cx="1800" cy="900"/>
                  <a:chOff x="4500" y="14220"/>
                  <a:chExt cx="1800" cy="900"/>
                </a:xfrm>
              </p:grpSpPr>
              <p:sp>
                <p:nvSpPr>
                  <p:cNvPr id="1137" name="Rectangle 113"/>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8" name="Text Box 114"/>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1142" name="Group 118"/>
                <p:cNvGrpSpPr>
                  <a:grpSpLocks/>
                </p:cNvGrpSpPr>
                <p:nvPr/>
              </p:nvGrpSpPr>
              <p:grpSpPr bwMode="auto">
                <a:xfrm>
                  <a:off x="6840" y="10080"/>
                  <a:ext cx="1620" cy="720"/>
                  <a:chOff x="5300" y="12420"/>
                  <a:chExt cx="1620" cy="720"/>
                </a:xfrm>
              </p:grpSpPr>
              <p:sp>
                <p:nvSpPr>
                  <p:cNvPr id="1143" name="Oval 11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4" name="Text Box 12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grpSp>
            <p:grpSp>
              <p:nvGrpSpPr>
                <p:cNvPr id="1145" name="Group 121"/>
                <p:cNvGrpSpPr>
                  <a:grpSpLocks/>
                </p:cNvGrpSpPr>
                <p:nvPr/>
              </p:nvGrpSpPr>
              <p:grpSpPr bwMode="auto">
                <a:xfrm>
                  <a:off x="8640" y="10080"/>
                  <a:ext cx="2340" cy="740"/>
                  <a:chOff x="8640" y="10080"/>
                  <a:chExt cx="2340" cy="740"/>
                </a:xfrm>
              </p:grpSpPr>
              <p:sp>
                <p:nvSpPr>
                  <p:cNvPr id="1146" name="Oval 122"/>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7" name="Text Box 123"/>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1149" name="Line 125"/>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0" name="Line 126"/>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51" name="Group 127"/>
              <p:cNvGrpSpPr>
                <a:grpSpLocks/>
              </p:cNvGrpSpPr>
              <p:nvPr/>
            </p:nvGrpSpPr>
            <p:grpSpPr bwMode="auto">
              <a:xfrm>
                <a:off x="4280" y="3600"/>
                <a:ext cx="7409" cy="2320"/>
                <a:chOff x="4280" y="3600"/>
                <a:chExt cx="7409" cy="2320"/>
              </a:xfrm>
            </p:grpSpPr>
            <p:grpSp>
              <p:nvGrpSpPr>
                <p:cNvPr id="1152" name="Group 128"/>
                <p:cNvGrpSpPr>
                  <a:grpSpLocks/>
                </p:cNvGrpSpPr>
                <p:nvPr/>
              </p:nvGrpSpPr>
              <p:grpSpPr bwMode="auto">
                <a:xfrm>
                  <a:off x="6329" y="3600"/>
                  <a:ext cx="5360" cy="2320"/>
                  <a:chOff x="6329" y="3600"/>
                  <a:chExt cx="5360" cy="2320"/>
                </a:xfrm>
              </p:grpSpPr>
              <p:grpSp>
                <p:nvGrpSpPr>
                  <p:cNvPr id="1153" name="Group 129"/>
                  <p:cNvGrpSpPr>
                    <a:grpSpLocks/>
                  </p:cNvGrpSpPr>
                  <p:nvPr/>
                </p:nvGrpSpPr>
                <p:grpSpPr bwMode="auto">
                  <a:xfrm>
                    <a:off x="8229" y="4480"/>
                    <a:ext cx="1800" cy="900"/>
                    <a:chOff x="6840" y="12060"/>
                    <a:chExt cx="1800" cy="900"/>
                  </a:xfrm>
                </p:grpSpPr>
                <p:sp>
                  <p:nvSpPr>
                    <p:cNvPr id="1154" name="Rectangle 130"/>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55" name="Text Box 131"/>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1156" name="Group 132"/>
                  <p:cNvGrpSpPr>
                    <a:grpSpLocks/>
                  </p:cNvGrpSpPr>
                  <p:nvPr/>
                </p:nvGrpSpPr>
                <p:grpSpPr bwMode="auto">
                  <a:xfrm>
                    <a:off x="6529" y="5200"/>
                    <a:ext cx="1620" cy="720"/>
                    <a:chOff x="5300" y="12420"/>
                    <a:chExt cx="1620" cy="720"/>
                  </a:xfrm>
                </p:grpSpPr>
                <p:sp>
                  <p:nvSpPr>
                    <p:cNvPr id="1157" name="Oval 13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8" name="Text Box 13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159" name="Group 135"/>
                  <p:cNvGrpSpPr>
                    <a:grpSpLocks/>
                  </p:cNvGrpSpPr>
                  <p:nvPr/>
                </p:nvGrpSpPr>
                <p:grpSpPr bwMode="auto">
                  <a:xfrm>
                    <a:off x="6329" y="4480"/>
                    <a:ext cx="1620" cy="720"/>
                    <a:chOff x="5300" y="12420"/>
                    <a:chExt cx="1620" cy="720"/>
                  </a:xfrm>
                </p:grpSpPr>
                <p:sp>
                  <p:nvSpPr>
                    <p:cNvPr id="1160" name="Oval 13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1" name="Text Box 13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162" name="Group 138"/>
                  <p:cNvGrpSpPr>
                    <a:grpSpLocks/>
                  </p:cNvGrpSpPr>
                  <p:nvPr/>
                </p:nvGrpSpPr>
                <p:grpSpPr bwMode="auto">
                  <a:xfrm>
                    <a:off x="6609" y="3760"/>
                    <a:ext cx="1620" cy="720"/>
                    <a:chOff x="5300" y="12420"/>
                    <a:chExt cx="1620" cy="720"/>
                  </a:xfrm>
                </p:grpSpPr>
                <p:sp>
                  <p:nvSpPr>
                    <p:cNvPr id="1163" name="Oval 13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4" name="Text Box 14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165" name="Group 141"/>
                  <p:cNvGrpSpPr>
                    <a:grpSpLocks/>
                  </p:cNvGrpSpPr>
                  <p:nvPr/>
                </p:nvGrpSpPr>
                <p:grpSpPr bwMode="auto">
                  <a:xfrm>
                    <a:off x="8269" y="3600"/>
                    <a:ext cx="1620" cy="720"/>
                    <a:chOff x="5300" y="12420"/>
                    <a:chExt cx="1620" cy="720"/>
                  </a:xfrm>
                </p:grpSpPr>
                <p:sp>
                  <p:nvSpPr>
                    <p:cNvPr id="1166" name="Oval 14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7" name="Text Box 14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168" name="Group 144"/>
                  <p:cNvGrpSpPr>
                    <a:grpSpLocks/>
                  </p:cNvGrpSpPr>
                  <p:nvPr/>
                </p:nvGrpSpPr>
                <p:grpSpPr bwMode="auto">
                  <a:xfrm>
                    <a:off x="10069" y="3940"/>
                    <a:ext cx="1620" cy="720"/>
                    <a:chOff x="5300" y="12420"/>
                    <a:chExt cx="1620" cy="720"/>
                  </a:xfrm>
                </p:grpSpPr>
                <p:sp>
                  <p:nvSpPr>
                    <p:cNvPr id="1169" name="Oval 145"/>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0" name="Text Box 1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1171" name="Line 147"/>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2" name="Line 148"/>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3" name="Line 149"/>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4" name="Line 150"/>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5" name="Line 151"/>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176" name="Oval 152"/>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177" name="Line 153"/>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8" name="Line 154"/>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9" name="Oval 155"/>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180" name="Line 156"/>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1" name="Oval 157"/>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182" name="Group 158"/>
              <p:cNvGrpSpPr>
                <a:grpSpLocks/>
              </p:cNvGrpSpPr>
              <p:nvPr/>
            </p:nvGrpSpPr>
            <p:grpSpPr bwMode="auto">
              <a:xfrm>
                <a:off x="360" y="6418"/>
                <a:ext cx="4029" cy="4182"/>
                <a:chOff x="360" y="6418"/>
                <a:chExt cx="4029" cy="4182"/>
              </a:xfrm>
            </p:grpSpPr>
            <p:grpSp>
              <p:nvGrpSpPr>
                <p:cNvPr id="1183" name="Group 159"/>
                <p:cNvGrpSpPr>
                  <a:grpSpLocks/>
                </p:cNvGrpSpPr>
                <p:nvPr/>
              </p:nvGrpSpPr>
              <p:grpSpPr bwMode="auto">
                <a:xfrm>
                  <a:off x="669" y="6418"/>
                  <a:ext cx="3720" cy="3420"/>
                  <a:chOff x="429" y="5902"/>
                  <a:chExt cx="3720" cy="3420"/>
                </a:xfrm>
              </p:grpSpPr>
              <p:grpSp>
                <p:nvGrpSpPr>
                  <p:cNvPr id="1184" name="Group 160"/>
                  <p:cNvGrpSpPr>
                    <a:grpSpLocks/>
                  </p:cNvGrpSpPr>
                  <p:nvPr/>
                </p:nvGrpSpPr>
                <p:grpSpPr bwMode="auto">
                  <a:xfrm>
                    <a:off x="2349" y="7342"/>
                    <a:ext cx="1800" cy="900"/>
                    <a:chOff x="2340" y="12060"/>
                    <a:chExt cx="1800" cy="900"/>
                  </a:xfrm>
                </p:grpSpPr>
                <p:sp>
                  <p:nvSpPr>
                    <p:cNvPr id="1185" name="Rectangle 161"/>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86" name="Text Box 162"/>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1187" name="Group 163"/>
                  <p:cNvGrpSpPr>
                    <a:grpSpLocks/>
                  </p:cNvGrpSpPr>
                  <p:nvPr/>
                </p:nvGrpSpPr>
                <p:grpSpPr bwMode="auto">
                  <a:xfrm>
                    <a:off x="2529" y="6442"/>
                    <a:ext cx="1620" cy="720"/>
                    <a:chOff x="5300" y="12420"/>
                    <a:chExt cx="1620" cy="720"/>
                  </a:xfrm>
                </p:grpSpPr>
                <p:sp>
                  <p:nvSpPr>
                    <p:cNvPr id="1188" name="Oval 164"/>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9" name="Text Box 16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190" name="Group 166"/>
                  <p:cNvGrpSpPr>
                    <a:grpSpLocks/>
                  </p:cNvGrpSpPr>
                  <p:nvPr/>
                </p:nvGrpSpPr>
                <p:grpSpPr bwMode="auto">
                  <a:xfrm>
                    <a:off x="1829" y="8602"/>
                    <a:ext cx="1620" cy="720"/>
                    <a:chOff x="5300" y="12420"/>
                    <a:chExt cx="1620" cy="720"/>
                  </a:xfrm>
                </p:grpSpPr>
                <p:sp>
                  <p:nvSpPr>
                    <p:cNvPr id="1191" name="Oval 16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2" name="Text Box 16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193" name="Group 169"/>
                  <p:cNvGrpSpPr>
                    <a:grpSpLocks/>
                  </p:cNvGrpSpPr>
                  <p:nvPr/>
                </p:nvGrpSpPr>
                <p:grpSpPr bwMode="auto">
                  <a:xfrm>
                    <a:off x="729" y="8062"/>
                    <a:ext cx="1620" cy="720"/>
                    <a:chOff x="5300" y="12420"/>
                    <a:chExt cx="1620" cy="720"/>
                  </a:xfrm>
                </p:grpSpPr>
                <p:sp>
                  <p:nvSpPr>
                    <p:cNvPr id="1194" name="Oval 17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5" name="Text Box 17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196" name="Group 172"/>
                  <p:cNvGrpSpPr>
                    <a:grpSpLocks/>
                  </p:cNvGrpSpPr>
                  <p:nvPr/>
                </p:nvGrpSpPr>
                <p:grpSpPr bwMode="auto">
                  <a:xfrm>
                    <a:off x="549" y="7242"/>
                    <a:ext cx="1620" cy="720"/>
                    <a:chOff x="5300" y="12420"/>
                    <a:chExt cx="1620" cy="720"/>
                  </a:xfrm>
                </p:grpSpPr>
                <p:sp>
                  <p:nvSpPr>
                    <p:cNvPr id="1197" name="Oval 17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8" name="Text Box 17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199" name="Group 175"/>
                  <p:cNvGrpSpPr>
                    <a:grpSpLocks/>
                  </p:cNvGrpSpPr>
                  <p:nvPr/>
                </p:nvGrpSpPr>
                <p:grpSpPr bwMode="auto">
                  <a:xfrm>
                    <a:off x="429" y="6462"/>
                    <a:ext cx="1620" cy="720"/>
                    <a:chOff x="5300" y="12420"/>
                    <a:chExt cx="1620" cy="720"/>
                  </a:xfrm>
                </p:grpSpPr>
                <p:sp>
                  <p:nvSpPr>
                    <p:cNvPr id="1200" name="Oval 17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1" name="Text Box 1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202" name="Group 178"/>
                  <p:cNvGrpSpPr>
                    <a:grpSpLocks/>
                  </p:cNvGrpSpPr>
                  <p:nvPr/>
                </p:nvGrpSpPr>
                <p:grpSpPr bwMode="auto">
                  <a:xfrm>
                    <a:off x="1449" y="5902"/>
                    <a:ext cx="1620" cy="720"/>
                    <a:chOff x="5300" y="12420"/>
                    <a:chExt cx="1620" cy="720"/>
                  </a:xfrm>
                </p:grpSpPr>
                <p:sp>
                  <p:nvSpPr>
                    <p:cNvPr id="1203" name="Oval 1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4" name="Text Box 1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1205" name="Line 181"/>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6" name="Line 182"/>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7" name="Line 183"/>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8" name="Line 184"/>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9" name="Line 185"/>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0" name="Line 186"/>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211" name="Oval 187"/>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212" name="Line 188"/>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3" name="Line 189"/>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4" name="Oval 190"/>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215" name="Line 191"/>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6" name="Oval 192"/>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00109"/>
            <a:ext cx="64202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a:ln>
                  <a:noFill/>
                </a:ln>
                <a:solidFill>
                  <a:srgbClr val="000080"/>
                </a:solidFill>
                <a:effectLst/>
                <a:latin typeface="Tahoma" pitchFamily="34" charset="0"/>
                <a:ea typeface="Times New Roman" pitchFamily="18" charset="0"/>
                <a:cs typeface="Tahoma" pitchFamily="34" charset="0"/>
              </a:rPr>
              <a:t>4- </a:t>
            </a:r>
            <a:r>
              <a:rPr kumimoji="0" lang="ar-SA" sz="1600" b="1" i="0" u="sng" strike="noStrike" cap="none" normalizeH="0" baseline="0" dirty="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a:ln>
                  <a:noFill/>
                </a:ln>
                <a:solidFill>
                  <a:srgbClr val="000080"/>
                </a:solidFill>
                <a:effectLst/>
                <a:latin typeface="Tahoma" pitchFamily="34" charset="0"/>
                <a:ea typeface="Times New Roman" pitchFamily="18" charset="0"/>
                <a:cs typeface="Tahoma" pitchFamily="34" charset="0"/>
              </a:rPr>
              <a:t>Cardinality ratio</a:t>
            </a:r>
            <a:r>
              <a:rPr lang="ar-SA" b="1" u="sng" dirty="0"/>
              <a:t> </a:t>
            </a:r>
            <a:r>
              <a:rPr kumimoji="0" lang="ar-SA" sz="1600" b="1" i="0" u="sng" strike="noStrike" cap="none" normalizeH="0" dirty="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sp>
        <p:nvSpPr>
          <p:cNvPr id="3083" name="Rectangle 11"/>
          <p:cNvSpPr>
            <a:spLocks noChangeArrowheads="1"/>
          </p:cNvSpPr>
          <p:nvPr/>
        </p:nvSpPr>
        <p:spPr bwMode="auto">
          <a:xfrm>
            <a:off x="214282" y="1571612"/>
            <a:ext cx="8501059"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a:ln>
                  <a:noFill/>
                </a:ln>
                <a:solidFill>
                  <a:schemeClr val="tx1"/>
                </a:solidFill>
                <a:effectLst/>
                <a:latin typeface="Arial" pitchFamily="34" charset="0"/>
                <a:ea typeface="Times New Roman" pitchFamily="18" charset="0"/>
                <a:cs typeface="Arial" pitchFamily="34" charset="0"/>
              </a:rPr>
              <a:t>أولاً- علاقة واحد إلى واحد</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One to One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1:1</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سجل مطابق واحد في الكيان الثاني وكل سجل في الكيان الثاني له سجل مطابق واحد في الكيان الأول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شركة تتكون من عدة أقسام ، بحيث لكل قسم مدير واحد وكل مدير يرأس قسم واحد فتكون</a:t>
            </a:r>
            <a:r>
              <a:rPr kumimoji="0" lang="ar-SA" sz="2000" b="0" i="0" u="none" strike="noStrike" cap="none" normalizeH="0" dirty="0">
                <a:ln>
                  <a:noFill/>
                </a:ln>
                <a:solidFill>
                  <a:schemeClr val="tx1"/>
                </a:solidFill>
                <a:effectLst/>
                <a:latin typeface="Arial" pitchFamily="34" charset="0"/>
                <a:ea typeface="Times New Roman" pitchFamily="18" charset="0"/>
                <a:cs typeface="Arial" pitchFamily="34" charset="0"/>
              </a:rPr>
              <a:t> العلاقة بين كيان المدير وكيان الأسام علاقة واحد إلى واحد</a:t>
            </a:r>
            <a:r>
              <a:rPr kumimoji="0" lang="ar-SA"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ar-SA" sz="2000" b="0" i="0" u="none" strike="noStrike" cap="none" normalizeH="0" baseline="0" dirty="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68"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10258" name="Group 18"/>
          <p:cNvGrpSpPr>
            <a:grpSpLocks noChangeAspect="1"/>
          </p:cNvGrpSpPr>
          <p:nvPr/>
        </p:nvGrpSpPr>
        <p:grpSpPr bwMode="auto">
          <a:xfrm>
            <a:off x="1428728" y="4143380"/>
            <a:ext cx="5273675" cy="1371600"/>
            <a:chOff x="1795" y="3924"/>
            <a:chExt cx="8306" cy="2160"/>
          </a:xfrm>
        </p:grpSpPr>
        <p:sp>
          <p:nvSpPr>
            <p:cNvPr id="10267" name="AutoShape 27"/>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266" name="Rectangle 26"/>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a:ln>
                    <a:noFill/>
                  </a:ln>
                  <a:solidFill>
                    <a:schemeClr val="tx1"/>
                  </a:solidFill>
                  <a:effectLst/>
                  <a:latin typeface="Arial" pitchFamily="34" charset="0"/>
                  <a:ea typeface="Times New Roman" pitchFamily="18" charset="0"/>
                  <a:cs typeface="Arial" pitchFamily="34" charset="0"/>
                </a:rPr>
                <a:t>المدير</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265" name="Rectangle 25"/>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a:ln>
                    <a:noFill/>
                  </a:ln>
                  <a:solidFill>
                    <a:schemeClr val="tx1"/>
                  </a:solidFill>
                  <a:effectLst/>
                  <a:latin typeface="Arial" pitchFamily="34" charset="0"/>
                  <a:ea typeface="Times New Roman" pitchFamily="18" charset="0"/>
                  <a:cs typeface="Arial" pitchFamily="34" charset="0"/>
                </a:rPr>
                <a:t>القسم</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264"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3"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2" name="Text Box 22"/>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261" name="Text Box 21"/>
            <p:cNvSpPr txBox="1">
              <a:spLocks noChangeArrowheads="1"/>
            </p:cNvSpPr>
            <p:nvPr/>
          </p:nvSpPr>
          <p:spPr bwMode="auto">
            <a:xfrm>
              <a:off x="4770" y="4177"/>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260" name="Text Box 20"/>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259" name="Text Box 19"/>
            <p:cNvSpPr txBox="1">
              <a:spLocks noChangeArrowheads="1"/>
            </p:cNvSpPr>
            <p:nvPr/>
          </p:nvSpPr>
          <p:spPr bwMode="auto">
            <a:xfrm>
              <a:off x="6933" y="4836"/>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83"/>
                                        </p:tgtEl>
                                        <p:attrNameLst>
                                          <p:attrName>style.visibility</p:attrName>
                                        </p:attrNameLst>
                                      </p:cBhvr>
                                      <p:to>
                                        <p:strVal val="visible"/>
                                      </p:to>
                                    </p:set>
                                    <p:animEffect transition="in" filter="box(in)">
                                      <p:cBhvr>
                                        <p:cTn id="12"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u="sng" dirty="0">
                <a:cs typeface="+mn-cs"/>
              </a:rPr>
              <a:t>أنواع قواعد البيانات</a:t>
            </a:r>
          </a:p>
        </p:txBody>
      </p:sp>
      <p:sp>
        <p:nvSpPr>
          <p:cNvPr id="3" name="Content Placeholder 2"/>
          <p:cNvSpPr>
            <a:spLocks noGrp="1"/>
          </p:cNvSpPr>
          <p:nvPr>
            <p:ph idx="1"/>
          </p:nvPr>
        </p:nvSpPr>
        <p:spPr/>
        <p:txBody>
          <a:bodyPr/>
          <a:lstStyle/>
          <a:p>
            <a:pPr>
              <a:buNone/>
            </a:pPr>
            <a:r>
              <a:rPr lang="ar-SA" dirty="0"/>
              <a:t>في الماضي كانت قواعد البيانات المتعارف عليها هي :</a:t>
            </a:r>
          </a:p>
          <a:p>
            <a:r>
              <a:rPr lang="ar-SA" u="sng" dirty="0"/>
              <a:t>قواعد البيانات الشبكية</a:t>
            </a:r>
          </a:p>
          <a:p>
            <a:r>
              <a:rPr lang="ar-SA" u="sng" dirty="0"/>
              <a:t>قواعد البيانات الهرمية </a:t>
            </a:r>
          </a:p>
          <a:p>
            <a:pPr>
              <a:buNone/>
            </a:pPr>
            <a:r>
              <a:rPr lang="ar-SA" dirty="0"/>
              <a:t>وظلت هذه الأنواع هي المستخدمة حتى ظهرت قواعد </a:t>
            </a:r>
            <a:r>
              <a:rPr lang="ar-SA" u="sng" dirty="0"/>
              <a:t>البيانات العلائقية </a:t>
            </a:r>
          </a:p>
          <a:p>
            <a:pPr>
              <a:buNone/>
            </a:pPr>
            <a:r>
              <a:rPr lang="ar-SA" dirty="0"/>
              <a:t>ونظرا لقوة نظم إدارة قواعد البيانات العلائقية فقد طغت على الأنواع الأخرى وأصبحت هي النوع الوحيد المستخدم.</a:t>
            </a:r>
          </a:p>
          <a:p>
            <a:pPr>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a:ln>
                  <a:noFill/>
                </a:ln>
                <a:solidFill>
                  <a:srgbClr val="000080"/>
                </a:solidFill>
                <a:effectLst/>
                <a:latin typeface="Tahoma" pitchFamily="34" charset="0"/>
                <a:ea typeface="Times New Roman" pitchFamily="18" charset="0"/>
                <a:cs typeface="Tahoma" pitchFamily="34" charset="0"/>
              </a:rPr>
              <a:t>Cardinality ratio</a:t>
            </a:r>
            <a:r>
              <a:rPr lang="ar-SA" b="1" u="sng" dirty="0"/>
              <a:t> </a:t>
            </a:r>
            <a:r>
              <a:rPr kumimoji="0" lang="ar-SA" sz="1600" b="1" i="0" u="sng" strike="noStrike" cap="none" normalizeH="0" dirty="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500034" y="1571612"/>
            <a:ext cx="8286777"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a:ln>
                  <a:noFill/>
                </a:ln>
                <a:solidFill>
                  <a:schemeClr val="tx1"/>
                </a:solidFill>
                <a:effectLst/>
                <a:latin typeface="Arial" pitchFamily="34" charset="0"/>
                <a:ea typeface="Times New Roman" pitchFamily="18" charset="0"/>
                <a:cs typeface="Arial" pitchFamily="34" charset="0"/>
              </a:rPr>
              <a:t>ثانياً</a:t>
            </a:r>
            <a:r>
              <a:rPr kumimoji="0" lang="ar-SA" sz="2000" b="1" i="0" u="sng"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a:ln>
                  <a:noFill/>
                </a:ln>
                <a:solidFill>
                  <a:schemeClr val="tx1"/>
                </a:solidFill>
                <a:effectLst/>
                <a:latin typeface="Arial" pitchFamily="34" charset="0"/>
                <a:ea typeface="Times New Roman" pitchFamily="18" charset="0"/>
                <a:cs typeface="Arial" pitchFamily="34" charset="0"/>
              </a:rPr>
              <a:t>- علاقة واحد إلى متعدد</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One to Many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1:M</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عدة سجلات مطابقة  في الكيان الثاني وكل سجل في الكيان الثاني له سجل مطابق واحد في الكيان الأول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457200" algn="l"/>
              </a:tabLst>
            </a:pPr>
            <a:r>
              <a:rPr lang="ar-SA" sz="2000" dirty="0">
                <a:latin typeface="Arial" pitchFamily="34" charset="0"/>
                <a:ea typeface="Times New Roman" pitchFamily="18" charset="0"/>
                <a:cs typeface="Arial" pitchFamily="34" charset="0"/>
              </a:rPr>
              <a:t>حضانة أطفال كل طفل يعتنى به من قبل مربية واحدة فقط بينما المربية ممكن أن تكون مسؤولة عن أكثر من طفل فتكون العلاقة بين المربيات و الأطفال علاقة واحد إلى متعدد</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nvGrpSpPr>
          <p:cNvPr id="4" name="Group 1"/>
          <p:cNvGrpSpPr>
            <a:grpSpLocks noChangeAspect="1"/>
          </p:cNvGrpSpPr>
          <p:nvPr/>
        </p:nvGrpSpPr>
        <p:grpSpPr bwMode="auto">
          <a:xfrm>
            <a:off x="2285984" y="4572008"/>
            <a:ext cx="5273675" cy="935038"/>
            <a:chOff x="1783" y="4200"/>
            <a:chExt cx="8306" cy="1472"/>
          </a:xfrm>
        </p:grpSpPr>
        <p:sp>
          <p:nvSpPr>
            <p:cNvPr id="5" name="AutoShape 10"/>
            <p:cNvSpPr>
              <a:spLocks noChangeAspect="1" noChangeArrowheads="1" noTextEdit="1"/>
            </p:cNvSpPr>
            <p:nvPr/>
          </p:nvSpPr>
          <p:spPr bwMode="auto">
            <a:xfrm>
              <a:off x="1783" y="4200"/>
              <a:ext cx="8306" cy="1472"/>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6" name="Rectangle 9"/>
            <p:cNvSpPr>
              <a:spLocks noChangeArrowheads="1"/>
            </p:cNvSpPr>
            <p:nvPr/>
          </p:nvSpPr>
          <p:spPr bwMode="auto">
            <a:xfrm>
              <a:off x="7320" y="4671"/>
              <a:ext cx="1051" cy="969"/>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a:ln>
                    <a:noFill/>
                  </a:ln>
                  <a:solidFill>
                    <a:schemeClr val="tx1"/>
                  </a:solidFill>
                  <a:effectLst/>
                  <a:latin typeface="Arial" pitchFamily="34" charset="0"/>
                  <a:ea typeface="Times New Roman" pitchFamily="18" charset="0"/>
                  <a:cs typeface="Arial" pitchFamily="34" charset="0"/>
                </a:rPr>
                <a:t>المربية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3158" y="4671"/>
              <a:ext cx="976" cy="1001"/>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1600" b="1" dirty="0">
                  <a:latin typeface="Arial" pitchFamily="34" charset="0"/>
                  <a:cs typeface="Arial" pitchFamily="34" charset="0"/>
                </a:rPr>
                <a:t>الطفل</a:t>
              </a:r>
              <a:endParaRPr kumimoji="0" lang="ar-SA" sz="1800" b="0" i="0" u="none" strike="noStrike" cap="none" normalizeH="0" baseline="0" dirty="0">
                <a:ln>
                  <a:noFill/>
                </a:ln>
                <a:effectLst/>
                <a:latin typeface="Arial" pitchFamily="34" charset="0"/>
                <a:cs typeface="Arial" pitchFamily="34" charset="0"/>
              </a:endParaRPr>
            </a:p>
          </p:txBody>
        </p:sp>
        <p:sp>
          <p:nvSpPr>
            <p:cNvPr id="8"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9"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 name="Text Box 5"/>
            <p:cNvSpPr txBox="1">
              <a:spLocks noChangeArrowheads="1"/>
            </p:cNvSpPr>
            <p:nvPr/>
          </p:nvSpPr>
          <p:spPr bwMode="auto">
            <a:xfrm>
              <a:off x="6761" y="420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1" name="Text Box 4"/>
            <p:cNvSpPr txBox="1">
              <a:spLocks noChangeArrowheads="1"/>
            </p:cNvSpPr>
            <p:nvPr/>
          </p:nvSpPr>
          <p:spPr bwMode="auto">
            <a:xfrm>
              <a:off x="4319" y="4282"/>
              <a:ext cx="556"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2" name="Text Box 3"/>
            <p:cNvSpPr txBox="1">
              <a:spLocks noChangeArrowheads="1"/>
            </p:cNvSpPr>
            <p:nvPr/>
          </p:nvSpPr>
          <p:spPr bwMode="auto">
            <a:xfrm>
              <a:off x="4451" y="5019"/>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3" name="Text Box 2"/>
            <p:cNvSpPr txBox="1">
              <a:spLocks noChangeArrowheads="1"/>
            </p:cNvSpPr>
            <p:nvPr/>
          </p:nvSpPr>
          <p:spPr bwMode="auto">
            <a:xfrm>
              <a:off x="6755" y="498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698"/>
                                        </p:tgtEl>
                                        <p:attrNameLst>
                                          <p:attrName>style.visibility</p:attrName>
                                        </p:attrNameLst>
                                      </p:cBhvr>
                                      <p:to>
                                        <p:strVal val="visible"/>
                                      </p:to>
                                    </p:set>
                                    <p:animEffect transition="in" filter="box(in)">
                                      <p:cBhvr>
                                        <p:cTn id="12"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69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00034" y="1571612"/>
            <a:ext cx="8286777"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ar-SA" sz="2000" b="1" i="0" u="sng" strike="noStrike" cap="none" normalizeH="0" baseline="0" dirty="0">
                <a:ln>
                  <a:noFill/>
                </a:ln>
                <a:solidFill>
                  <a:schemeClr val="tx1"/>
                </a:solidFill>
                <a:effectLst/>
                <a:latin typeface="Arial" pitchFamily="34" charset="0"/>
                <a:ea typeface="Times New Roman" pitchFamily="18" charset="0"/>
                <a:cs typeface="Arial" pitchFamily="34" charset="0"/>
              </a:rPr>
              <a:t>ثالثاً</a:t>
            </a:r>
            <a:r>
              <a:rPr kumimoji="0" lang="ar-SA" sz="2000" b="1" i="0" u="sng"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a:ln>
                  <a:noFill/>
                </a:ln>
                <a:solidFill>
                  <a:schemeClr val="tx1"/>
                </a:solidFill>
                <a:effectLst/>
                <a:latin typeface="Arial" pitchFamily="34" charset="0"/>
                <a:ea typeface="Times New Roman" pitchFamily="18" charset="0"/>
                <a:cs typeface="Arial" pitchFamily="34" charset="0"/>
              </a:rPr>
              <a:t>- </a:t>
            </a:r>
            <a:r>
              <a:rPr lang="ar-SA" sz="2000" b="1" u="sng" dirty="0"/>
              <a:t>علاقة متعدد إلى متعدد</a:t>
            </a:r>
            <a:endParaRPr lang="en-US" sz="2000" dirty="0"/>
          </a:p>
          <a:p>
            <a:r>
              <a:rPr lang="en-US" sz="2000" dirty="0"/>
              <a:t>Many to Many   </a:t>
            </a:r>
          </a:p>
          <a:p>
            <a:r>
              <a:rPr lang="ar-SA" sz="2000" dirty="0"/>
              <a:t>   يرمز لها بــ </a:t>
            </a:r>
            <a:r>
              <a:rPr lang="en-US" sz="2000" dirty="0"/>
              <a:t>M:N</a:t>
            </a:r>
          </a:p>
          <a:p>
            <a:r>
              <a:rPr lang="ar-SA" sz="2000" dirty="0"/>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000" dirty="0"/>
          </a:p>
          <a:p>
            <a:pPr lvl="0"/>
            <a:r>
              <a:rPr lang="ar-SA" sz="2000" dirty="0"/>
              <a:t> مثال : الجامعة ، يتم تدريس عدة مقررات ، بحيث المقرر الواحد يمكن أن يسجل فيه أكثر من طالب ، ويمكن  للطالب أن يدرس أكثر من مقرر.</a:t>
            </a:r>
          </a:p>
          <a:p>
            <a:pPr lvl="0"/>
            <a:r>
              <a:rPr lang="ar-SA" sz="2000" dirty="0"/>
              <a:t>إذن العلاقة بين كيان الطالب وكيان المقرر علاقة متعدد إلى متعدد</a:t>
            </a:r>
            <a:endParaRPr lang="en-US" sz="2000" dirty="0"/>
          </a:p>
          <a:p>
            <a:r>
              <a:rPr lang="ar-SA" sz="2000" dirty="0"/>
              <a:t> </a:t>
            </a:r>
            <a:endParaRPr lang="en-US" sz="2000" dirty="0"/>
          </a:p>
        </p:txBody>
      </p:sp>
      <p:sp>
        <p:nvSpPr>
          <p:cNvPr id="3"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a:ln>
                  <a:noFill/>
                </a:ln>
                <a:solidFill>
                  <a:srgbClr val="000080"/>
                </a:solidFill>
                <a:effectLst/>
                <a:latin typeface="Tahoma" pitchFamily="34" charset="0"/>
                <a:ea typeface="Times New Roman" pitchFamily="18" charset="0"/>
                <a:cs typeface="Tahoma" pitchFamily="34" charset="0"/>
              </a:rPr>
              <a:t>Cardinality ratio</a:t>
            </a:r>
            <a:r>
              <a:rPr lang="ar-SA" b="1" u="sng" dirty="0"/>
              <a:t> </a:t>
            </a:r>
            <a:r>
              <a:rPr kumimoji="0" lang="ar-SA" sz="1600" b="1" i="0" u="sng" strike="noStrike" cap="none" normalizeH="0" dirty="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sp>
        <p:nvSpPr>
          <p:cNvPr id="820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8193" name="Group 1"/>
          <p:cNvGrpSpPr>
            <a:grpSpLocks noChangeAspect="1"/>
          </p:cNvGrpSpPr>
          <p:nvPr/>
        </p:nvGrpSpPr>
        <p:grpSpPr bwMode="auto">
          <a:xfrm>
            <a:off x="2143108" y="4071942"/>
            <a:ext cx="5273675" cy="1371600"/>
            <a:chOff x="1795" y="3924"/>
            <a:chExt cx="8306" cy="2160"/>
          </a:xfrm>
        </p:grpSpPr>
        <p:sp>
          <p:nvSpPr>
            <p:cNvPr id="8202" name="AutoShape 10"/>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8201" name="Rectangle 9"/>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a:ln>
                    <a:noFill/>
                  </a:ln>
                  <a:solidFill>
                    <a:schemeClr val="tx1"/>
                  </a:solidFill>
                  <a:effectLst/>
                  <a:latin typeface="Arial" pitchFamily="34" charset="0"/>
                  <a:ea typeface="Times New Roman" pitchFamily="18" charset="0"/>
                  <a:cs typeface="Arial" pitchFamily="34" charset="0"/>
                </a:rPr>
                <a:t>المقرر</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a:ln>
                    <a:noFill/>
                  </a:ln>
                  <a:solidFill>
                    <a:schemeClr val="tx1"/>
                  </a:solidFill>
                  <a:effectLst/>
                  <a:latin typeface="Arial" pitchFamily="34" charset="0"/>
                  <a:ea typeface="Times New Roman" pitchFamily="18" charset="0"/>
                  <a:cs typeface="Arial" pitchFamily="34" charset="0"/>
                </a:rPr>
                <a:t>الطالب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8199"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8"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7" name="Text Box 5"/>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8196" name="Text Box 4"/>
            <p:cNvSpPr txBox="1">
              <a:spLocks noChangeArrowheads="1"/>
            </p:cNvSpPr>
            <p:nvPr/>
          </p:nvSpPr>
          <p:spPr bwMode="auto">
            <a:xfrm>
              <a:off x="4639" y="4177"/>
              <a:ext cx="529" cy="572"/>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8195" name="Text Box 3"/>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8194" name="Text Box 2"/>
            <p:cNvSpPr txBox="1">
              <a:spLocks noChangeArrowheads="1"/>
            </p:cNvSpPr>
            <p:nvPr/>
          </p:nvSpPr>
          <p:spPr bwMode="auto">
            <a:xfrm>
              <a:off x="6852" y="4836"/>
              <a:ext cx="479"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en-US" sz="2000" dirty="0">
                  <a:solidFill>
                    <a:srgbClr val="000000"/>
                  </a:solidFill>
                  <a:latin typeface="Arial" pitchFamily="34" charset="0"/>
                  <a:cs typeface="Arial" pitchFamily="34" charset="0"/>
                </a:rPr>
                <a:t>N</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16" name="Rectangle 15"/>
          <p:cNvSpPr/>
          <p:nvPr/>
        </p:nvSpPr>
        <p:spPr>
          <a:xfrm>
            <a:off x="2143108" y="5357826"/>
            <a:ext cx="6000792" cy="369332"/>
          </a:xfrm>
          <a:prstGeom prst="rect">
            <a:avLst/>
          </a:prstGeom>
        </p:spPr>
        <p:txBody>
          <a:bodyPr wrap="square">
            <a:spAutoFit/>
          </a:bodyPr>
          <a:lstStyle/>
          <a:p>
            <a:r>
              <a:rPr lang="ar-SA" b="1" dirty="0"/>
              <a:t>لنطبق ذلك على مثال مركز التدريب السابق ونحدد أنواع العلاقات كالتالي: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1845434"/>
            <a:ext cx="864399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a:ln>
                  <a:noFill/>
                </a:ln>
                <a:solidFill>
                  <a:srgbClr val="000080"/>
                </a:solidFill>
                <a:effectLst/>
                <a:latin typeface="Tahoma" pitchFamily="34" charset="0"/>
                <a:ea typeface="Times New Roman" pitchFamily="18" charset="0"/>
                <a:cs typeface="Tahoma" pitchFamily="34" charset="0"/>
                <a:sym typeface="Wingdings" pitchFamily="2" charset="2"/>
              </a:rPr>
              <a:t>لنأخذ العلاقة بين المدربات والدورات فأسأل نفسي سؤالين :</a:t>
            </a:r>
            <a:endParaRPr kumimoji="0" lang="en-US" sz="1400" b="0" i="0" u="sng"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none" strike="noStrike" cap="none" normalizeH="0" baseline="0" dirty="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المدربة الواحدة ممكن أن تعطي اكثر من دورة في نفس الوقت أم دورة واحدة؟</a:t>
            </a:r>
            <a:endParaRPr kumimoji="0" lang="en-US" sz="1400" b="0"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indent="457200" eaLnBrk="0" fontAlgn="base" hangingPunct="0">
              <a:lnSpc>
                <a:spcPct val="150000"/>
              </a:lnSpc>
              <a:spcBef>
                <a:spcPct val="0"/>
              </a:spcBef>
              <a:spcAft>
                <a:spcPct val="0"/>
              </a:spcAft>
              <a:tabLst>
                <a:tab pos="457200" algn="r"/>
              </a:tabLst>
            </a:pPr>
            <a:r>
              <a:rPr lang="ar-SA" sz="1400" b="1" dirty="0">
                <a:solidFill>
                  <a:srgbClr val="000080"/>
                </a:solidFill>
                <a:latin typeface="Tahoma" pitchFamily="34" charset="0"/>
                <a:cs typeface="Tahoma" pitchFamily="34" charset="0"/>
                <a:sym typeface="Wingdings" pitchFamily="2" charset="2"/>
              </a:rPr>
              <a:t>السؤال الثاني : هل الدورة الواحدة تعطيها اكثر من مدربة أم مدربة واحدة ؟</a:t>
            </a:r>
            <a:endParaRPr lang="en-US" sz="1400" b="1" dirty="0">
              <a:solidFill>
                <a:srgbClr val="000080"/>
              </a:solidFill>
              <a:latin typeface="Tahoma" pitchFamily="34" charset="0"/>
              <a:cs typeface="Tahoma"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a:ln>
                  <a:noFill/>
                </a:ln>
                <a:effectLst/>
                <a:latin typeface="Tahoma" pitchFamily="34" charset="0"/>
                <a:ea typeface="Times New Roman" pitchFamily="18" charset="0"/>
                <a:cs typeface="Tahoma" pitchFamily="34" charset="0"/>
                <a:sym typeface="Wingdings" pitchFamily="2" charset="2"/>
              </a:rPr>
              <a:t>نجيب على السؤال الأول فنقول أن المدربة الواحدة ممكن أن تعطي اكثر من دورة .</a:t>
            </a:r>
            <a:endParaRPr kumimoji="0" lang="en-US" sz="1400" i="0" u="none" strike="noStrike" cap="none" normalizeH="0" baseline="0" dirty="0">
              <a:ln>
                <a:noFill/>
              </a:ln>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a:ln>
                  <a:noFill/>
                </a:ln>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تعطيها أو تدرب عليها اكثر من مدربة .</a:t>
            </a:r>
            <a:endParaRPr kumimoji="0" lang="en-US" sz="1400" i="0" u="none" strike="noStrike" cap="none" normalizeH="0" baseline="0" dirty="0">
              <a:ln>
                <a:noFill/>
              </a:ln>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b="1" i="0" u="none" strike="noStrike" cap="none" normalizeH="0" baseline="0" dirty="0">
                <a:ln>
                  <a:noFill/>
                </a:ln>
                <a:effectLst/>
                <a:latin typeface="Tahoma" pitchFamily="34" charset="0"/>
                <a:ea typeface="Times New Roman" pitchFamily="18" charset="0"/>
                <a:cs typeface="Tahoma" pitchFamily="34" charset="0"/>
                <a:sym typeface="Wingdings" pitchFamily="2" charset="2"/>
              </a:rPr>
              <a:t>فمن هذين السؤال تنتج العلاقة التالية :</a:t>
            </a:r>
            <a:r>
              <a:rPr lang="en-US" sz="1400" b="1" dirty="0">
                <a:latin typeface="Tahoma" pitchFamily="34" charset="0"/>
                <a:ea typeface="Times New Roman" pitchFamily="18" charset="0"/>
                <a:cs typeface="Tahoma" pitchFamily="34" charset="0"/>
                <a:sym typeface="Wingdings" pitchFamily="2" charset="2"/>
              </a:rPr>
              <a:t> M:N</a:t>
            </a:r>
            <a:endParaRPr kumimoji="0" lang="en-US" sz="1400" b="1" i="0" u="none" strike="noStrike" cap="none" normalizeH="0" baseline="0" dirty="0">
              <a:ln>
                <a:noFill/>
              </a:ln>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a:ln>
                  <a:noFill/>
                </a:ln>
                <a:solidFill>
                  <a:srgbClr val="000080"/>
                </a:solidFill>
                <a:effectLst/>
                <a:latin typeface="Tahoma" pitchFamily="34" charset="0"/>
                <a:ea typeface="Times New Roman" pitchFamily="18" charset="0"/>
                <a:cs typeface="Tahoma" pitchFamily="34" charset="0"/>
                <a:sym typeface="Wingdings" pitchFamily="2" charset="2"/>
              </a:rPr>
              <a:t>لنأخذ العلاقة بين المتدربات والدورات فأسأل نفسي سؤالين :</a:t>
            </a:r>
            <a:endParaRPr kumimoji="0" lang="en-US" sz="1400" b="0" i="0" u="sng"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none" strike="noStrike" cap="none" normalizeH="0" baseline="0" dirty="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المتدربة الواحدة ممكن أن تأخذ اكثر من دورة أم دورة واحدة فقط ؟</a:t>
            </a:r>
            <a:endParaRPr kumimoji="0" lang="en-US" sz="14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none" strike="noStrike" cap="none" normalizeH="0" baseline="0" dirty="0">
                <a:ln>
                  <a:noFill/>
                </a:ln>
                <a:solidFill>
                  <a:srgbClr val="000080"/>
                </a:solidFill>
                <a:effectLst/>
                <a:latin typeface="Tahoma" pitchFamily="34" charset="0"/>
                <a:ea typeface="Times New Roman" pitchFamily="18" charset="0"/>
                <a:cs typeface="Tahoma" pitchFamily="34" charset="0"/>
                <a:sym typeface="Wingdings" pitchFamily="2" charset="2"/>
              </a:rPr>
              <a:t>السؤال الثاني : هل الدورة الواحدة ممكن أن تشمل اكثر من متدربة أم متدربة واحدة فقط ؟</a:t>
            </a:r>
            <a:endParaRPr kumimoji="0" lang="en-US" sz="1400" b="1" i="0" u="none" strike="noStrike" cap="none" normalizeH="0" baseline="0" dirty="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a:ln>
                  <a:noFill/>
                </a:ln>
                <a:effectLst/>
                <a:latin typeface="Tahoma" pitchFamily="34" charset="0"/>
                <a:ea typeface="Times New Roman" pitchFamily="18" charset="0"/>
                <a:cs typeface="Tahoma" pitchFamily="34" charset="0"/>
                <a:sym typeface="Wingdings" pitchFamily="2" charset="2"/>
              </a:rPr>
              <a:t>نجيب على السؤال الأول فنقول أن المتدربة الواحدة ممكن أن تأخذ اكثر من دورة .</a:t>
            </a:r>
            <a:endParaRPr kumimoji="0" lang="en-US" sz="1400" i="0" u="none" strike="noStrike" cap="none" normalizeH="0" baseline="0" dirty="0">
              <a:ln>
                <a:noFill/>
              </a:ln>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a:ln>
                  <a:noFill/>
                </a:ln>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ممكن أن تشمل اكثر من متدربة .</a:t>
            </a:r>
            <a:endParaRPr kumimoji="0" lang="en-US" sz="1400" i="0" u="none" strike="noStrike" cap="none" normalizeH="0" baseline="0" dirty="0">
              <a:ln>
                <a:noFill/>
              </a:ln>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b="1" i="0" u="none" strike="noStrike" cap="none" normalizeH="0" baseline="0" dirty="0">
                <a:ln>
                  <a:noFill/>
                </a:ln>
                <a:effectLst/>
                <a:latin typeface="Tahoma" pitchFamily="34" charset="0"/>
                <a:ea typeface="Times New Roman" pitchFamily="18" charset="0"/>
                <a:cs typeface="Tahoma" pitchFamily="34" charset="0"/>
                <a:sym typeface="Wingdings" pitchFamily="2" charset="2"/>
              </a:rPr>
              <a:t> فتنتج العلاقة التالية :</a:t>
            </a:r>
            <a:r>
              <a:rPr lang="en-US" sz="1400" b="1" dirty="0">
                <a:latin typeface="Tahoma" pitchFamily="34" charset="0"/>
                <a:ea typeface="Times New Roman" pitchFamily="18" charset="0"/>
                <a:cs typeface="Tahoma" pitchFamily="34" charset="0"/>
                <a:sym typeface="Wingdings" pitchFamily="2" charset="2"/>
              </a:rPr>
              <a:t> M:N</a:t>
            </a:r>
            <a:r>
              <a:rPr lang="ar-SA" sz="1400" b="1" dirty="0">
                <a:latin typeface="Tahoma" pitchFamily="34" charset="0"/>
                <a:ea typeface="Times New Roman" pitchFamily="18" charset="0"/>
                <a:cs typeface="Tahoma" pitchFamily="34" charset="0"/>
                <a:sym typeface="Wingdings" pitchFamily="2" charset="2"/>
              </a:rPr>
              <a:t> </a:t>
            </a:r>
            <a:endParaRPr kumimoji="0" lang="en-US" sz="1400" b="1" i="0" u="none" strike="noStrike" cap="none" normalizeH="0" baseline="0" dirty="0">
              <a:ln>
                <a:noFill/>
              </a:ln>
              <a:effectLst/>
              <a:latin typeface="Arial" pitchFamily="34" charset="0"/>
              <a:cs typeface="Arial" pitchFamily="34" charset="0"/>
              <a:sym typeface="Wingdings" pitchFamily="2" charset="2"/>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r"/>
              </a:tabLst>
            </a:pPr>
            <a:endParaRPr kumimoji="0" lang="en-US" sz="1200" b="1" i="0" u="none" strike="noStrike" cap="none" normalizeH="0" baseline="0" dirty="0">
              <a:ln>
                <a:noFill/>
              </a:ln>
              <a:solidFill>
                <a:srgbClr val="000080"/>
              </a:solidFill>
              <a:effectLst/>
              <a:latin typeface="Tahoma" pitchFamily="34" charset="0"/>
              <a:ea typeface="Times New Roman" pitchFamily="18" charset="0"/>
              <a:cs typeface="Tahoma" pitchFamily="34" charset="0"/>
              <a:sym typeface="Wingdings" pitchFamily="2" charset="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785786" y="928670"/>
            <a:ext cx="7397750" cy="5372100"/>
            <a:chOff x="180" y="3240"/>
            <a:chExt cx="11649" cy="8460"/>
          </a:xfrm>
        </p:grpSpPr>
        <p:grpSp>
          <p:nvGrpSpPr>
            <p:cNvPr id="32771" name="Group 3"/>
            <p:cNvGrpSpPr>
              <a:grpSpLocks/>
            </p:cNvGrpSpPr>
            <p:nvPr/>
          </p:nvGrpSpPr>
          <p:grpSpPr bwMode="auto">
            <a:xfrm>
              <a:off x="180" y="3240"/>
              <a:ext cx="11649" cy="8460"/>
              <a:chOff x="360" y="3600"/>
              <a:chExt cx="11649" cy="8460"/>
            </a:xfrm>
          </p:grpSpPr>
          <p:grpSp>
            <p:nvGrpSpPr>
              <p:cNvPr id="32772" name="Group 4"/>
              <p:cNvGrpSpPr>
                <a:grpSpLocks/>
              </p:cNvGrpSpPr>
              <p:nvPr/>
            </p:nvGrpSpPr>
            <p:grpSpPr bwMode="auto">
              <a:xfrm>
                <a:off x="4089" y="5352"/>
                <a:ext cx="5745" cy="4680"/>
                <a:chOff x="4089" y="5352"/>
                <a:chExt cx="5745" cy="4680"/>
              </a:xfrm>
            </p:grpSpPr>
            <p:grpSp>
              <p:nvGrpSpPr>
                <p:cNvPr id="32779" name="Group 11"/>
                <p:cNvGrpSpPr>
                  <a:grpSpLocks/>
                </p:cNvGrpSpPr>
                <p:nvPr/>
              </p:nvGrpSpPr>
              <p:grpSpPr bwMode="auto">
                <a:xfrm>
                  <a:off x="4089" y="8772"/>
                  <a:ext cx="3780" cy="1260"/>
                  <a:chOff x="3060" y="8820"/>
                  <a:chExt cx="3780" cy="1260"/>
                </a:xfrm>
              </p:grpSpPr>
              <p:grpSp>
                <p:nvGrpSpPr>
                  <p:cNvPr id="32780" name="Group 12"/>
                  <p:cNvGrpSpPr>
                    <a:grpSpLocks/>
                  </p:cNvGrpSpPr>
                  <p:nvPr/>
                </p:nvGrpSpPr>
                <p:grpSpPr bwMode="auto">
                  <a:xfrm>
                    <a:off x="4140" y="8820"/>
                    <a:ext cx="1260" cy="1200"/>
                    <a:chOff x="4140" y="8820"/>
                    <a:chExt cx="1260" cy="1200"/>
                  </a:xfrm>
                </p:grpSpPr>
                <p:sp>
                  <p:nvSpPr>
                    <p:cNvPr id="32781"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2" name="Text Box 14"/>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يدربن على</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32783"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84"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785" name="Group 17"/>
                <p:cNvGrpSpPr>
                  <a:grpSpLocks/>
                </p:cNvGrpSpPr>
                <p:nvPr/>
              </p:nvGrpSpPr>
              <p:grpSpPr bwMode="auto">
                <a:xfrm>
                  <a:off x="8574" y="5352"/>
                  <a:ext cx="1260" cy="4680"/>
                  <a:chOff x="7545" y="5400"/>
                  <a:chExt cx="1260" cy="4680"/>
                </a:xfrm>
              </p:grpSpPr>
              <p:grpSp>
                <p:nvGrpSpPr>
                  <p:cNvPr id="32786" name="Group 18"/>
                  <p:cNvGrpSpPr>
                    <a:grpSpLocks/>
                  </p:cNvGrpSpPr>
                  <p:nvPr/>
                </p:nvGrpSpPr>
                <p:grpSpPr bwMode="auto">
                  <a:xfrm>
                    <a:off x="7545" y="6870"/>
                    <a:ext cx="1260" cy="1200"/>
                    <a:chOff x="4140" y="8820"/>
                    <a:chExt cx="1260" cy="1200"/>
                  </a:xfrm>
                </p:grpSpPr>
                <p:sp>
                  <p:nvSpPr>
                    <p:cNvPr id="3278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يدرسن</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32789"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90"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32791" name="Group 23"/>
              <p:cNvGrpSpPr>
                <a:grpSpLocks/>
              </p:cNvGrpSpPr>
              <p:nvPr/>
            </p:nvGrpSpPr>
            <p:grpSpPr bwMode="auto">
              <a:xfrm>
                <a:off x="360" y="3600"/>
                <a:ext cx="11649" cy="8460"/>
                <a:chOff x="360" y="3600"/>
                <a:chExt cx="11649" cy="8460"/>
              </a:xfrm>
            </p:grpSpPr>
            <p:grpSp>
              <p:nvGrpSpPr>
                <p:cNvPr id="32792" name="Group 24"/>
                <p:cNvGrpSpPr>
                  <a:grpSpLocks/>
                </p:cNvGrpSpPr>
                <p:nvPr/>
              </p:nvGrpSpPr>
              <p:grpSpPr bwMode="auto">
                <a:xfrm>
                  <a:off x="7869" y="10060"/>
                  <a:ext cx="4140" cy="2000"/>
                  <a:chOff x="6840" y="8820"/>
                  <a:chExt cx="4140" cy="2000"/>
                </a:xfrm>
              </p:grpSpPr>
              <p:grpSp>
                <p:nvGrpSpPr>
                  <p:cNvPr id="32793" name="Group 25"/>
                  <p:cNvGrpSpPr>
                    <a:grpSpLocks/>
                  </p:cNvGrpSpPr>
                  <p:nvPr/>
                </p:nvGrpSpPr>
                <p:grpSpPr bwMode="auto">
                  <a:xfrm>
                    <a:off x="6840" y="8820"/>
                    <a:ext cx="1800" cy="900"/>
                    <a:chOff x="4500" y="14220"/>
                    <a:chExt cx="1800" cy="900"/>
                  </a:xfrm>
                </p:grpSpPr>
                <p:sp>
                  <p:nvSpPr>
                    <p:cNvPr id="32794"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95"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32799" name="Group 31"/>
                  <p:cNvGrpSpPr>
                    <a:grpSpLocks/>
                  </p:cNvGrpSpPr>
                  <p:nvPr/>
                </p:nvGrpSpPr>
                <p:grpSpPr bwMode="auto">
                  <a:xfrm>
                    <a:off x="6840" y="10080"/>
                    <a:ext cx="1620" cy="720"/>
                    <a:chOff x="5300" y="12420"/>
                    <a:chExt cx="1620" cy="720"/>
                  </a:xfrm>
                </p:grpSpPr>
                <p:sp>
                  <p:nvSpPr>
                    <p:cNvPr id="3280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grpSp>
              <p:grpSp>
                <p:nvGrpSpPr>
                  <p:cNvPr id="32802" name="Group 34"/>
                  <p:cNvGrpSpPr>
                    <a:grpSpLocks/>
                  </p:cNvGrpSpPr>
                  <p:nvPr/>
                </p:nvGrpSpPr>
                <p:grpSpPr bwMode="auto">
                  <a:xfrm>
                    <a:off x="8640" y="10080"/>
                    <a:ext cx="2340" cy="740"/>
                    <a:chOff x="8640" y="10080"/>
                    <a:chExt cx="2340" cy="740"/>
                  </a:xfrm>
                </p:grpSpPr>
                <p:sp>
                  <p:nvSpPr>
                    <p:cNvPr id="32803"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4"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32806"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7"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808" name="Group 40"/>
                <p:cNvGrpSpPr>
                  <a:grpSpLocks/>
                </p:cNvGrpSpPr>
                <p:nvPr/>
              </p:nvGrpSpPr>
              <p:grpSpPr bwMode="auto">
                <a:xfrm>
                  <a:off x="4280" y="3600"/>
                  <a:ext cx="7409" cy="2320"/>
                  <a:chOff x="4280" y="3600"/>
                  <a:chExt cx="7409" cy="2320"/>
                </a:xfrm>
              </p:grpSpPr>
              <p:grpSp>
                <p:nvGrpSpPr>
                  <p:cNvPr id="32809" name="Group 41"/>
                  <p:cNvGrpSpPr>
                    <a:grpSpLocks/>
                  </p:cNvGrpSpPr>
                  <p:nvPr/>
                </p:nvGrpSpPr>
                <p:grpSpPr bwMode="auto">
                  <a:xfrm>
                    <a:off x="6329" y="3600"/>
                    <a:ext cx="5360" cy="2320"/>
                    <a:chOff x="6329" y="3600"/>
                    <a:chExt cx="5360" cy="2320"/>
                  </a:xfrm>
                </p:grpSpPr>
                <p:grpSp>
                  <p:nvGrpSpPr>
                    <p:cNvPr id="32810" name="Group 42"/>
                    <p:cNvGrpSpPr>
                      <a:grpSpLocks/>
                    </p:cNvGrpSpPr>
                    <p:nvPr/>
                  </p:nvGrpSpPr>
                  <p:grpSpPr bwMode="auto">
                    <a:xfrm>
                      <a:off x="8229" y="4480"/>
                      <a:ext cx="1800" cy="900"/>
                      <a:chOff x="6840" y="12060"/>
                      <a:chExt cx="1800" cy="900"/>
                    </a:xfrm>
                  </p:grpSpPr>
                  <p:sp>
                    <p:nvSpPr>
                      <p:cNvPr id="32811"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12"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32813" name="Group 45"/>
                    <p:cNvGrpSpPr>
                      <a:grpSpLocks/>
                    </p:cNvGrpSpPr>
                    <p:nvPr/>
                  </p:nvGrpSpPr>
                  <p:grpSpPr bwMode="auto">
                    <a:xfrm>
                      <a:off x="6529" y="5200"/>
                      <a:ext cx="1620" cy="720"/>
                      <a:chOff x="5300" y="12420"/>
                      <a:chExt cx="1620" cy="720"/>
                    </a:xfrm>
                  </p:grpSpPr>
                  <p:sp>
                    <p:nvSpPr>
                      <p:cNvPr id="32814"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5"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16" name="Group 48"/>
                    <p:cNvGrpSpPr>
                      <a:grpSpLocks/>
                    </p:cNvGrpSpPr>
                    <p:nvPr/>
                  </p:nvGrpSpPr>
                  <p:grpSpPr bwMode="auto">
                    <a:xfrm>
                      <a:off x="6329" y="4480"/>
                      <a:ext cx="1620" cy="720"/>
                      <a:chOff x="5300" y="12420"/>
                      <a:chExt cx="1620" cy="720"/>
                    </a:xfrm>
                  </p:grpSpPr>
                  <p:sp>
                    <p:nvSpPr>
                      <p:cNvPr id="32817"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8"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19" name="Group 51"/>
                    <p:cNvGrpSpPr>
                      <a:grpSpLocks/>
                    </p:cNvGrpSpPr>
                    <p:nvPr/>
                  </p:nvGrpSpPr>
                  <p:grpSpPr bwMode="auto">
                    <a:xfrm>
                      <a:off x="6609" y="3760"/>
                      <a:ext cx="1620" cy="720"/>
                      <a:chOff x="5300" y="12420"/>
                      <a:chExt cx="1620" cy="720"/>
                    </a:xfrm>
                  </p:grpSpPr>
                  <p:sp>
                    <p:nvSpPr>
                      <p:cNvPr id="32820"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1" name="Text Box 5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22" name="Group 54"/>
                    <p:cNvGrpSpPr>
                      <a:grpSpLocks/>
                    </p:cNvGrpSpPr>
                    <p:nvPr/>
                  </p:nvGrpSpPr>
                  <p:grpSpPr bwMode="auto">
                    <a:xfrm>
                      <a:off x="8269" y="3600"/>
                      <a:ext cx="1620" cy="720"/>
                      <a:chOff x="5300" y="12420"/>
                      <a:chExt cx="1620" cy="720"/>
                    </a:xfrm>
                  </p:grpSpPr>
                  <p:sp>
                    <p:nvSpPr>
                      <p:cNvPr id="32823"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4" name="Text Box 5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25" name="Group 57"/>
                    <p:cNvGrpSpPr>
                      <a:grpSpLocks/>
                    </p:cNvGrpSpPr>
                    <p:nvPr/>
                  </p:nvGrpSpPr>
                  <p:grpSpPr bwMode="auto">
                    <a:xfrm>
                      <a:off x="10069" y="3940"/>
                      <a:ext cx="1620" cy="720"/>
                      <a:chOff x="5300" y="12420"/>
                      <a:chExt cx="1620" cy="720"/>
                    </a:xfrm>
                  </p:grpSpPr>
                  <p:sp>
                    <p:nvSpPr>
                      <p:cNvPr id="32826"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7" name="Text Box 5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32828"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9"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0"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1"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2"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33"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32834"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5"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6"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32837"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8"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39" name="Group 71"/>
                <p:cNvGrpSpPr>
                  <a:grpSpLocks/>
                </p:cNvGrpSpPr>
                <p:nvPr/>
              </p:nvGrpSpPr>
              <p:grpSpPr bwMode="auto">
                <a:xfrm>
                  <a:off x="360" y="6418"/>
                  <a:ext cx="4029" cy="4182"/>
                  <a:chOff x="360" y="6418"/>
                  <a:chExt cx="4029" cy="4182"/>
                </a:xfrm>
              </p:grpSpPr>
              <p:grpSp>
                <p:nvGrpSpPr>
                  <p:cNvPr id="32840" name="Group 72"/>
                  <p:cNvGrpSpPr>
                    <a:grpSpLocks/>
                  </p:cNvGrpSpPr>
                  <p:nvPr/>
                </p:nvGrpSpPr>
                <p:grpSpPr bwMode="auto">
                  <a:xfrm>
                    <a:off x="669" y="6418"/>
                    <a:ext cx="3720" cy="3420"/>
                    <a:chOff x="429" y="5902"/>
                    <a:chExt cx="3720" cy="3420"/>
                  </a:xfrm>
                </p:grpSpPr>
                <p:grpSp>
                  <p:nvGrpSpPr>
                    <p:cNvPr id="32841" name="Group 73"/>
                    <p:cNvGrpSpPr>
                      <a:grpSpLocks/>
                    </p:cNvGrpSpPr>
                    <p:nvPr/>
                  </p:nvGrpSpPr>
                  <p:grpSpPr bwMode="auto">
                    <a:xfrm>
                      <a:off x="2349" y="7342"/>
                      <a:ext cx="1800" cy="900"/>
                      <a:chOff x="2340" y="12060"/>
                      <a:chExt cx="1800" cy="900"/>
                    </a:xfrm>
                  </p:grpSpPr>
                  <p:sp>
                    <p:nvSpPr>
                      <p:cNvPr id="32842"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43"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32844" name="Group 76"/>
                    <p:cNvGrpSpPr>
                      <a:grpSpLocks/>
                    </p:cNvGrpSpPr>
                    <p:nvPr/>
                  </p:nvGrpSpPr>
                  <p:grpSpPr bwMode="auto">
                    <a:xfrm>
                      <a:off x="2529" y="6442"/>
                      <a:ext cx="1620" cy="720"/>
                      <a:chOff x="5300" y="12420"/>
                      <a:chExt cx="1620" cy="720"/>
                    </a:xfrm>
                  </p:grpSpPr>
                  <p:sp>
                    <p:nvSpPr>
                      <p:cNvPr id="32845"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6"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47" name="Group 79"/>
                    <p:cNvGrpSpPr>
                      <a:grpSpLocks/>
                    </p:cNvGrpSpPr>
                    <p:nvPr/>
                  </p:nvGrpSpPr>
                  <p:grpSpPr bwMode="auto">
                    <a:xfrm>
                      <a:off x="1829" y="8602"/>
                      <a:ext cx="1620" cy="720"/>
                      <a:chOff x="5300" y="12420"/>
                      <a:chExt cx="1620" cy="720"/>
                    </a:xfrm>
                  </p:grpSpPr>
                  <p:sp>
                    <p:nvSpPr>
                      <p:cNvPr id="32848"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9"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50" name="Group 82"/>
                    <p:cNvGrpSpPr>
                      <a:grpSpLocks/>
                    </p:cNvGrpSpPr>
                    <p:nvPr/>
                  </p:nvGrpSpPr>
                  <p:grpSpPr bwMode="auto">
                    <a:xfrm>
                      <a:off x="729" y="8062"/>
                      <a:ext cx="1620" cy="720"/>
                      <a:chOff x="5300" y="12420"/>
                      <a:chExt cx="1620" cy="720"/>
                    </a:xfrm>
                  </p:grpSpPr>
                  <p:sp>
                    <p:nvSpPr>
                      <p:cNvPr id="32851"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2"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53" name="Group 85"/>
                    <p:cNvGrpSpPr>
                      <a:grpSpLocks/>
                    </p:cNvGrpSpPr>
                    <p:nvPr/>
                  </p:nvGrpSpPr>
                  <p:grpSpPr bwMode="auto">
                    <a:xfrm>
                      <a:off x="549" y="7242"/>
                      <a:ext cx="1620" cy="720"/>
                      <a:chOff x="5300" y="12420"/>
                      <a:chExt cx="1620" cy="720"/>
                    </a:xfrm>
                  </p:grpSpPr>
                  <p:sp>
                    <p:nvSpPr>
                      <p:cNvPr id="32854"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5" name="Text Box 8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56" name="Group 88"/>
                    <p:cNvGrpSpPr>
                      <a:grpSpLocks/>
                    </p:cNvGrpSpPr>
                    <p:nvPr/>
                  </p:nvGrpSpPr>
                  <p:grpSpPr bwMode="auto">
                    <a:xfrm>
                      <a:off x="429" y="6462"/>
                      <a:ext cx="1620" cy="720"/>
                      <a:chOff x="5300" y="12420"/>
                      <a:chExt cx="1620" cy="720"/>
                    </a:xfrm>
                  </p:grpSpPr>
                  <p:sp>
                    <p:nvSpPr>
                      <p:cNvPr id="32857"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8" name="Text Box 9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32859" name="Group 91"/>
                    <p:cNvGrpSpPr>
                      <a:grpSpLocks/>
                    </p:cNvGrpSpPr>
                    <p:nvPr/>
                  </p:nvGrpSpPr>
                  <p:grpSpPr bwMode="auto">
                    <a:xfrm>
                      <a:off x="1449" y="5902"/>
                      <a:ext cx="1620" cy="720"/>
                      <a:chOff x="5300" y="12420"/>
                      <a:chExt cx="1620" cy="720"/>
                    </a:xfrm>
                  </p:grpSpPr>
                  <p:sp>
                    <p:nvSpPr>
                      <p:cNvPr id="32860"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1" name="Text Box 9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32862"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3"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4"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5"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6"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7"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68"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32869"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0"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1"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32872"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3"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grpSp>
        <p:sp>
          <p:nvSpPr>
            <p:cNvPr id="32874"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latin typeface="Arial" pitchFamily="34" charset="0"/>
                  <a:cs typeface="Arial" pitchFamily="34" charset="0"/>
                </a:rPr>
                <a:t>M</a:t>
              </a:r>
              <a:endParaRPr lang="ar-SA" sz="1400" b="1" dirty="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32875"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32876" name="Text Box 108"/>
            <p:cNvSpPr txBox="1">
              <a:spLocks noChangeArrowheads="1"/>
            </p:cNvSpPr>
            <p:nvPr/>
          </p:nvSpPr>
          <p:spPr bwMode="auto">
            <a:xfrm>
              <a:off x="4460" y="83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M</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32877" name="Text Box 109"/>
            <p:cNvSpPr txBox="1">
              <a:spLocks noChangeArrowheads="1"/>
            </p:cNvSpPr>
            <p:nvPr/>
          </p:nvSpPr>
          <p:spPr bwMode="auto">
            <a:xfrm>
              <a:off x="6300" y="91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a:latin typeface="Arial" pitchFamily="34" charset="0"/>
                  <a:cs typeface="Arial" pitchFamily="34" charset="0"/>
                </a:rPr>
                <a:t>N</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grpSp>
      <p:sp>
        <p:nvSpPr>
          <p:cNvPr id="112" name="Rectangle 111"/>
          <p:cNvSpPr/>
          <p:nvPr/>
        </p:nvSpPr>
        <p:spPr>
          <a:xfrm>
            <a:off x="5715008" y="4143380"/>
            <a:ext cx="351378" cy="369332"/>
          </a:xfrm>
          <a:prstGeom prst="rect">
            <a:avLst/>
          </a:prstGeom>
        </p:spPr>
        <p:txBody>
          <a:bodyPr wrap="none">
            <a:spAutoFit/>
          </a:bodyPr>
          <a:lstStyle/>
          <a:p>
            <a:r>
              <a:rPr lang="en-US" b="1" dirty="0">
                <a:latin typeface="Arial" pitchFamily="34" charset="0"/>
                <a:cs typeface="Arial" pitchFamily="34" charset="0"/>
              </a:rPr>
              <a:t>N</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142984"/>
            <a:ext cx="7971516" cy="3970318"/>
          </a:xfrm>
          <a:prstGeom prst="rect">
            <a:avLst/>
          </a:prstGeom>
          <a:noFill/>
        </p:spPr>
        <p:txBody>
          <a:bodyPr wrap="square" rtlCol="1">
            <a:spAutoFit/>
          </a:bodyPr>
          <a:lstStyle/>
          <a:p>
            <a:pPr>
              <a:lnSpc>
                <a:spcPct val="150000"/>
              </a:lnSpc>
            </a:pPr>
            <a:r>
              <a:rPr lang="ar-SA" sz="2400" u="sng" dirty="0"/>
              <a:t>إذن المرحلة الأولى وهي مرحلة التصميم ورسم نموذج الكيان والعلافة الرابطة تمر بأربع خطوات هي :</a:t>
            </a:r>
          </a:p>
          <a:p>
            <a:pPr>
              <a:lnSpc>
                <a:spcPct val="150000"/>
              </a:lnSpc>
            </a:pPr>
            <a:r>
              <a:rPr lang="ar-SA" sz="2400" dirty="0"/>
              <a:t>1- تحديد الكيانات.</a:t>
            </a:r>
          </a:p>
          <a:p>
            <a:pPr>
              <a:lnSpc>
                <a:spcPct val="150000"/>
              </a:lnSpc>
            </a:pPr>
            <a:r>
              <a:rPr lang="ar-SA" sz="2400" dirty="0"/>
              <a:t>2- تحديد الصفات أو الخصائص لهذه الكيانات وفي هذه المرحلة لابد من تحديد الصفة التي تعد مفتاح أساسي لهذا الكيان</a:t>
            </a:r>
          </a:p>
          <a:p>
            <a:pPr>
              <a:lnSpc>
                <a:spcPct val="150000"/>
              </a:lnSpc>
            </a:pPr>
            <a:r>
              <a:rPr lang="ar-SA" sz="2400" dirty="0"/>
              <a:t>3- ربط الكيانات بعلاقات</a:t>
            </a:r>
          </a:p>
          <a:p>
            <a:pPr>
              <a:lnSpc>
                <a:spcPct val="150000"/>
              </a:lnSpc>
            </a:pPr>
            <a:r>
              <a:rPr lang="ar-SA" sz="2400" dirty="0"/>
              <a:t>4- تحديد نوع هذه العلاقات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4485640"/>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rtl="1"/>
                      <a:r>
                        <a:rPr lang="ar-SA" dirty="0"/>
                        <a:t>المفهوم</a:t>
                      </a:r>
                      <a:r>
                        <a:rPr lang="ar-SA" baseline="0" dirty="0"/>
                        <a:t> </a:t>
                      </a:r>
                      <a:endParaRPr lang="ar-SA" dirty="0"/>
                    </a:p>
                  </a:txBody>
                  <a:tcPr anchor="ctr"/>
                </a:tc>
                <a:tc>
                  <a:txBody>
                    <a:bodyPr/>
                    <a:lstStyle/>
                    <a:p>
                      <a:pPr algn="ctr" rtl="1"/>
                      <a:r>
                        <a:rPr lang="ar-SA" dirty="0"/>
                        <a:t>الرمز</a:t>
                      </a:r>
                    </a:p>
                  </a:txBody>
                  <a:tcPr anchor="ctr"/>
                </a:tc>
                <a:extLst>
                  <a:ext uri="{0D108BD9-81ED-4DB2-BD59-A6C34878D82A}">
                    <a16:rowId xmlns:a16="http://schemas.microsoft.com/office/drawing/2014/main" val="10000"/>
                  </a:ext>
                </a:extLst>
              </a:tr>
              <a:tr h="370840">
                <a:tc>
                  <a:txBody>
                    <a:bodyPr/>
                    <a:lstStyle/>
                    <a:p>
                      <a:pPr algn="ctr" rtl="1"/>
                      <a:r>
                        <a:rPr lang="ar-SA" dirty="0"/>
                        <a:t>الكيان</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1"/>
                  </a:ext>
                </a:extLst>
              </a:tr>
              <a:tr h="370840">
                <a:tc>
                  <a:txBody>
                    <a:bodyPr/>
                    <a:lstStyle/>
                    <a:p>
                      <a:pPr algn="ctr" rtl="1"/>
                      <a:r>
                        <a:rPr lang="ar-SA" dirty="0"/>
                        <a:t>العلاقة الرابطة</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2"/>
                  </a:ext>
                </a:extLst>
              </a:tr>
              <a:tr h="370840">
                <a:tc>
                  <a:txBody>
                    <a:bodyPr/>
                    <a:lstStyle/>
                    <a:p>
                      <a:pPr algn="ctr" rtl="1"/>
                      <a:r>
                        <a:rPr lang="ar-SA" dirty="0"/>
                        <a:t>الخاصية</a:t>
                      </a:r>
                      <a:r>
                        <a:rPr lang="ar-SA" baseline="0" dirty="0"/>
                        <a:t> أو الصفة</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3"/>
                  </a:ext>
                </a:extLst>
              </a:tr>
              <a:tr h="370840">
                <a:tc>
                  <a:txBody>
                    <a:bodyPr/>
                    <a:lstStyle/>
                    <a:p>
                      <a:pPr algn="ctr" rtl="1"/>
                      <a:r>
                        <a:rPr lang="ar-SA" dirty="0"/>
                        <a:t>صفة تمثل</a:t>
                      </a:r>
                      <a:r>
                        <a:rPr lang="ar-SA" baseline="0" dirty="0"/>
                        <a:t> مفتاح أساسي</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4"/>
                  </a:ext>
                </a:extLst>
              </a:tr>
              <a:tr h="370840">
                <a:tc>
                  <a:txBody>
                    <a:bodyPr/>
                    <a:lstStyle/>
                    <a:p>
                      <a:pPr algn="ctr" rtl="1"/>
                      <a:r>
                        <a:rPr lang="ar-SA" dirty="0"/>
                        <a:t>صفة ممكن أن يكون لها أكثر من قيمة</a:t>
                      </a:r>
                    </a:p>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10005"/>
                  </a:ext>
                </a:extLst>
              </a:tr>
              <a:tr h="370840">
                <a:tc>
                  <a:txBody>
                    <a:bodyPr/>
                    <a:lstStyle/>
                    <a:p>
                      <a:pPr algn="ctr" rtl="1"/>
                      <a:r>
                        <a:rPr lang="ar-SA" dirty="0"/>
                        <a:t>صفة مركبة</a:t>
                      </a:r>
                    </a:p>
                  </a:txBody>
                  <a:tcPr anchor="ctr"/>
                </a:tc>
                <a:tc>
                  <a:txBody>
                    <a:bodyPr/>
                    <a:lstStyle/>
                    <a:p>
                      <a:pPr algn="ctr" rtl="1"/>
                      <a:endParaRPr lang="ar-SA" dirty="0"/>
                    </a:p>
                    <a:p>
                      <a:pPr algn="ctr" rtl="1"/>
                      <a:endParaRPr lang="ar-SA" dirty="0"/>
                    </a:p>
                    <a:p>
                      <a:pPr algn="ctr" rtl="1"/>
                      <a:endParaRPr lang="ar-SA" dirty="0"/>
                    </a:p>
                  </a:txBody>
                  <a:tcPr anchor="ctr"/>
                </a:tc>
                <a:extLst>
                  <a:ext uri="{0D108BD9-81ED-4DB2-BD59-A6C34878D82A}">
                    <a16:rowId xmlns:a16="http://schemas.microsoft.com/office/drawing/2014/main" val="10006"/>
                  </a:ext>
                </a:extLst>
              </a:tr>
            </a:tbl>
          </a:graphicData>
        </a:graphic>
      </p:graphicFrame>
      <p:sp>
        <p:nvSpPr>
          <p:cNvPr id="3" name="Rectangle 2"/>
          <p:cNvSpPr/>
          <p:nvPr/>
        </p:nvSpPr>
        <p:spPr>
          <a:xfrm>
            <a:off x="2857488" y="1857364"/>
            <a:ext cx="642942" cy="2857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Diamond 3"/>
          <p:cNvSpPr/>
          <p:nvPr/>
        </p:nvSpPr>
        <p:spPr>
          <a:xfrm>
            <a:off x="2928926" y="2571744"/>
            <a:ext cx="642942" cy="35719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Oval 4"/>
          <p:cNvSpPr/>
          <p:nvPr/>
        </p:nvSpPr>
        <p:spPr>
          <a:xfrm>
            <a:off x="2928926" y="3214686"/>
            <a:ext cx="785818" cy="357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Oval 5"/>
          <p:cNvSpPr/>
          <p:nvPr/>
        </p:nvSpPr>
        <p:spPr>
          <a:xfrm>
            <a:off x="2786050" y="3857628"/>
            <a:ext cx="928694" cy="4286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ـــــــــ</a:t>
            </a:r>
          </a:p>
        </p:txBody>
      </p:sp>
      <p:sp>
        <p:nvSpPr>
          <p:cNvPr id="7" name="Oval 6"/>
          <p:cNvSpPr/>
          <p:nvPr/>
        </p:nvSpPr>
        <p:spPr>
          <a:xfrm>
            <a:off x="2857488" y="4429132"/>
            <a:ext cx="785818" cy="357190"/>
          </a:xfrm>
          <a:prstGeom prst="ellipse">
            <a:avLst/>
          </a:prstGeom>
          <a:solidFill>
            <a:schemeClr val="bg1"/>
          </a:solidFill>
          <a:ln w="57150" cmpd="db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8" name="Group 23"/>
          <p:cNvGrpSpPr>
            <a:grpSpLocks/>
          </p:cNvGrpSpPr>
          <p:nvPr/>
        </p:nvGrpSpPr>
        <p:grpSpPr bwMode="auto">
          <a:xfrm>
            <a:off x="2571736" y="5072075"/>
            <a:ext cx="1347790" cy="449036"/>
            <a:chOff x="1860" y="3960"/>
            <a:chExt cx="1960" cy="990"/>
          </a:xfrm>
        </p:grpSpPr>
        <p:sp>
          <p:nvSpPr>
            <p:cNvPr id="19" name="Oval 25"/>
            <p:cNvSpPr>
              <a:spLocks noChangeArrowheads="1"/>
            </p:cNvSpPr>
            <p:nvPr/>
          </p:nvSpPr>
          <p:spPr bwMode="auto">
            <a:xfrm>
              <a:off x="2520" y="4680"/>
              <a:ext cx="760" cy="27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0" name="Group 27"/>
            <p:cNvGrpSpPr>
              <a:grpSpLocks/>
            </p:cNvGrpSpPr>
            <p:nvPr/>
          </p:nvGrpSpPr>
          <p:grpSpPr bwMode="auto">
            <a:xfrm>
              <a:off x="3220" y="4180"/>
              <a:ext cx="600" cy="540"/>
              <a:chOff x="3220" y="4180"/>
              <a:chExt cx="600" cy="540"/>
            </a:xfrm>
          </p:grpSpPr>
          <p:sp>
            <p:nvSpPr>
              <p:cNvPr id="17"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8"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 name="Group 30"/>
            <p:cNvGrpSpPr>
              <a:grpSpLocks/>
            </p:cNvGrpSpPr>
            <p:nvPr/>
          </p:nvGrpSpPr>
          <p:grpSpPr bwMode="auto">
            <a:xfrm>
              <a:off x="2640" y="3960"/>
              <a:ext cx="540" cy="720"/>
              <a:chOff x="4140" y="10080"/>
              <a:chExt cx="900" cy="720"/>
            </a:xfrm>
          </p:grpSpPr>
          <p:sp>
            <p:nvSpPr>
              <p:cNvPr id="15"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6"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33"/>
            <p:cNvGrpSpPr>
              <a:grpSpLocks/>
            </p:cNvGrpSpPr>
            <p:nvPr/>
          </p:nvGrpSpPr>
          <p:grpSpPr bwMode="auto">
            <a:xfrm>
              <a:off x="1860" y="4240"/>
              <a:ext cx="720" cy="500"/>
              <a:chOff x="1800" y="4320"/>
              <a:chExt cx="720" cy="500"/>
            </a:xfrm>
          </p:grpSpPr>
          <p:sp>
            <p:nvSpPr>
              <p:cNvPr id="13"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21" name="Rectangle 11"/>
          <p:cNvSpPr>
            <a:spLocks noChangeArrowheads="1"/>
          </p:cNvSpPr>
          <p:nvPr/>
        </p:nvSpPr>
        <p:spPr bwMode="auto">
          <a:xfrm>
            <a:off x="1071538" y="785794"/>
            <a:ext cx="706322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lang="ar-SA" sz="1600" b="1" dirty="0">
                <a:solidFill>
                  <a:srgbClr val="000080"/>
                </a:solidFill>
                <a:latin typeface="Tahoma" pitchFamily="34" charset="0"/>
                <a:ea typeface="Times New Roman" pitchFamily="18" charset="0"/>
                <a:cs typeface="Tahoma" pitchFamily="34" charset="0"/>
              </a:rPr>
              <a:t>الرموز القياسية المستخدمة في تصميم نموذج الكيان والعلاقة الرابطة</a:t>
            </a:r>
            <a:r>
              <a:rPr kumimoji="0" lang="ar-SA" sz="1600" b="1" i="0" u="sng" strike="noStrike" cap="none" normalizeH="0" dirty="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B147-DAEE-3F42-9108-0A6E3417D82C}"/>
              </a:ext>
            </a:extLst>
          </p:cNvPr>
          <p:cNvSpPr>
            <a:spLocks noGrp="1"/>
          </p:cNvSpPr>
          <p:nvPr>
            <p:ph type="title"/>
          </p:nvPr>
        </p:nvSpPr>
        <p:spPr/>
        <p:txBody>
          <a:bodyPr/>
          <a:lstStyle/>
          <a:p>
            <a:pPr algn="r"/>
            <a:r>
              <a:rPr lang="ar-SA" dirty="0"/>
              <a:t>تطبيق عملي</a:t>
            </a:r>
            <a:endParaRPr lang="en-US" dirty="0"/>
          </a:p>
        </p:txBody>
      </p:sp>
      <p:sp>
        <p:nvSpPr>
          <p:cNvPr id="3" name="Text Placeholder 2">
            <a:extLst>
              <a:ext uri="{FF2B5EF4-FFF2-40B4-BE49-F238E27FC236}">
                <a16:creationId xmlns:a16="http://schemas.microsoft.com/office/drawing/2014/main" id="{D5A74AFD-6EDF-7542-AEA8-B3FFBACEF67E}"/>
              </a:ext>
            </a:extLst>
          </p:cNvPr>
          <p:cNvSpPr>
            <a:spLocks noGrp="1"/>
          </p:cNvSpPr>
          <p:nvPr>
            <p:ph type="body" idx="1"/>
          </p:nvPr>
        </p:nvSpPr>
        <p:spPr/>
        <p:txBody>
          <a:bodyPr/>
          <a:lstStyle/>
          <a:p>
            <a:r>
              <a:rPr lang="ar-SA" dirty="0"/>
              <a:t>ورقة عمل ١</a:t>
            </a:r>
            <a:endParaRPr lang="en-US" dirty="0"/>
          </a:p>
        </p:txBody>
      </p:sp>
    </p:spTree>
    <p:extLst>
      <p:ext uri="{BB962C8B-B14F-4D97-AF65-F5344CB8AC3E}">
        <p14:creationId xmlns:p14="http://schemas.microsoft.com/office/powerpoint/2010/main" val="2801912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928670"/>
            <a:ext cx="8543026" cy="1938992"/>
          </a:xfrm>
          <a:prstGeom prst="rect">
            <a:avLst/>
          </a:prstGeom>
          <a:noFill/>
        </p:spPr>
        <p:txBody>
          <a:bodyPr wrap="square" rtlCol="1">
            <a:spAutoFit/>
          </a:bodyPr>
          <a:lstStyle/>
          <a:p>
            <a:r>
              <a:rPr lang="ar-SA" sz="2400" b="1" u="sng" dirty="0"/>
              <a:t>تطبيق قاعدة بيانات  المستشفى المصغر </a:t>
            </a:r>
          </a:p>
          <a:p>
            <a:r>
              <a:rPr lang="ar-SA" sz="2400" b="1" dirty="0"/>
              <a:t>أرسم </a:t>
            </a:r>
            <a:r>
              <a:rPr lang="en-US" sz="2400" b="1" dirty="0"/>
              <a:t>ERD </a:t>
            </a:r>
            <a:r>
              <a:rPr lang="ar-SA" sz="2400" b="1" dirty="0"/>
              <a:t> اللازم لتمثيل بيانات المرضى في أحد المستشفيات والأطباء المعالجون مشتملا رقم المريض واسمه ورقم الغرفة المقيم بها ورقم التليفون للغرفة وعدد الأسرة بها واسم رقم الدواء المنصرف له وكذلك رقم الطبيب واسمه وتليفونه وتخصصه؟</a:t>
            </a:r>
          </a:p>
        </p:txBody>
      </p:sp>
      <p:sp>
        <p:nvSpPr>
          <p:cNvPr id="3" name="TextBox 2"/>
          <p:cNvSpPr txBox="1"/>
          <p:nvPr/>
        </p:nvSpPr>
        <p:spPr>
          <a:xfrm>
            <a:off x="214282" y="3143248"/>
            <a:ext cx="8543026" cy="461665"/>
          </a:xfrm>
          <a:prstGeom prst="rect">
            <a:avLst/>
          </a:prstGeom>
          <a:noFill/>
        </p:spPr>
        <p:txBody>
          <a:bodyPr wrap="square" rtlCol="1">
            <a:spAutoFit/>
          </a:bodyPr>
          <a:lstStyle/>
          <a:p>
            <a:endParaRPr lang="ar-SA" sz="24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8751" y="928670"/>
            <a:ext cx="2281394" cy="523220"/>
          </a:xfrm>
          <a:prstGeom prst="rect">
            <a:avLst/>
          </a:prstGeom>
          <a:noFill/>
        </p:spPr>
        <p:txBody>
          <a:bodyPr wrap="none" rtlCol="1">
            <a:spAutoFit/>
          </a:bodyPr>
          <a:lstStyle/>
          <a:p>
            <a:r>
              <a:rPr lang="ar-SA" sz="2800" b="1" u="sng" dirty="0"/>
              <a:t>حل المسألة الأولى</a:t>
            </a:r>
          </a:p>
        </p:txBody>
      </p:sp>
      <p:grpSp>
        <p:nvGrpSpPr>
          <p:cNvPr id="3" name="Group 2"/>
          <p:cNvGrpSpPr>
            <a:grpSpLocks/>
          </p:cNvGrpSpPr>
          <p:nvPr/>
        </p:nvGrpSpPr>
        <p:grpSpPr bwMode="auto">
          <a:xfrm>
            <a:off x="785786" y="1649465"/>
            <a:ext cx="7397750" cy="4651305"/>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11" name="Group 4"/>
              <p:cNvGrpSpPr>
                <a:grpSpLocks/>
              </p:cNvGrpSpPr>
              <p:nvPr/>
            </p:nvGrpSpPr>
            <p:grpSpPr bwMode="auto">
              <a:xfrm>
                <a:off x="4449" y="5352"/>
                <a:ext cx="5385" cy="4680"/>
                <a:chOff x="4449" y="5352"/>
                <a:chExt cx="5385" cy="4680"/>
              </a:xfrm>
            </p:grpSpPr>
            <p:grpSp>
              <p:nvGrpSpPr>
                <p:cNvPr id="91" name="Group 5"/>
                <p:cNvGrpSpPr>
                  <a:grpSpLocks/>
                </p:cNvGrpSpPr>
                <p:nvPr/>
              </p:nvGrpSpPr>
              <p:grpSpPr bwMode="auto">
                <a:xfrm>
                  <a:off x="4449" y="5382"/>
                  <a:ext cx="3960" cy="2850"/>
                  <a:chOff x="3420" y="5430"/>
                  <a:chExt cx="3960" cy="2850"/>
                </a:xfrm>
              </p:grpSpPr>
              <p:grpSp>
                <p:nvGrpSpPr>
                  <p:cNvPr id="104"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93" name="Group 17"/>
                <p:cNvGrpSpPr>
                  <a:grpSpLocks/>
                </p:cNvGrpSpPr>
                <p:nvPr/>
              </p:nvGrpSpPr>
              <p:grpSpPr bwMode="auto">
                <a:xfrm>
                  <a:off x="8574" y="5352"/>
                  <a:ext cx="1260" cy="4680"/>
                  <a:chOff x="7545" y="5400"/>
                  <a:chExt cx="1260" cy="4680"/>
                </a:xfrm>
              </p:grpSpPr>
              <p:grpSp>
                <p:nvGrpSpPr>
                  <p:cNvPr id="94"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2" name="Group 23"/>
              <p:cNvGrpSpPr>
                <a:grpSpLocks/>
              </p:cNvGrpSpPr>
              <p:nvPr/>
            </p:nvGrpSpPr>
            <p:grpSpPr bwMode="auto">
              <a:xfrm>
                <a:off x="360" y="4100"/>
                <a:ext cx="11649" cy="7960"/>
                <a:chOff x="360" y="4100"/>
                <a:chExt cx="11649" cy="7960"/>
              </a:xfrm>
            </p:grpSpPr>
            <p:grpSp>
              <p:nvGrpSpPr>
                <p:cNvPr id="13" name="Group 24"/>
                <p:cNvGrpSpPr>
                  <a:grpSpLocks/>
                </p:cNvGrpSpPr>
                <p:nvPr/>
              </p:nvGrpSpPr>
              <p:grpSpPr bwMode="auto">
                <a:xfrm>
                  <a:off x="7869" y="10060"/>
                  <a:ext cx="4140" cy="2000"/>
                  <a:chOff x="6840" y="8820"/>
                  <a:chExt cx="4140" cy="2000"/>
                </a:xfrm>
              </p:grpSpPr>
              <p:grpSp>
                <p:nvGrpSpPr>
                  <p:cNvPr id="80"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81"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grpSp>
              <p:grpSp>
                <p:nvGrpSpPr>
                  <p:cNvPr id="82"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4" name="Group 40"/>
                <p:cNvGrpSpPr>
                  <a:grpSpLocks/>
                </p:cNvGrpSpPr>
                <p:nvPr/>
              </p:nvGrpSpPr>
              <p:grpSpPr bwMode="auto">
                <a:xfrm>
                  <a:off x="4280" y="4100"/>
                  <a:ext cx="5749" cy="1820"/>
                  <a:chOff x="4280" y="4100"/>
                  <a:chExt cx="5749" cy="1820"/>
                </a:xfrm>
              </p:grpSpPr>
              <p:grpSp>
                <p:nvGrpSpPr>
                  <p:cNvPr id="50" name="Group 41"/>
                  <p:cNvGrpSpPr>
                    <a:grpSpLocks/>
                  </p:cNvGrpSpPr>
                  <p:nvPr/>
                </p:nvGrpSpPr>
                <p:grpSpPr bwMode="auto">
                  <a:xfrm>
                    <a:off x="6329" y="4480"/>
                    <a:ext cx="3700" cy="1440"/>
                    <a:chOff x="6329" y="4480"/>
                    <a:chExt cx="3700" cy="1440"/>
                  </a:xfrm>
                </p:grpSpPr>
                <p:grpSp>
                  <p:nvGrpSpPr>
                    <p:cNvPr id="5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5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5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15" name="Group 71"/>
                <p:cNvGrpSpPr>
                  <a:grpSpLocks/>
                </p:cNvGrpSpPr>
                <p:nvPr/>
              </p:nvGrpSpPr>
              <p:grpSpPr bwMode="auto">
                <a:xfrm>
                  <a:off x="360" y="6958"/>
                  <a:ext cx="4029" cy="3642"/>
                  <a:chOff x="360" y="6958"/>
                  <a:chExt cx="4029" cy="3642"/>
                </a:xfrm>
              </p:grpSpPr>
              <p:grpSp>
                <p:nvGrpSpPr>
                  <p:cNvPr id="16" name="Group 72"/>
                  <p:cNvGrpSpPr>
                    <a:grpSpLocks/>
                  </p:cNvGrpSpPr>
                  <p:nvPr/>
                </p:nvGrpSpPr>
                <p:grpSpPr bwMode="auto">
                  <a:xfrm>
                    <a:off x="789" y="6958"/>
                    <a:ext cx="3600" cy="2880"/>
                    <a:chOff x="549" y="6442"/>
                    <a:chExt cx="3600" cy="2880"/>
                  </a:xfrm>
                </p:grpSpPr>
                <p:grpSp>
                  <p:nvGrpSpPr>
                    <p:cNvPr id="23"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24" name="Group 76"/>
                    <p:cNvGrpSpPr>
                      <a:grpSpLocks/>
                    </p:cNvGrpSpPr>
                    <p:nvPr/>
                  </p:nvGrpSpPr>
                  <p:grpSpPr bwMode="auto">
                    <a:xfrm>
                      <a:off x="2529" y="6442"/>
                      <a:ext cx="1620" cy="720"/>
                      <a:chOff x="5300" y="12420"/>
                      <a:chExt cx="1620" cy="720"/>
                    </a:xfrm>
                  </p:grpSpPr>
                  <p:sp>
                    <p:nvSpPr>
                      <p:cNvPr id="46"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7"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nvGrpSpPr>
                    <p:cNvPr id="25"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26"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27"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latin typeface="Arial" pitchFamily="34" charset="0"/>
                  <a:cs typeface="Arial" pitchFamily="34" charset="0"/>
                </a:rPr>
                <a:t>M</a:t>
              </a:r>
              <a:endParaRPr lang="ar-SA" sz="1400" b="1" dirty="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9" name="Text Box 110"/>
            <p:cNvSpPr txBox="1">
              <a:spLocks noChangeArrowheads="1"/>
            </p:cNvSpPr>
            <p:nvPr/>
          </p:nvSpPr>
          <p:spPr bwMode="auto">
            <a:xfrm>
              <a:off x="5300" y="68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a:ln>
                    <a:noFill/>
                  </a:ln>
                  <a:solidFill>
                    <a:schemeClr val="tx1"/>
                  </a:solidFill>
                  <a:effectLst/>
                  <a:latin typeface="Arial" pitchFamily="34" charset="0"/>
                  <a:cs typeface="Arial" pitchFamily="34" charset="0"/>
                </a:rPr>
                <a:t>N</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6660" y="588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a:latin typeface="Arial" pitchFamily="34" charset="0"/>
                  <a:cs typeface="Arial" pitchFamily="34" charset="0"/>
                </a:rPr>
                <a:t>M</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grpSp>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dirty="0"/>
              <a:t>الغرفة</a:t>
            </a:r>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latin typeface="Arial" pitchFamily="34" charset="0"/>
                <a:cs typeface="Arial" pitchFamily="34" charset="0"/>
              </a:rPr>
              <a:t>N</a:t>
            </a:r>
            <a:endParaRPr lang="ar-SA" sz="1400" b="1" dirty="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4786314" y="3000372"/>
            <a:ext cx="1857388"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714876" y="4000504"/>
            <a:ext cx="800169"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a:t>يرقد</a:t>
            </a:r>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a:t>الرقم</a:t>
            </a:r>
          </a:p>
        </p:txBody>
      </p:sp>
      <p:sp>
        <p:nvSpPr>
          <p:cNvPr id="118" name="Oval 80"/>
          <p:cNvSpPr>
            <a:spLocks noChangeArrowheads="1"/>
          </p:cNvSpPr>
          <p:nvPr/>
        </p:nvSpPr>
        <p:spPr bwMode="auto">
          <a:xfrm>
            <a:off x="1214414" y="5643578"/>
            <a:ext cx="105735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a:t>عدد الأسرة</a:t>
            </a:r>
          </a:p>
        </p:txBody>
      </p:sp>
      <p:sp>
        <p:nvSpPr>
          <p:cNvPr id="119" name="Oval 80"/>
          <p:cNvSpPr>
            <a:spLocks noChangeArrowheads="1"/>
          </p:cNvSpPr>
          <p:nvPr/>
        </p:nvSpPr>
        <p:spPr bwMode="auto">
          <a:xfrm>
            <a:off x="1000100" y="6215082"/>
            <a:ext cx="127166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a:t>رقم الهاتف</a:t>
            </a:r>
          </a:p>
        </p:txBody>
      </p:sp>
      <p:cxnSp>
        <p:nvCxnSpPr>
          <p:cNvPr id="121" name="Straight Connector 120"/>
          <p:cNvCxnSpPr>
            <a:stCxn id="118" idx="6"/>
            <a:endCxn id="109" idx="1"/>
          </p:cNvCxnSpPr>
          <p:nvPr/>
        </p:nvCxnSpPr>
        <p:spPr>
          <a:xfrm flipV="1">
            <a:off x="2271768" y="5835091"/>
            <a:ext cx="299968" cy="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286380" y="3071810"/>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latin typeface="Arial" pitchFamily="34" charset="0"/>
                <a:cs typeface="Arial" pitchFamily="34" charset="0"/>
              </a:rPr>
              <a:t>M</a:t>
            </a:r>
            <a:endParaRPr lang="ar-SA" sz="1400" b="1" dirty="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a:latin typeface="Arial" pitchFamily="34" charset="0"/>
                <a:cs typeface="Arial" pitchFamily="34" charset="0"/>
              </a:rPr>
              <a:t>1</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071546"/>
            <a:ext cx="8319875" cy="1631216"/>
          </a:xfrm>
          <a:prstGeom prst="rect">
            <a:avLst/>
          </a:prstGeom>
          <a:noFill/>
        </p:spPr>
        <p:txBody>
          <a:bodyPr wrap="square" rtlCol="1">
            <a:spAutoFit/>
          </a:bodyPr>
          <a:lstStyle/>
          <a:p>
            <a:r>
              <a:rPr lang="ar-SA" sz="2000" b="1" u="sng" dirty="0"/>
              <a:t>طريقة تحديد نوع العلاقة في المثال السابق:</a:t>
            </a:r>
          </a:p>
          <a:p>
            <a:endParaRPr lang="ar-SA" sz="2000" u="sng" dirty="0"/>
          </a:p>
          <a:p>
            <a:r>
              <a:rPr lang="ar-SA" sz="2000" dirty="0"/>
              <a:t>العلاقة بين الطبيب والمريض الطبيب يعالج أكثر من مريض والمريض يكون تحت إشراف</a:t>
            </a:r>
            <a:r>
              <a:rPr lang="en-US" sz="2000" dirty="0"/>
              <a:t> </a:t>
            </a:r>
            <a:r>
              <a:rPr lang="ar-SA" sz="2000" dirty="0"/>
              <a:t>أكثر من طبيب </a:t>
            </a:r>
          </a:p>
          <a:p>
            <a:r>
              <a:rPr lang="ar-SA" sz="2000" dirty="0"/>
              <a:t>إذن تكون العلاقة متعدد إلى متعدد</a:t>
            </a:r>
          </a:p>
        </p:txBody>
      </p:sp>
      <p:sp>
        <p:nvSpPr>
          <p:cNvPr id="3" name="Rectangle 2"/>
          <p:cNvSpPr/>
          <p:nvPr/>
        </p:nvSpPr>
        <p:spPr>
          <a:xfrm>
            <a:off x="1357290" y="2857496"/>
            <a:ext cx="7215222" cy="707886"/>
          </a:xfrm>
          <a:prstGeom prst="rect">
            <a:avLst/>
          </a:prstGeom>
        </p:spPr>
        <p:txBody>
          <a:bodyPr wrap="square">
            <a:spAutoFit/>
          </a:bodyPr>
          <a:lstStyle/>
          <a:p>
            <a:r>
              <a:rPr lang="ar-SA" sz="2000" dirty="0"/>
              <a:t>العلاقة بين الدواء والمريض الدواء يأخذه أكثر من مريض والمريض يأخذ أكثر من دواء</a:t>
            </a:r>
          </a:p>
          <a:p>
            <a:r>
              <a:rPr lang="ar-SA" sz="2000" dirty="0"/>
              <a:t>إذن تكون العلاقة متعدد إلى متعدد</a:t>
            </a:r>
          </a:p>
        </p:txBody>
      </p:sp>
      <p:sp>
        <p:nvSpPr>
          <p:cNvPr id="4" name="TextBox 3"/>
          <p:cNvSpPr txBox="1"/>
          <p:nvPr/>
        </p:nvSpPr>
        <p:spPr>
          <a:xfrm>
            <a:off x="142844" y="3714752"/>
            <a:ext cx="8541718" cy="1323439"/>
          </a:xfrm>
          <a:prstGeom prst="rect">
            <a:avLst/>
          </a:prstGeom>
          <a:noFill/>
        </p:spPr>
        <p:txBody>
          <a:bodyPr wrap="square" rtlCol="1">
            <a:spAutoFit/>
          </a:bodyPr>
          <a:lstStyle/>
          <a:p>
            <a:endParaRPr lang="ar-SA" sz="2000" dirty="0"/>
          </a:p>
          <a:p>
            <a:r>
              <a:rPr lang="ar-SA" sz="2000" dirty="0"/>
              <a:t>العلاقة بين الغرفة والمريض الغرفة يرقد بها  أكثر من مريض والمريض يرقد في غرفة واحدة</a:t>
            </a:r>
          </a:p>
          <a:p>
            <a:r>
              <a:rPr lang="ar-SA" sz="2000" dirty="0"/>
              <a:t>إذن تكون العلاقة واحد إلى متعدد : واحد من جهة الغرفة ومتعدد من جهة المريض</a:t>
            </a:r>
          </a:p>
          <a:p>
            <a:endParaRPr lang="ar-S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3600" u="sng" dirty="0">
                <a:cs typeface="+mn-cs"/>
              </a:rPr>
              <a:t>نموذج قاعدة بيانات بسيطة</a:t>
            </a:r>
            <a:br>
              <a:rPr lang="ar-SA" sz="3600" u="sng" dirty="0">
                <a:cs typeface="+mn-cs"/>
              </a:rPr>
            </a:br>
            <a:r>
              <a:rPr lang="ar-SA" sz="3600" u="sng" dirty="0">
                <a:cs typeface="+mn-cs"/>
              </a:rPr>
              <a:t>(قاعدة بيانات مستشفى)</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357290" y="2214554"/>
            <a:ext cx="670673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أرسمي </a:t>
            </a:r>
            <a:r>
              <a:rPr kumimoji="0" lang="en-US" sz="2800" b="0" i="0" u="none" strike="noStrike" cap="none" normalizeH="0" baseline="0" dirty="0">
                <a:ln>
                  <a:noFill/>
                </a:ln>
                <a:solidFill>
                  <a:schemeClr val="tx1"/>
                </a:solidFill>
                <a:effectLst/>
                <a:latin typeface="Calibri" pitchFamily="34" charset="0"/>
                <a:ea typeface="Calibri" pitchFamily="34" charset="0"/>
                <a:cs typeface="Arial" pitchFamily="34" charset="0"/>
              </a:rPr>
              <a:t>ERD </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اللازم </a:t>
            </a:r>
            <a:r>
              <a:rPr lang="ar-SA" sz="2800" dirty="0">
                <a:latin typeface="Calibri" pitchFamily="34" charset="0"/>
                <a:ea typeface="Calibri" pitchFamily="34" charset="0"/>
                <a:cs typeface="Arial" pitchFamily="34" charset="0"/>
              </a:rPr>
              <a:t>ل</a:t>
            </a: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تسجيل مخالفات المرور</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حيث يتم تحرير مخالفة للمخالف مبينا فيها رقم</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a:ln>
                  <a:noFill/>
                </a:ln>
                <a:solidFill>
                  <a:schemeClr val="tx1"/>
                </a:solidFill>
                <a:effectLst/>
                <a:latin typeface="Calibri" pitchFamily="34" charset="0"/>
                <a:ea typeface="Calibri" pitchFamily="34" charset="0"/>
                <a:cs typeface="Arial" pitchFamily="34" charset="0"/>
              </a:rPr>
              <a:t> المخالفة وتاريخها ونوعها وقيمة الغرامة ومكان المخالفة ورقم السجل المدني للمخالف وجهة عمله وعنوانه واسم ورقم الشرطي الذي حرر المخالفة ؟ </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887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1047508" y="857232"/>
          <a:ext cx="3305164" cy="2001520"/>
        </p:xfrm>
        <a:graphic>
          <a:graphicData uri="http://schemas.openxmlformats.org/drawingml/2006/table">
            <a:tbl>
              <a:tblPr rtl="1" firstRow="1" bandRow="1">
                <a:tableStyleId>{5C22544A-7EE6-4342-B048-85BDC9FD1C3A}</a:tableStyleId>
              </a:tblPr>
              <a:tblGrid>
                <a:gridCol w="971348">
                  <a:extLst>
                    <a:ext uri="{9D8B030D-6E8A-4147-A177-3AD203B41FA5}">
                      <a16:colId xmlns:a16="http://schemas.microsoft.com/office/drawing/2014/main" val="20000"/>
                    </a:ext>
                  </a:extLst>
                </a:gridCol>
                <a:gridCol w="724930">
                  <a:extLst>
                    <a:ext uri="{9D8B030D-6E8A-4147-A177-3AD203B41FA5}">
                      <a16:colId xmlns:a16="http://schemas.microsoft.com/office/drawing/2014/main" val="20001"/>
                    </a:ext>
                  </a:extLst>
                </a:gridCol>
                <a:gridCol w="769864">
                  <a:extLst>
                    <a:ext uri="{9D8B030D-6E8A-4147-A177-3AD203B41FA5}">
                      <a16:colId xmlns:a16="http://schemas.microsoft.com/office/drawing/2014/main" val="20002"/>
                    </a:ext>
                  </a:extLst>
                </a:gridCol>
                <a:gridCol w="839022">
                  <a:extLst>
                    <a:ext uri="{9D8B030D-6E8A-4147-A177-3AD203B41FA5}">
                      <a16:colId xmlns:a16="http://schemas.microsoft.com/office/drawing/2014/main" val="20003"/>
                    </a:ext>
                  </a:extLst>
                </a:gridCol>
              </a:tblGrid>
              <a:tr h="370840">
                <a:tc>
                  <a:txBody>
                    <a:bodyPr/>
                    <a:lstStyle/>
                    <a:p>
                      <a:pPr algn="ctr" rtl="1"/>
                      <a:r>
                        <a:rPr lang="ar-SA" sz="1400" dirty="0"/>
                        <a:t>الطبيب</a:t>
                      </a:r>
                    </a:p>
                  </a:txBody>
                  <a:tcPr anchor="ctr"/>
                </a:tc>
                <a:tc>
                  <a:txBody>
                    <a:bodyPr/>
                    <a:lstStyle/>
                    <a:p>
                      <a:pPr algn="ctr" rtl="1"/>
                      <a:r>
                        <a:rPr lang="ar-SA" sz="1400" dirty="0"/>
                        <a:t>رقم الغرفة</a:t>
                      </a:r>
                    </a:p>
                  </a:txBody>
                  <a:tcPr anchor="ctr"/>
                </a:tc>
                <a:tc>
                  <a:txBody>
                    <a:bodyPr/>
                    <a:lstStyle/>
                    <a:p>
                      <a:pPr algn="ctr" rtl="1"/>
                      <a:r>
                        <a:rPr lang="ar-SA" sz="1400" dirty="0"/>
                        <a:t>الاسم </a:t>
                      </a:r>
                    </a:p>
                  </a:txBody>
                  <a:tcPr anchor="ctr"/>
                </a:tc>
                <a:tc>
                  <a:txBody>
                    <a:bodyPr/>
                    <a:lstStyle/>
                    <a:p>
                      <a:pPr algn="ctr" rtl="1"/>
                      <a:r>
                        <a:rPr lang="ar-SA" sz="1400" dirty="0"/>
                        <a:t>رقم المريض</a:t>
                      </a:r>
                    </a:p>
                  </a:txBody>
                  <a:tcPr anchor="ctr"/>
                </a:tc>
                <a:extLst>
                  <a:ext uri="{0D108BD9-81ED-4DB2-BD59-A6C34878D82A}">
                    <a16:rowId xmlns:a16="http://schemas.microsoft.com/office/drawing/2014/main" val="10000"/>
                  </a:ext>
                </a:extLst>
              </a:tr>
              <a:tr h="370840">
                <a:tc>
                  <a:txBody>
                    <a:bodyPr/>
                    <a:lstStyle/>
                    <a:p>
                      <a:pPr algn="ctr" rtl="1"/>
                      <a:r>
                        <a:rPr lang="ar-SA" sz="1400" dirty="0"/>
                        <a:t>سيف</a:t>
                      </a:r>
                    </a:p>
                  </a:txBody>
                  <a:tcPr anchor="ctr"/>
                </a:tc>
                <a:tc>
                  <a:txBody>
                    <a:bodyPr/>
                    <a:lstStyle/>
                    <a:p>
                      <a:pPr algn="ctr" rtl="1"/>
                      <a:r>
                        <a:rPr lang="ar-SA" sz="1400" dirty="0"/>
                        <a:t>100</a:t>
                      </a:r>
                    </a:p>
                  </a:txBody>
                  <a:tcPr anchor="ctr"/>
                </a:tc>
                <a:tc>
                  <a:txBody>
                    <a:bodyPr/>
                    <a:lstStyle/>
                    <a:p>
                      <a:pPr algn="ctr" rtl="1"/>
                      <a:r>
                        <a:rPr lang="ar-SA" sz="1400" dirty="0"/>
                        <a:t>محمد</a:t>
                      </a:r>
                    </a:p>
                  </a:txBody>
                  <a:tcPr anchor="ctr"/>
                </a:tc>
                <a:tc>
                  <a:txBody>
                    <a:bodyPr/>
                    <a:lstStyle/>
                    <a:p>
                      <a:pPr algn="ctr" rtl="1"/>
                      <a:r>
                        <a:rPr lang="ar-SA" sz="1400" dirty="0"/>
                        <a:t>313</a:t>
                      </a:r>
                    </a:p>
                  </a:txBody>
                  <a:tcPr anchor="ctr"/>
                </a:tc>
                <a:extLst>
                  <a:ext uri="{0D108BD9-81ED-4DB2-BD59-A6C34878D82A}">
                    <a16:rowId xmlns:a16="http://schemas.microsoft.com/office/drawing/2014/main" val="10001"/>
                  </a:ext>
                </a:extLst>
              </a:tr>
              <a:tr h="370840">
                <a:tc>
                  <a:txBody>
                    <a:bodyPr/>
                    <a:lstStyle/>
                    <a:p>
                      <a:pPr algn="ctr" rtl="1"/>
                      <a:r>
                        <a:rPr lang="ar-SA" sz="1400" dirty="0"/>
                        <a:t>محمد</a:t>
                      </a:r>
                    </a:p>
                  </a:txBody>
                  <a:tcPr anchor="ctr"/>
                </a:tc>
                <a:tc>
                  <a:txBody>
                    <a:bodyPr/>
                    <a:lstStyle/>
                    <a:p>
                      <a:pPr algn="ctr" rtl="1"/>
                      <a:r>
                        <a:rPr lang="ar-SA" sz="1400" dirty="0"/>
                        <a:t>300</a:t>
                      </a:r>
                    </a:p>
                  </a:txBody>
                  <a:tcPr anchor="ctr"/>
                </a:tc>
                <a:tc>
                  <a:txBody>
                    <a:bodyPr/>
                    <a:lstStyle/>
                    <a:p>
                      <a:pPr algn="ctr" rtl="1"/>
                      <a:r>
                        <a:rPr lang="ar-SA" sz="1400" dirty="0"/>
                        <a:t>حنان</a:t>
                      </a:r>
                    </a:p>
                  </a:txBody>
                  <a:tcPr anchor="ctr"/>
                </a:tc>
                <a:tc>
                  <a:txBody>
                    <a:bodyPr/>
                    <a:lstStyle/>
                    <a:p>
                      <a:pPr algn="ctr" rtl="1"/>
                      <a:r>
                        <a:rPr lang="ar-SA" sz="1400" dirty="0"/>
                        <a:t>345</a:t>
                      </a:r>
                    </a:p>
                  </a:txBody>
                  <a:tcPr anchor="ctr"/>
                </a:tc>
                <a:extLst>
                  <a:ext uri="{0D108BD9-81ED-4DB2-BD59-A6C34878D82A}">
                    <a16:rowId xmlns:a16="http://schemas.microsoft.com/office/drawing/2014/main" val="10002"/>
                  </a:ext>
                </a:extLst>
              </a:tr>
              <a:tr h="370840">
                <a:tc>
                  <a:txBody>
                    <a:bodyPr/>
                    <a:lstStyle/>
                    <a:p>
                      <a:pPr algn="ctr" rtl="1"/>
                      <a:r>
                        <a:rPr lang="ar-SA" sz="1400" dirty="0"/>
                        <a:t>دعاء</a:t>
                      </a:r>
                    </a:p>
                  </a:txBody>
                  <a:tcPr anchor="ctr"/>
                </a:tc>
                <a:tc>
                  <a:txBody>
                    <a:bodyPr/>
                    <a:lstStyle/>
                    <a:p>
                      <a:pPr algn="ctr" rtl="1"/>
                      <a:r>
                        <a:rPr lang="ar-SA" sz="1400" dirty="0"/>
                        <a:t>100</a:t>
                      </a:r>
                    </a:p>
                  </a:txBody>
                  <a:tcPr anchor="ctr"/>
                </a:tc>
                <a:tc>
                  <a:txBody>
                    <a:bodyPr/>
                    <a:lstStyle/>
                    <a:p>
                      <a:pPr algn="ctr" rtl="1"/>
                      <a:r>
                        <a:rPr lang="ar-SA" sz="1400" dirty="0"/>
                        <a:t>خالد</a:t>
                      </a:r>
                    </a:p>
                  </a:txBody>
                  <a:tcPr anchor="ctr"/>
                </a:tc>
                <a:tc>
                  <a:txBody>
                    <a:bodyPr/>
                    <a:lstStyle/>
                    <a:p>
                      <a:pPr algn="ctr" rtl="1"/>
                      <a:r>
                        <a:rPr lang="ar-SA" sz="1400" dirty="0"/>
                        <a:t>988</a:t>
                      </a:r>
                    </a:p>
                  </a:txBody>
                  <a:tcPr anchor="ctr"/>
                </a:tc>
                <a:extLst>
                  <a:ext uri="{0D108BD9-81ED-4DB2-BD59-A6C34878D82A}">
                    <a16:rowId xmlns:a16="http://schemas.microsoft.com/office/drawing/2014/main" val="10003"/>
                  </a:ext>
                </a:extLst>
              </a:tr>
              <a:tr h="370840">
                <a:tc>
                  <a:txBody>
                    <a:bodyPr/>
                    <a:lstStyle/>
                    <a:p>
                      <a:pPr algn="ctr" rtl="1"/>
                      <a:r>
                        <a:rPr lang="ar-SA" sz="1400" dirty="0"/>
                        <a:t>عزة</a:t>
                      </a:r>
                    </a:p>
                  </a:txBody>
                  <a:tcPr anchor="ctr"/>
                </a:tc>
                <a:tc>
                  <a:txBody>
                    <a:bodyPr/>
                    <a:lstStyle/>
                    <a:p>
                      <a:pPr algn="ctr" rtl="1"/>
                      <a:r>
                        <a:rPr lang="ar-SA" sz="1400" dirty="0"/>
                        <a:t>200</a:t>
                      </a:r>
                    </a:p>
                  </a:txBody>
                  <a:tcPr anchor="ctr"/>
                </a:tc>
                <a:tc>
                  <a:txBody>
                    <a:bodyPr/>
                    <a:lstStyle/>
                    <a:p>
                      <a:pPr algn="ctr" rtl="1"/>
                      <a:r>
                        <a:rPr lang="ar-SA" sz="1400" dirty="0"/>
                        <a:t>منى</a:t>
                      </a:r>
                    </a:p>
                  </a:txBody>
                  <a:tcPr anchor="ctr"/>
                </a:tc>
                <a:tc>
                  <a:txBody>
                    <a:bodyPr/>
                    <a:lstStyle/>
                    <a:p>
                      <a:pPr algn="ctr" rtl="1"/>
                      <a:r>
                        <a:rPr lang="ar-SA" sz="1400" dirty="0"/>
                        <a:t>456</a:t>
                      </a:r>
                    </a:p>
                  </a:txBody>
                  <a:tcPr anchor="ctr"/>
                </a:tc>
                <a:extLst>
                  <a:ext uri="{0D108BD9-81ED-4DB2-BD59-A6C34878D82A}">
                    <a16:rowId xmlns:a16="http://schemas.microsoft.com/office/drawing/2014/main" val="10004"/>
                  </a:ext>
                </a:extLst>
              </a:tr>
            </a:tbl>
          </a:graphicData>
        </a:graphic>
      </p:graphicFrame>
      <p:sp>
        <p:nvSpPr>
          <p:cNvPr id="5" name="TextBox 4"/>
          <p:cNvSpPr txBox="1"/>
          <p:nvPr/>
        </p:nvSpPr>
        <p:spPr>
          <a:xfrm>
            <a:off x="357158" y="500042"/>
            <a:ext cx="928694" cy="369332"/>
          </a:xfrm>
          <a:prstGeom prst="rect">
            <a:avLst/>
          </a:prstGeom>
          <a:noFill/>
        </p:spPr>
        <p:txBody>
          <a:bodyPr wrap="square" rtlCol="1">
            <a:spAutoFit/>
          </a:bodyPr>
          <a:lstStyle/>
          <a:p>
            <a:pPr algn="ctr"/>
            <a:r>
              <a:rPr lang="ar-SA" b="1" u="sng" dirty="0"/>
              <a:t>المريض</a:t>
            </a:r>
          </a:p>
        </p:txBody>
      </p:sp>
      <p:graphicFrame>
        <p:nvGraphicFramePr>
          <p:cNvPr id="6" name="Table 5"/>
          <p:cNvGraphicFramePr>
            <a:graphicFrameLocks noGrp="1"/>
          </p:cNvGraphicFramePr>
          <p:nvPr/>
        </p:nvGraphicFramePr>
        <p:xfrm>
          <a:off x="5500694" y="1000108"/>
          <a:ext cx="3023320" cy="1483360"/>
        </p:xfrm>
        <a:graphic>
          <a:graphicData uri="http://schemas.openxmlformats.org/drawingml/2006/table">
            <a:tbl>
              <a:tblPr rtl="1" firstRow="1" bandRow="1">
                <a:tableStyleId>{5C22544A-7EE6-4342-B048-85BDC9FD1C3A}</a:tableStyleId>
              </a:tblPr>
              <a:tblGrid>
                <a:gridCol w="1178174">
                  <a:extLst>
                    <a:ext uri="{9D8B030D-6E8A-4147-A177-3AD203B41FA5}">
                      <a16:colId xmlns:a16="http://schemas.microsoft.com/office/drawing/2014/main" val="20000"/>
                    </a:ext>
                  </a:extLst>
                </a:gridCol>
                <a:gridCol w="1032628">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a:t>عدد الأسرة</a:t>
                      </a:r>
                    </a:p>
                  </a:txBody>
                  <a:tcPr anchor="ctr"/>
                </a:tc>
                <a:tc>
                  <a:txBody>
                    <a:bodyPr/>
                    <a:lstStyle/>
                    <a:p>
                      <a:pPr algn="ctr" rtl="1"/>
                      <a:r>
                        <a:rPr lang="ar-SA" sz="1400" dirty="0"/>
                        <a:t>رقم التحويلة</a:t>
                      </a:r>
                    </a:p>
                  </a:txBody>
                  <a:tcPr anchor="ctr"/>
                </a:tc>
                <a:tc>
                  <a:txBody>
                    <a:bodyPr/>
                    <a:lstStyle/>
                    <a:p>
                      <a:pPr algn="ctr" rtl="1"/>
                      <a:r>
                        <a:rPr lang="ar-SA" sz="1400" dirty="0"/>
                        <a:t>رقم الغرفة</a:t>
                      </a:r>
                    </a:p>
                  </a:txBody>
                  <a:tcPr anchor="ctr"/>
                </a:tc>
                <a:extLst>
                  <a:ext uri="{0D108BD9-81ED-4DB2-BD59-A6C34878D82A}">
                    <a16:rowId xmlns:a16="http://schemas.microsoft.com/office/drawing/2014/main" val="10000"/>
                  </a:ext>
                </a:extLst>
              </a:tr>
              <a:tr h="370840">
                <a:tc>
                  <a:txBody>
                    <a:bodyPr/>
                    <a:lstStyle/>
                    <a:p>
                      <a:pPr algn="ctr" rtl="1"/>
                      <a:r>
                        <a:rPr lang="ar-SA" sz="1400" dirty="0"/>
                        <a:t>3</a:t>
                      </a:r>
                    </a:p>
                  </a:txBody>
                  <a:tcPr anchor="ctr"/>
                </a:tc>
                <a:tc>
                  <a:txBody>
                    <a:bodyPr/>
                    <a:lstStyle/>
                    <a:p>
                      <a:pPr algn="ctr" rtl="1"/>
                      <a:r>
                        <a:rPr lang="ar-SA" sz="1400" dirty="0"/>
                        <a:t>435</a:t>
                      </a:r>
                    </a:p>
                  </a:txBody>
                  <a:tcPr anchor="ctr"/>
                </a:tc>
                <a:tc>
                  <a:txBody>
                    <a:bodyPr/>
                    <a:lstStyle/>
                    <a:p>
                      <a:pPr algn="ctr" rtl="1"/>
                      <a:r>
                        <a:rPr lang="ar-SA" sz="1400" dirty="0"/>
                        <a:t>100</a:t>
                      </a:r>
                    </a:p>
                  </a:txBody>
                  <a:tcPr anchor="ctr"/>
                </a:tc>
                <a:extLst>
                  <a:ext uri="{0D108BD9-81ED-4DB2-BD59-A6C34878D82A}">
                    <a16:rowId xmlns:a16="http://schemas.microsoft.com/office/drawing/2014/main" val="10001"/>
                  </a:ext>
                </a:extLst>
              </a:tr>
              <a:tr h="370840">
                <a:tc>
                  <a:txBody>
                    <a:bodyPr/>
                    <a:lstStyle/>
                    <a:p>
                      <a:pPr algn="ctr" rtl="1"/>
                      <a:r>
                        <a:rPr lang="ar-SA" sz="1400" dirty="0"/>
                        <a:t>2</a:t>
                      </a:r>
                    </a:p>
                  </a:txBody>
                  <a:tcPr anchor="ctr"/>
                </a:tc>
                <a:tc>
                  <a:txBody>
                    <a:bodyPr/>
                    <a:lstStyle/>
                    <a:p>
                      <a:pPr algn="ctr" rtl="1"/>
                      <a:r>
                        <a:rPr lang="ar-SA" sz="1400" dirty="0"/>
                        <a:t>342</a:t>
                      </a:r>
                    </a:p>
                  </a:txBody>
                  <a:tcPr anchor="ctr"/>
                </a:tc>
                <a:tc>
                  <a:txBody>
                    <a:bodyPr/>
                    <a:lstStyle/>
                    <a:p>
                      <a:pPr algn="ctr" rtl="1"/>
                      <a:r>
                        <a:rPr lang="ar-SA" sz="1400" dirty="0"/>
                        <a:t>200</a:t>
                      </a:r>
                    </a:p>
                  </a:txBody>
                  <a:tcPr anchor="ctr"/>
                </a:tc>
                <a:extLst>
                  <a:ext uri="{0D108BD9-81ED-4DB2-BD59-A6C34878D82A}">
                    <a16:rowId xmlns:a16="http://schemas.microsoft.com/office/drawing/2014/main" val="10002"/>
                  </a:ext>
                </a:extLst>
              </a:tr>
              <a:tr h="370840">
                <a:tc>
                  <a:txBody>
                    <a:bodyPr/>
                    <a:lstStyle/>
                    <a:p>
                      <a:pPr algn="ctr" rtl="1"/>
                      <a:r>
                        <a:rPr lang="ar-SA" sz="1400" dirty="0"/>
                        <a:t>1</a:t>
                      </a:r>
                    </a:p>
                  </a:txBody>
                  <a:tcPr anchor="ctr"/>
                </a:tc>
                <a:tc>
                  <a:txBody>
                    <a:bodyPr/>
                    <a:lstStyle/>
                    <a:p>
                      <a:pPr algn="ctr" rtl="1"/>
                      <a:r>
                        <a:rPr lang="ar-SA" sz="1400" dirty="0"/>
                        <a:t>676</a:t>
                      </a:r>
                    </a:p>
                  </a:txBody>
                  <a:tcPr anchor="ctr"/>
                </a:tc>
                <a:tc>
                  <a:txBody>
                    <a:bodyPr/>
                    <a:lstStyle/>
                    <a:p>
                      <a:pPr algn="ctr" rtl="1"/>
                      <a:r>
                        <a:rPr lang="ar-SA" sz="1400" dirty="0"/>
                        <a:t>300</a:t>
                      </a:r>
                    </a:p>
                  </a:txBody>
                  <a:tcPr anchor="ctr"/>
                </a:tc>
                <a:extLst>
                  <a:ext uri="{0D108BD9-81ED-4DB2-BD59-A6C34878D82A}">
                    <a16:rowId xmlns:a16="http://schemas.microsoft.com/office/drawing/2014/main" val="10003"/>
                  </a:ext>
                </a:extLst>
              </a:tr>
            </a:tbl>
          </a:graphicData>
        </a:graphic>
      </p:graphicFrame>
      <p:sp>
        <p:nvSpPr>
          <p:cNvPr id="7" name="TextBox 6"/>
          <p:cNvSpPr txBox="1"/>
          <p:nvPr/>
        </p:nvSpPr>
        <p:spPr>
          <a:xfrm>
            <a:off x="5214942" y="571480"/>
            <a:ext cx="928694" cy="369332"/>
          </a:xfrm>
          <a:prstGeom prst="rect">
            <a:avLst/>
          </a:prstGeom>
          <a:noFill/>
        </p:spPr>
        <p:txBody>
          <a:bodyPr wrap="square" rtlCol="1">
            <a:spAutoFit/>
          </a:bodyPr>
          <a:lstStyle/>
          <a:p>
            <a:pPr algn="ctr"/>
            <a:r>
              <a:rPr lang="ar-SA" b="1" u="sng" dirty="0"/>
              <a:t>الغرفة</a:t>
            </a:r>
          </a:p>
        </p:txBody>
      </p:sp>
      <p:graphicFrame>
        <p:nvGraphicFramePr>
          <p:cNvPr id="8" name="Table 7"/>
          <p:cNvGraphicFramePr>
            <a:graphicFrameLocks noGrp="1"/>
          </p:cNvGraphicFramePr>
          <p:nvPr/>
        </p:nvGraphicFramePr>
        <p:xfrm>
          <a:off x="642910" y="3929066"/>
          <a:ext cx="3023320" cy="1483360"/>
        </p:xfrm>
        <a:graphic>
          <a:graphicData uri="http://schemas.openxmlformats.org/drawingml/2006/table">
            <a:tbl>
              <a:tblPr rtl="1" firstRow="1" bandRow="1">
                <a:tableStyleId>{5C22544A-7EE6-4342-B048-85BDC9FD1C3A}</a:tableStyleId>
              </a:tblPr>
              <a:tblGrid>
                <a:gridCol w="1084530">
                  <a:extLst>
                    <a:ext uri="{9D8B030D-6E8A-4147-A177-3AD203B41FA5}">
                      <a16:colId xmlns:a16="http://schemas.microsoft.com/office/drawing/2014/main" val="20000"/>
                    </a:ext>
                  </a:extLst>
                </a:gridCol>
                <a:gridCol w="1126272">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a:t>المصنع</a:t>
                      </a:r>
                    </a:p>
                  </a:txBody>
                  <a:tcPr anchor="ctr"/>
                </a:tc>
                <a:tc>
                  <a:txBody>
                    <a:bodyPr/>
                    <a:lstStyle/>
                    <a:p>
                      <a:pPr algn="ctr" rtl="1"/>
                      <a:r>
                        <a:rPr lang="ar-SA" sz="1400" dirty="0"/>
                        <a:t>اسم الدواء</a:t>
                      </a:r>
                    </a:p>
                  </a:txBody>
                  <a:tcPr anchor="ctr"/>
                </a:tc>
                <a:tc>
                  <a:txBody>
                    <a:bodyPr/>
                    <a:lstStyle/>
                    <a:p>
                      <a:pPr algn="ctr" rtl="1"/>
                      <a:r>
                        <a:rPr lang="ar-SA" sz="1400" dirty="0"/>
                        <a:t>رقم الدواء</a:t>
                      </a:r>
                    </a:p>
                  </a:txBody>
                  <a:tcPr anchor="ctr"/>
                </a:tc>
                <a:extLst>
                  <a:ext uri="{0D108BD9-81ED-4DB2-BD59-A6C34878D82A}">
                    <a16:rowId xmlns:a16="http://schemas.microsoft.com/office/drawing/2014/main" val="10000"/>
                  </a:ext>
                </a:extLst>
              </a:tr>
              <a:tr h="370840">
                <a:tc>
                  <a:txBody>
                    <a:bodyPr/>
                    <a:lstStyle/>
                    <a:p>
                      <a:pPr algn="ctr" rtl="1"/>
                      <a:r>
                        <a:rPr lang="en-US" sz="1400" dirty="0"/>
                        <a:t>HG</a:t>
                      </a:r>
                      <a:endParaRPr lang="ar-SA" sz="1400" dirty="0"/>
                    </a:p>
                  </a:txBody>
                  <a:tcPr anchor="ctr"/>
                </a:tc>
                <a:tc>
                  <a:txBody>
                    <a:bodyPr/>
                    <a:lstStyle/>
                    <a:p>
                      <a:pPr algn="ctr" rtl="1"/>
                      <a:r>
                        <a:rPr lang="en-US" sz="1400" dirty="0"/>
                        <a:t>FDG</a:t>
                      </a:r>
                      <a:endParaRPr lang="ar-SA" sz="1400" dirty="0"/>
                    </a:p>
                  </a:txBody>
                  <a:tcPr anchor="ctr"/>
                </a:tc>
                <a:tc>
                  <a:txBody>
                    <a:bodyPr/>
                    <a:lstStyle/>
                    <a:p>
                      <a:pPr algn="ctr" rtl="1"/>
                      <a:r>
                        <a:rPr lang="en-US" sz="1400" dirty="0"/>
                        <a:t>s123</a:t>
                      </a:r>
                      <a:endParaRPr lang="ar-SA" sz="1400" dirty="0"/>
                    </a:p>
                  </a:txBody>
                  <a:tcPr anchor="ctr"/>
                </a:tc>
                <a:extLst>
                  <a:ext uri="{0D108BD9-81ED-4DB2-BD59-A6C34878D82A}">
                    <a16:rowId xmlns:a16="http://schemas.microsoft.com/office/drawing/2014/main" val="10001"/>
                  </a:ext>
                </a:extLst>
              </a:tr>
              <a:tr h="370840">
                <a:tc>
                  <a:txBody>
                    <a:bodyPr/>
                    <a:lstStyle/>
                    <a:p>
                      <a:pPr algn="ctr" rtl="1"/>
                      <a:r>
                        <a:rPr lang="en-US" sz="1400" dirty="0"/>
                        <a:t>AB</a:t>
                      </a:r>
                      <a:endParaRPr lang="ar-SA" sz="1400" dirty="0"/>
                    </a:p>
                  </a:txBody>
                  <a:tcPr anchor="ctr"/>
                </a:tc>
                <a:tc>
                  <a:txBody>
                    <a:bodyPr/>
                    <a:lstStyle/>
                    <a:p>
                      <a:pPr algn="ctr" rtl="1"/>
                      <a:r>
                        <a:rPr lang="en-US" sz="1400" dirty="0"/>
                        <a:t>PANADOL</a:t>
                      </a:r>
                      <a:endParaRPr lang="ar-SA" sz="1400" dirty="0"/>
                    </a:p>
                  </a:txBody>
                  <a:tcPr anchor="ctr"/>
                </a:tc>
                <a:tc>
                  <a:txBody>
                    <a:bodyPr/>
                    <a:lstStyle/>
                    <a:p>
                      <a:pPr algn="ctr" rtl="1"/>
                      <a:r>
                        <a:rPr lang="en-US" sz="1400" dirty="0"/>
                        <a:t>s153</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en-US" sz="1400" dirty="0"/>
                        <a:t>AB</a:t>
                      </a:r>
                      <a:endParaRPr lang="ar-SA" sz="1400" dirty="0"/>
                    </a:p>
                  </a:txBody>
                  <a:tcPr anchor="ctr"/>
                </a:tc>
                <a:tc>
                  <a:txBody>
                    <a:bodyPr/>
                    <a:lstStyle/>
                    <a:p>
                      <a:pPr algn="ctr" rtl="1"/>
                      <a:r>
                        <a:rPr lang="en-US" sz="1400" dirty="0"/>
                        <a:t>FIFA</a:t>
                      </a:r>
                      <a:endParaRPr lang="ar-SA" sz="1400" dirty="0"/>
                    </a:p>
                  </a:txBody>
                  <a:tcPr anchor="ctr"/>
                </a:tc>
                <a:tc>
                  <a:txBody>
                    <a:bodyPr/>
                    <a:lstStyle/>
                    <a:p>
                      <a:pPr algn="ctr" rtl="1"/>
                      <a:r>
                        <a:rPr lang="en-US" sz="1400" dirty="0"/>
                        <a:t>s173</a:t>
                      </a:r>
                      <a:endParaRPr lang="ar-SA" sz="1400" dirty="0"/>
                    </a:p>
                  </a:txBody>
                  <a:tcPr anchor="ct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nvGraphicFramePr>
        <p:xfrm>
          <a:off x="5000628" y="3929066"/>
          <a:ext cx="3023320" cy="1483360"/>
        </p:xfrm>
        <a:graphic>
          <a:graphicData uri="http://schemas.openxmlformats.org/drawingml/2006/table">
            <a:tbl>
              <a:tblPr rtl="1" firstRow="1" bandRow="1">
                <a:tableStyleId>{5C22544A-7EE6-4342-B048-85BDC9FD1C3A}</a:tableStyleId>
              </a:tblPr>
              <a:tblGrid>
                <a:gridCol w="1084530">
                  <a:extLst>
                    <a:ext uri="{9D8B030D-6E8A-4147-A177-3AD203B41FA5}">
                      <a16:colId xmlns:a16="http://schemas.microsoft.com/office/drawing/2014/main" val="20000"/>
                    </a:ext>
                  </a:extLst>
                </a:gridCol>
                <a:gridCol w="1126272">
                  <a:extLst>
                    <a:ext uri="{9D8B030D-6E8A-4147-A177-3AD203B41FA5}">
                      <a16:colId xmlns:a16="http://schemas.microsoft.com/office/drawing/2014/main" val="20001"/>
                    </a:ext>
                  </a:extLst>
                </a:gridCol>
                <a:gridCol w="812518">
                  <a:extLst>
                    <a:ext uri="{9D8B030D-6E8A-4147-A177-3AD203B41FA5}">
                      <a16:colId xmlns:a16="http://schemas.microsoft.com/office/drawing/2014/main" val="20002"/>
                    </a:ext>
                  </a:extLst>
                </a:gridCol>
              </a:tblGrid>
              <a:tr h="370840">
                <a:tc>
                  <a:txBody>
                    <a:bodyPr/>
                    <a:lstStyle/>
                    <a:p>
                      <a:pPr algn="ctr" rtl="1"/>
                      <a:r>
                        <a:rPr lang="ar-SA" sz="1400" dirty="0"/>
                        <a:t>الكمية</a:t>
                      </a:r>
                    </a:p>
                  </a:txBody>
                  <a:tcPr anchor="ctr"/>
                </a:tc>
                <a:tc>
                  <a:txBody>
                    <a:bodyPr/>
                    <a:lstStyle/>
                    <a:p>
                      <a:pPr algn="ctr" rtl="1"/>
                      <a:r>
                        <a:rPr lang="ar-SA" sz="1400" dirty="0"/>
                        <a:t>رقم</a:t>
                      </a:r>
                      <a:r>
                        <a:rPr lang="ar-SA" sz="1400" baseline="0" dirty="0"/>
                        <a:t> المريض</a:t>
                      </a:r>
                      <a:endParaRPr lang="ar-SA" sz="1400" dirty="0"/>
                    </a:p>
                  </a:txBody>
                  <a:tcPr anchor="ctr"/>
                </a:tc>
                <a:tc>
                  <a:txBody>
                    <a:bodyPr/>
                    <a:lstStyle/>
                    <a:p>
                      <a:pPr algn="ctr" rtl="1"/>
                      <a:r>
                        <a:rPr lang="ar-SA" sz="1400" dirty="0"/>
                        <a:t>رقم الدواء</a:t>
                      </a:r>
                    </a:p>
                  </a:txBody>
                  <a:tcPr anchor="ctr"/>
                </a:tc>
                <a:extLst>
                  <a:ext uri="{0D108BD9-81ED-4DB2-BD59-A6C34878D82A}">
                    <a16:rowId xmlns:a16="http://schemas.microsoft.com/office/drawing/2014/main" val="10000"/>
                  </a:ext>
                </a:extLst>
              </a:tr>
              <a:tr h="370840">
                <a:tc>
                  <a:txBody>
                    <a:bodyPr/>
                    <a:lstStyle/>
                    <a:p>
                      <a:pPr algn="ctr" rtl="1"/>
                      <a:r>
                        <a:rPr lang="en-US" sz="1400" dirty="0"/>
                        <a:t>3</a:t>
                      </a:r>
                      <a:endParaRPr lang="ar-SA" sz="1400" dirty="0"/>
                    </a:p>
                  </a:txBody>
                  <a:tcPr anchor="ctr"/>
                </a:tc>
                <a:tc>
                  <a:txBody>
                    <a:bodyPr/>
                    <a:lstStyle/>
                    <a:p>
                      <a:pPr algn="ctr" rtl="1"/>
                      <a:r>
                        <a:rPr lang="en-US" sz="1400" dirty="0"/>
                        <a:t>313</a:t>
                      </a:r>
                      <a:endParaRPr lang="ar-SA" sz="1400" dirty="0"/>
                    </a:p>
                  </a:txBody>
                  <a:tcPr anchor="ctr"/>
                </a:tc>
                <a:tc>
                  <a:txBody>
                    <a:bodyPr/>
                    <a:lstStyle/>
                    <a:p>
                      <a:pPr algn="ctr" rtl="1"/>
                      <a:r>
                        <a:rPr lang="en-US" sz="1400" dirty="0"/>
                        <a:t>s123</a:t>
                      </a:r>
                      <a:endParaRPr lang="ar-SA" sz="1400" dirty="0"/>
                    </a:p>
                  </a:txBody>
                  <a:tcPr anchor="ctr"/>
                </a:tc>
                <a:extLst>
                  <a:ext uri="{0D108BD9-81ED-4DB2-BD59-A6C34878D82A}">
                    <a16:rowId xmlns:a16="http://schemas.microsoft.com/office/drawing/2014/main" val="10001"/>
                  </a:ext>
                </a:extLst>
              </a:tr>
              <a:tr h="370840">
                <a:tc>
                  <a:txBody>
                    <a:bodyPr/>
                    <a:lstStyle/>
                    <a:p>
                      <a:pPr algn="ctr" rtl="1"/>
                      <a:r>
                        <a:rPr lang="ar-SA" sz="1400" dirty="0"/>
                        <a:t>2</a:t>
                      </a:r>
                    </a:p>
                  </a:txBody>
                  <a:tcPr anchor="ctr"/>
                </a:tc>
                <a:tc>
                  <a:txBody>
                    <a:bodyPr/>
                    <a:lstStyle/>
                    <a:p>
                      <a:pPr algn="ctr" rtl="0"/>
                      <a:r>
                        <a:rPr lang="en-US" sz="1400" dirty="0"/>
                        <a:t>345</a:t>
                      </a:r>
                      <a:endParaRPr lang="ar-SA" sz="1400" dirty="0"/>
                    </a:p>
                  </a:txBody>
                  <a:tcPr anchor="ctr"/>
                </a:tc>
                <a:tc>
                  <a:txBody>
                    <a:bodyPr/>
                    <a:lstStyle/>
                    <a:p>
                      <a:pPr algn="ctr" rtl="1"/>
                      <a:r>
                        <a:rPr lang="en-US" sz="1400" dirty="0"/>
                        <a:t>s153</a:t>
                      </a:r>
                      <a:endParaRPr lang="ar-SA" sz="1400" dirty="0"/>
                    </a:p>
                  </a:txBody>
                  <a:tcPr anchor="ctr"/>
                </a:tc>
                <a:extLst>
                  <a:ext uri="{0D108BD9-81ED-4DB2-BD59-A6C34878D82A}">
                    <a16:rowId xmlns:a16="http://schemas.microsoft.com/office/drawing/2014/main" val="10002"/>
                  </a:ext>
                </a:extLst>
              </a:tr>
              <a:tr h="370840">
                <a:tc>
                  <a:txBody>
                    <a:bodyPr/>
                    <a:lstStyle/>
                    <a:p>
                      <a:pPr algn="ctr" rtl="1"/>
                      <a:r>
                        <a:rPr lang="en-US" sz="1400" dirty="0"/>
                        <a:t>1</a:t>
                      </a:r>
                      <a:endParaRPr lang="ar-SA" sz="1400" dirty="0"/>
                    </a:p>
                  </a:txBody>
                  <a:tcPr anchor="ctr"/>
                </a:tc>
                <a:tc>
                  <a:txBody>
                    <a:bodyPr/>
                    <a:lstStyle/>
                    <a:p>
                      <a:pPr algn="ctr" rtl="1"/>
                      <a:r>
                        <a:rPr lang="en-US" sz="1400" dirty="0"/>
                        <a:t>988</a:t>
                      </a:r>
                      <a:endParaRPr lang="ar-SA" sz="1400" dirty="0"/>
                    </a:p>
                  </a:txBody>
                  <a:tcPr anchor="ctr"/>
                </a:tc>
                <a:tc>
                  <a:txBody>
                    <a:bodyPr/>
                    <a:lstStyle/>
                    <a:p>
                      <a:pPr algn="ctr" rtl="1"/>
                      <a:r>
                        <a:rPr lang="en-US" sz="1400" dirty="0"/>
                        <a:t>s173</a:t>
                      </a:r>
                      <a:endParaRPr lang="ar-SA" sz="1400" dirty="0"/>
                    </a:p>
                  </a:txBody>
                  <a:tcPr anchor="ctr"/>
                </a:tc>
                <a:extLst>
                  <a:ext uri="{0D108BD9-81ED-4DB2-BD59-A6C34878D82A}">
                    <a16:rowId xmlns:a16="http://schemas.microsoft.com/office/drawing/2014/main" val="10003"/>
                  </a:ext>
                </a:extLst>
              </a:tr>
            </a:tbl>
          </a:graphicData>
        </a:graphic>
      </p:graphicFrame>
      <p:sp>
        <p:nvSpPr>
          <p:cNvPr id="10" name="TextBox 9"/>
          <p:cNvSpPr txBox="1"/>
          <p:nvPr/>
        </p:nvSpPr>
        <p:spPr>
          <a:xfrm>
            <a:off x="714348" y="3429000"/>
            <a:ext cx="928694" cy="369332"/>
          </a:xfrm>
          <a:prstGeom prst="rect">
            <a:avLst/>
          </a:prstGeom>
          <a:noFill/>
        </p:spPr>
        <p:txBody>
          <a:bodyPr wrap="square" rtlCol="1">
            <a:spAutoFit/>
          </a:bodyPr>
          <a:lstStyle/>
          <a:p>
            <a:pPr algn="ctr"/>
            <a:r>
              <a:rPr lang="ar-SA" b="1" u="sng" dirty="0"/>
              <a:t>الدواء</a:t>
            </a:r>
          </a:p>
        </p:txBody>
      </p:sp>
      <p:sp>
        <p:nvSpPr>
          <p:cNvPr id="11" name="TextBox 10"/>
          <p:cNvSpPr txBox="1"/>
          <p:nvPr/>
        </p:nvSpPr>
        <p:spPr>
          <a:xfrm>
            <a:off x="4786314" y="3429000"/>
            <a:ext cx="1643074" cy="369332"/>
          </a:xfrm>
          <a:prstGeom prst="rect">
            <a:avLst/>
          </a:prstGeom>
          <a:noFill/>
        </p:spPr>
        <p:txBody>
          <a:bodyPr wrap="square" rtlCol="1">
            <a:spAutoFit/>
          </a:bodyPr>
          <a:lstStyle/>
          <a:p>
            <a:pPr algn="ctr"/>
            <a:r>
              <a:rPr lang="ar-SA" b="1" u="sng" dirty="0"/>
              <a:t>يعالج بواسطة</a:t>
            </a:r>
          </a:p>
        </p:txBody>
      </p:sp>
      <p:sp>
        <p:nvSpPr>
          <p:cNvPr id="12" name="TextBox 11"/>
          <p:cNvSpPr txBox="1"/>
          <p:nvPr/>
        </p:nvSpPr>
        <p:spPr>
          <a:xfrm>
            <a:off x="642910" y="5572140"/>
            <a:ext cx="8001057" cy="830997"/>
          </a:xfrm>
          <a:prstGeom prst="rect">
            <a:avLst/>
          </a:prstGeom>
          <a:noFill/>
        </p:spPr>
        <p:txBody>
          <a:bodyPr wrap="square" rtlCol="1">
            <a:spAutoFit/>
          </a:bodyPr>
          <a:lstStyle/>
          <a:p>
            <a:r>
              <a:rPr lang="ar-SA" sz="2400" b="1" dirty="0"/>
              <a:t>مثلا لو أردنا اسم  المريض رقم 313 ورقم الغرفة التي يرقد بها وتحويلة هذه الغرفة واسم الدواء الذي يتناوله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ox(i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1211268"/>
            <a:ext cx="8001057" cy="1569660"/>
          </a:xfrm>
          <a:prstGeom prst="rect">
            <a:avLst/>
          </a:prstGeom>
          <a:noFill/>
        </p:spPr>
        <p:txBody>
          <a:bodyPr wrap="square" rtlCol="1">
            <a:spAutoFit/>
          </a:bodyPr>
          <a:lstStyle/>
          <a:p>
            <a:pPr marL="342900" indent="-342900">
              <a:buFont typeface="Arial" panose="020B0604020202020204" pitchFamily="34" charset="0"/>
              <a:buChar char="•"/>
            </a:pPr>
            <a:r>
              <a:rPr lang="ar-SA" sz="2400" b="1" dirty="0"/>
              <a:t>نلاحظ أن هذه الجداول يوجد بينهم علاقات ، فمثلا :المريض محمد له علاقة مع سجل في جدول (يعالج بواسطة) والذي يحدد نوع وكمية الدواء التي يتناولها محمد .</a:t>
            </a:r>
          </a:p>
          <a:p>
            <a:endParaRPr lang="ar-SA" sz="2400" dirty="0"/>
          </a:p>
        </p:txBody>
      </p:sp>
      <p:sp>
        <p:nvSpPr>
          <p:cNvPr id="3" name="TextBox 2"/>
          <p:cNvSpPr txBox="1"/>
          <p:nvPr/>
        </p:nvSpPr>
        <p:spPr>
          <a:xfrm>
            <a:off x="714348" y="2588711"/>
            <a:ext cx="8001057" cy="1200329"/>
          </a:xfrm>
          <a:prstGeom prst="rect">
            <a:avLst/>
          </a:prstGeom>
          <a:noFill/>
        </p:spPr>
        <p:txBody>
          <a:bodyPr wrap="square" rtlCol="1">
            <a:spAutoFit/>
          </a:bodyPr>
          <a:lstStyle/>
          <a:p>
            <a:pPr marL="342900" indent="-342900">
              <a:buFont typeface="Arial" panose="020B0604020202020204" pitchFamily="34" charset="0"/>
              <a:buChar char="•"/>
            </a:pPr>
            <a:r>
              <a:rPr lang="ar-SA" sz="2400" b="1" dirty="0"/>
              <a:t>إذن لو أردنا أن نستعلم عن شيء معين داخل قاعدة البيانات ، فسيقوم الحاسب باسترجاعه عن طريق العلاقات التي بين تلك الجداول .</a:t>
            </a:r>
            <a:endParaRPr lang="en-US" sz="2400" b="1" dirty="0"/>
          </a:p>
          <a:p>
            <a:r>
              <a:rPr lang="ar-SA" sz="2400" b="1" dirty="0"/>
              <a:t> </a:t>
            </a:r>
            <a:endParaRPr lang="en-US" sz="2400" b="1" dirty="0"/>
          </a:p>
        </p:txBody>
      </p:sp>
      <p:sp>
        <p:nvSpPr>
          <p:cNvPr id="4" name="TextBox 3"/>
          <p:cNvSpPr txBox="1"/>
          <p:nvPr/>
        </p:nvSpPr>
        <p:spPr>
          <a:xfrm>
            <a:off x="642910" y="3606115"/>
            <a:ext cx="8001057" cy="830997"/>
          </a:xfrm>
          <a:prstGeom prst="rect">
            <a:avLst/>
          </a:prstGeom>
          <a:noFill/>
        </p:spPr>
        <p:txBody>
          <a:bodyPr wrap="square" rtlCol="1">
            <a:spAutoFit/>
          </a:bodyPr>
          <a:lstStyle/>
          <a:p>
            <a:pPr marL="342900" indent="-342900">
              <a:buFont typeface="Arial" panose="020B0604020202020204" pitchFamily="34" charset="0"/>
              <a:buChar char="•"/>
            </a:pPr>
            <a:r>
              <a:rPr lang="ar-SA" sz="2400" b="1" dirty="0"/>
              <a:t>مثلا لو أردنا اسم  المريض رقم 313 ورقم الغرفة التي يرقد بها وتحويلة هذه الغرفة واسم الدواء الذي يتناوله ؟</a:t>
            </a:r>
            <a:endParaRPr lang="en-US" sz="2400" b="1" dirty="0"/>
          </a:p>
        </p:txBody>
      </p:sp>
      <p:sp>
        <p:nvSpPr>
          <p:cNvPr id="5" name="TextBox 4"/>
          <p:cNvSpPr txBox="1"/>
          <p:nvPr/>
        </p:nvSpPr>
        <p:spPr>
          <a:xfrm>
            <a:off x="785786" y="4595644"/>
            <a:ext cx="8001057" cy="1569660"/>
          </a:xfrm>
          <a:prstGeom prst="rect">
            <a:avLst/>
          </a:prstGeom>
          <a:noFill/>
        </p:spPr>
        <p:txBody>
          <a:bodyPr wrap="square" rtlCol="1">
            <a:spAutoFit/>
          </a:bodyPr>
          <a:lstStyle/>
          <a:p>
            <a:r>
              <a:rPr lang="ar-SA" sz="2400" b="1" dirty="0"/>
              <a:t>أولاً يستخرج الحاسب اسم المريض والغرفة التي يرقد بها من جدول المرضى (اسم المريض محمد  الغرفة 100 ) ثم ينتقل إلى جدول الغرف ليأخذ رقم التحويلة للغرفة 100 ( التحويلة 435) ثم ينتقل إلى جدول يعالج بواسطة ليأخذ رقم الدواء ومن ثم يتجه لجدول الأدوية ليأخذ اسم هذا الدواء</a:t>
            </a:r>
            <a:r>
              <a:rPr lang="en-US" sz="2400" b="1" dirty="0"/>
              <a:t>FDG</a:t>
            </a:r>
            <a:r>
              <a:rPr lang="ar-SA" sz="2400" b="1" dirty="0"/>
              <a:t>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ox(in)">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CB852-9259-6741-A565-12759D6B0760}"/>
              </a:ext>
            </a:extLst>
          </p:cNvPr>
          <p:cNvSpPr>
            <a:spLocks noGrp="1"/>
          </p:cNvSpPr>
          <p:nvPr>
            <p:ph type="title"/>
          </p:nvPr>
        </p:nvSpPr>
        <p:spPr/>
        <p:txBody>
          <a:bodyPr/>
          <a:lstStyle/>
          <a:p>
            <a:pPr algn="r"/>
            <a:r>
              <a:rPr lang="ar-SA" dirty="0"/>
              <a:t>مراحل إنشاء قواعد البيانات</a:t>
            </a:r>
            <a:endParaRPr lang="en-US" dirty="0"/>
          </a:p>
        </p:txBody>
      </p:sp>
      <p:sp>
        <p:nvSpPr>
          <p:cNvPr id="3" name="Text Placeholder 2">
            <a:extLst>
              <a:ext uri="{FF2B5EF4-FFF2-40B4-BE49-F238E27FC236}">
                <a16:creationId xmlns:a16="http://schemas.microsoft.com/office/drawing/2014/main" id="{6553A5D6-FF36-B54E-966A-528D010CCCD8}"/>
              </a:ext>
            </a:extLst>
          </p:cNvPr>
          <p:cNvSpPr>
            <a:spLocks noGrp="1"/>
          </p:cNvSpPr>
          <p:nvPr>
            <p:ph type="body" idx="1"/>
          </p:nvPr>
        </p:nvSpPr>
        <p:spPr/>
        <p:txBody>
          <a:bodyPr/>
          <a:lstStyle/>
          <a:p>
            <a:r>
              <a:rPr lang="ar-SA" dirty="0"/>
              <a:t>مخطط توضيحي</a:t>
            </a:r>
            <a:endParaRPr lang="en-US" dirty="0"/>
          </a:p>
        </p:txBody>
      </p:sp>
    </p:spTree>
    <p:extLst>
      <p:ext uri="{BB962C8B-B14F-4D97-AF65-F5344CB8AC3E}">
        <p14:creationId xmlns:p14="http://schemas.microsoft.com/office/powerpoint/2010/main" val="38027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317303" y="1143913"/>
            <a:ext cx="6255093" cy="5453439"/>
            <a:chOff x="2579" y="5881"/>
            <a:chExt cx="6961" cy="4742"/>
          </a:xfrm>
        </p:grpSpPr>
        <p:grpSp>
          <p:nvGrpSpPr>
            <p:cNvPr id="1027" name="Group 3"/>
            <p:cNvGrpSpPr>
              <a:grpSpLocks/>
            </p:cNvGrpSpPr>
            <p:nvPr/>
          </p:nvGrpSpPr>
          <p:grpSpPr bwMode="auto">
            <a:xfrm>
              <a:off x="2579" y="5881"/>
              <a:ext cx="6563" cy="4742"/>
              <a:chOff x="2610" y="10212"/>
              <a:chExt cx="7605" cy="4742"/>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610" y="13939"/>
                <a:ext cx="2340"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إنشاء التقــــــاريـــر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a:latin typeface="Arial" pitchFamily="34" charset="0"/>
                    <a:cs typeface="Arial" pitchFamily="34" charset="0"/>
                  </a:rPr>
                  <a:t>مثل طباعة تقرير عن أرباح الشركة لعام 2007</a:t>
                </a:r>
                <a:endParaRPr kumimoji="0" lang="ar-SA" sz="1600" b="0" i="0" u="none" strike="noStrike" cap="none" normalizeH="0" baseline="0" dirty="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a:ln>
                      <a:noFill/>
                    </a:ln>
                    <a:solidFill>
                      <a:schemeClr val="tx1"/>
                    </a:solidFill>
                    <a:effectLst/>
                    <a:latin typeface="Arial" pitchFamily="34" charset="0"/>
                    <a:ea typeface="Arial" pitchFamily="34" charset="0"/>
                    <a:cs typeface="Arial" pitchFamily="34" charset="0"/>
                  </a:rPr>
                  <a:t>إنشاء الاستعــــلامات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a:ln w="9525">
                    <a:solidFill>
                      <a:srgbClr val="000000"/>
                    </a:solidFill>
                    <a:round/>
                    <a:headEnd/>
                    <a:tailEnd/>
                  </a:ln>
                  <a:solidFill>
                    <a:srgbClr val="000000"/>
                  </a:solidFill>
                  <a:effectLst/>
                  <a:latin typeface="Arabic Transparent"/>
                </a:rPr>
                <a:t>المرحلة الأولى</a:t>
              </a: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a:ln w="9525">
                    <a:solidFill>
                      <a:srgbClr val="000000"/>
                    </a:solidFill>
                    <a:round/>
                    <a:headEnd/>
                    <a:tailEnd/>
                  </a:ln>
                  <a:solidFill>
                    <a:srgbClr val="000000"/>
                  </a:solidFill>
                  <a:effectLst/>
                  <a:latin typeface="Arabic Transparent"/>
                </a:rPr>
                <a:t>المرحلة الثانية</a:t>
              </a: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a:t>لإنشاء قاعدة بيانات سوف ندرس المراحل التالية:</a:t>
            </a:r>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a:ln>
                <a:noFill/>
              </a:ln>
              <a:solidFill>
                <a:schemeClr val="tx1"/>
              </a:solidFill>
              <a:effectLst/>
              <a:latin typeface="Arial" pitchFamily="34" charset="0"/>
              <a:cs typeface="Arial" pitchFamily="34" charset="0"/>
            </a:endParaRPr>
          </a:p>
        </p:txBody>
      </p:sp>
      <p:cxnSp>
        <p:nvCxnSpPr>
          <p:cNvPr id="31" name="Straight Arrow Connector 30"/>
          <p:cNvCxnSpPr>
            <a:cxnSpLocks/>
          </p:cNvCxnSpPr>
          <p:nvPr/>
        </p:nvCxnSpPr>
        <p:spPr>
          <a:xfrm rot="5400000">
            <a:off x="4004640" y="2498633"/>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a:ln w="9525">
                  <a:solidFill>
                    <a:srgbClr val="000000"/>
                  </a:solidFill>
                  <a:round/>
                  <a:headEnd/>
                  <a:tailEnd/>
                </a:ln>
                <a:solidFill>
                  <a:srgbClr val="000000"/>
                </a:solidFill>
                <a:effectLst/>
                <a:latin typeface="Arabic Transparent"/>
              </a:rPr>
              <a:t>المرحلة الثالثة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E7F2A8-9D62-A748-AC4F-1A8F3ECBDD79}"/>
              </a:ext>
            </a:extLst>
          </p:cNvPr>
          <p:cNvSpPr>
            <a:spLocks noGrp="1"/>
          </p:cNvSpPr>
          <p:nvPr>
            <p:ph type="title"/>
          </p:nvPr>
        </p:nvSpPr>
        <p:spPr/>
        <p:txBody>
          <a:bodyPr/>
          <a:lstStyle/>
          <a:p>
            <a:pPr algn="r"/>
            <a:r>
              <a:rPr lang="ar-SA" dirty="0"/>
              <a:t>المرحلة الأولى: تصميم قاعدة البيانات</a:t>
            </a:r>
            <a:endParaRPr lang="en-US" dirty="0"/>
          </a:p>
        </p:txBody>
      </p:sp>
      <p:sp>
        <p:nvSpPr>
          <p:cNvPr id="5" name="Text Placeholder 4">
            <a:extLst>
              <a:ext uri="{FF2B5EF4-FFF2-40B4-BE49-F238E27FC236}">
                <a16:creationId xmlns:a16="http://schemas.microsoft.com/office/drawing/2014/main" id="{17A76D90-D63F-4B46-A28D-0E5E0962EC9C}"/>
              </a:ext>
            </a:extLst>
          </p:cNvPr>
          <p:cNvSpPr>
            <a:spLocks noGrp="1"/>
          </p:cNvSpPr>
          <p:nvPr>
            <p:ph type="body" idx="1"/>
          </p:nvPr>
        </p:nvSpPr>
        <p:spPr/>
        <p:txBody>
          <a:bodyPr/>
          <a:lstStyle/>
          <a:p>
            <a:r>
              <a:rPr lang="ar-SA" sz="2400" b="1" dirty="0">
                <a:latin typeface="Arial" pitchFamily="34" charset="0"/>
                <a:ea typeface="Arial" pitchFamily="34" charset="0"/>
              </a:rPr>
              <a:t>رسم نموذج الكيان والعلاقة الرابطة </a:t>
            </a:r>
            <a:r>
              <a:rPr lang="en-US" sz="2400" b="1" dirty="0">
                <a:latin typeface="Arial" pitchFamily="34" charset="0"/>
                <a:ea typeface="Arial" pitchFamily="34" charset="0"/>
              </a:rPr>
              <a:t>ER Diagram</a:t>
            </a:r>
            <a:endParaRPr lang="en-US" dirty="0"/>
          </a:p>
        </p:txBody>
      </p:sp>
    </p:spTree>
    <p:extLst>
      <p:ext uri="{BB962C8B-B14F-4D97-AF65-F5344CB8AC3E}">
        <p14:creationId xmlns:p14="http://schemas.microsoft.com/office/powerpoint/2010/main" val="1445888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34B9A-39C1-6945-9327-12FF25AD0C5A}"/>
              </a:ext>
            </a:extLst>
          </p:cNvPr>
          <p:cNvSpPr>
            <a:spLocks noGrp="1"/>
          </p:cNvSpPr>
          <p:nvPr>
            <p:ph type="title"/>
          </p:nvPr>
        </p:nvSpPr>
        <p:spPr/>
        <p:txBody>
          <a:bodyPr/>
          <a:lstStyle/>
          <a:p>
            <a:r>
              <a:rPr lang="ar-SA" dirty="0"/>
              <a:t>المرحلة الأولى: تصميم قاعدة البيانات</a:t>
            </a:r>
            <a:endParaRPr lang="en-US" dirty="0"/>
          </a:p>
        </p:txBody>
      </p:sp>
      <p:sp>
        <p:nvSpPr>
          <p:cNvPr id="3" name="Content Placeholder 2">
            <a:extLst>
              <a:ext uri="{FF2B5EF4-FFF2-40B4-BE49-F238E27FC236}">
                <a16:creationId xmlns:a16="http://schemas.microsoft.com/office/drawing/2014/main" id="{1F4113C9-27A8-114F-ACD5-3AB0D916DA2E}"/>
              </a:ext>
            </a:extLst>
          </p:cNvPr>
          <p:cNvSpPr>
            <a:spLocks noGrp="1"/>
          </p:cNvSpPr>
          <p:nvPr>
            <p:ph idx="1"/>
          </p:nvPr>
        </p:nvSpPr>
        <p:spPr/>
        <p:txBody>
          <a:bodyPr/>
          <a:lstStyle/>
          <a:p>
            <a:pPr marL="624078" indent="-514350">
              <a:lnSpc>
                <a:spcPct val="150000"/>
              </a:lnSpc>
              <a:buFont typeface="+mj-lt"/>
              <a:buAutoNum type="arabicPeriod"/>
            </a:pPr>
            <a:r>
              <a:rPr lang="ar-SA" dirty="0"/>
              <a:t>تحديد الكيانات.</a:t>
            </a:r>
          </a:p>
          <a:p>
            <a:pPr marL="624078" indent="-514350">
              <a:lnSpc>
                <a:spcPct val="150000"/>
              </a:lnSpc>
              <a:buFont typeface="+mj-lt"/>
              <a:buAutoNum type="arabicPeriod"/>
            </a:pPr>
            <a:r>
              <a:rPr lang="ar-SA" dirty="0"/>
              <a:t>تحديد الصفات أو الخصائص لهذه الكيانات وفي هذه المرحلة لابد من تحديد الصفة التي تعد مفتاح أساسي لهذا الكيان</a:t>
            </a:r>
          </a:p>
          <a:p>
            <a:pPr marL="624078" indent="-514350">
              <a:lnSpc>
                <a:spcPct val="150000"/>
              </a:lnSpc>
              <a:buFont typeface="+mj-lt"/>
              <a:buAutoNum type="arabicPeriod"/>
            </a:pPr>
            <a:r>
              <a:rPr lang="ar-SA" dirty="0"/>
              <a:t>ربط الكيانات بعلاقات</a:t>
            </a:r>
          </a:p>
          <a:p>
            <a:pPr marL="624078" indent="-514350">
              <a:lnSpc>
                <a:spcPct val="150000"/>
              </a:lnSpc>
              <a:buFont typeface="+mj-lt"/>
              <a:buAutoNum type="arabicPeriod"/>
            </a:pPr>
            <a:r>
              <a:rPr lang="ar-SA" dirty="0"/>
              <a:t>تحديد نوع هذه العلاقات </a:t>
            </a:r>
          </a:p>
          <a:p>
            <a:endParaRPr lang="en-US" dirty="0"/>
          </a:p>
        </p:txBody>
      </p:sp>
    </p:spTree>
    <p:extLst>
      <p:ext uri="{BB962C8B-B14F-4D97-AF65-F5344CB8AC3E}">
        <p14:creationId xmlns:p14="http://schemas.microsoft.com/office/powerpoint/2010/main" val="30530984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690</TotalTime>
  <Words>1751</Words>
  <Application>Microsoft Macintosh PowerPoint</Application>
  <PresentationFormat>On-screen Show (4:3)</PresentationFormat>
  <Paragraphs>340</Paragraphs>
  <Slides>30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Arabic Transparent</vt:lpstr>
      <vt:lpstr>Arial</vt:lpstr>
      <vt:lpstr>Calibri</vt:lpstr>
      <vt:lpstr>Georgia</vt:lpstr>
      <vt:lpstr>Tahoma</vt:lpstr>
      <vt:lpstr>Trebuchet MS</vt:lpstr>
      <vt:lpstr>Wingdings 2</vt:lpstr>
      <vt:lpstr>Urban</vt:lpstr>
      <vt:lpstr>قواعد البيانات العلائقية  </vt:lpstr>
      <vt:lpstr>أنواع قواعد البيانات</vt:lpstr>
      <vt:lpstr>نموذج قاعدة بيانات بسيطة (قاعدة بيانات مستشفى)</vt:lpstr>
      <vt:lpstr>PowerPoint Presentation</vt:lpstr>
      <vt:lpstr>PowerPoint Presentation</vt:lpstr>
      <vt:lpstr>مراحل إنشاء قواعد البيانات</vt:lpstr>
      <vt:lpstr>PowerPoint Presentation</vt:lpstr>
      <vt:lpstr>المرحلة الأولى: تصميم قاعدة البيانات</vt:lpstr>
      <vt:lpstr>المرحلة الأولى: تصميم قاعدة البيانات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تطبيق عملي</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قواعد البيانات العلائقية</dc:title>
  <dc:creator>ايميل</dc:creator>
  <cp:lastModifiedBy>sabudawood@outlook.com</cp:lastModifiedBy>
  <cp:revision>85</cp:revision>
  <dcterms:created xsi:type="dcterms:W3CDTF">2009-03-15T17:47:07Z</dcterms:created>
  <dcterms:modified xsi:type="dcterms:W3CDTF">2019-09-07T10:36:59Z</dcterms:modified>
</cp:coreProperties>
</file>