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63" r:id="rId5"/>
    <p:sldId id="264" r:id="rId6"/>
    <p:sldId id="259" r:id="rId7"/>
    <p:sldId id="265" r:id="rId8"/>
    <p:sldId id="266" r:id="rId9"/>
    <p:sldId id="267" r:id="rId10"/>
    <p:sldId id="258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F653-CB7C-419E-9B40-11FD681C26E1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3537E-6E85-4335-83C6-284B6DBA5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537E-6E85-4335-83C6-284B6DBA55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09E3A7-BB31-4DD5-8279-D929EA9549A3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767BDC-10D9-42D6-AFAE-4DB1135E46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 smtClean="0"/>
              <a:t>الدم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وظائف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buNone/>
            </a:pPr>
            <a:r>
              <a:rPr lang="ar-SA" b="1" dirty="0" smtClean="0">
                <a:cs typeface="+mj-cs"/>
              </a:rPr>
              <a:t>1-التنفس:</a:t>
            </a:r>
            <a:r>
              <a:rPr lang="ar-SA" dirty="0" smtClean="0">
                <a:cs typeface="+mj-cs"/>
              </a:rPr>
              <a:t> حيث يقوم الدم بنقل الأكسجين من الرئتين إلى الأنسجة بواسطة الهيموجلوبين ، ويقوم بنقل ثاني أكسيد الكربون من الأنسجة إلى الرئتين لطرحها خارج الجسم والمسئول عنها مادة الهيموجلوبين الموجودة في كريات الدم الحمراء.</a:t>
            </a:r>
          </a:p>
          <a:p>
            <a:pPr algn="r" rtl="1">
              <a:buNone/>
            </a:pPr>
            <a:r>
              <a:rPr lang="ar-SA" b="1" dirty="0" smtClean="0">
                <a:cs typeface="+mj-cs"/>
              </a:rPr>
              <a:t>2-التوازن المائي:</a:t>
            </a:r>
            <a:r>
              <a:rPr lang="ar-SA" dirty="0" smtClean="0">
                <a:cs typeface="+mj-cs"/>
              </a:rPr>
              <a:t> يقوم الدم بالمحافظة على كمية الماء الموجودة في الجسم وذلك عن طريق إخراج الماء الزائد عبر الكليتين والجلد.</a:t>
            </a:r>
          </a:p>
          <a:p>
            <a:pPr algn="r" rtl="1">
              <a:buNone/>
            </a:pPr>
            <a:r>
              <a:rPr lang="ar-SA" b="1" dirty="0" smtClean="0">
                <a:cs typeface="+mj-cs"/>
              </a:rPr>
              <a:t>3-التغذية:</a:t>
            </a:r>
            <a:r>
              <a:rPr lang="ar-SA" dirty="0" smtClean="0">
                <a:cs typeface="+mj-cs"/>
              </a:rPr>
              <a:t> يقوم الدم بنقل وتوزيع المواد الغذائية من الجهاز الهضمي إلى جميع أنسجة الجسم.</a:t>
            </a:r>
          </a:p>
          <a:p>
            <a:pPr algn="r" rtl="1">
              <a:buNone/>
            </a:pPr>
            <a:r>
              <a:rPr lang="ar-SA" b="1" dirty="0" smtClean="0">
                <a:cs typeface="+mj-cs"/>
              </a:rPr>
              <a:t>4-الإخراج:</a:t>
            </a:r>
            <a:r>
              <a:rPr lang="ar-SA" dirty="0" smtClean="0">
                <a:cs typeface="+mj-cs"/>
              </a:rPr>
              <a:t> يقوم الدم بتخليص الجسم من المواد السامة والضارة مثل البولينا عن طريق الكلية.</a:t>
            </a:r>
          </a:p>
          <a:p>
            <a:pPr algn="r" rtl="1">
              <a:buNone/>
            </a:pPr>
            <a:r>
              <a:rPr lang="ar-SA" b="1" dirty="0" smtClean="0">
                <a:cs typeface="+mj-cs"/>
              </a:rPr>
              <a:t>5-النقل: </a:t>
            </a:r>
            <a:r>
              <a:rPr lang="ar-SA" dirty="0" smtClean="0">
                <a:cs typeface="+mj-cs"/>
              </a:rPr>
              <a:t>بروتينات البلازما تنقل المواد الغير ذائبة في الدم مثل </a:t>
            </a:r>
            <a:r>
              <a:rPr lang="ar-SA" dirty="0" err="1" smtClean="0">
                <a:cs typeface="+mj-cs"/>
              </a:rPr>
              <a:t>الليبوبروتين</a:t>
            </a:r>
            <a:r>
              <a:rPr lang="ar-SA" dirty="0" smtClean="0">
                <a:cs typeface="+mj-cs"/>
              </a:rPr>
              <a:t> المسئول عن نقل الدهون ، نقل</a:t>
            </a:r>
            <a:r>
              <a:rPr lang="ar-SA" b="1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إفرازات الهرمونات حيث يقوم الدم بنقل الهرمونات التي تفرزها الغدد إلى الأنسجة ، مثل الألبيومين يقوم بنقل مادة البليروبين الناتجة من تكسر الهيموجلوبين.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وظائف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SA" b="1" dirty="0" smtClean="0">
                <a:cs typeface="+mj-cs"/>
              </a:rPr>
              <a:t>6-تجلط الدم:</a:t>
            </a:r>
            <a:r>
              <a:rPr lang="ar-SA" dirty="0" smtClean="0">
                <a:cs typeface="+mj-cs"/>
              </a:rPr>
              <a:t> يعمل الدم على الوقاية من النزيف بواسطة التجلط فيحافظ على كمية الدم الطبيعية في الجسم عن طريق </a:t>
            </a:r>
            <a:r>
              <a:rPr lang="ar-SA" dirty="0" err="1" smtClean="0">
                <a:cs typeface="+mj-cs"/>
              </a:rPr>
              <a:t>الفيبرينوجين</a:t>
            </a:r>
            <a:r>
              <a:rPr lang="ar-SA" dirty="0" smtClean="0">
                <a:cs typeface="+mj-cs"/>
              </a:rPr>
              <a:t> وعوامل التجلط الموجودة في الدم.</a:t>
            </a:r>
            <a:endParaRPr lang="ar-SA" b="1" dirty="0" smtClean="0">
              <a:cs typeface="+mj-cs"/>
            </a:endParaRPr>
          </a:p>
          <a:p>
            <a:pPr algn="r" rtl="1">
              <a:buNone/>
            </a:pPr>
            <a:r>
              <a:rPr lang="ar-SA" b="1" dirty="0" smtClean="0">
                <a:cs typeface="+mj-cs"/>
              </a:rPr>
              <a:t>7- الدفاع: </a:t>
            </a:r>
            <a:r>
              <a:rPr lang="ar-SA" dirty="0" smtClean="0">
                <a:cs typeface="+mj-cs"/>
              </a:rPr>
              <a:t>ضد الأجسام الغريبة والميكروبات والفيروسات والمسئول عن ذلك كريات الدم البيضاء وما تفرزه من أجسام مناعية (جاما جلوبيولين).</a:t>
            </a:r>
          </a:p>
          <a:p>
            <a:pPr algn="r" rtl="1">
              <a:buNone/>
            </a:pPr>
            <a:r>
              <a:rPr lang="ar-SA" b="1" dirty="0" smtClean="0">
                <a:cs typeface="+mj-cs"/>
              </a:rPr>
              <a:t>8- تنظيم الضغط </a:t>
            </a:r>
            <a:r>
              <a:rPr lang="ar-SA" b="1" dirty="0" err="1" smtClean="0">
                <a:cs typeface="+mj-cs"/>
              </a:rPr>
              <a:t>الإسموزي</a:t>
            </a:r>
            <a:r>
              <a:rPr lang="ar-SA" b="1" dirty="0" smtClean="0">
                <a:cs typeface="+mj-cs"/>
              </a:rPr>
              <a:t>:</a:t>
            </a:r>
            <a:r>
              <a:rPr lang="ar-SA" dirty="0" smtClean="0">
                <a:cs typeface="+mj-cs"/>
              </a:rPr>
              <a:t> بروتينات البلازما لها دور بسيط في الحفاظ على درجة </a:t>
            </a:r>
            <a:r>
              <a:rPr lang="ar-SA" dirty="0" err="1" smtClean="0">
                <a:cs typeface="+mj-cs"/>
              </a:rPr>
              <a:t>الحامضية</a:t>
            </a:r>
            <a:r>
              <a:rPr lang="ar-SA" dirty="0" smtClean="0">
                <a:cs typeface="+mj-cs"/>
              </a:rPr>
              <a:t> للدم حيث أنها تعمل كمحاليل منظمة تبعاً لطبيعتها </a:t>
            </a:r>
            <a:r>
              <a:rPr lang="ar-SA" dirty="0" err="1" smtClean="0">
                <a:cs typeface="+mj-cs"/>
              </a:rPr>
              <a:t>الأمفوتيرية</a:t>
            </a:r>
            <a:r>
              <a:rPr lang="ar-SA" dirty="0" smtClean="0">
                <a:cs typeface="+mj-cs"/>
              </a:rPr>
              <a:t> ، وعملها كأحماض ضعيفة عند </a:t>
            </a:r>
            <a:r>
              <a:rPr lang="en-US" dirty="0" smtClean="0">
                <a:cs typeface="+mj-cs"/>
              </a:rPr>
              <a:t>pH= 7.4</a:t>
            </a:r>
            <a:endParaRPr lang="ar-SA" dirty="0" smtClean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التركيب الكيمائي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عبارة عن سائل أحمر اللون يجري في داخل الجسم خلال الأوعية الدموية ( الأوردة </a:t>
            </a:r>
            <a:r>
              <a:rPr lang="en-US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والشرايين والشعيرات الدموية ) ويتكون الدم من البلازما و من خلايا الدم.</a:t>
            </a:r>
          </a:p>
          <a:p>
            <a:pPr algn="r" rtl="1"/>
            <a:r>
              <a:rPr lang="ar-SA" dirty="0" smtClean="0">
                <a:cs typeface="+mj-cs"/>
              </a:rPr>
              <a:t>البلازما = الدم – الخلايا</a:t>
            </a:r>
          </a:p>
          <a:p>
            <a:pPr algn="r" rtl="1"/>
            <a:r>
              <a:rPr lang="ar-SA" dirty="0" smtClean="0">
                <a:cs typeface="+mj-cs"/>
              </a:rPr>
              <a:t>المصل (السيروم) = البلازما – عوامل التجلط</a:t>
            </a:r>
          </a:p>
          <a:p>
            <a:pPr algn="r" rtl="1"/>
            <a:r>
              <a:rPr lang="ar-SA" dirty="0" smtClean="0">
                <a:cs typeface="+mj-cs"/>
              </a:rPr>
              <a:t>اللون الأحمر للدم يعود لوجود مادة الهيموجلوبين في خلايا الدم الحمراء.</a:t>
            </a:r>
          </a:p>
          <a:p>
            <a:pPr algn="r" rtl="1"/>
            <a:r>
              <a:rPr lang="ar-SA" dirty="0" smtClean="0">
                <a:cs typeface="+mj-cs"/>
              </a:rPr>
              <a:t>البلازما </a:t>
            </a:r>
            <a:r>
              <a:rPr lang="ar-SA" dirty="0" err="1" smtClean="0">
                <a:cs typeface="+mj-cs"/>
              </a:rPr>
              <a:t>و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السيروم</a:t>
            </a:r>
            <a:r>
              <a:rPr lang="ar-SA" dirty="0" smtClean="0">
                <a:cs typeface="+mj-cs"/>
              </a:rPr>
              <a:t> لونهما أصفر لعدم وجود كريات الدم الحمراء.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تركيب الدم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2800" b="1" dirty="0" smtClean="0">
                <a:cs typeface="+mj-cs"/>
              </a:rPr>
              <a:t>يتكون من: 55% بلازما </a:t>
            </a:r>
            <a:r>
              <a:rPr lang="ar-SA" sz="2800" b="1" dirty="0" err="1" smtClean="0">
                <a:cs typeface="+mj-cs"/>
              </a:rPr>
              <a:t>و</a:t>
            </a:r>
            <a:r>
              <a:rPr lang="ar-SA" sz="2800" b="1" dirty="0" smtClean="0">
                <a:cs typeface="+mj-cs"/>
              </a:rPr>
              <a:t> 45% خلايا دموية.</a:t>
            </a:r>
          </a:p>
          <a:p>
            <a:pPr algn="r" rtl="1">
              <a:buNone/>
            </a:pPr>
            <a:r>
              <a:rPr lang="ar-SA" sz="2800" b="1" dirty="0" smtClean="0">
                <a:cs typeface="Akhbar MT" pitchFamily="2" charset="-78"/>
              </a:rPr>
              <a:t>أولاً: البلازما (</a:t>
            </a:r>
            <a:r>
              <a:rPr lang="en-US" sz="2800" b="1" dirty="0" smtClean="0">
                <a:cs typeface="Akhbar MT" pitchFamily="2" charset="-78"/>
              </a:rPr>
              <a:t>Plasma</a:t>
            </a:r>
            <a:r>
              <a:rPr lang="ar-SA" sz="2800" b="1" dirty="0" smtClean="0">
                <a:cs typeface="Akhbar MT" pitchFamily="2" charset="-78"/>
              </a:rPr>
              <a:t>):</a:t>
            </a:r>
          </a:p>
          <a:p>
            <a:pPr algn="r" rtl="1"/>
            <a:r>
              <a:rPr lang="ar-SA" b="1" dirty="0" smtClean="0">
                <a:cs typeface="+mj-cs"/>
              </a:rPr>
              <a:t>تعريفها:</a:t>
            </a:r>
          </a:p>
          <a:p>
            <a:pPr lvl="1" algn="r" rtl="1"/>
            <a:r>
              <a:rPr lang="ar-SA" dirty="0" smtClean="0">
                <a:cs typeface="+mj-cs"/>
              </a:rPr>
              <a:t>عبارة عن الجزء السائل من الدم ليس لها شكل.</a:t>
            </a:r>
          </a:p>
          <a:p>
            <a:pPr lvl="1" algn="r" rtl="1"/>
            <a:r>
              <a:rPr lang="ar-SA" dirty="0" smtClean="0">
                <a:cs typeface="+mj-cs"/>
              </a:rPr>
              <a:t>يتكون من 91-92 % ماء و 8-9 % مادة صلبة هي:</a:t>
            </a:r>
          </a:p>
          <a:p>
            <a:pPr lvl="2" algn="r" rtl="1"/>
            <a:r>
              <a:rPr lang="ar-SA" dirty="0" smtClean="0">
                <a:cs typeface="+mj-cs"/>
              </a:rPr>
              <a:t>بروتينات 7% ، دهون 0.55% ، جلوكوز 0.1% مواد عضوية أخرى 0.1% (كرياتين-كرياتنين-حامض اليورك-يوريا) ، مواد غير عضوية 0.75% (كالسيوم-صوديوم-بوتاسيوم-بيكربونات-كلوريد)</a:t>
            </a:r>
          </a:p>
          <a:p>
            <a:pPr algn="r" rtl="1"/>
            <a:r>
              <a:rPr lang="ar-SA" b="1" dirty="0" smtClean="0">
                <a:cs typeface="+mj-cs"/>
              </a:rPr>
              <a:t>وظائف البلازما :</a:t>
            </a:r>
          </a:p>
          <a:p>
            <a:pPr lvl="1" algn="r" rtl="1"/>
            <a:r>
              <a:rPr lang="ar-SA" dirty="0" smtClean="0">
                <a:cs typeface="+mj-cs"/>
              </a:rPr>
              <a:t>1-تدخل في عملية تجلط الدم.</a:t>
            </a:r>
          </a:p>
          <a:p>
            <a:pPr lvl="1" algn="r" rtl="1"/>
            <a:r>
              <a:rPr lang="ar-SA" dirty="0" smtClean="0">
                <a:cs typeface="+mj-cs"/>
              </a:rPr>
              <a:t>2-لها دور في مناعة الدم.</a:t>
            </a:r>
          </a:p>
          <a:p>
            <a:pPr lvl="1" algn="r" rtl="1"/>
            <a:r>
              <a:rPr lang="ar-SA" dirty="0" smtClean="0">
                <a:cs typeface="+mj-cs"/>
              </a:rPr>
              <a:t>3-تنقل بعض المواد في الدم مثل: الفيتامينات والهرمونات وبعض الأدوية.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البلازما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sz="2800" b="1" dirty="0" smtClean="0">
                <a:cs typeface="+mj-cs"/>
              </a:rPr>
              <a:t>بروتينات البلازما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تمثل النسبة العظمى من المواد الذائبة في البلازما وتتكون من خليط من البروتينات البسيطة والمركبة.</a:t>
            </a:r>
          </a:p>
          <a:p>
            <a:pPr algn="r" rtl="1"/>
            <a:r>
              <a:rPr lang="ar-SA" sz="2800" b="1" dirty="0" smtClean="0">
                <a:cs typeface="+mj-cs"/>
              </a:rPr>
              <a:t>1- البروتينات البسيطة:</a:t>
            </a:r>
          </a:p>
          <a:p>
            <a:pPr lvl="1" algn="r" rtl="1"/>
            <a:r>
              <a:rPr lang="ar-SA" dirty="0" smtClean="0">
                <a:cs typeface="+mj-cs"/>
              </a:rPr>
              <a:t>يقسم إلى ثلاثة أنواع:</a:t>
            </a:r>
          </a:p>
          <a:p>
            <a:pPr lvl="2" algn="r" rtl="1"/>
            <a:r>
              <a:rPr lang="ar-SA" sz="2400" dirty="0" smtClean="0">
                <a:cs typeface="+mj-cs"/>
              </a:rPr>
              <a:t>1- </a:t>
            </a:r>
            <a:r>
              <a:rPr lang="ar-SA" sz="2400" dirty="0" err="1" smtClean="0">
                <a:cs typeface="+mj-cs"/>
              </a:rPr>
              <a:t>الألبيومين</a:t>
            </a:r>
            <a:endParaRPr lang="ar-SA" sz="2400" dirty="0" smtClean="0">
              <a:cs typeface="+mj-cs"/>
            </a:endParaRPr>
          </a:p>
          <a:p>
            <a:pPr lvl="2" algn="r" rtl="1"/>
            <a:r>
              <a:rPr lang="ar-SA" sz="2400" dirty="0" smtClean="0">
                <a:cs typeface="+mj-cs"/>
              </a:rPr>
              <a:t>2- </a:t>
            </a:r>
            <a:r>
              <a:rPr lang="ar-SA" sz="2400" dirty="0" err="1" smtClean="0">
                <a:cs typeface="+mj-cs"/>
              </a:rPr>
              <a:t>الجلوبيولين</a:t>
            </a:r>
            <a:r>
              <a:rPr lang="ar-SA" sz="2400" dirty="0" smtClean="0">
                <a:cs typeface="+mj-cs"/>
              </a:rPr>
              <a:t> يقسم إلى أربعة أنواع: </a:t>
            </a:r>
            <a:r>
              <a:rPr lang="ar-SA" sz="2400" baseline="-25000" dirty="0" smtClean="0">
                <a:cs typeface="+mj-cs"/>
              </a:rPr>
              <a:t>1</a:t>
            </a:r>
            <a:r>
              <a:rPr lang="el-GR" sz="2400" dirty="0" smtClean="0">
                <a:latin typeface="Times New Roman"/>
                <a:cs typeface="+mj-cs"/>
              </a:rPr>
              <a:t>α</a:t>
            </a:r>
            <a:r>
              <a:rPr lang="ar-SA" sz="2400" dirty="0" smtClean="0">
                <a:latin typeface="Times New Roman"/>
                <a:cs typeface="+mj-cs"/>
              </a:rPr>
              <a:t> (ألفا 1) ، </a:t>
            </a:r>
            <a:r>
              <a:rPr lang="ar-SA" sz="2400" baseline="-25000" dirty="0" smtClean="0">
                <a:cs typeface="+mj-cs"/>
              </a:rPr>
              <a:t>2</a:t>
            </a:r>
            <a:r>
              <a:rPr lang="el-GR" sz="2400" dirty="0" smtClean="0">
                <a:latin typeface="Times New Roman"/>
                <a:cs typeface="+mj-cs"/>
              </a:rPr>
              <a:t>α</a:t>
            </a:r>
            <a:r>
              <a:rPr lang="ar-SA" sz="2400" dirty="0" smtClean="0">
                <a:latin typeface="Times New Roman"/>
                <a:cs typeface="+mj-cs"/>
              </a:rPr>
              <a:t> (ألفا 2) ، </a:t>
            </a:r>
            <a:r>
              <a:rPr lang="el-GR" sz="2400" dirty="0" smtClean="0">
                <a:latin typeface="Times New Roman"/>
                <a:cs typeface="+mj-cs"/>
              </a:rPr>
              <a:t>β</a:t>
            </a:r>
            <a:r>
              <a:rPr lang="ar-SA" sz="2400" dirty="0" smtClean="0">
                <a:latin typeface="Times New Roman"/>
                <a:cs typeface="+mj-cs"/>
              </a:rPr>
              <a:t> (بيتا) ، </a:t>
            </a:r>
            <a:r>
              <a:rPr lang="ar-SA" sz="2400" dirty="0" smtClean="0">
                <a:latin typeface="Times New Roman"/>
                <a:cs typeface="+mj-cs"/>
                <a:sym typeface="Symbol"/>
              </a:rPr>
              <a:t> (جاما) جلوبيولين</a:t>
            </a:r>
          </a:p>
          <a:p>
            <a:pPr lvl="3" algn="r" rtl="1"/>
            <a:r>
              <a:rPr lang="ar-SA" dirty="0" smtClean="0">
                <a:latin typeface="Times New Roman"/>
                <a:cs typeface="Akhbar MT" pitchFamily="2" charset="-78"/>
                <a:sym typeface="Symbol"/>
              </a:rPr>
              <a:t> </a:t>
            </a:r>
            <a:r>
              <a:rPr lang="ar-SA" dirty="0" err="1" smtClean="0">
                <a:latin typeface="Times New Roman"/>
                <a:cs typeface="Akhbar MT" pitchFamily="2" charset="-78"/>
                <a:sym typeface="Symbol"/>
              </a:rPr>
              <a:t>جلوبيولين</a:t>
            </a:r>
            <a:r>
              <a:rPr lang="ar-SA" dirty="0" smtClean="0">
                <a:latin typeface="Times New Roman"/>
                <a:cs typeface="Akhbar MT" pitchFamily="2" charset="-78"/>
                <a:sym typeface="Symbol"/>
              </a:rPr>
              <a:t> تشمل المجموعة الأجسام المناعية: </a:t>
            </a:r>
            <a:r>
              <a:rPr lang="en-US" dirty="0" err="1" smtClean="0">
                <a:latin typeface="Times New Roman"/>
                <a:cs typeface="Akhbar MT" pitchFamily="2" charset="-78"/>
                <a:sym typeface="Symbol"/>
              </a:rPr>
              <a:t>IgG</a:t>
            </a:r>
            <a:r>
              <a:rPr lang="en-US" dirty="0" smtClean="0">
                <a:latin typeface="Times New Roman"/>
                <a:cs typeface="Akhbar MT" pitchFamily="2" charset="-78"/>
                <a:sym typeface="Symbol"/>
              </a:rPr>
              <a:t> – </a:t>
            </a:r>
            <a:r>
              <a:rPr lang="en-US" dirty="0" err="1" smtClean="0">
                <a:latin typeface="Times New Roman"/>
                <a:cs typeface="Akhbar MT" pitchFamily="2" charset="-78"/>
                <a:sym typeface="Symbol"/>
              </a:rPr>
              <a:t>IgM</a:t>
            </a:r>
            <a:r>
              <a:rPr lang="en-US" dirty="0" smtClean="0">
                <a:latin typeface="Times New Roman"/>
                <a:cs typeface="Akhbar MT" pitchFamily="2" charset="-78"/>
                <a:sym typeface="Symbol"/>
              </a:rPr>
              <a:t> – </a:t>
            </a:r>
            <a:r>
              <a:rPr lang="en-US" dirty="0" err="1" smtClean="0">
                <a:latin typeface="Times New Roman"/>
                <a:cs typeface="Akhbar MT" pitchFamily="2" charset="-78"/>
                <a:sym typeface="Symbol"/>
              </a:rPr>
              <a:t>IgD</a:t>
            </a:r>
            <a:r>
              <a:rPr lang="en-US" dirty="0" smtClean="0">
                <a:latin typeface="Times New Roman"/>
                <a:cs typeface="Akhbar MT" pitchFamily="2" charset="-78"/>
                <a:sym typeface="Symbol"/>
              </a:rPr>
              <a:t> – </a:t>
            </a:r>
            <a:r>
              <a:rPr lang="en-US" dirty="0" err="1" smtClean="0">
                <a:latin typeface="Times New Roman"/>
                <a:cs typeface="Akhbar MT" pitchFamily="2" charset="-78"/>
                <a:sym typeface="Symbol"/>
              </a:rPr>
              <a:t>IgA</a:t>
            </a:r>
            <a:r>
              <a:rPr lang="en-US" dirty="0" smtClean="0">
                <a:latin typeface="Times New Roman"/>
                <a:cs typeface="Akhbar MT" pitchFamily="2" charset="-78"/>
                <a:sym typeface="Symbol"/>
              </a:rPr>
              <a:t> - </a:t>
            </a:r>
            <a:r>
              <a:rPr lang="en-US" dirty="0" err="1" smtClean="0">
                <a:latin typeface="Times New Roman"/>
                <a:cs typeface="Akhbar MT" pitchFamily="2" charset="-78"/>
                <a:sym typeface="Symbol"/>
              </a:rPr>
              <a:t>IgE</a:t>
            </a:r>
            <a:endParaRPr lang="ar-SA" dirty="0" smtClean="0">
              <a:cs typeface="Akhbar MT" pitchFamily="2" charset="-78"/>
            </a:endParaRPr>
          </a:p>
          <a:p>
            <a:pPr lvl="2" algn="r" rtl="1"/>
            <a:r>
              <a:rPr lang="ar-SA" sz="2400" dirty="0" smtClean="0">
                <a:cs typeface="+mj-cs"/>
              </a:rPr>
              <a:t>3- </a:t>
            </a:r>
            <a:r>
              <a:rPr lang="ar-SA" sz="2400" dirty="0" err="1" smtClean="0">
                <a:cs typeface="+mj-cs"/>
              </a:rPr>
              <a:t>الفيبرينوجين</a:t>
            </a:r>
            <a:endParaRPr lang="en-US" sz="2400" dirty="0" smtClean="0">
              <a:cs typeface="+mj-cs"/>
            </a:endParaRPr>
          </a:p>
          <a:p>
            <a:pPr lvl="2" algn="r" rtl="1"/>
            <a:r>
              <a:rPr lang="ar-SA" sz="2400" dirty="0" smtClean="0">
                <a:cs typeface="+mj-cs"/>
              </a:rPr>
              <a:t>تصنع معظم بروتينات البلازما في الكبد إلا </a:t>
            </a:r>
            <a:r>
              <a:rPr lang="ar-SA" sz="2400" dirty="0" err="1" smtClean="0">
                <a:cs typeface="+mj-cs"/>
              </a:rPr>
              <a:t>الـ</a:t>
            </a:r>
            <a:r>
              <a:rPr lang="ar-SA" sz="2400" dirty="0" smtClean="0">
                <a:cs typeface="+mj-cs"/>
              </a:rPr>
              <a:t> </a:t>
            </a:r>
            <a:r>
              <a:rPr lang="ar-SA" sz="2400" dirty="0" smtClean="0">
                <a:latin typeface="Times New Roman"/>
                <a:cs typeface="+mj-cs"/>
                <a:sym typeface="Symbol"/>
              </a:rPr>
              <a:t> </a:t>
            </a:r>
            <a:r>
              <a:rPr lang="ar-SA" sz="2400" dirty="0" err="1" smtClean="0">
                <a:latin typeface="Times New Roman"/>
                <a:cs typeface="+mj-cs"/>
                <a:sym typeface="Symbol"/>
              </a:rPr>
              <a:t>جلوبيولين</a:t>
            </a:r>
            <a:r>
              <a:rPr lang="ar-SA" sz="2400" dirty="0" smtClean="0">
                <a:cs typeface="+mj-cs"/>
              </a:rPr>
              <a:t> فتصنع في الأنسجة والخلايا اللمفاوية.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2- البروتينات المركبة:</a:t>
            </a:r>
          </a:p>
          <a:p>
            <a:pPr lvl="1" algn="r" rtl="1"/>
            <a:r>
              <a:rPr lang="ar-SA" dirty="0" smtClean="0">
                <a:cs typeface="+mj-cs"/>
              </a:rPr>
              <a:t>عبارة عن:</a:t>
            </a:r>
          </a:p>
          <a:p>
            <a:pPr lvl="2" algn="r" rtl="1"/>
            <a:r>
              <a:rPr lang="ar-SA" dirty="0" err="1" smtClean="0">
                <a:cs typeface="+mj-cs"/>
              </a:rPr>
              <a:t>الجليكوبروتين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err="1" smtClean="0">
                <a:cs typeface="+mj-cs"/>
              </a:rPr>
              <a:t>الليبوبروتين</a:t>
            </a:r>
            <a:endParaRPr lang="ar-SA" dirty="0" smtClean="0">
              <a:cs typeface="+mj-cs"/>
            </a:endParaRPr>
          </a:p>
          <a:p>
            <a:pPr lvl="2" algn="r" rtl="1"/>
            <a:r>
              <a:rPr lang="ar-SA" dirty="0" smtClean="0">
                <a:cs typeface="+mj-cs"/>
              </a:rPr>
              <a:t>الهيموجلوبين</a:t>
            </a:r>
          </a:p>
          <a:p>
            <a:pPr algn="r" rtl="1"/>
            <a:r>
              <a:rPr lang="ar-SA" b="1" dirty="0" smtClean="0">
                <a:cs typeface="+mj-cs"/>
              </a:rPr>
              <a:t>3- تحتوي على أنزيمات ولا يوجد أنزيمات أصلية في البلازما إلا أنزيمات التجلط أما الأنزيمات الأخرى فتكون من خارجة من الخلايا وتكون بنسبة ضئيلة.</a:t>
            </a:r>
          </a:p>
          <a:p>
            <a:pPr lvl="2" algn="r" rtl="1">
              <a:buNone/>
            </a:pPr>
            <a:endParaRPr lang="en-US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البلازما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ثانياً الخلايا الدموية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3200" b="1" dirty="0" smtClean="0">
                <a:cs typeface="+mj-cs"/>
              </a:rPr>
              <a:t>يوجد ثلاثة أنواع من الخلايا:</a:t>
            </a:r>
          </a:p>
          <a:p>
            <a:pPr lvl="1" algn="r" rtl="1"/>
            <a:r>
              <a:rPr lang="ar-SA" sz="2800" dirty="0" smtClean="0">
                <a:cs typeface="+mj-cs"/>
              </a:rPr>
              <a:t>1- كريات الدم الحمراء.</a:t>
            </a:r>
          </a:p>
          <a:p>
            <a:pPr lvl="1" algn="r" rtl="1"/>
            <a:r>
              <a:rPr lang="ar-SA" sz="2800" dirty="0" smtClean="0">
                <a:cs typeface="+mj-cs"/>
              </a:rPr>
              <a:t>2- كريات الدم البيضاء.</a:t>
            </a:r>
          </a:p>
          <a:p>
            <a:pPr lvl="1" algn="r" rtl="1"/>
            <a:r>
              <a:rPr lang="ar-SA" sz="2800" dirty="0" smtClean="0">
                <a:cs typeface="+mj-cs"/>
              </a:rPr>
              <a:t>3- الصفائح الدموية.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</a:t>
            </a:r>
            <a:r>
              <a:rPr lang="ar-SA" dirty="0" smtClean="0"/>
              <a:t>ال</a:t>
            </a:r>
            <a:r>
              <a:rPr lang="ar-SA" dirty="0" smtClean="0"/>
              <a:t>كريات</a:t>
            </a:r>
            <a:r>
              <a:rPr lang="ar-SA" dirty="0" smtClean="0"/>
              <a:t> </a:t>
            </a:r>
            <a:r>
              <a:rPr lang="ar-SA" dirty="0" smtClean="0"/>
              <a:t>الدموية الحمراء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تعرف كريات الدم الحمراء</a:t>
            </a:r>
            <a:r>
              <a:rPr lang="en-US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وهي عبارة عن كريات دائرية الشكل شديدة التميز ولها غشاء خلوي عادي ولكن ليس </a:t>
            </a:r>
            <a:r>
              <a:rPr lang="ar-SA" dirty="0" err="1" smtClean="0">
                <a:cs typeface="+mj-cs"/>
              </a:rPr>
              <a:t>بها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أنوية</a:t>
            </a:r>
            <a:r>
              <a:rPr lang="ar-SA" dirty="0" smtClean="0">
                <a:cs typeface="+mj-cs"/>
              </a:rPr>
              <a:t> ويوجد </a:t>
            </a:r>
            <a:r>
              <a:rPr lang="ar-SA" dirty="0" err="1" smtClean="0">
                <a:cs typeface="+mj-cs"/>
              </a:rPr>
              <a:t>بها</a:t>
            </a:r>
            <a:r>
              <a:rPr lang="ar-SA" dirty="0" smtClean="0">
                <a:cs typeface="+mj-cs"/>
              </a:rPr>
              <a:t> مركب الهيموجلوبين </a:t>
            </a:r>
            <a:r>
              <a:rPr lang="ar-SA" dirty="0" err="1" smtClean="0">
                <a:cs typeface="+mj-cs"/>
              </a:rPr>
              <a:t>وسيتوبلازم</a:t>
            </a:r>
            <a:r>
              <a:rPr lang="ar-SA" dirty="0" smtClean="0">
                <a:cs typeface="+mj-cs"/>
              </a:rPr>
              <a:t> ، كما أن سبب تسميتها بكريات الدم الحمراء بدلاً من خلايا الدم الحمراء هو عدم </a:t>
            </a:r>
            <a:r>
              <a:rPr lang="ar-SA" dirty="0" err="1" smtClean="0">
                <a:cs typeface="+mj-cs"/>
              </a:rPr>
              <a:t>إحتوائها</a:t>
            </a:r>
            <a:r>
              <a:rPr lang="ar-SA" dirty="0" smtClean="0">
                <a:cs typeface="+mj-cs"/>
              </a:rPr>
              <a:t> على النواة وعلى مكونات الخلية الحية.</a:t>
            </a:r>
          </a:p>
          <a:p>
            <a:pPr algn="r" rtl="1"/>
            <a:r>
              <a:rPr lang="ar-SA" b="1" dirty="0" smtClean="0">
                <a:cs typeface="+mj-cs"/>
              </a:rPr>
              <a:t>وظائف كريات الدم الحمراء:</a:t>
            </a:r>
          </a:p>
          <a:p>
            <a:pPr lvl="1" algn="r" rtl="1"/>
            <a:r>
              <a:rPr lang="ar-SA" dirty="0" smtClean="0">
                <a:cs typeface="+mj-cs"/>
              </a:rPr>
              <a:t>1- نقل الأكسجين من الرئتين إلى خلايا الجسم.</a:t>
            </a:r>
          </a:p>
          <a:p>
            <a:pPr lvl="1" algn="r" rtl="1"/>
            <a:r>
              <a:rPr lang="ar-SA" dirty="0" smtClean="0">
                <a:cs typeface="+mj-cs"/>
              </a:rPr>
              <a:t>2- نقل ثاني أكسيد الكربون من الخلايا إلى الرئتين. </a:t>
            </a:r>
          </a:p>
          <a:p>
            <a:pPr lvl="1" algn="r" rtl="1"/>
            <a:r>
              <a:rPr lang="ar-SA" dirty="0" smtClean="0">
                <a:cs typeface="+mj-cs"/>
              </a:rPr>
              <a:t>3- الحفظ على </a:t>
            </a:r>
            <a:r>
              <a:rPr lang="en-US" dirty="0" smtClean="0">
                <a:cs typeface="+mj-cs"/>
              </a:rPr>
              <a:t>PH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 </a:t>
            </a:r>
            <a:r>
              <a:rPr lang="ar-SA" dirty="0" smtClean="0">
                <a:cs typeface="+mj-cs"/>
              </a:rPr>
              <a:t>الجسم.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خلايا الدم البيضاء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وهي مجموعة من الخلايا حقيقة النواة وتختلف عن الكريات الحمراء ببعض الصفات كفقدان اللون الأحمر وكبر حجمها وغيرها وسميت بهذا الاسم لخلوها من الهيموجلوبين.</a:t>
            </a:r>
          </a:p>
          <a:p>
            <a:pPr algn="r" rtl="1"/>
            <a:r>
              <a:rPr lang="ar-SA" sz="2800" dirty="0" smtClean="0">
                <a:cs typeface="+mj-cs"/>
              </a:rPr>
              <a:t>وتعتبر الخلايا البيضاء خلايا دفاعية تعمل كخط دفاع في الجسم تعمل على قتل الميكروبات الداخلة إلى الجسم (وظيفتها).</a:t>
            </a:r>
            <a:br>
              <a:rPr lang="ar-SA" sz="2800" dirty="0" smtClean="0">
                <a:cs typeface="+mj-cs"/>
              </a:rPr>
            </a:br>
            <a:r>
              <a:rPr lang="ar-SA" sz="2800" dirty="0" smtClean="0">
                <a:cs typeface="+mj-cs"/>
              </a:rPr>
              <a:t> 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3- الصفائح الدموية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SA" sz="3000" dirty="0" smtClean="0">
                <a:cs typeface="+mj-cs"/>
              </a:rPr>
              <a:t>هي أجزاء من </a:t>
            </a:r>
            <a:r>
              <a:rPr lang="ar-SA" sz="3000" dirty="0" err="1" smtClean="0">
                <a:cs typeface="+mj-cs"/>
              </a:rPr>
              <a:t>سيتوبلازم</a:t>
            </a:r>
            <a:r>
              <a:rPr lang="ar-SA" sz="3000" dirty="0" smtClean="0">
                <a:cs typeface="+mj-cs"/>
              </a:rPr>
              <a:t> الخلية الموجودة تصنع من النخاع العظمي ويطلق عليها أيضاً بالخلايا المتجلطة.</a:t>
            </a:r>
            <a:endParaRPr lang="en-US" sz="3000" dirty="0" smtClean="0">
              <a:cs typeface="+mj-cs"/>
            </a:endParaRPr>
          </a:p>
          <a:p>
            <a:pPr algn="r" rtl="1"/>
            <a:r>
              <a:rPr lang="ar-SA" sz="3000" b="1" dirty="0" smtClean="0">
                <a:cs typeface="+mj-cs"/>
              </a:rPr>
              <a:t>وظيفة الصفائح الدموية:</a:t>
            </a:r>
          </a:p>
          <a:p>
            <a:pPr lvl="1" algn="r" rtl="1"/>
            <a:r>
              <a:rPr lang="ar-SA" sz="2800" dirty="0" smtClean="0">
                <a:cs typeface="+mj-cs"/>
              </a:rPr>
              <a:t>1-وقف النزيف حيث تعمل كحاجز أو شبك تلتصق بفتحة الجرح </a:t>
            </a:r>
            <a:r>
              <a:rPr lang="ar-SA" sz="2800" dirty="0" err="1" smtClean="0">
                <a:cs typeface="+mj-cs"/>
              </a:rPr>
              <a:t>و</a:t>
            </a:r>
            <a:r>
              <a:rPr lang="ar-SA" sz="2800" dirty="0" smtClean="0">
                <a:cs typeface="+mj-cs"/>
              </a:rPr>
              <a:t> تمنع النزيف.</a:t>
            </a:r>
          </a:p>
          <a:p>
            <a:pPr lvl="1" algn="r" rtl="1"/>
            <a:r>
              <a:rPr lang="ar-SA" sz="2800" dirty="0" smtClean="0">
                <a:cs typeface="+mj-cs"/>
              </a:rPr>
              <a:t>2-إفراز بعض المواد الهامة مثل </a:t>
            </a:r>
            <a:r>
              <a:rPr lang="ar-SA" sz="2800" dirty="0" err="1" smtClean="0">
                <a:cs typeface="+mj-cs"/>
              </a:rPr>
              <a:t>السيروتونين</a:t>
            </a:r>
            <a:r>
              <a:rPr lang="ar-SA" sz="2800" dirty="0" smtClean="0">
                <a:cs typeface="+mj-cs"/>
              </a:rPr>
              <a:t> والأدرينالين </a:t>
            </a:r>
            <a:r>
              <a:rPr lang="ar-SA" sz="2800" dirty="0" err="1" smtClean="0">
                <a:cs typeface="+mj-cs"/>
              </a:rPr>
              <a:t>والهستامين</a:t>
            </a:r>
            <a:r>
              <a:rPr lang="ar-SA" sz="2800" dirty="0" smtClean="0">
                <a:cs typeface="+mj-cs"/>
              </a:rPr>
              <a:t> والتي لها دور في انقباضات الأوعية الدموية.</a:t>
            </a:r>
          </a:p>
          <a:p>
            <a:pPr lvl="1" algn="r" rtl="1"/>
            <a:r>
              <a:rPr lang="ar-SA" sz="2800" dirty="0" smtClean="0">
                <a:cs typeface="+mj-cs"/>
              </a:rPr>
              <a:t>3-إفراز عوامل التجلط المساعدة في تكوين الجلطة.</a:t>
            </a:r>
          </a:p>
          <a:p>
            <a:pPr lvl="1" algn="r" rtl="1"/>
            <a:r>
              <a:rPr lang="ar-SA" sz="2800" dirty="0" smtClean="0">
                <a:cs typeface="+mj-cs"/>
              </a:rPr>
              <a:t>4-تساعد في عملية </a:t>
            </a:r>
            <a:r>
              <a:rPr lang="ar-SA" sz="2800" dirty="0" err="1" smtClean="0">
                <a:cs typeface="+mj-cs"/>
              </a:rPr>
              <a:t>البلعمة</a:t>
            </a:r>
            <a:r>
              <a:rPr lang="ar-SA" sz="2800" dirty="0" smtClean="0">
                <a:cs typeface="+mj-cs"/>
              </a:rPr>
              <a:t> حيث ترتبط بالميكروبات وبالتالي يتم التهامها بواسطة الخلايا </a:t>
            </a:r>
            <a:r>
              <a:rPr lang="ar-SA" sz="2800" dirty="0" err="1" smtClean="0">
                <a:cs typeface="+mj-cs"/>
              </a:rPr>
              <a:t>البلعمية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761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الدم</vt:lpstr>
      <vt:lpstr>التركيب الكيمائي الدم</vt:lpstr>
      <vt:lpstr>تركيب الدم</vt:lpstr>
      <vt:lpstr>تابع البلازما</vt:lpstr>
      <vt:lpstr>تابع البلازما</vt:lpstr>
      <vt:lpstr>ثانياً الخلايا الدموية</vt:lpstr>
      <vt:lpstr>1- الكريات الدموية الحمراء</vt:lpstr>
      <vt:lpstr>2- خلايا الدم البيضاء</vt:lpstr>
      <vt:lpstr>3- الصفائح الدموية</vt:lpstr>
      <vt:lpstr>وظائف الدم</vt:lpstr>
      <vt:lpstr>تابع وظائف الدم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الدم</dc:title>
  <dc:creator>Nojood</dc:creator>
  <cp:lastModifiedBy>Nojood</cp:lastModifiedBy>
  <cp:revision>5</cp:revision>
  <dcterms:created xsi:type="dcterms:W3CDTF">2009-01-19T16:22:40Z</dcterms:created>
  <dcterms:modified xsi:type="dcterms:W3CDTF">2010-01-10T18:57:49Z</dcterms:modified>
</cp:coreProperties>
</file>