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69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68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65.xml" ContentType="application/vnd.openxmlformats-officedocument.presentationml.slide+xml"/>
  <Override PartName="/ppt/slides/slide76.xml" ContentType="application/vnd.openxmlformats-officedocument.presentationml.slide+xml"/>
  <Override PartName="/ppt/slides/slide66.xml" ContentType="application/vnd.openxmlformats-officedocument.presentationml.slide+xml"/>
  <Override PartName="/ppt/slides/slide73.xml" ContentType="application/vnd.openxmlformats-officedocument.presentationml.slide+xml"/>
  <Override PartName="/ppt/slides/slide72.xml" ContentType="application/vnd.openxmlformats-officedocument.presentationml.slide+xml"/>
  <Override PartName="/ppt/slides/slide71.xml" ContentType="application/vnd.openxmlformats-officedocument.presentationml.slide+xml"/>
  <Override PartName="/ppt/slides/slide67.xml" ContentType="application/vnd.openxmlformats-officedocument.presentationml.slide+xml"/>
  <Override PartName="/ppt/slides/slide70.xml" ContentType="application/vnd.openxmlformats-officedocument.presentationml.slide+xml"/>
  <Override PartName="/ppt/slides/slide64.xml" ContentType="application/vnd.openxmlformats-officedocument.presentationml.slide+xml"/>
  <Override PartName="/ppt/slides/slide77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59.xml" ContentType="application/vnd.openxmlformats-officedocument.presentationml.slide+xml"/>
  <Override PartName="/ppt/slides/slide58.xml" ContentType="application/vnd.openxmlformats-officedocument.presentationml.slide+xml"/>
  <Override PartName="/ppt/slides/slide57.xml" ContentType="application/vnd.openxmlformats-officedocument.presentationml.slide+xml"/>
  <Override PartName="/ppt/slides/slide60.xml" ContentType="application/vnd.openxmlformats-officedocument.presentationml.slide+xml"/>
  <Override PartName="/ppt/slides/slide80.xml" ContentType="application/vnd.openxmlformats-officedocument.presentationml.slide+xml"/>
  <Override PartName="/ppt/slides/slide61.xml" ContentType="application/vnd.openxmlformats-officedocument.presentationml.slide+xml"/>
  <Override PartName="/ppt/slides/slide79.xml" ContentType="application/vnd.openxmlformats-officedocument.presentationml.slide+xml"/>
  <Override PartName="/ppt/slides/slide62.xml" ContentType="application/vnd.openxmlformats-officedocument.presentationml.slide+xml"/>
  <Override PartName="/ppt/slides/slide78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2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25.xml" ContentType="application/vnd.openxmlformats-officedocument.presentationml.slide+xml"/>
  <Override PartName="/ppt/slides/slide20.xml" ContentType="application/vnd.openxmlformats-officedocument.presentationml.slide+xml"/>
  <Override PartName="/ppt/slides/slide24.xml" ContentType="application/vnd.openxmlformats-officedocument.presentationml.slide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22.xml" ContentType="application/vnd.openxmlformats-officedocument.presentationml.slide+xml"/>
  <Override PartName="/ppt/slides/slide26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28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6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3"/>
  </p:notesMasterIdLst>
  <p:handoutMasterIdLst>
    <p:handoutMasterId r:id="rId8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91" r:id="rId11"/>
    <p:sldId id="267" r:id="rId12"/>
    <p:sldId id="306" r:id="rId13"/>
    <p:sldId id="307" r:id="rId14"/>
    <p:sldId id="268" r:id="rId15"/>
    <p:sldId id="274" r:id="rId16"/>
    <p:sldId id="275" r:id="rId17"/>
    <p:sldId id="308" r:id="rId18"/>
    <p:sldId id="293" r:id="rId19"/>
    <p:sldId id="294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295" r:id="rId30"/>
    <p:sldId id="296" r:id="rId31"/>
    <p:sldId id="322" r:id="rId32"/>
    <p:sldId id="321" r:id="rId33"/>
    <p:sldId id="323" r:id="rId34"/>
    <p:sldId id="324" r:id="rId35"/>
    <p:sldId id="326" r:id="rId36"/>
    <p:sldId id="327" r:id="rId37"/>
    <p:sldId id="325" r:id="rId38"/>
    <p:sldId id="328" r:id="rId39"/>
    <p:sldId id="329" r:id="rId40"/>
    <p:sldId id="330" r:id="rId41"/>
    <p:sldId id="331" r:id="rId42"/>
    <p:sldId id="332" r:id="rId43"/>
    <p:sldId id="333" r:id="rId44"/>
    <p:sldId id="334" r:id="rId45"/>
    <p:sldId id="297" r:id="rId46"/>
    <p:sldId id="298" r:id="rId47"/>
    <p:sldId id="299" r:id="rId48"/>
    <p:sldId id="301" r:id="rId49"/>
    <p:sldId id="302" r:id="rId50"/>
    <p:sldId id="303" r:id="rId51"/>
    <p:sldId id="304" r:id="rId52"/>
    <p:sldId id="305" r:id="rId53"/>
    <p:sldId id="300" r:id="rId54"/>
    <p:sldId id="336" r:id="rId55"/>
    <p:sldId id="337" r:id="rId56"/>
    <p:sldId id="338" r:id="rId57"/>
    <p:sldId id="339" r:id="rId58"/>
    <p:sldId id="340" r:id="rId59"/>
    <p:sldId id="292" r:id="rId60"/>
    <p:sldId id="280" r:id="rId61"/>
    <p:sldId id="341" r:id="rId62"/>
    <p:sldId id="342" r:id="rId63"/>
    <p:sldId id="282" r:id="rId64"/>
    <p:sldId id="343" r:id="rId65"/>
    <p:sldId id="344" r:id="rId66"/>
    <p:sldId id="345" r:id="rId67"/>
    <p:sldId id="346" r:id="rId68"/>
    <p:sldId id="348" r:id="rId69"/>
    <p:sldId id="347" r:id="rId70"/>
    <p:sldId id="349" r:id="rId71"/>
    <p:sldId id="350" r:id="rId72"/>
    <p:sldId id="352" r:id="rId73"/>
    <p:sldId id="289" r:id="rId74"/>
    <p:sldId id="283" r:id="rId75"/>
    <p:sldId id="353" r:id="rId76"/>
    <p:sldId id="288" r:id="rId77"/>
    <p:sldId id="354" r:id="rId78"/>
    <p:sldId id="355" r:id="rId79"/>
    <p:sldId id="356" r:id="rId80"/>
    <p:sldId id="357" r:id="rId81"/>
    <p:sldId id="358" r:id="rId82"/>
  </p:sldIdLst>
  <p:sldSz cx="9144000" cy="6858000" type="screen4x3"/>
  <p:notesSz cx="69802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92" y="-60"/>
      </p:cViewPr>
      <p:guideLst>
        <p:guide orient="horz" pos="2909"/>
        <p:guide pos="219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handoutMaster" Target="handoutMasters/handoutMaster1.xml"/><Relationship Id="rId89" Type="http://schemas.openxmlformats.org/officeDocument/2006/relationships/customXml" Target="../customXml/item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customXml" Target="../customXml/item2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9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24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b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774113"/>
            <a:ext cx="3024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fld id="{DA73DC26-3065-43C0-9B6D-EC8BAD1F9D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387850"/>
            <a:ext cx="5119688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3024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b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774113"/>
            <a:ext cx="3024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fld id="{689E7459-D39E-4C62-B7D2-E019F658F0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F5BCCA-6640-4D86-A583-79CA322782E4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41C97B-7E16-41DA-91B5-5C74B00541BB}" type="slidenum">
              <a:rPr lang="en-GB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41C97B-7E16-41DA-91B5-5C74B00541BB}" type="slidenum">
              <a:rPr lang="en-GB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41C97B-7E16-41DA-91B5-5C74B00541BB}" type="slidenum">
              <a:rPr lang="en-GB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5768FD-B08A-4D86-A1FE-8358987EEBF2}" type="slidenum">
              <a:rPr lang="en-GB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C5FD0A-3A8E-4471-B861-034B7B26633B}" type="slidenum">
              <a:rPr lang="en-GB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30A8B2-AB9E-40A8-87DA-CBC78F9A8D79}" type="slidenum">
              <a:rPr lang="en-GB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78A46-5E9C-4DF8-AAA7-0965F035C929}" type="slidenum">
              <a:rPr lang="en-GB"/>
              <a:pPr/>
              <a:t>60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78A46-5E9C-4DF8-AAA7-0965F035C929}" type="slidenum">
              <a:rPr lang="en-GB"/>
              <a:pPr/>
              <a:t>61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32898-6F8B-4905-B464-5D18341B3D4B}" type="slidenum">
              <a:rPr lang="en-GB"/>
              <a:pPr/>
              <a:t>62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32898-6F8B-4905-B464-5D18341B3D4B}" type="slidenum">
              <a:rPr lang="en-GB"/>
              <a:pPr/>
              <a:t>63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80A965-6E0F-4A3B-A546-0966E0889992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32898-6F8B-4905-B464-5D18341B3D4B}" type="slidenum">
              <a:rPr lang="en-GB"/>
              <a:pPr/>
              <a:t>64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32898-6F8B-4905-B464-5D18341B3D4B}" type="slidenum">
              <a:rPr lang="en-GB"/>
              <a:pPr/>
              <a:t>65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32898-6F8B-4905-B464-5D18341B3D4B}" type="slidenum">
              <a:rPr lang="en-GB"/>
              <a:pPr/>
              <a:t>66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32898-6F8B-4905-B464-5D18341B3D4B}" type="slidenum">
              <a:rPr lang="en-GB"/>
              <a:pPr/>
              <a:t>67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32898-6F8B-4905-B464-5D18341B3D4B}" type="slidenum">
              <a:rPr lang="en-GB"/>
              <a:pPr/>
              <a:t>68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32898-6F8B-4905-B464-5D18341B3D4B}" type="slidenum">
              <a:rPr lang="en-GB"/>
              <a:pPr/>
              <a:t>69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32898-6F8B-4905-B464-5D18341B3D4B}" type="slidenum">
              <a:rPr lang="en-GB"/>
              <a:pPr/>
              <a:t>70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32898-6F8B-4905-B464-5D18341B3D4B}" type="slidenum">
              <a:rPr lang="en-GB"/>
              <a:pPr/>
              <a:t>71</a:t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32898-6F8B-4905-B464-5D18341B3D4B}" type="slidenum">
              <a:rPr lang="en-GB"/>
              <a:pPr/>
              <a:t>72</a:t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C11935-FC66-4C72-A752-DE19629A9DD6}" type="slidenum">
              <a:rPr lang="en-GB"/>
              <a:pPr/>
              <a:t>73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368058-509F-45AF-94A5-EBCAF83022E1}" type="slidenum">
              <a:rPr lang="en-GB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A66762-5C15-44CA-8ADD-605351AC154D}" type="slidenum">
              <a:rPr lang="en-GB"/>
              <a:pPr/>
              <a:t>74</a:t>
            </a:fld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82274-7041-44F2-837E-C4ED8032FBB9}" type="slidenum">
              <a:rPr lang="en-GB"/>
              <a:pPr/>
              <a:t>75</a:t>
            </a:fld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82274-7041-44F2-837E-C4ED8032FBB9}" type="slidenum">
              <a:rPr lang="en-GB"/>
              <a:pPr/>
              <a:t>76</a:t>
            </a:fld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82274-7041-44F2-837E-C4ED8032FBB9}" type="slidenum">
              <a:rPr lang="en-GB"/>
              <a:pPr/>
              <a:t>77</a:t>
            </a:fld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82274-7041-44F2-837E-C4ED8032FBB9}" type="slidenum">
              <a:rPr lang="en-GB"/>
              <a:pPr/>
              <a:t>78</a:t>
            </a:fld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82274-7041-44F2-837E-C4ED8032FBB9}" type="slidenum">
              <a:rPr lang="en-GB"/>
              <a:pPr/>
              <a:t>79</a:t>
            </a:fld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82274-7041-44F2-837E-C4ED8032FBB9}" type="slidenum">
              <a:rPr lang="en-GB"/>
              <a:pPr/>
              <a:t>80</a:t>
            </a:fld>
            <a:endParaRPr lang="en-GB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82274-7041-44F2-837E-C4ED8032FBB9}" type="slidenum">
              <a:rPr lang="en-GB"/>
              <a:pPr/>
              <a:t>81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C452EC-226A-4825-80FA-A8DC4AD7ADC7}" type="slidenum">
              <a:rPr lang="en-GB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DF4CD2-A0C2-44A3-A589-E32A8410AB0B}" type="slidenum">
              <a:rPr lang="en-GB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28243-BEBF-486C-AA77-724C3D621215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0D98D6-D7BB-40D1-A3DC-20246E8328A7}" type="slidenum">
              <a:rPr lang="en-GB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046C55-3D2D-488C-A626-A05EB7B5D239}" type="slidenum">
              <a:rPr lang="en-GB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E5815D-21B2-492D-A291-13BBBE5AEB44}" type="slidenum">
              <a:rPr lang="en-GB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83631-339B-4127-9E87-31DCFE4C2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98480-44A7-49A9-A03C-B5827F642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9DD39-5082-4CA7-A1C2-ED9FE1BC4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66FD9-1775-466E-9A7E-12FF46FC8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B4162-3D8E-43A6-8411-8FF2D31D7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6F4D7-F242-4AF7-B173-0D871DA78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1AFC1-FE63-4B57-ADB3-82A1E1F13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A389F-7FBF-43FA-9B6F-D0EBBCBD7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7CB8D-FC35-43C9-A653-AD87BF858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A24A3-FF9B-47D9-B36F-69446F833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1AE26-F511-428D-AE5D-2B30E6639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88C5882-D5EF-4DE6-8EF9-692419FEC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A:\paint.GIF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6764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F029EA-3F0B-4FB0-94B5-BBDB680FE2F1}" type="slidenum">
              <a:rPr lang="en-US"/>
              <a:pPr/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Heaps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heap is a binary tree.</a:t>
            </a:r>
          </a:p>
          <a:p>
            <a:pPr eaLnBrk="1" hangingPunct="1"/>
            <a:r>
              <a:rPr lang="en-US" smtClean="0"/>
              <a:t>A heap is best implemented in sequential representation (using an array).</a:t>
            </a:r>
          </a:p>
          <a:p>
            <a:pPr eaLnBrk="1" hangingPunct="1"/>
            <a:r>
              <a:rPr lang="en-US" smtClean="0"/>
              <a:t>Two important uses of heaps are: </a:t>
            </a:r>
          </a:p>
          <a:p>
            <a:pPr lvl="1" eaLnBrk="1" hangingPunct="1"/>
            <a:r>
              <a:rPr lang="en-US" smtClean="0"/>
              <a:t>(i) efficient implementation of priority queues</a:t>
            </a:r>
          </a:p>
          <a:p>
            <a:pPr lvl="1" eaLnBrk="1" hangingPunct="1"/>
            <a:r>
              <a:rPr lang="en-US" smtClean="0"/>
              <a:t>(ii) sorting -- Heapsort.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 (Cont.)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Max-Heap has </a:t>
            </a:r>
            <a:r>
              <a:rPr lang="en-US" u="sng" dirty="0" smtClean="0"/>
              <a:t>max</a:t>
            </a:r>
            <a:r>
              <a:rPr lang="en-US" dirty="0" smtClean="0"/>
              <a:t> element as root. Min-Heap has </a:t>
            </a:r>
            <a:r>
              <a:rPr lang="en-US" u="sng" dirty="0" smtClean="0"/>
              <a:t>min</a:t>
            </a:r>
            <a:r>
              <a:rPr lang="en-US" dirty="0" smtClean="0"/>
              <a:t> element as root.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elements in a heap satisfy heap conditions: for Min-Heap: key[parent] &lt; key[left-child] or key[right-child].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</a:t>
            </a:r>
            <a:r>
              <a:rPr lang="en-US" dirty="0" smtClean="0">
                <a:solidFill>
                  <a:schemeClr val="tx2"/>
                </a:solidFill>
              </a:rPr>
              <a:t> last node</a:t>
            </a:r>
            <a:r>
              <a:rPr lang="en-US" dirty="0" smtClean="0"/>
              <a:t> of a heap is the rightmost node of maximum depth</a:t>
            </a:r>
            <a:endParaRPr lang="en-US" dirty="0" smtClean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66FD9-1775-466E-9A7E-12FF46FC8C0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5257800" y="48768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20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6224587" y="54864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20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4121150" y="54864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20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4822825" y="60960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20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9" name="AutoShape 16"/>
          <p:cNvCxnSpPr>
            <a:cxnSpLocks noChangeShapeType="1"/>
            <a:stCxn id="5" idx="3"/>
            <a:endCxn id="7" idx="7"/>
          </p:cNvCxnSpPr>
          <p:nvPr/>
        </p:nvCxnSpPr>
        <p:spPr bwMode="auto">
          <a:xfrm flipH="1">
            <a:off x="4446587" y="5211762"/>
            <a:ext cx="86677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AutoShape 17"/>
          <p:cNvCxnSpPr>
            <a:cxnSpLocks noChangeShapeType="1"/>
            <a:stCxn id="6" idx="1"/>
            <a:endCxn id="5" idx="5"/>
          </p:cNvCxnSpPr>
          <p:nvPr/>
        </p:nvCxnSpPr>
        <p:spPr bwMode="auto">
          <a:xfrm flipH="1" flipV="1">
            <a:off x="5583237" y="5211762"/>
            <a:ext cx="696913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AutoShape 22"/>
          <p:cNvCxnSpPr>
            <a:cxnSpLocks noChangeShapeType="1"/>
            <a:stCxn id="13" idx="7"/>
            <a:endCxn id="7" idx="3"/>
          </p:cNvCxnSpPr>
          <p:nvPr/>
        </p:nvCxnSpPr>
        <p:spPr bwMode="auto">
          <a:xfrm flipV="1">
            <a:off x="3746500" y="5821362"/>
            <a:ext cx="430212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AutoShape 23"/>
          <p:cNvCxnSpPr>
            <a:cxnSpLocks noChangeShapeType="1"/>
            <a:stCxn id="8" idx="1"/>
            <a:endCxn id="7" idx="5"/>
          </p:cNvCxnSpPr>
          <p:nvPr/>
        </p:nvCxnSpPr>
        <p:spPr bwMode="auto">
          <a:xfrm flipH="1" flipV="1">
            <a:off x="4446587" y="5821362"/>
            <a:ext cx="431800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Oval 24"/>
          <p:cNvSpPr>
            <a:spLocks noChangeArrowheads="1"/>
          </p:cNvSpPr>
          <p:nvPr/>
        </p:nvSpPr>
        <p:spPr bwMode="auto">
          <a:xfrm>
            <a:off x="3421062" y="60960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20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14" name="Freeform 31"/>
          <p:cNvSpPr>
            <a:spLocks/>
          </p:cNvSpPr>
          <p:nvPr/>
        </p:nvSpPr>
        <p:spPr bwMode="auto">
          <a:xfrm flipV="1">
            <a:off x="5275262" y="6248400"/>
            <a:ext cx="1201738" cy="106362"/>
          </a:xfrm>
          <a:custGeom>
            <a:avLst/>
            <a:gdLst>
              <a:gd name="T0" fmla="*/ 786 w 786"/>
              <a:gd name="T1" fmla="*/ 660 h 660"/>
              <a:gd name="T2" fmla="*/ 618 w 786"/>
              <a:gd name="T3" fmla="*/ 198 h 660"/>
              <a:gd name="T4" fmla="*/ 0 w 786"/>
              <a:gd name="T5" fmla="*/ 0 h 660"/>
              <a:gd name="T6" fmla="*/ 0 60000 65536"/>
              <a:gd name="T7" fmla="*/ 0 60000 65536"/>
              <a:gd name="T8" fmla="*/ 0 60000 65536"/>
              <a:gd name="T9" fmla="*/ 0 w 786"/>
              <a:gd name="T10" fmla="*/ 0 h 660"/>
              <a:gd name="T11" fmla="*/ 786 w 786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6" h="660">
                <a:moveTo>
                  <a:pt x="786" y="660"/>
                </a:moveTo>
                <a:cubicBezTo>
                  <a:pt x="757" y="583"/>
                  <a:pt x="749" y="308"/>
                  <a:pt x="618" y="198"/>
                </a:cubicBezTo>
                <a:cubicBezTo>
                  <a:pt x="487" y="88"/>
                  <a:pt x="129" y="41"/>
                  <a:pt x="0" y="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6477000" y="6019800"/>
            <a:ext cx="12065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last node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3F4757-0F4A-467E-B02C-91CFADA4763F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Heap: An example</a:t>
            </a:r>
          </a:p>
        </p:txBody>
      </p:sp>
      <p:grpSp>
        <p:nvGrpSpPr>
          <p:cNvPr id="11268" name="Group 3"/>
          <p:cNvGrpSpPr>
            <a:grpSpLocks/>
          </p:cNvGrpSpPr>
          <p:nvPr/>
        </p:nvGrpSpPr>
        <p:grpSpPr bwMode="auto">
          <a:xfrm>
            <a:off x="228600" y="2438400"/>
            <a:ext cx="4724400" cy="3124200"/>
            <a:chOff x="1104" y="1632"/>
            <a:chExt cx="2976" cy="1968"/>
          </a:xfrm>
        </p:grpSpPr>
        <p:sp>
          <p:nvSpPr>
            <p:cNvPr id="11325" name="Oval 4"/>
            <p:cNvSpPr>
              <a:spLocks noChangeArrowheads="1"/>
            </p:cNvSpPr>
            <p:nvPr/>
          </p:nvSpPr>
          <p:spPr bwMode="auto">
            <a:xfrm>
              <a:off x="2640" y="1632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11326" name="Oval 5"/>
            <p:cNvSpPr>
              <a:spLocks noChangeArrowheads="1"/>
            </p:cNvSpPr>
            <p:nvPr/>
          </p:nvSpPr>
          <p:spPr bwMode="auto">
            <a:xfrm>
              <a:off x="3312" y="216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25</a:t>
              </a:r>
              <a:endParaRPr lang="en-US" dirty="0"/>
            </a:p>
          </p:txBody>
        </p:sp>
        <p:sp>
          <p:nvSpPr>
            <p:cNvPr id="11327" name="Oval 6"/>
            <p:cNvSpPr>
              <a:spLocks noChangeArrowheads="1"/>
            </p:cNvSpPr>
            <p:nvPr/>
          </p:nvSpPr>
          <p:spPr bwMode="auto">
            <a:xfrm>
              <a:off x="1920" y="216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2</a:t>
              </a:r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1328" name="Oval 7"/>
            <p:cNvSpPr>
              <a:spLocks noChangeArrowheads="1"/>
            </p:cNvSpPr>
            <p:nvPr/>
          </p:nvSpPr>
          <p:spPr bwMode="auto">
            <a:xfrm>
              <a:off x="1488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3</a:t>
              </a:r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1329" name="Oval 8"/>
            <p:cNvSpPr>
              <a:spLocks noChangeArrowheads="1"/>
            </p:cNvSpPr>
            <p:nvPr/>
          </p:nvSpPr>
          <p:spPr bwMode="auto">
            <a:xfrm>
              <a:off x="2352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4</a:t>
              </a:r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1330" name="Oval 9"/>
            <p:cNvSpPr>
              <a:spLocks noChangeArrowheads="1"/>
            </p:cNvSpPr>
            <p:nvPr/>
          </p:nvSpPr>
          <p:spPr bwMode="auto">
            <a:xfrm>
              <a:off x="2928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42</a:t>
              </a:r>
              <a:endParaRPr lang="en-US" dirty="0"/>
            </a:p>
          </p:txBody>
        </p:sp>
        <p:sp>
          <p:nvSpPr>
            <p:cNvPr id="11331" name="Oval 10"/>
            <p:cNvSpPr>
              <a:spLocks noChangeArrowheads="1"/>
            </p:cNvSpPr>
            <p:nvPr/>
          </p:nvSpPr>
          <p:spPr bwMode="auto">
            <a:xfrm>
              <a:off x="3696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  <p:sp>
          <p:nvSpPr>
            <p:cNvPr id="11332" name="Oval 11"/>
            <p:cNvSpPr>
              <a:spLocks noChangeArrowheads="1"/>
            </p:cNvSpPr>
            <p:nvPr/>
          </p:nvSpPr>
          <p:spPr bwMode="auto">
            <a:xfrm>
              <a:off x="1104" y="321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52</a:t>
              </a:r>
            </a:p>
          </p:txBody>
        </p:sp>
        <p:sp>
          <p:nvSpPr>
            <p:cNvPr id="11333" name="Oval 12"/>
            <p:cNvSpPr>
              <a:spLocks noChangeArrowheads="1"/>
            </p:cNvSpPr>
            <p:nvPr/>
          </p:nvSpPr>
          <p:spPr bwMode="auto">
            <a:xfrm>
              <a:off x="1920" y="321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55</a:t>
              </a:r>
              <a:endParaRPr lang="en-US" dirty="0"/>
            </a:p>
          </p:txBody>
        </p:sp>
        <p:sp>
          <p:nvSpPr>
            <p:cNvPr id="11334" name="Line 13"/>
            <p:cNvSpPr>
              <a:spLocks noChangeShapeType="1"/>
            </p:cNvSpPr>
            <p:nvPr/>
          </p:nvSpPr>
          <p:spPr bwMode="auto">
            <a:xfrm flipH="1">
              <a:off x="2256" y="192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5" name="Line 14"/>
            <p:cNvSpPr>
              <a:spLocks noChangeShapeType="1"/>
            </p:cNvSpPr>
            <p:nvPr/>
          </p:nvSpPr>
          <p:spPr bwMode="auto">
            <a:xfrm>
              <a:off x="2976" y="1920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6" name="Line 15"/>
            <p:cNvSpPr>
              <a:spLocks noChangeShapeType="1"/>
            </p:cNvSpPr>
            <p:nvPr/>
          </p:nvSpPr>
          <p:spPr bwMode="auto">
            <a:xfrm flipH="1">
              <a:off x="1776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7" name="Line 16"/>
            <p:cNvSpPr>
              <a:spLocks noChangeShapeType="1"/>
            </p:cNvSpPr>
            <p:nvPr/>
          </p:nvSpPr>
          <p:spPr bwMode="auto">
            <a:xfrm>
              <a:off x="2256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8" name="Line 17"/>
            <p:cNvSpPr>
              <a:spLocks noChangeShapeType="1"/>
            </p:cNvSpPr>
            <p:nvPr/>
          </p:nvSpPr>
          <p:spPr bwMode="auto">
            <a:xfrm flipH="1">
              <a:off x="3168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9" name="Line 18"/>
            <p:cNvSpPr>
              <a:spLocks noChangeShapeType="1"/>
            </p:cNvSpPr>
            <p:nvPr/>
          </p:nvSpPr>
          <p:spPr bwMode="auto">
            <a:xfrm>
              <a:off x="3648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40" name="Line 19"/>
            <p:cNvSpPr>
              <a:spLocks noChangeShapeType="1"/>
            </p:cNvSpPr>
            <p:nvPr/>
          </p:nvSpPr>
          <p:spPr bwMode="auto">
            <a:xfrm flipH="1">
              <a:off x="1392" y="3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41" name="Line 20"/>
            <p:cNvSpPr>
              <a:spLocks noChangeShapeType="1"/>
            </p:cNvSpPr>
            <p:nvPr/>
          </p:nvSpPr>
          <p:spPr bwMode="auto">
            <a:xfrm>
              <a:off x="1824" y="302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graphicFrame>
        <p:nvGraphicFramePr>
          <p:cNvPr id="118864" name="Group 80"/>
          <p:cNvGraphicFramePr>
            <a:graphicFrameLocks noGrp="1"/>
          </p:cNvGraphicFramePr>
          <p:nvPr/>
        </p:nvGraphicFramePr>
        <p:xfrm>
          <a:off x="5410200" y="2057400"/>
          <a:ext cx="2438400" cy="41148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[1]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[2]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[3]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[4]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[5]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[6]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[7]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[8]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[9]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22" name="AutoShape 82"/>
          <p:cNvSpPr>
            <a:spLocks noChangeArrowheads="1"/>
          </p:cNvSpPr>
          <p:nvPr/>
        </p:nvSpPr>
        <p:spPr bwMode="auto">
          <a:xfrm>
            <a:off x="6067425" y="6172200"/>
            <a:ext cx="485775" cy="533400"/>
          </a:xfrm>
          <a:prstGeom prst="upArrow">
            <a:avLst>
              <a:gd name="adj1" fmla="val 50000"/>
              <a:gd name="adj2" fmla="val 27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1324" name="Text Box 84"/>
          <p:cNvSpPr txBox="1">
            <a:spLocks noChangeArrowheads="1"/>
          </p:cNvSpPr>
          <p:nvPr/>
        </p:nvSpPr>
        <p:spPr bwMode="auto">
          <a:xfrm>
            <a:off x="2209800" y="5105400"/>
            <a:ext cx="3121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All the three arrangements</a:t>
            </a:r>
          </a:p>
          <a:p>
            <a:r>
              <a:rPr lang="en-US" sz="2000" b="1"/>
              <a:t>satisfy min heap conditions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3F4757-0F4A-467E-B02C-91CFADA4763F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Heap: An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2438400"/>
            <a:ext cx="4724400" cy="3124200"/>
            <a:chOff x="1104" y="1632"/>
            <a:chExt cx="2976" cy="1968"/>
          </a:xfrm>
        </p:grpSpPr>
        <p:sp>
          <p:nvSpPr>
            <p:cNvPr id="11325" name="Oval 4"/>
            <p:cNvSpPr>
              <a:spLocks noChangeArrowheads="1"/>
            </p:cNvSpPr>
            <p:nvPr/>
          </p:nvSpPr>
          <p:spPr bwMode="auto">
            <a:xfrm>
              <a:off x="2640" y="1632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11326" name="Oval 5"/>
            <p:cNvSpPr>
              <a:spLocks noChangeArrowheads="1"/>
            </p:cNvSpPr>
            <p:nvPr/>
          </p:nvSpPr>
          <p:spPr bwMode="auto">
            <a:xfrm>
              <a:off x="3312" y="216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11327" name="Oval 6"/>
            <p:cNvSpPr>
              <a:spLocks noChangeArrowheads="1"/>
            </p:cNvSpPr>
            <p:nvPr/>
          </p:nvSpPr>
          <p:spPr bwMode="auto">
            <a:xfrm>
              <a:off x="1920" y="216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30</a:t>
              </a:r>
            </a:p>
          </p:txBody>
        </p:sp>
        <p:sp>
          <p:nvSpPr>
            <p:cNvPr id="11328" name="Oval 7"/>
            <p:cNvSpPr>
              <a:spLocks noChangeArrowheads="1"/>
            </p:cNvSpPr>
            <p:nvPr/>
          </p:nvSpPr>
          <p:spPr bwMode="auto">
            <a:xfrm>
              <a:off x="1488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40</a:t>
              </a:r>
            </a:p>
          </p:txBody>
        </p:sp>
        <p:sp>
          <p:nvSpPr>
            <p:cNvPr id="11329" name="Oval 8"/>
            <p:cNvSpPr>
              <a:spLocks noChangeArrowheads="1"/>
            </p:cNvSpPr>
            <p:nvPr/>
          </p:nvSpPr>
          <p:spPr bwMode="auto">
            <a:xfrm>
              <a:off x="2352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50</a:t>
              </a:r>
            </a:p>
          </p:txBody>
        </p:sp>
        <p:sp>
          <p:nvSpPr>
            <p:cNvPr id="11330" name="Oval 9"/>
            <p:cNvSpPr>
              <a:spLocks noChangeArrowheads="1"/>
            </p:cNvSpPr>
            <p:nvPr/>
          </p:nvSpPr>
          <p:spPr bwMode="auto">
            <a:xfrm>
              <a:off x="2928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25</a:t>
              </a:r>
            </a:p>
          </p:txBody>
        </p:sp>
        <p:sp>
          <p:nvSpPr>
            <p:cNvPr id="11331" name="Oval 10"/>
            <p:cNvSpPr>
              <a:spLocks noChangeArrowheads="1"/>
            </p:cNvSpPr>
            <p:nvPr/>
          </p:nvSpPr>
          <p:spPr bwMode="auto">
            <a:xfrm>
              <a:off x="3696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55</a:t>
              </a:r>
            </a:p>
          </p:txBody>
        </p:sp>
        <p:sp>
          <p:nvSpPr>
            <p:cNvPr id="11332" name="Oval 11"/>
            <p:cNvSpPr>
              <a:spLocks noChangeArrowheads="1"/>
            </p:cNvSpPr>
            <p:nvPr/>
          </p:nvSpPr>
          <p:spPr bwMode="auto">
            <a:xfrm>
              <a:off x="1104" y="321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52</a:t>
              </a:r>
            </a:p>
          </p:txBody>
        </p:sp>
        <p:sp>
          <p:nvSpPr>
            <p:cNvPr id="11333" name="Oval 12"/>
            <p:cNvSpPr>
              <a:spLocks noChangeArrowheads="1"/>
            </p:cNvSpPr>
            <p:nvPr/>
          </p:nvSpPr>
          <p:spPr bwMode="auto">
            <a:xfrm>
              <a:off x="1920" y="321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42</a:t>
              </a:r>
            </a:p>
          </p:txBody>
        </p:sp>
        <p:sp>
          <p:nvSpPr>
            <p:cNvPr id="11334" name="Line 13"/>
            <p:cNvSpPr>
              <a:spLocks noChangeShapeType="1"/>
            </p:cNvSpPr>
            <p:nvPr/>
          </p:nvSpPr>
          <p:spPr bwMode="auto">
            <a:xfrm flipH="1">
              <a:off x="2256" y="192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5" name="Line 14"/>
            <p:cNvSpPr>
              <a:spLocks noChangeShapeType="1"/>
            </p:cNvSpPr>
            <p:nvPr/>
          </p:nvSpPr>
          <p:spPr bwMode="auto">
            <a:xfrm>
              <a:off x="2976" y="1920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6" name="Line 15"/>
            <p:cNvSpPr>
              <a:spLocks noChangeShapeType="1"/>
            </p:cNvSpPr>
            <p:nvPr/>
          </p:nvSpPr>
          <p:spPr bwMode="auto">
            <a:xfrm flipH="1">
              <a:off x="1776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7" name="Line 16"/>
            <p:cNvSpPr>
              <a:spLocks noChangeShapeType="1"/>
            </p:cNvSpPr>
            <p:nvPr/>
          </p:nvSpPr>
          <p:spPr bwMode="auto">
            <a:xfrm>
              <a:off x="2256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8" name="Line 17"/>
            <p:cNvSpPr>
              <a:spLocks noChangeShapeType="1"/>
            </p:cNvSpPr>
            <p:nvPr/>
          </p:nvSpPr>
          <p:spPr bwMode="auto">
            <a:xfrm flipH="1">
              <a:off x="3168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9" name="Line 18"/>
            <p:cNvSpPr>
              <a:spLocks noChangeShapeType="1"/>
            </p:cNvSpPr>
            <p:nvPr/>
          </p:nvSpPr>
          <p:spPr bwMode="auto">
            <a:xfrm>
              <a:off x="3648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40" name="Line 19"/>
            <p:cNvSpPr>
              <a:spLocks noChangeShapeType="1"/>
            </p:cNvSpPr>
            <p:nvPr/>
          </p:nvSpPr>
          <p:spPr bwMode="auto">
            <a:xfrm flipH="1">
              <a:off x="1392" y="3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41" name="Line 20"/>
            <p:cNvSpPr>
              <a:spLocks noChangeShapeType="1"/>
            </p:cNvSpPr>
            <p:nvPr/>
          </p:nvSpPr>
          <p:spPr bwMode="auto">
            <a:xfrm>
              <a:off x="1824" y="302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graphicFrame>
        <p:nvGraphicFramePr>
          <p:cNvPr id="118864" name="Group 80"/>
          <p:cNvGraphicFramePr>
            <a:graphicFrameLocks noGrp="1"/>
          </p:cNvGraphicFramePr>
          <p:nvPr/>
        </p:nvGraphicFramePr>
        <p:xfrm>
          <a:off x="5410200" y="2057400"/>
          <a:ext cx="2438400" cy="41148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[1]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[2]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[3]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[4]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[5]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[6]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[7]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[8]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[9]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22" name="AutoShape 82"/>
          <p:cNvSpPr>
            <a:spLocks noChangeArrowheads="1"/>
          </p:cNvSpPr>
          <p:nvPr/>
        </p:nvSpPr>
        <p:spPr bwMode="auto">
          <a:xfrm>
            <a:off x="6705600" y="6172200"/>
            <a:ext cx="485775" cy="533400"/>
          </a:xfrm>
          <a:prstGeom prst="upArrow">
            <a:avLst>
              <a:gd name="adj1" fmla="val 50000"/>
              <a:gd name="adj2" fmla="val 27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1324" name="Text Box 84"/>
          <p:cNvSpPr txBox="1">
            <a:spLocks noChangeArrowheads="1"/>
          </p:cNvSpPr>
          <p:nvPr/>
        </p:nvSpPr>
        <p:spPr bwMode="auto">
          <a:xfrm>
            <a:off x="2209800" y="5105400"/>
            <a:ext cx="3121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All the three arrangements</a:t>
            </a:r>
          </a:p>
          <a:p>
            <a:r>
              <a:rPr lang="en-US" sz="2000" b="1"/>
              <a:t>satisfy min heap conditions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3F4757-0F4A-467E-B02C-91CFADA4763F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Heap: An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2438400"/>
            <a:ext cx="4724400" cy="3124200"/>
            <a:chOff x="1104" y="1632"/>
            <a:chExt cx="2976" cy="1968"/>
          </a:xfrm>
        </p:grpSpPr>
        <p:sp>
          <p:nvSpPr>
            <p:cNvPr id="11325" name="Oval 4"/>
            <p:cNvSpPr>
              <a:spLocks noChangeArrowheads="1"/>
            </p:cNvSpPr>
            <p:nvPr/>
          </p:nvSpPr>
          <p:spPr bwMode="auto">
            <a:xfrm>
              <a:off x="2640" y="1632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11326" name="Oval 5"/>
            <p:cNvSpPr>
              <a:spLocks noChangeArrowheads="1"/>
            </p:cNvSpPr>
            <p:nvPr/>
          </p:nvSpPr>
          <p:spPr bwMode="auto">
            <a:xfrm>
              <a:off x="3312" y="216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11327" name="Oval 6"/>
            <p:cNvSpPr>
              <a:spLocks noChangeArrowheads="1"/>
            </p:cNvSpPr>
            <p:nvPr/>
          </p:nvSpPr>
          <p:spPr bwMode="auto">
            <a:xfrm>
              <a:off x="1920" y="216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40</a:t>
              </a:r>
              <a:endParaRPr lang="en-US" dirty="0"/>
            </a:p>
          </p:txBody>
        </p:sp>
        <p:sp>
          <p:nvSpPr>
            <p:cNvPr id="11328" name="Oval 7"/>
            <p:cNvSpPr>
              <a:spLocks noChangeArrowheads="1"/>
            </p:cNvSpPr>
            <p:nvPr/>
          </p:nvSpPr>
          <p:spPr bwMode="auto">
            <a:xfrm>
              <a:off x="1488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  <p:sp>
          <p:nvSpPr>
            <p:cNvPr id="11329" name="Oval 8"/>
            <p:cNvSpPr>
              <a:spLocks noChangeArrowheads="1"/>
            </p:cNvSpPr>
            <p:nvPr/>
          </p:nvSpPr>
          <p:spPr bwMode="auto">
            <a:xfrm>
              <a:off x="2352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42</a:t>
              </a:r>
              <a:endParaRPr lang="en-US" dirty="0"/>
            </a:p>
          </p:txBody>
        </p:sp>
        <p:sp>
          <p:nvSpPr>
            <p:cNvPr id="11330" name="Oval 9"/>
            <p:cNvSpPr>
              <a:spLocks noChangeArrowheads="1"/>
            </p:cNvSpPr>
            <p:nvPr/>
          </p:nvSpPr>
          <p:spPr bwMode="auto">
            <a:xfrm>
              <a:off x="2928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30</a:t>
              </a:r>
              <a:endParaRPr lang="en-US" dirty="0"/>
            </a:p>
          </p:txBody>
        </p:sp>
        <p:sp>
          <p:nvSpPr>
            <p:cNvPr id="11331" name="Oval 10"/>
            <p:cNvSpPr>
              <a:spLocks noChangeArrowheads="1"/>
            </p:cNvSpPr>
            <p:nvPr/>
          </p:nvSpPr>
          <p:spPr bwMode="auto">
            <a:xfrm>
              <a:off x="3696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25</a:t>
              </a:r>
              <a:endParaRPr lang="en-US" dirty="0"/>
            </a:p>
          </p:txBody>
        </p:sp>
        <p:sp>
          <p:nvSpPr>
            <p:cNvPr id="11332" name="Oval 11"/>
            <p:cNvSpPr>
              <a:spLocks noChangeArrowheads="1"/>
            </p:cNvSpPr>
            <p:nvPr/>
          </p:nvSpPr>
          <p:spPr bwMode="auto">
            <a:xfrm>
              <a:off x="1104" y="321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52</a:t>
              </a:r>
            </a:p>
          </p:txBody>
        </p:sp>
        <p:sp>
          <p:nvSpPr>
            <p:cNvPr id="11333" name="Oval 12"/>
            <p:cNvSpPr>
              <a:spLocks noChangeArrowheads="1"/>
            </p:cNvSpPr>
            <p:nvPr/>
          </p:nvSpPr>
          <p:spPr bwMode="auto">
            <a:xfrm>
              <a:off x="1920" y="321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55</a:t>
              </a:r>
              <a:endParaRPr lang="en-US" dirty="0"/>
            </a:p>
          </p:txBody>
        </p:sp>
        <p:sp>
          <p:nvSpPr>
            <p:cNvPr id="11334" name="Line 13"/>
            <p:cNvSpPr>
              <a:spLocks noChangeShapeType="1"/>
            </p:cNvSpPr>
            <p:nvPr/>
          </p:nvSpPr>
          <p:spPr bwMode="auto">
            <a:xfrm flipH="1">
              <a:off x="2256" y="192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5" name="Line 14"/>
            <p:cNvSpPr>
              <a:spLocks noChangeShapeType="1"/>
            </p:cNvSpPr>
            <p:nvPr/>
          </p:nvSpPr>
          <p:spPr bwMode="auto">
            <a:xfrm>
              <a:off x="2976" y="1920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6" name="Line 15"/>
            <p:cNvSpPr>
              <a:spLocks noChangeShapeType="1"/>
            </p:cNvSpPr>
            <p:nvPr/>
          </p:nvSpPr>
          <p:spPr bwMode="auto">
            <a:xfrm flipH="1">
              <a:off x="1776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7" name="Line 16"/>
            <p:cNvSpPr>
              <a:spLocks noChangeShapeType="1"/>
            </p:cNvSpPr>
            <p:nvPr/>
          </p:nvSpPr>
          <p:spPr bwMode="auto">
            <a:xfrm>
              <a:off x="2256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8" name="Line 17"/>
            <p:cNvSpPr>
              <a:spLocks noChangeShapeType="1"/>
            </p:cNvSpPr>
            <p:nvPr/>
          </p:nvSpPr>
          <p:spPr bwMode="auto">
            <a:xfrm flipH="1">
              <a:off x="3168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9" name="Line 18"/>
            <p:cNvSpPr>
              <a:spLocks noChangeShapeType="1"/>
            </p:cNvSpPr>
            <p:nvPr/>
          </p:nvSpPr>
          <p:spPr bwMode="auto">
            <a:xfrm>
              <a:off x="3648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40" name="Line 19"/>
            <p:cNvSpPr>
              <a:spLocks noChangeShapeType="1"/>
            </p:cNvSpPr>
            <p:nvPr/>
          </p:nvSpPr>
          <p:spPr bwMode="auto">
            <a:xfrm flipH="1">
              <a:off x="1392" y="3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41" name="Line 20"/>
            <p:cNvSpPr>
              <a:spLocks noChangeShapeType="1"/>
            </p:cNvSpPr>
            <p:nvPr/>
          </p:nvSpPr>
          <p:spPr bwMode="auto">
            <a:xfrm>
              <a:off x="1824" y="302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graphicFrame>
        <p:nvGraphicFramePr>
          <p:cNvPr id="118864" name="Group 80"/>
          <p:cNvGraphicFramePr>
            <a:graphicFrameLocks noGrp="1"/>
          </p:cNvGraphicFramePr>
          <p:nvPr/>
        </p:nvGraphicFramePr>
        <p:xfrm>
          <a:off x="5410200" y="2057400"/>
          <a:ext cx="2438400" cy="41148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[1]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[2]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[3]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[4]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[5]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[6]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[7]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[8]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[9]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22" name="AutoShape 82"/>
          <p:cNvSpPr>
            <a:spLocks noChangeArrowheads="1"/>
          </p:cNvSpPr>
          <p:nvPr/>
        </p:nvSpPr>
        <p:spPr bwMode="auto">
          <a:xfrm>
            <a:off x="7286625" y="6172200"/>
            <a:ext cx="485775" cy="533400"/>
          </a:xfrm>
          <a:prstGeom prst="upArrow">
            <a:avLst>
              <a:gd name="adj1" fmla="val 50000"/>
              <a:gd name="adj2" fmla="val 27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1324" name="Text Box 84"/>
          <p:cNvSpPr txBox="1">
            <a:spLocks noChangeArrowheads="1"/>
          </p:cNvSpPr>
          <p:nvPr/>
        </p:nvSpPr>
        <p:spPr bwMode="auto">
          <a:xfrm>
            <a:off x="2209800" y="5105400"/>
            <a:ext cx="3121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All the three arrangements</a:t>
            </a:r>
          </a:p>
          <a:p>
            <a:r>
              <a:rPr lang="en-US" sz="2000" b="1"/>
              <a:t>satisfy min heap conditions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5FDD31-48EC-4590-AF62-A206A4D8EB85}" type="slidenum">
              <a:rPr lang="en-US"/>
              <a:pPr/>
              <a:t>14</a:t>
            </a:fld>
            <a:endParaRPr lang="en-US"/>
          </a:p>
        </p:txBody>
      </p:sp>
      <p:sp>
        <p:nvSpPr>
          <p:cNvPr id="1229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Constructing Heaps</a:t>
            </a:r>
          </a:p>
        </p:txBody>
      </p:sp>
      <p:sp>
        <p:nvSpPr>
          <p:cNvPr id="12292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There are two methods of constructing heaps: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Using SiftDown operation.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Using SiftUp operation.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SiftDown operation inserts a new element into the Heap from the top.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SiftUp operation inserts a new element into the Heap from the bottom.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586D84-E6A4-4D2F-8B79-430A97DBDD29}" type="slidenum">
              <a:rPr lang="en-US"/>
              <a:pPr/>
              <a:t>15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ADT Heap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u="sng" dirty="0" smtClean="0"/>
              <a:t>Elements:</a:t>
            </a:r>
            <a:r>
              <a:rPr lang="en-US" sz="2800" dirty="0" smtClean="0"/>
              <a:t> The elements are called </a:t>
            </a:r>
            <a:r>
              <a:rPr lang="en-US" sz="2800" dirty="0" err="1" smtClean="0"/>
              <a:t>HeapElements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u="sng" dirty="0" smtClean="0"/>
              <a:t>Structure:</a:t>
            </a:r>
            <a:r>
              <a:rPr lang="en-US" sz="2800" dirty="0" smtClean="0"/>
              <a:t> The elements of the heap satisfy the heap conditions.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u="sng" dirty="0" smtClean="0"/>
              <a:t>Domain:</a:t>
            </a:r>
            <a:r>
              <a:rPr lang="en-US" sz="2800" dirty="0" smtClean="0"/>
              <a:t> Bounded. Type name: Heap.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936015-9BF8-43EC-8F49-24C5DEF24E05}" type="slidenum">
              <a:rPr lang="en-US"/>
              <a:pPr/>
              <a:t>16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ADT Heap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000" b="1" u="sng" smtClean="0"/>
              <a:t>Operations:</a:t>
            </a:r>
            <a:r>
              <a:rPr lang="en-US" sz="2000" smtClean="0"/>
              <a:t>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000" b="1" smtClean="0"/>
              <a:t>Method </a:t>
            </a:r>
            <a:r>
              <a:rPr lang="en-US" sz="2000" smtClean="0"/>
              <a:t>SiftUp (int n)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	</a:t>
            </a:r>
            <a:r>
              <a:rPr lang="en-US" sz="2000" b="1" smtClean="0"/>
              <a:t>requires</a:t>
            </a:r>
            <a:r>
              <a:rPr lang="en-US" sz="2000" smtClean="0"/>
              <a:t>: Elements H[1],H[2],…,H[n-1] satisfy heap conditions.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	</a:t>
            </a:r>
            <a:r>
              <a:rPr lang="en-US" sz="2000" b="1" smtClean="0"/>
              <a:t>results:</a:t>
            </a:r>
            <a:r>
              <a:rPr lang="en-US" sz="2000" smtClean="0"/>
              <a:t> Elements H[1],H[2],…,H[n] satisfy heap conditions.</a:t>
            </a:r>
          </a:p>
          <a:p>
            <a:pPr marL="609600" indent="-609600" eaLnBrk="1" hangingPunct="1">
              <a:buFontTx/>
              <a:buAutoNum type="arabicPeriod" startAt="2"/>
            </a:pPr>
            <a:r>
              <a:rPr lang="en-US" sz="2000" b="1" smtClean="0"/>
              <a:t>Method </a:t>
            </a:r>
            <a:r>
              <a:rPr lang="en-US" sz="2000" smtClean="0"/>
              <a:t>SiftDown (int m,n)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	</a:t>
            </a:r>
            <a:r>
              <a:rPr lang="en-US" sz="2000" b="1" smtClean="0"/>
              <a:t>requires</a:t>
            </a:r>
            <a:r>
              <a:rPr lang="en-US" sz="2000" smtClean="0"/>
              <a:t>: Elements H[m+1],H[m+2],…,H[n] satisfy the heap conditions.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	</a:t>
            </a:r>
            <a:r>
              <a:rPr lang="en-US" sz="2000" b="1" smtClean="0"/>
              <a:t>results</a:t>
            </a:r>
            <a:r>
              <a:rPr lang="en-US" sz="2000" smtClean="0"/>
              <a:t>: Elements H[m],H[m+1],…,H[n] satisfy the heap conditions.</a:t>
            </a:r>
          </a:p>
          <a:p>
            <a:pPr marL="609600" indent="-609600" eaLnBrk="1" hangingPunct="1">
              <a:buFontTx/>
              <a:buAutoNum type="arabicPeriod" startAt="3"/>
            </a:pPr>
            <a:r>
              <a:rPr lang="en-US" sz="2000" b="1" smtClean="0"/>
              <a:t>Method</a:t>
            </a:r>
            <a:r>
              <a:rPr lang="en-US" sz="2000" smtClean="0"/>
              <a:t> Heap (int n) // Constructor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	</a:t>
            </a:r>
            <a:r>
              <a:rPr lang="en-US" sz="2000" b="1" smtClean="0"/>
              <a:t>results</a:t>
            </a:r>
            <a:r>
              <a:rPr lang="en-US" sz="2000" smtClean="0"/>
              <a:t>: Elements H[1],H[2],….H[n] satisfy the heap conditions.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Heap: Element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SimSun" pitchFamily="2" charset="-122"/>
              </a:rPr>
              <a:t>public class </a:t>
            </a:r>
            <a:r>
              <a:rPr lang="en-US" sz="2400" dirty="0" err="1" smtClean="0">
                <a:latin typeface="SimSun" pitchFamily="2" charset="-122"/>
              </a:rPr>
              <a:t>HeapElement</a:t>
            </a:r>
            <a:r>
              <a:rPr lang="en-US" sz="2400" dirty="0" smtClean="0">
                <a:latin typeface="SimSun" pitchFamily="2" charset="-122"/>
              </a:rPr>
              <a:t>&lt;T&gt;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T data;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Priority p;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</a:t>
            </a:r>
            <a:r>
              <a:rPr lang="en-US" sz="24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2400" dirty="0" err="1" smtClean="0">
                <a:latin typeface="SimSun" pitchFamily="2" charset="-122"/>
              </a:rPr>
              <a:t>HeapElement</a:t>
            </a:r>
            <a:r>
              <a:rPr lang="en-US" sz="2400" dirty="0" smtClean="0">
                <a:latin typeface="SimSun" pitchFamily="2" charset="-122"/>
              </a:rPr>
              <a:t>(T e, Priority </a:t>
            </a:r>
            <a:r>
              <a:rPr lang="en-US" sz="2400" dirty="0" err="1" smtClean="0">
                <a:latin typeface="SimSun" pitchFamily="2" charset="-122"/>
              </a:rPr>
              <a:t>pty</a:t>
            </a:r>
            <a:r>
              <a:rPr lang="en-US" sz="2400" dirty="0" smtClean="0">
                <a:latin typeface="SimSun" pitchFamily="2" charset="-122"/>
              </a:rPr>
              <a:t>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	data = 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	p = </a:t>
            </a:r>
            <a:r>
              <a:rPr lang="en-US" sz="2400" dirty="0" err="1" smtClean="0">
                <a:latin typeface="SimSun" pitchFamily="2" charset="-122"/>
              </a:rPr>
              <a:t>pty</a:t>
            </a:r>
            <a:r>
              <a:rPr lang="en-US" sz="2400" dirty="0" smtClean="0">
                <a:latin typeface="SimSun" pitchFamily="2" charset="-122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latin typeface="SimSun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</a:t>
            </a:r>
            <a:r>
              <a:rPr lang="en-US" sz="2400" dirty="0" smtClean="0">
                <a:solidFill>
                  <a:srgbClr val="00B050"/>
                </a:solidFill>
                <a:latin typeface="SimSun" pitchFamily="2" charset="-122"/>
              </a:rPr>
              <a:t>// Setters/Getters...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}</a:t>
            </a:r>
            <a:endParaRPr lang="ar-S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66FD9-1775-466E-9A7E-12FF46FC8C0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22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565D1A-B0C1-46E6-B081-981E2205D351}" type="slidenum">
              <a:rPr lang="en-US"/>
              <a:pPr/>
              <a:t>18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029200" cy="1143000"/>
          </a:xfrm>
        </p:spPr>
        <p:txBody>
          <a:bodyPr/>
          <a:lstStyle/>
          <a:p>
            <a:pPr eaLnBrk="1" hangingPunct="1"/>
            <a:r>
              <a:rPr lang="en-US" smtClean="0"/>
              <a:t>Insertion into a Heap</a:t>
            </a:r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76400"/>
            <a:ext cx="7543800" cy="4648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Method </a:t>
            </a:r>
            <a:r>
              <a:rPr lang="en-US" sz="2400" dirty="0" err="1" smtClean="0"/>
              <a:t>insertItem</a:t>
            </a:r>
            <a:r>
              <a:rPr lang="en-US" sz="2400" dirty="0" smtClean="0"/>
              <a:t> of the priority queue ADT corresponds to the insertion of a key </a:t>
            </a:r>
            <a:r>
              <a:rPr lang="en-US" sz="2400" b="1" i="1" dirty="0" smtClean="0">
                <a:latin typeface="Times New Roman" pitchFamily="18" charset="0"/>
              </a:rPr>
              <a:t>k</a:t>
            </a:r>
            <a:r>
              <a:rPr lang="en-US" sz="2400" dirty="0" smtClean="0"/>
              <a:t> to the heap</a:t>
            </a:r>
          </a:p>
          <a:p>
            <a:pPr eaLnBrk="1" hangingPunct="1"/>
            <a:r>
              <a:rPr lang="en-US" sz="2400" dirty="0" smtClean="0"/>
              <a:t>The insertion algorithm consists of three steps</a:t>
            </a:r>
          </a:p>
          <a:p>
            <a:pPr lvl="1" eaLnBrk="1" hangingPunct="1"/>
            <a:r>
              <a:rPr lang="en-US" sz="2000" dirty="0" smtClean="0"/>
              <a:t>Find the insertion node </a:t>
            </a:r>
            <a:r>
              <a:rPr lang="en-US" sz="2000" b="1" i="1" dirty="0" smtClean="0">
                <a:latin typeface="Times New Roman" pitchFamily="18" charset="0"/>
              </a:rPr>
              <a:t>z</a:t>
            </a:r>
            <a:r>
              <a:rPr lang="en-US" sz="2000" dirty="0" smtClean="0"/>
              <a:t> (the new last node)</a:t>
            </a:r>
          </a:p>
          <a:p>
            <a:pPr lvl="1" eaLnBrk="1" hangingPunct="1"/>
            <a:r>
              <a:rPr lang="en-US" sz="2000" dirty="0" smtClean="0"/>
              <a:t>Store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at </a:t>
            </a:r>
            <a:r>
              <a:rPr lang="en-US" sz="2000" b="1" i="1" dirty="0" smtClean="0">
                <a:latin typeface="Times New Roman" pitchFamily="18" charset="0"/>
              </a:rPr>
              <a:t>z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Restore the heap-order property (discussed next)</a:t>
            </a:r>
          </a:p>
        </p:txBody>
      </p:sp>
      <p:sp>
        <p:nvSpPr>
          <p:cNvPr id="12320" name="Date Placeholder 3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19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After the insertion of a new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, the heap-order property may be violated</a:t>
            </a:r>
          </a:p>
          <a:p>
            <a:pPr eaLnBrk="1" hangingPunct="1"/>
            <a:r>
              <a:rPr lang="en-US" sz="2000" dirty="0" smtClean="0"/>
              <a:t>Algorithm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restores the heap-order property by swapping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along an upward path from the insertion node</a:t>
            </a:r>
          </a:p>
          <a:p>
            <a:pPr eaLnBrk="1" hangingPunct="1"/>
            <a:r>
              <a:rPr lang="en-US" sz="2000" dirty="0" err="1" smtClean="0"/>
              <a:t>Upheap</a:t>
            </a:r>
            <a:r>
              <a:rPr lang="en-US" sz="2000" dirty="0" smtClean="0"/>
              <a:t> terminates when the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reaches the root or a node whose parent has a key smaller than or equal to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</a:t>
            </a:r>
          </a:p>
          <a:p>
            <a:pPr eaLnBrk="1" hangingPunct="1"/>
            <a:r>
              <a:rPr lang="en-US" sz="2000" dirty="0" smtClean="0"/>
              <a:t>Since a heap has height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,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runs in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25132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47625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47625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273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sp>
        <p:nvSpPr>
          <p:cNvPr id="38" name="Rectangle 11"/>
          <p:cNvSpPr>
            <a:spLocks noChangeAspect="1" noChangeArrowheads="1"/>
          </p:cNvSpPr>
          <p:nvPr/>
        </p:nvSpPr>
        <p:spPr bwMode="auto">
          <a:xfrm>
            <a:off x="5073650" y="5273675"/>
            <a:ext cx="230187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 sz="1800"/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453231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453231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stCxn id="38" idx="0"/>
            <a:endCxn id="35" idx="3"/>
          </p:cNvCxnSpPr>
          <p:nvPr/>
        </p:nvCxnSpPr>
        <p:spPr bwMode="auto">
          <a:xfrm flipV="1">
            <a:off x="5189537" y="5043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04348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04348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2736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45" name="Freeform 26"/>
          <p:cNvSpPr>
            <a:spLocks/>
          </p:cNvSpPr>
          <p:nvPr/>
        </p:nvSpPr>
        <p:spPr bwMode="auto">
          <a:xfrm>
            <a:off x="5199062" y="5546725"/>
            <a:ext cx="600075" cy="457200"/>
          </a:xfrm>
          <a:custGeom>
            <a:avLst/>
            <a:gdLst>
              <a:gd name="T0" fmla="*/ 378 w 378"/>
              <a:gd name="T1" fmla="*/ 288 h 288"/>
              <a:gd name="T2" fmla="*/ 306 w 378"/>
              <a:gd name="T3" fmla="*/ 192 h 288"/>
              <a:gd name="T4" fmla="*/ 96 w 378"/>
              <a:gd name="T5" fmla="*/ 186 h 288"/>
              <a:gd name="T6" fmla="*/ 0 w 378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378"/>
              <a:gd name="T13" fmla="*/ 0 h 288"/>
              <a:gd name="T14" fmla="*/ 378 w 378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8" h="288">
                <a:moveTo>
                  <a:pt x="378" y="288"/>
                </a:moveTo>
                <a:cubicBezTo>
                  <a:pt x="366" y="272"/>
                  <a:pt x="353" y="209"/>
                  <a:pt x="306" y="192"/>
                </a:cubicBezTo>
                <a:cubicBezTo>
                  <a:pt x="259" y="175"/>
                  <a:pt x="147" y="218"/>
                  <a:pt x="96" y="186"/>
                </a:cubicBezTo>
                <a:cubicBezTo>
                  <a:pt x="45" y="154"/>
                  <a:pt x="20" y="39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4906962" y="5927725"/>
            <a:ext cx="17780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insertion node</a:t>
            </a:r>
          </a:p>
        </p:txBody>
      </p:sp>
      <p:sp>
        <p:nvSpPr>
          <p:cNvPr id="47" name="Text Box 57"/>
          <p:cNvSpPr txBox="1">
            <a:spLocks noChangeArrowheads="1"/>
          </p:cNvSpPr>
          <p:nvPr/>
        </p:nvSpPr>
        <p:spPr bwMode="auto">
          <a:xfrm>
            <a:off x="4857750" y="4826000"/>
            <a:ext cx="303212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803457-4DF4-48E4-9C8E-F2BF84FA1BBC}" type="slidenum">
              <a:rPr lang="en-US"/>
              <a:pPr/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Heap</a:t>
            </a:r>
          </a:p>
        </p:txBody>
      </p:sp>
      <p:grpSp>
        <p:nvGrpSpPr>
          <p:cNvPr id="3076" name="Group 23"/>
          <p:cNvGrpSpPr>
            <a:grpSpLocks/>
          </p:cNvGrpSpPr>
          <p:nvPr/>
        </p:nvGrpSpPr>
        <p:grpSpPr bwMode="auto">
          <a:xfrm>
            <a:off x="762000" y="2362200"/>
            <a:ext cx="4724400" cy="3124200"/>
            <a:chOff x="1104" y="1632"/>
            <a:chExt cx="2976" cy="1968"/>
          </a:xfrm>
        </p:grpSpPr>
        <p:sp>
          <p:nvSpPr>
            <p:cNvPr id="3078" name="Oval 3"/>
            <p:cNvSpPr>
              <a:spLocks noChangeArrowheads="1"/>
            </p:cNvSpPr>
            <p:nvPr/>
          </p:nvSpPr>
          <p:spPr bwMode="auto">
            <a:xfrm>
              <a:off x="2640" y="1632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3079" name="Oval 4"/>
            <p:cNvSpPr>
              <a:spLocks noChangeArrowheads="1"/>
            </p:cNvSpPr>
            <p:nvPr/>
          </p:nvSpPr>
          <p:spPr bwMode="auto">
            <a:xfrm>
              <a:off x="3312" y="216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3080" name="Oval 5"/>
            <p:cNvSpPr>
              <a:spLocks noChangeArrowheads="1"/>
            </p:cNvSpPr>
            <p:nvPr/>
          </p:nvSpPr>
          <p:spPr bwMode="auto">
            <a:xfrm>
              <a:off x="1920" y="216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30</a:t>
              </a:r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auto">
            <a:xfrm>
              <a:off x="1488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40</a:t>
              </a:r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2352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50</a:t>
              </a:r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2928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25</a:t>
              </a:r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3696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55</a:t>
              </a:r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1104" y="321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52</a:t>
              </a:r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1920" y="321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42</a:t>
              </a:r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 flipH="1">
              <a:off x="2256" y="192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2976" y="1920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 flipH="1">
              <a:off x="1776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>
              <a:off x="2256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H="1">
              <a:off x="3168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3648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 flipH="1">
              <a:off x="1392" y="3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1824" y="302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3077" name="Text Box 24"/>
          <p:cNvSpPr txBox="1">
            <a:spLocks noChangeArrowheads="1"/>
          </p:cNvSpPr>
          <p:nvPr/>
        </p:nvSpPr>
        <p:spPr bwMode="auto">
          <a:xfrm>
            <a:off x="5257800" y="2743200"/>
            <a:ext cx="32337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Any node’s key value is</a:t>
            </a:r>
          </a:p>
          <a:p>
            <a:r>
              <a:rPr lang="en-US" sz="2400" b="1"/>
              <a:t>less than its children’s.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20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After the insertion of a new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, the heap-order property may be violated</a:t>
            </a:r>
          </a:p>
          <a:p>
            <a:pPr eaLnBrk="1" hangingPunct="1"/>
            <a:r>
              <a:rPr lang="en-US" sz="2000" dirty="0" smtClean="0"/>
              <a:t>Algorithm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restores the heap-order property by swapping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along an upward path from the insertion node</a:t>
            </a:r>
          </a:p>
          <a:p>
            <a:pPr eaLnBrk="1" hangingPunct="1"/>
            <a:r>
              <a:rPr lang="en-US" sz="2000" dirty="0" err="1" smtClean="0"/>
              <a:t>Upheap</a:t>
            </a:r>
            <a:r>
              <a:rPr lang="en-US" sz="2000" dirty="0" smtClean="0"/>
              <a:t> terminates when the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reaches the root or a node whose parent has a key smaller than or equal to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</a:t>
            </a:r>
          </a:p>
          <a:p>
            <a:pPr eaLnBrk="1" hangingPunct="1"/>
            <a:r>
              <a:rPr lang="en-US" sz="2000" dirty="0" smtClean="0"/>
              <a:t>Since a heap has height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,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runs in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25132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47625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47625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273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453231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453231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endCxn id="35" idx="3"/>
          </p:cNvCxnSpPr>
          <p:nvPr/>
        </p:nvCxnSpPr>
        <p:spPr bwMode="auto">
          <a:xfrm flipV="1">
            <a:off x="5189537" y="5043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04348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04348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2736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4953000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1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21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After the insertion of a new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, the heap-order property may be violated</a:t>
            </a:r>
          </a:p>
          <a:p>
            <a:pPr eaLnBrk="1" hangingPunct="1"/>
            <a:r>
              <a:rPr lang="en-US" sz="2000" dirty="0" smtClean="0"/>
              <a:t>Algorithm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restores the heap-order property by swapping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along an upward path from the insertion node</a:t>
            </a:r>
          </a:p>
          <a:p>
            <a:pPr eaLnBrk="1" hangingPunct="1"/>
            <a:r>
              <a:rPr lang="en-US" sz="2000" dirty="0" err="1" smtClean="0"/>
              <a:t>Upheap</a:t>
            </a:r>
            <a:r>
              <a:rPr lang="en-US" sz="2000" dirty="0" smtClean="0"/>
              <a:t> terminates when the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reaches the root or a node whose parent has a key smaller than or equal to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</a:t>
            </a:r>
          </a:p>
          <a:p>
            <a:pPr eaLnBrk="1" hangingPunct="1"/>
            <a:r>
              <a:rPr lang="en-US" sz="2000" dirty="0" smtClean="0"/>
              <a:t>Since a heap has height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,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runs in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25132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47625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47625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273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453231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453231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endCxn id="35" idx="3"/>
          </p:cNvCxnSpPr>
          <p:nvPr/>
        </p:nvCxnSpPr>
        <p:spPr bwMode="auto">
          <a:xfrm flipV="1">
            <a:off x="5189537" y="5043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04348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04348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2736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4953000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  <a:endParaRPr lang="en-US" sz="1800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22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After the insertion of a new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, the heap-order property may be violated</a:t>
            </a:r>
          </a:p>
          <a:p>
            <a:pPr eaLnBrk="1" hangingPunct="1"/>
            <a:r>
              <a:rPr lang="en-US" sz="2000" dirty="0" smtClean="0"/>
              <a:t>Algorithm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restores the heap-order property by swapping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along an upward path from the insertion node</a:t>
            </a:r>
          </a:p>
          <a:p>
            <a:pPr eaLnBrk="1" hangingPunct="1"/>
            <a:r>
              <a:rPr lang="en-US" sz="2000" dirty="0" err="1" smtClean="0"/>
              <a:t>Upheap</a:t>
            </a:r>
            <a:r>
              <a:rPr lang="en-US" sz="2000" dirty="0" smtClean="0"/>
              <a:t> terminates when the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reaches the root or a node whose parent has a key smaller than or equal to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</a:t>
            </a:r>
          </a:p>
          <a:p>
            <a:pPr eaLnBrk="1" hangingPunct="1"/>
            <a:r>
              <a:rPr lang="en-US" sz="2000" dirty="0" smtClean="0"/>
              <a:t>Since a heap has height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,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runs in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25132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47625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2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47625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273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453231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453231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endCxn id="35" idx="3"/>
          </p:cNvCxnSpPr>
          <p:nvPr/>
        </p:nvCxnSpPr>
        <p:spPr bwMode="auto">
          <a:xfrm flipV="1">
            <a:off x="5189537" y="5043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04348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04348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2736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4953000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  <a:endParaRPr lang="en-US" sz="1800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23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After the insertion of a new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, the heap-order property may be violated</a:t>
            </a:r>
          </a:p>
          <a:p>
            <a:pPr eaLnBrk="1" hangingPunct="1"/>
            <a:r>
              <a:rPr lang="en-US" sz="2000" dirty="0" smtClean="0"/>
              <a:t>Algorithm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restores the heap-order property by swapping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along an upward path from the insertion node</a:t>
            </a:r>
          </a:p>
          <a:p>
            <a:pPr eaLnBrk="1" hangingPunct="1"/>
            <a:r>
              <a:rPr lang="en-US" sz="2000" dirty="0" err="1" smtClean="0"/>
              <a:t>Upheap</a:t>
            </a:r>
            <a:r>
              <a:rPr lang="en-US" sz="2000" dirty="0" smtClean="0"/>
              <a:t> terminates when the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reaches the root or a node whose parent has a key smaller than or equal to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</a:t>
            </a:r>
          </a:p>
          <a:p>
            <a:pPr eaLnBrk="1" hangingPunct="1"/>
            <a:r>
              <a:rPr lang="en-US" sz="2000" dirty="0" smtClean="0"/>
              <a:t>Since a heap has height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,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runs in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25132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47625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2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47625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273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453231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453231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endCxn id="35" idx="3"/>
          </p:cNvCxnSpPr>
          <p:nvPr/>
        </p:nvCxnSpPr>
        <p:spPr bwMode="auto">
          <a:xfrm flipV="1">
            <a:off x="5189537" y="5043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04348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04348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2736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4953000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  <a:endParaRPr lang="en-US" sz="1800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" name="Rectangle 11"/>
          <p:cNvSpPr>
            <a:spLocks noChangeAspect="1" noChangeArrowheads="1"/>
          </p:cNvSpPr>
          <p:nvPr/>
        </p:nvSpPr>
        <p:spPr bwMode="auto">
          <a:xfrm>
            <a:off x="5873750" y="5292725"/>
            <a:ext cx="230187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 sz="1800"/>
          </a:p>
        </p:txBody>
      </p:sp>
      <p:sp>
        <p:nvSpPr>
          <p:cNvPr id="19" name="Freeform 26"/>
          <p:cNvSpPr>
            <a:spLocks/>
          </p:cNvSpPr>
          <p:nvPr/>
        </p:nvSpPr>
        <p:spPr bwMode="auto">
          <a:xfrm>
            <a:off x="5999162" y="5565775"/>
            <a:ext cx="600075" cy="457200"/>
          </a:xfrm>
          <a:custGeom>
            <a:avLst/>
            <a:gdLst>
              <a:gd name="T0" fmla="*/ 378 w 378"/>
              <a:gd name="T1" fmla="*/ 288 h 288"/>
              <a:gd name="T2" fmla="*/ 306 w 378"/>
              <a:gd name="T3" fmla="*/ 192 h 288"/>
              <a:gd name="T4" fmla="*/ 96 w 378"/>
              <a:gd name="T5" fmla="*/ 186 h 288"/>
              <a:gd name="T6" fmla="*/ 0 w 378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378"/>
              <a:gd name="T13" fmla="*/ 0 h 288"/>
              <a:gd name="T14" fmla="*/ 378 w 378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8" h="288">
                <a:moveTo>
                  <a:pt x="378" y="288"/>
                </a:moveTo>
                <a:cubicBezTo>
                  <a:pt x="366" y="272"/>
                  <a:pt x="353" y="209"/>
                  <a:pt x="306" y="192"/>
                </a:cubicBezTo>
                <a:cubicBezTo>
                  <a:pt x="259" y="175"/>
                  <a:pt x="147" y="218"/>
                  <a:pt x="96" y="186"/>
                </a:cubicBezTo>
                <a:cubicBezTo>
                  <a:pt x="45" y="154"/>
                  <a:pt x="20" y="39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5764212" y="5946775"/>
            <a:ext cx="17780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insertion node</a:t>
            </a:r>
          </a:p>
        </p:txBody>
      </p:sp>
      <p:sp>
        <p:nvSpPr>
          <p:cNvPr id="21" name="Text Box 57"/>
          <p:cNvSpPr txBox="1">
            <a:spLocks noChangeArrowheads="1"/>
          </p:cNvSpPr>
          <p:nvPr/>
        </p:nvSpPr>
        <p:spPr bwMode="auto">
          <a:xfrm>
            <a:off x="5945188" y="4845050"/>
            <a:ext cx="303212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z</a:t>
            </a:r>
          </a:p>
        </p:txBody>
      </p:sp>
      <p:cxnSp>
        <p:nvCxnSpPr>
          <p:cNvPr id="22" name="AutoShape 20"/>
          <p:cNvCxnSpPr>
            <a:cxnSpLocks noChangeShapeType="1"/>
          </p:cNvCxnSpPr>
          <p:nvPr/>
        </p:nvCxnSpPr>
        <p:spPr bwMode="auto">
          <a:xfrm flipH="1" flipV="1">
            <a:off x="5610225" y="5029200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24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After the insertion of a new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, the heap-order property may be violated</a:t>
            </a:r>
          </a:p>
          <a:p>
            <a:pPr eaLnBrk="1" hangingPunct="1"/>
            <a:r>
              <a:rPr lang="en-US" sz="2000" dirty="0" smtClean="0"/>
              <a:t>Algorithm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restores the heap-order property by swapping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along an upward path from the insertion node</a:t>
            </a:r>
          </a:p>
          <a:p>
            <a:pPr eaLnBrk="1" hangingPunct="1"/>
            <a:r>
              <a:rPr lang="en-US" sz="2000" dirty="0" err="1" smtClean="0"/>
              <a:t>Upheap</a:t>
            </a:r>
            <a:r>
              <a:rPr lang="en-US" sz="2000" dirty="0" smtClean="0"/>
              <a:t> terminates when the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reaches the root or a node whose parent has a key smaller than or equal to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</a:t>
            </a:r>
          </a:p>
          <a:p>
            <a:pPr eaLnBrk="1" hangingPunct="1"/>
            <a:r>
              <a:rPr lang="en-US" sz="2000" dirty="0" smtClean="0"/>
              <a:t>Since a heap has height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,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runs in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25132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47625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2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47625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273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453231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453231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endCxn id="35" idx="3"/>
          </p:cNvCxnSpPr>
          <p:nvPr/>
        </p:nvCxnSpPr>
        <p:spPr bwMode="auto">
          <a:xfrm flipV="1">
            <a:off x="5189537" y="5043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04348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04348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2736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4953000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  <a:endParaRPr lang="en-US" sz="1800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2" name="AutoShape 20"/>
          <p:cNvCxnSpPr>
            <a:cxnSpLocks noChangeShapeType="1"/>
          </p:cNvCxnSpPr>
          <p:nvPr/>
        </p:nvCxnSpPr>
        <p:spPr bwMode="auto">
          <a:xfrm flipH="1" flipV="1">
            <a:off x="5610225" y="5029200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5851525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10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25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After the insertion of a new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, the heap-order property may be violated</a:t>
            </a:r>
          </a:p>
          <a:p>
            <a:pPr eaLnBrk="1" hangingPunct="1"/>
            <a:r>
              <a:rPr lang="en-US" sz="2000" dirty="0" smtClean="0"/>
              <a:t>Algorithm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restores the heap-order property by swapping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along an upward path from the insertion node</a:t>
            </a:r>
          </a:p>
          <a:p>
            <a:pPr eaLnBrk="1" hangingPunct="1"/>
            <a:r>
              <a:rPr lang="en-US" sz="2000" dirty="0" err="1" smtClean="0"/>
              <a:t>Upheap</a:t>
            </a:r>
            <a:r>
              <a:rPr lang="en-US" sz="2000" dirty="0" smtClean="0"/>
              <a:t> terminates when the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reaches the root or a node whose parent has a key smaller than or equal to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</a:t>
            </a:r>
          </a:p>
          <a:p>
            <a:pPr eaLnBrk="1" hangingPunct="1"/>
            <a:r>
              <a:rPr lang="en-US" sz="2000" dirty="0" smtClean="0"/>
              <a:t>Since a heap has height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,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runs in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25132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47625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2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47625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273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453231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453231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endCxn id="35" idx="3"/>
          </p:cNvCxnSpPr>
          <p:nvPr/>
        </p:nvCxnSpPr>
        <p:spPr bwMode="auto">
          <a:xfrm flipV="1">
            <a:off x="5189537" y="5043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04348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04348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2736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4953000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  <a:endParaRPr lang="en-US" sz="1800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2" name="AutoShape 20"/>
          <p:cNvCxnSpPr>
            <a:cxnSpLocks noChangeShapeType="1"/>
          </p:cNvCxnSpPr>
          <p:nvPr/>
        </p:nvCxnSpPr>
        <p:spPr bwMode="auto">
          <a:xfrm flipH="1" flipV="1">
            <a:off x="5610225" y="5029200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5851525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10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0" name="Rectangle 11"/>
          <p:cNvSpPr>
            <a:spLocks noChangeAspect="1" noChangeArrowheads="1"/>
          </p:cNvSpPr>
          <p:nvPr/>
        </p:nvSpPr>
        <p:spPr bwMode="auto">
          <a:xfrm>
            <a:off x="2732088" y="5781675"/>
            <a:ext cx="230187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 sz="1800"/>
          </a:p>
        </p:txBody>
      </p:sp>
      <p:cxnSp>
        <p:nvCxnSpPr>
          <p:cNvPr id="21" name="AutoShape 16"/>
          <p:cNvCxnSpPr>
            <a:cxnSpLocks noChangeShapeType="1"/>
            <a:stCxn id="20" idx="0"/>
          </p:cNvCxnSpPr>
          <p:nvPr/>
        </p:nvCxnSpPr>
        <p:spPr bwMode="auto">
          <a:xfrm flipV="1">
            <a:off x="2847975" y="5551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Freeform 26"/>
          <p:cNvSpPr>
            <a:spLocks/>
          </p:cNvSpPr>
          <p:nvPr/>
        </p:nvSpPr>
        <p:spPr bwMode="auto">
          <a:xfrm>
            <a:off x="2857500" y="6054725"/>
            <a:ext cx="600075" cy="457200"/>
          </a:xfrm>
          <a:custGeom>
            <a:avLst/>
            <a:gdLst>
              <a:gd name="T0" fmla="*/ 378 w 378"/>
              <a:gd name="T1" fmla="*/ 288 h 288"/>
              <a:gd name="T2" fmla="*/ 306 w 378"/>
              <a:gd name="T3" fmla="*/ 192 h 288"/>
              <a:gd name="T4" fmla="*/ 96 w 378"/>
              <a:gd name="T5" fmla="*/ 186 h 288"/>
              <a:gd name="T6" fmla="*/ 0 w 378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378"/>
              <a:gd name="T13" fmla="*/ 0 h 288"/>
              <a:gd name="T14" fmla="*/ 378 w 378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8" h="288">
                <a:moveTo>
                  <a:pt x="378" y="288"/>
                </a:moveTo>
                <a:cubicBezTo>
                  <a:pt x="366" y="272"/>
                  <a:pt x="353" y="209"/>
                  <a:pt x="306" y="192"/>
                </a:cubicBezTo>
                <a:cubicBezTo>
                  <a:pt x="259" y="175"/>
                  <a:pt x="147" y="218"/>
                  <a:pt x="96" y="186"/>
                </a:cubicBezTo>
                <a:cubicBezTo>
                  <a:pt x="45" y="154"/>
                  <a:pt x="20" y="39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565400" y="6435725"/>
            <a:ext cx="17780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insertion node</a:t>
            </a:r>
          </a:p>
        </p:txBody>
      </p:sp>
      <p:sp>
        <p:nvSpPr>
          <p:cNvPr id="26" name="Text Box 57"/>
          <p:cNvSpPr txBox="1">
            <a:spLocks noChangeArrowheads="1"/>
          </p:cNvSpPr>
          <p:nvPr/>
        </p:nvSpPr>
        <p:spPr bwMode="auto">
          <a:xfrm>
            <a:off x="2516188" y="5334000"/>
            <a:ext cx="303212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z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26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After the insertion of a new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, the heap-order property may be violated</a:t>
            </a:r>
          </a:p>
          <a:p>
            <a:pPr eaLnBrk="1" hangingPunct="1"/>
            <a:r>
              <a:rPr lang="en-US" sz="2000" dirty="0" smtClean="0"/>
              <a:t>Algorithm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restores the heap-order property by swapping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along an upward path from the insertion node</a:t>
            </a:r>
          </a:p>
          <a:p>
            <a:pPr eaLnBrk="1" hangingPunct="1"/>
            <a:r>
              <a:rPr lang="en-US" sz="2000" dirty="0" err="1" smtClean="0"/>
              <a:t>Upheap</a:t>
            </a:r>
            <a:r>
              <a:rPr lang="en-US" sz="2000" dirty="0" smtClean="0"/>
              <a:t> terminates when the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reaches the root or a node whose parent has a key smaller than or equal to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</a:t>
            </a:r>
          </a:p>
          <a:p>
            <a:pPr eaLnBrk="1" hangingPunct="1"/>
            <a:r>
              <a:rPr lang="en-US" sz="2000" dirty="0" smtClean="0"/>
              <a:t>Since a heap has height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,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runs in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25132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47625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2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47625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273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453231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453231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endCxn id="35" idx="3"/>
          </p:cNvCxnSpPr>
          <p:nvPr/>
        </p:nvCxnSpPr>
        <p:spPr bwMode="auto">
          <a:xfrm flipV="1">
            <a:off x="5189537" y="5043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04348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04348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2736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4953000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  <a:endParaRPr lang="en-US" sz="1800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2" name="AutoShape 20"/>
          <p:cNvCxnSpPr>
            <a:cxnSpLocks noChangeShapeType="1"/>
          </p:cNvCxnSpPr>
          <p:nvPr/>
        </p:nvCxnSpPr>
        <p:spPr bwMode="auto">
          <a:xfrm flipH="1" flipV="1">
            <a:off x="5610225" y="5029200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5851525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10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1" name="AutoShape 16"/>
          <p:cNvCxnSpPr>
            <a:cxnSpLocks noChangeShapeType="1"/>
          </p:cNvCxnSpPr>
          <p:nvPr/>
        </p:nvCxnSpPr>
        <p:spPr bwMode="auto">
          <a:xfrm flipV="1">
            <a:off x="2847975" y="5551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Oval 51"/>
          <p:cNvSpPr>
            <a:spLocks noChangeArrowheads="1"/>
          </p:cNvSpPr>
          <p:nvPr/>
        </p:nvSpPr>
        <p:spPr bwMode="auto">
          <a:xfrm>
            <a:off x="2571750" y="57340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4</a:t>
            </a:r>
            <a:endParaRPr lang="en-US" sz="1800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27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After the insertion of a new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, the heap-order property may be violated</a:t>
            </a:r>
          </a:p>
          <a:p>
            <a:pPr eaLnBrk="1" hangingPunct="1"/>
            <a:r>
              <a:rPr lang="en-US" sz="2000" dirty="0" smtClean="0"/>
              <a:t>Algorithm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restores the heap-order property by swapping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along an upward path from the insertion node</a:t>
            </a:r>
          </a:p>
          <a:p>
            <a:pPr eaLnBrk="1" hangingPunct="1"/>
            <a:r>
              <a:rPr lang="en-US" sz="2000" dirty="0" err="1" smtClean="0"/>
              <a:t>Upheap</a:t>
            </a:r>
            <a:r>
              <a:rPr lang="en-US" sz="2000" dirty="0" smtClean="0"/>
              <a:t> terminates when the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reaches the root or a node whose parent has a key smaller than or equal to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</a:t>
            </a:r>
          </a:p>
          <a:p>
            <a:pPr eaLnBrk="1" hangingPunct="1"/>
            <a:r>
              <a:rPr lang="en-US" sz="2000" dirty="0" smtClean="0"/>
              <a:t>Since a heap has height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,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runs in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25132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47625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2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47625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273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453231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453231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endCxn id="35" idx="3"/>
          </p:cNvCxnSpPr>
          <p:nvPr/>
        </p:nvCxnSpPr>
        <p:spPr bwMode="auto">
          <a:xfrm flipV="1">
            <a:off x="5189537" y="5043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04348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04348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2736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4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4953000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  <a:endParaRPr lang="en-US" sz="1800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2" name="AutoShape 20"/>
          <p:cNvCxnSpPr>
            <a:cxnSpLocks noChangeShapeType="1"/>
          </p:cNvCxnSpPr>
          <p:nvPr/>
        </p:nvCxnSpPr>
        <p:spPr bwMode="auto">
          <a:xfrm flipH="1" flipV="1">
            <a:off x="5610225" y="5029200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5851525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10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1" name="AutoShape 16"/>
          <p:cNvCxnSpPr>
            <a:cxnSpLocks noChangeShapeType="1"/>
          </p:cNvCxnSpPr>
          <p:nvPr/>
        </p:nvCxnSpPr>
        <p:spPr bwMode="auto">
          <a:xfrm flipV="1">
            <a:off x="2847975" y="5551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Oval 51"/>
          <p:cNvSpPr>
            <a:spLocks noChangeArrowheads="1"/>
          </p:cNvSpPr>
          <p:nvPr/>
        </p:nvSpPr>
        <p:spPr bwMode="auto">
          <a:xfrm>
            <a:off x="2571750" y="57340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9</a:t>
            </a:r>
            <a:endParaRPr lang="en-US" sz="1800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28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After the insertion of a new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, the heap-order property may be violated</a:t>
            </a:r>
          </a:p>
          <a:p>
            <a:pPr eaLnBrk="1" hangingPunct="1"/>
            <a:r>
              <a:rPr lang="en-US" sz="2000" dirty="0" smtClean="0"/>
              <a:t>Algorithm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restores the heap-order property by swapping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along an upward path from the insertion node</a:t>
            </a:r>
          </a:p>
          <a:p>
            <a:pPr eaLnBrk="1" hangingPunct="1"/>
            <a:r>
              <a:rPr lang="en-US" sz="2000" dirty="0" err="1" smtClean="0"/>
              <a:t>Upheap</a:t>
            </a:r>
            <a:r>
              <a:rPr lang="en-US" sz="2000" dirty="0" smtClean="0"/>
              <a:t> terminates when the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reaches the root or a node whose parent has a key smaller than or equal to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</a:t>
            </a:r>
          </a:p>
          <a:p>
            <a:pPr eaLnBrk="1" hangingPunct="1"/>
            <a:r>
              <a:rPr lang="en-US" sz="2000" dirty="0" smtClean="0"/>
              <a:t>Since a heap has height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,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runs in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25132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47625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2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47625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4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273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453231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453231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endCxn id="35" idx="3"/>
          </p:cNvCxnSpPr>
          <p:nvPr/>
        </p:nvCxnSpPr>
        <p:spPr bwMode="auto">
          <a:xfrm flipV="1">
            <a:off x="5189537" y="5043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04348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04348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2736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5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4953000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  <a:endParaRPr lang="en-US" sz="1800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2" name="AutoShape 20"/>
          <p:cNvCxnSpPr>
            <a:cxnSpLocks noChangeShapeType="1"/>
          </p:cNvCxnSpPr>
          <p:nvPr/>
        </p:nvCxnSpPr>
        <p:spPr bwMode="auto">
          <a:xfrm flipH="1" flipV="1">
            <a:off x="5610225" y="5029200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5851525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10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1" name="AutoShape 16"/>
          <p:cNvCxnSpPr>
            <a:cxnSpLocks noChangeShapeType="1"/>
          </p:cNvCxnSpPr>
          <p:nvPr/>
        </p:nvCxnSpPr>
        <p:spPr bwMode="auto">
          <a:xfrm flipV="1">
            <a:off x="2847975" y="5551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Oval 51"/>
          <p:cNvSpPr>
            <a:spLocks noChangeArrowheads="1"/>
          </p:cNvSpPr>
          <p:nvPr/>
        </p:nvSpPr>
        <p:spPr bwMode="auto">
          <a:xfrm>
            <a:off x="2571750" y="57340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9</a:t>
            </a:r>
            <a:endParaRPr lang="en-US" sz="1800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ADDD3E-73D5-4E56-9435-254C7A7D376B}" type="slidenum">
              <a:rPr lang="en-US"/>
              <a:pPr/>
              <a:t>29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Removal from a Heap (§ 7.3.3)</a:t>
            </a:r>
          </a:p>
        </p:txBody>
      </p:sp>
      <p:sp>
        <p:nvSpPr>
          <p:cNvPr id="1434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3886200" cy="4572000"/>
          </a:xfrm>
        </p:spPr>
        <p:txBody>
          <a:bodyPr/>
          <a:lstStyle/>
          <a:p>
            <a:pPr eaLnBrk="1" hangingPunct="1"/>
            <a:r>
              <a:rPr lang="en-US" sz="2400" smtClean="0"/>
              <a:t>Method removeMin of the priority queue ADT corresponds to the removal of the root key from the heap</a:t>
            </a:r>
          </a:p>
          <a:p>
            <a:pPr eaLnBrk="1" hangingPunct="1"/>
            <a:r>
              <a:rPr lang="en-US" sz="2400" smtClean="0"/>
              <a:t>The removal algorithm consists of three steps</a:t>
            </a:r>
          </a:p>
          <a:p>
            <a:pPr lvl="1" eaLnBrk="1" hangingPunct="1"/>
            <a:r>
              <a:rPr lang="en-US" sz="2000" smtClean="0"/>
              <a:t>Replace the root key with the key of the last node </a:t>
            </a:r>
            <a:r>
              <a:rPr lang="en-US" sz="2000" b="1" i="1" smtClean="0">
                <a:latin typeface="Times New Roman" pitchFamily="18" charset="0"/>
              </a:rPr>
              <a:t>w</a:t>
            </a:r>
            <a:endParaRPr lang="en-US" sz="2000" smtClean="0"/>
          </a:p>
          <a:p>
            <a:pPr lvl="1" eaLnBrk="1" hangingPunct="1"/>
            <a:r>
              <a:rPr lang="en-US" sz="2000" smtClean="0"/>
              <a:t>Remove </a:t>
            </a:r>
            <a:r>
              <a:rPr lang="en-US" sz="2000" b="1" i="1" smtClean="0">
                <a:latin typeface="Times New Roman" pitchFamily="18" charset="0"/>
              </a:rPr>
              <a:t>w</a:t>
            </a:r>
            <a:r>
              <a:rPr lang="en-US" sz="2000" smtClean="0"/>
              <a:t> </a:t>
            </a:r>
          </a:p>
          <a:p>
            <a:pPr lvl="1" eaLnBrk="1" hangingPunct="1"/>
            <a:r>
              <a:rPr lang="en-US" sz="2000" smtClean="0"/>
              <a:t>Restore the heap-order property (discussed next)</a:t>
            </a:r>
          </a:p>
        </p:txBody>
      </p:sp>
      <p:sp>
        <p:nvSpPr>
          <p:cNvPr id="14342" name="Oval 5"/>
          <p:cNvSpPr>
            <a:spLocks noChangeArrowheads="1"/>
          </p:cNvSpPr>
          <p:nvPr/>
        </p:nvSpPr>
        <p:spPr bwMode="auto">
          <a:xfrm>
            <a:off x="6589713" y="17526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14343" name="Oval 6"/>
          <p:cNvSpPr>
            <a:spLocks noChangeArrowheads="1"/>
          </p:cNvSpPr>
          <p:nvPr/>
        </p:nvSpPr>
        <p:spPr bwMode="auto">
          <a:xfrm>
            <a:off x="7400925" y="22637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14344" name="Oval 7"/>
          <p:cNvSpPr>
            <a:spLocks noChangeArrowheads="1"/>
          </p:cNvSpPr>
          <p:nvPr/>
        </p:nvSpPr>
        <p:spPr bwMode="auto">
          <a:xfrm>
            <a:off x="5637213" y="22637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14345" name="Oval 8"/>
          <p:cNvSpPr>
            <a:spLocks noChangeArrowheads="1"/>
          </p:cNvSpPr>
          <p:nvPr/>
        </p:nvSpPr>
        <p:spPr bwMode="auto">
          <a:xfrm>
            <a:off x="6224588" y="27749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14346" name="AutoShape 13"/>
          <p:cNvCxnSpPr>
            <a:cxnSpLocks noChangeShapeType="1"/>
            <a:stCxn id="14342" idx="3"/>
            <a:endCxn id="14344" idx="7"/>
          </p:cNvCxnSpPr>
          <p:nvPr/>
        </p:nvCxnSpPr>
        <p:spPr bwMode="auto">
          <a:xfrm flipH="1">
            <a:off x="5910263" y="20335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7" name="AutoShape 14"/>
          <p:cNvCxnSpPr>
            <a:cxnSpLocks noChangeShapeType="1"/>
            <a:stCxn id="14343" idx="1"/>
            <a:endCxn id="14342" idx="5"/>
          </p:cNvCxnSpPr>
          <p:nvPr/>
        </p:nvCxnSpPr>
        <p:spPr bwMode="auto">
          <a:xfrm flipH="1" flipV="1">
            <a:off x="6862763" y="20335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8" name="AutoShape 19"/>
          <p:cNvCxnSpPr>
            <a:cxnSpLocks noChangeShapeType="1"/>
            <a:stCxn id="14350" idx="7"/>
            <a:endCxn id="14344" idx="3"/>
          </p:cNvCxnSpPr>
          <p:nvPr/>
        </p:nvCxnSpPr>
        <p:spPr bwMode="auto">
          <a:xfrm flipV="1">
            <a:off x="5322888" y="25447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9" name="AutoShape 20"/>
          <p:cNvCxnSpPr>
            <a:cxnSpLocks noChangeShapeType="1"/>
            <a:stCxn id="14345" idx="1"/>
            <a:endCxn id="14344" idx="5"/>
          </p:cNvCxnSpPr>
          <p:nvPr/>
        </p:nvCxnSpPr>
        <p:spPr bwMode="auto">
          <a:xfrm flipH="1" flipV="1">
            <a:off x="5910263" y="2544763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4350" name="Oval 21"/>
          <p:cNvSpPr>
            <a:spLocks noChangeArrowheads="1"/>
          </p:cNvSpPr>
          <p:nvPr/>
        </p:nvSpPr>
        <p:spPr bwMode="auto">
          <a:xfrm>
            <a:off x="5049838" y="27749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14351" name="Freeform 26"/>
          <p:cNvSpPr>
            <a:spLocks/>
          </p:cNvSpPr>
          <p:nvPr/>
        </p:nvSpPr>
        <p:spPr bwMode="auto">
          <a:xfrm>
            <a:off x="6553200" y="2979738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4352" name="Text Box 27"/>
          <p:cNvSpPr txBox="1">
            <a:spLocks noChangeArrowheads="1"/>
          </p:cNvSpPr>
          <p:nvPr/>
        </p:nvSpPr>
        <p:spPr bwMode="auto">
          <a:xfrm>
            <a:off x="6781800" y="3413125"/>
            <a:ext cx="12065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last node</a:t>
            </a:r>
          </a:p>
        </p:txBody>
      </p:sp>
      <p:sp>
        <p:nvSpPr>
          <p:cNvPr id="14353" name="Text Box 53"/>
          <p:cNvSpPr txBox="1">
            <a:spLocks noChangeArrowheads="1"/>
          </p:cNvSpPr>
          <p:nvPr/>
        </p:nvSpPr>
        <p:spPr bwMode="auto">
          <a:xfrm>
            <a:off x="6435725" y="2466975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w</a:t>
            </a:r>
          </a:p>
        </p:txBody>
      </p:sp>
      <p:sp>
        <p:nvSpPr>
          <p:cNvPr id="14354" name="Oval 56"/>
          <p:cNvSpPr>
            <a:spLocks noChangeArrowheads="1"/>
          </p:cNvSpPr>
          <p:nvPr/>
        </p:nvSpPr>
        <p:spPr bwMode="auto">
          <a:xfrm>
            <a:off x="6513513" y="4038600"/>
            <a:ext cx="320675" cy="3190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sp>
        <p:nvSpPr>
          <p:cNvPr id="14355" name="Oval 57"/>
          <p:cNvSpPr>
            <a:spLocks noChangeArrowheads="1"/>
          </p:cNvSpPr>
          <p:nvPr/>
        </p:nvSpPr>
        <p:spPr bwMode="auto">
          <a:xfrm>
            <a:off x="7324725" y="45497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14356" name="Oval 58"/>
          <p:cNvSpPr>
            <a:spLocks noChangeArrowheads="1"/>
          </p:cNvSpPr>
          <p:nvPr/>
        </p:nvSpPr>
        <p:spPr bwMode="auto">
          <a:xfrm>
            <a:off x="5561013" y="45497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14357" name="AutoShape 64"/>
          <p:cNvCxnSpPr>
            <a:cxnSpLocks noChangeShapeType="1"/>
            <a:stCxn id="14354" idx="3"/>
            <a:endCxn id="14356" idx="7"/>
          </p:cNvCxnSpPr>
          <p:nvPr/>
        </p:nvCxnSpPr>
        <p:spPr bwMode="auto">
          <a:xfrm flipH="1">
            <a:off x="5834063" y="4330700"/>
            <a:ext cx="727075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58" name="AutoShape 65"/>
          <p:cNvCxnSpPr>
            <a:cxnSpLocks noChangeShapeType="1"/>
            <a:stCxn id="14355" idx="1"/>
            <a:endCxn id="14354" idx="5"/>
          </p:cNvCxnSpPr>
          <p:nvPr/>
        </p:nvCxnSpPr>
        <p:spPr bwMode="auto">
          <a:xfrm flipH="1" flipV="1">
            <a:off x="6786563" y="4330700"/>
            <a:ext cx="584200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59" name="AutoShape 70"/>
          <p:cNvCxnSpPr>
            <a:cxnSpLocks noChangeShapeType="1"/>
            <a:stCxn id="14361" idx="7"/>
            <a:endCxn id="14356" idx="3"/>
          </p:cNvCxnSpPr>
          <p:nvPr/>
        </p:nvCxnSpPr>
        <p:spPr bwMode="auto">
          <a:xfrm flipV="1">
            <a:off x="5246688" y="48307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60" name="AutoShape 71"/>
          <p:cNvCxnSpPr>
            <a:cxnSpLocks noChangeShapeType="1"/>
            <a:stCxn id="14363" idx="0"/>
            <a:endCxn id="14356" idx="5"/>
          </p:cNvCxnSpPr>
          <p:nvPr/>
        </p:nvCxnSpPr>
        <p:spPr bwMode="auto">
          <a:xfrm flipH="1" flipV="1">
            <a:off x="5834063" y="4832350"/>
            <a:ext cx="376237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4361" name="Oval 72"/>
          <p:cNvSpPr>
            <a:spLocks noChangeArrowheads="1"/>
          </p:cNvSpPr>
          <p:nvPr/>
        </p:nvSpPr>
        <p:spPr bwMode="auto">
          <a:xfrm>
            <a:off x="4973638" y="50609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14362" name="Text Box 79"/>
          <p:cNvSpPr txBox="1">
            <a:spLocks noChangeArrowheads="1"/>
          </p:cNvSpPr>
          <p:nvPr/>
        </p:nvSpPr>
        <p:spPr bwMode="auto">
          <a:xfrm>
            <a:off x="6172200" y="4667250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w</a:t>
            </a:r>
          </a:p>
        </p:txBody>
      </p:sp>
      <p:sp>
        <p:nvSpPr>
          <p:cNvPr id="14363" name="Rectangle 80"/>
          <p:cNvSpPr>
            <a:spLocks noChangeAspect="1" noChangeArrowheads="1"/>
          </p:cNvSpPr>
          <p:nvPr/>
        </p:nvSpPr>
        <p:spPr bwMode="auto">
          <a:xfrm>
            <a:off x="6094413" y="5064125"/>
            <a:ext cx="230187" cy="231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ar-SA" sz="1800"/>
          </a:p>
        </p:txBody>
      </p:sp>
      <p:sp>
        <p:nvSpPr>
          <p:cNvPr id="14364" name="Freeform 81"/>
          <p:cNvSpPr>
            <a:spLocks/>
          </p:cNvSpPr>
          <p:nvPr/>
        </p:nvSpPr>
        <p:spPr bwMode="auto">
          <a:xfrm>
            <a:off x="5334000" y="5281613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4365" name="Text Box 82"/>
          <p:cNvSpPr txBox="1">
            <a:spLocks noChangeArrowheads="1"/>
          </p:cNvSpPr>
          <p:nvPr/>
        </p:nvSpPr>
        <p:spPr bwMode="auto">
          <a:xfrm>
            <a:off x="5292725" y="5715000"/>
            <a:ext cx="174942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new last node</a:t>
            </a:r>
          </a:p>
        </p:txBody>
      </p:sp>
      <p:sp>
        <p:nvSpPr>
          <p:cNvPr id="14366" name="Date Placeholder 29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5BF8D1-41D2-4D3C-8009-3890E66E7EB6}" type="slidenum">
              <a:rPr lang="en-US"/>
              <a:pPr/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Sequential Representation of Trees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There are three methods of representing a binary tree using array representation.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1. Using index values to represent edges: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</a:t>
            </a:r>
            <a:r>
              <a:rPr lang="en-US" sz="2400" dirty="0" smtClean="0">
                <a:latin typeface="SimSun" pitchFamily="2" charset="-122"/>
              </a:rPr>
              <a:t>class Node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	Data		</a:t>
            </a:r>
            <a:r>
              <a:rPr lang="en-US" sz="2400" dirty="0" err="1" smtClean="0">
                <a:latin typeface="SimSun" pitchFamily="2" charset="-122"/>
              </a:rPr>
              <a:t>elt</a:t>
            </a:r>
            <a:r>
              <a:rPr lang="en-US" sz="2400" dirty="0" smtClean="0">
                <a:latin typeface="SimSun" pitchFamily="2" charset="-122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	</a:t>
            </a:r>
            <a:r>
              <a:rPr lang="en-US" sz="2400" dirty="0" err="1" smtClean="0">
                <a:latin typeface="SimSun" pitchFamily="2" charset="-122"/>
              </a:rPr>
              <a:t>int</a:t>
            </a:r>
            <a:r>
              <a:rPr lang="en-US" sz="2400" dirty="0" smtClean="0">
                <a:latin typeface="SimSun" pitchFamily="2" charset="-122"/>
              </a:rPr>
              <a:t>		left;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	</a:t>
            </a:r>
            <a:r>
              <a:rPr lang="en-US" sz="2400" dirty="0" err="1" smtClean="0">
                <a:latin typeface="SimSun" pitchFamily="2" charset="-122"/>
              </a:rPr>
              <a:t>int</a:t>
            </a:r>
            <a:r>
              <a:rPr lang="en-US" sz="2400" dirty="0" smtClean="0">
                <a:latin typeface="SimSun" pitchFamily="2" charset="-122"/>
              </a:rPr>
              <a:t>		right;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} Node;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Node[] </a:t>
            </a:r>
            <a:r>
              <a:rPr lang="en-US" sz="2400" dirty="0" err="1" smtClean="0">
                <a:latin typeface="SimSun" pitchFamily="2" charset="-122"/>
              </a:rPr>
              <a:t>BinaryTree</a:t>
            </a:r>
            <a:r>
              <a:rPr lang="en-US" sz="2400" dirty="0" smtClean="0">
                <a:latin typeface="SimSun" pitchFamily="2" charset="-122"/>
              </a:rPr>
              <a:t>[</a:t>
            </a:r>
            <a:r>
              <a:rPr lang="en-US" sz="2400" dirty="0" err="1" smtClean="0">
                <a:latin typeface="SimSun" pitchFamily="2" charset="-122"/>
              </a:rPr>
              <a:t>TreeSize</a:t>
            </a:r>
            <a:r>
              <a:rPr lang="en-US" sz="2400" dirty="0" smtClean="0">
                <a:latin typeface="SimSun" pitchFamily="2" charset="-122"/>
              </a:rPr>
              <a:t>]; </a:t>
            </a:r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30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47783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1" name="Oval 8"/>
          <p:cNvSpPr>
            <a:spLocks noChangeArrowheads="1"/>
          </p:cNvSpPr>
          <p:nvPr/>
        </p:nvSpPr>
        <p:spPr bwMode="auto">
          <a:xfrm>
            <a:off x="4070350" y="52895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548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AutoShape 19"/>
          <p:cNvCxnSpPr>
            <a:cxnSpLocks noChangeShapeType="1"/>
            <a:stCxn id="36" idx="7"/>
            <a:endCxn id="30" idx="3"/>
          </p:cNvCxnSpPr>
          <p:nvPr/>
        </p:nvCxnSpPr>
        <p:spPr bwMode="auto">
          <a:xfrm flipV="1">
            <a:off x="3168650" y="50593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" name="AutoShape 20"/>
          <p:cNvCxnSpPr>
            <a:cxnSpLocks noChangeShapeType="1"/>
            <a:stCxn id="31" idx="1"/>
            <a:endCxn id="30" idx="5"/>
          </p:cNvCxnSpPr>
          <p:nvPr/>
        </p:nvCxnSpPr>
        <p:spPr bwMode="auto">
          <a:xfrm flipH="1" flipV="1">
            <a:off x="3756025" y="5059363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Oval 21"/>
          <p:cNvSpPr>
            <a:spLocks noChangeArrowheads="1"/>
          </p:cNvSpPr>
          <p:nvPr/>
        </p:nvSpPr>
        <p:spPr bwMode="auto">
          <a:xfrm>
            <a:off x="2895600" y="52895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37" name="Freeform 26"/>
          <p:cNvSpPr>
            <a:spLocks/>
          </p:cNvSpPr>
          <p:nvPr/>
        </p:nvSpPr>
        <p:spPr bwMode="auto">
          <a:xfrm>
            <a:off x="4398962" y="5494338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4627562" y="5927725"/>
            <a:ext cx="12065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last node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4281487" y="4981575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w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31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47783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1" name="Oval 8"/>
          <p:cNvSpPr>
            <a:spLocks noChangeArrowheads="1"/>
          </p:cNvSpPr>
          <p:nvPr/>
        </p:nvSpPr>
        <p:spPr bwMode="auto">
          <a:xfrm>
            <a:off x="4070350" y="52895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548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AutoShape 19"/>
          <p:cNvCxnSpPr>
            <a:cxnSpLocks noChangeShapeType="1"/>
            <a:stCxn id="36" idx="7"/>
            <a:endCxn id="30" idx="3"/>
          </p:cNvCxnSpPr>
          <p:nvPr/>
        </p:nvCxnSpPr>
        <p:spPr bwMode="auto">
          <a:xfrm flipV="1">
            <a:off x="3168650" y="50593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" name="AutoShape 20"/>
          <p:cNvCxnSpPr>
            <a:cxnSpLocks noChangeShapeType="1"/>
            <a:stCxn id="31" idx="1"/>
            <a:endCxn id="30" idx="5"/>
          </p:cNvCxnSpPr>
          <p:nvPr/>
        </p:nvCxnSpPr>
        <p:spPr bwMode="auto">
          <a:xfrm flipH="1" flipV="1">
            <a:off x="3756025" y="5059363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Oval 21"/>
          <p:cNvSpPr>
            <a:spLocks noChangeArrowheads="1"/>
          </p:cNvSpPr>
          <p:nvPr/>
        </p:nvSpPr>
        <p:spPr bwMode="auto">
          <a:xfrm>
            <a:off x="2895600" y="52895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37" name="Freeform 26"/>
          <p:cNvSpPr>
            <a:spLocks/>
          </p:cNvSpPr>
          <p:nvPr/>
        </p:nvSpPr>
        <p:spPr bwMode="auto">
          <a:xfrm>
            <a:off x="4398962" y="5494338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4627562" y="5927725"/>
            <a:ext cx="110158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last </a:t>
            </a:r>
            <a:r>
              <a:rPr lang="en-US" sz="2000" dirty="0"/>
              <a:t>node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4281487" y="4981575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w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32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47783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548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AutoShape 19"/>
          <p:cNvCxnSpPr>
            <a:cxnSpLocks noChangeShapeType="1"/>
            <a:stCxn id="36" idx="7"/>
            <a:endCxn id="30" idx="3"/>
          </p:cNvCxnSpPr>
          <p:nvPr/>
        </p:nvCxnSpPr>
        <p:spPr bwMode="auto">
          <a:xfrm flipV="1">
            <a:off x="3168650" y="50593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Oval 21"/>
          <p:cNvSpPr>
            <a:spLocks noChangeArrowheads="1"/>
          </p:cNvSpPr>
          <p:nvPr/>
        </p:nvSpPr>
        <p:spPr bwMode="auto">
          <a:xfrm>
            <a:off x="2895600" y="52895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37" name="Freeform 26"/>
          <p:cNvSpPr>
            <a:spLocks/>
          </p:cNvSpPr>
          <p:nvPr/>
        </p:nvSpPr>
        <p:spPr bwMode="auto">
          <a:xfrm>
            <a:off x="4398962" y="5494338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4627562" y="5927725"/>
            <a:ext cx="1834156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delete last </a:t>
            </a:r>
            <a:r>
              <a:rPr lang="en-US" sz="2000" dirty="0"/>
              <a:t>node</a:t>
            </a:r>
          </a:p>
        </p:txBody>
      </p:sp>
      <p:cxnSp>
        <p:nvCxnSpPr>
          <p:cNvPr id="22" name="AutoShape 20"/>
          <p:cNvCxnSpPr>
            <a:cxnSpLocks noChangeShapeType="1"/>
          </p:cNvCxnSpPr>
          <p:nvPr/>
        </p:nvCxnSpPr>
        <p:spPr bwMode="auto">
          <a:xfrm flipH="1" flipV="1">
            <a:off x="3756025" y="5059363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23" name="Text Box 53"/>
          <p:cNvSpPr txBox="1">
            <a:spLocks noChangeArrowheads="1"/>
          </p:cNvSpPr>
          <p:nvPr/>
        </p:nvSpPr>
        <p:spPr bwMode="auto">
          <a:xfrm>
            <a:off x="4281487" y="4981575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w</a:t>
            </a:r>
          </a:p>
        </p:txBody>
      </p:sp>
      <p:sp>
        <p:nvSpPr>
          <p:cNvPr id="24" name="Rectangle 39"/>
          <p:cNvSpPr>
            <a:spLocks noChangeAspect="1" noChangeArrowheads="1"/>
          </p:cNvSpPr>
          <p:nvPr/>
        </p:nvSpPr>
        <p:spPr bwMode="auto">
          <a:xfrm>
            <a:off x="4037013" y="5316538"/>
            <a:ext cx="230187" cy="231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ar-SA" sz="1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33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47783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548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AutoShape 19"/>
          <p:cNvCxnSpPr>
            <a:cxnSpLocks noChangeShapeType="1"/>
            <a:stCxn id="36" idx="7"/>
            <a:endCxn id="30" idx="3"/>
          </p:cNvCxnSpPr>
          <p:nvPr/>
        </p:nvCxnSpPr>
        <p:spPr bwMode="auto">
          <a:xfrm flipV="1">
            <a:off x="3168650" y="50593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Oval 21"/>
          <p:cNvSpPr>
            <a:spLocks noChangeArrowheads="1"/>
          </p:cNvSpPr>
          <p:nvPr/>
        </p:nvSpPr>
        <p:spPr bwMode="auto">
          <a:xfrm>
            <a:off x="2895600" y="52895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4627562" y="5927725"/>
            <a:ext cx="242245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 smtClean="0"/>
              <a:t>DownHeap</a:t>
            </a:r>
            <a:r>
              <a:rPr lang="en-US" sz="2000" dirty="0" smtClean="0"/>
              <a:t>/</a:t>
            </a:r>
            <a:r>
              <a:rPr lang="en-US" sz="2000" dirty="0" err="1" smtClean="0"/>
              <a:t>SiftDown</a:t>
            </a:r>
            <a:endParaRPr lang="en-US" sz="2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34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5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47783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548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AutoShape 19"/>
          <p:cNvCxnSpPr>
            <a:cxnSpLocks noChangeShapeType="1"/>
            <a:stCxn id="36" idx="7"/>
            <a:endCxn id="30" idx="3"/>
          </p:cNvCxnSpPr>
          <p:nvPr/>
        </p:nvCxnSpPr>
        <p:spPr bwMode="auto">
          <a:xfrm flipV="1">
            <a:off x="3168650" y="50593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Oval 21"/>
          <p:cNvSpPr>
            <a:spLocks noChangeArrowheads="1"/>
          </p:cNvSpPr>
          <p:nvPr/>
        </p:nvSpPr>
        <p:spPr bwMode="auto">
          <a:xfrm>
            <a:off x="2895600" y="52895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35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5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47783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548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AutoShape 19"/>
          <p:cNvCxnSpPr>
            <a:cxnSpLocks noChangeShapeType="1"/>
            <a:stCxn id="36" idx="7"/>
            <a:endCxn id="30" idx="3"/>
          </p:cNvCxnSpPr>
          <p:nvPr/>
        </p:nvCxnSpPr>
        <p:spPr bwMode="auto">
          <a:xfrm flipV="1">
            <a:off x="3168650" y="50593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Oval 21"/>
          <p:cNvSpPr>
            <a:spLocks noChangeArrowheads="1"/>
          </p:cNvSpPr>
          <p:nvPr/>
        </p:nvSpPr>
        <p:spPr bwMode="auto">
          <a:xfrm>
            <a:off x="2895600" y="52895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15" name="Freeform 26"/>
          <p:cNvSpPr>
            <a:spLocks/>
          </p:cNvSpPr>
          <p:nvPr/>
        </p:nvSpPr>
        <p:spPr bwMode="auto">
          <a:xfrm>
            <a:off x="3241816" y="5494338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470416" y="5927725"/>
            <a:ext cx="110158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last </a:t>
            </a:r>
            <a:r>
              <a:rPr lang="en-US" sz="2000" dirty="0"/>
              <a:t>node</a:t>
            </a:r>
          </a:p>
        </p:txBody>
      </p:sp>
      <p:sp>
        <p:nvSpPr>
          <p:cNvPr id="17" name="Text Box 53"/>
          <p:cNvSpPr txBox="1">
            <a:spLocks noChangeArrowheads="1"/>
          </p:cNvSpPr>
          <p:nvPr/>
        </p:nvSpPr>
        <p:spPr bwMode="auto">
          <a:xfrm>
            <a:off x="2667000" y="4981575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w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36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9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47783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548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AutoShape 19"/>
          <p:cNvCxnSpPr>
            <a:cxnSpLocks noChangeShapeType="1"/>
            <a:stCxn id="36" idx="7"/>
            <a:endCxn id="30" idx="3"/>
          </p:cNvCxnSpPr>
          <p:nvPr/>
        </p:nvCxnSpPr>
        <p:spPr bwMode="auto">
          <a:xfrm flipV="1">
            <a:off x="3168650" y="50593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Oval 21"/>
          <p:cNvSpPr>
            <a:spLocks noChangeArrowheads="1"/>
          </p:cNvSpPr>
          <p:nvPr/>
        </p:nvSpPr>
        <p:spPr bwMode="auto">
          <a:xfrm>
            <a:off x="2895600" y="52895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15" name="Freeform 26"/>
          <p:cNvSpPr>
            <a:spLocks/>
          </p:cNvSpPr>
          <p:nvPr/>
        </p:nvSpPr>
        <p:spPr bwMode="auto">
          <a:xfrm>
            <a:off x="3241816" y="5494338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470416" y="5927725"/>
            <a:ext cx="110158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last </a:t>
            </a:r>
            <a:r>
              <a:rPr lang="en-US" sz="2000" dirty="0"/>
              <a:t>node</a:t>
            </a:r>
          </a:p>
        </p:txBody>
      </p:sp>
      <p:sp>
        <p:nvSpPr>
          <p:cNvPr id="17" name="Text Box 53"/>
          <p:cNvSpPr txBox="1">
            <a:spLocks noChangeArrowheads="1"/>
          </p:cNvSpPr>
          <p:nvPr/>
        </p:nvSpPr>
        <p:spPr bwMode="auto">
          <a:xfrm>
            <a:off x="2667000" y="4981575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w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37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9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47783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548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AutoShape 19"/>
          <p:cNvCxnSpPr>
            <a:cxnSpLocks noChangeShapeType="1"/>
            <a:endCxn id="30" idx="3"/>
          </p:cNvCxnSpPr>
          <p:nvPr/>
        </p:nvCxnSpPr>
        <p:spPr bwMode="auto">
          <a:xfrm flipV="1">
            <a:off x="3168650" y="50593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5" name="Freeform 26"/>
          <p:cNvSpPr>
            <a:spLocks/>
          </p:cNvSpPr>
          <p:nvPr/>
        </p:nvSpPr>
        <p:spPr bwMode="auto">
          <a:xfrm>
            <a:off x="3241816" y="5494338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470416" y="5927725"/>
            <a:ext cx="1834156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delete last </a:t>
            </a:r>
            <a:r>
              <a:rPr lang="en-US" sz="2000" dirty="0"/>
              <a:t>node</a:t>
            </a:r>
          </a:p>
        </p:txBody>
      </p:sp>
      <p:sp>
        <p:nvSpPr>
          <p:cNvPr id="17" name="Text Box 53"/>
          <p:cNvSpPr txBox="1">
            <a:spLocks noChangeArrowheads="1"/>
          </p:cNvSpPr>
          <p:nvPr/>
        </p:nvSpPr>
        <p:spPr bwMode="auto">
          <a:xfrm>
            <a:off x="2667000" y="4981575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w</a:t>
            </a:r>
          </a:p>
        </p:txBody>
      </p:sp>
      <p:sp>
        <p:nvSpPr>
          <p:cNvPr id="18" name="Rectangle 39"/>
          <p:cNvSpPr>
            <a:spLocks noChangeAspect="1" noChangeArrowheads="1"/>
          </p:cNvSpPr>
          <p:nvPr/>
        </p:nvSpPr>
        <p:spPr bwMode="auto">
          <a:xfrm>
            <a:off x="2971800" y="5316538"/>
            <a:ext cx="230187" cy="231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ar-SA" sz="18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38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9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47783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548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470416" y="5927725"/>
            <a:ext cx="242245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 smtClean="0"/>
              <a:t>DownHeap</a:t>
            </a:r>
            <a:r>
              <a:rPr lang="en-US" sz="2000" dirty="0" smtClean="0"/>
              <a:t>/</a:t>
            </a:r>
            <a:r>
              <a:rPr lang="en-US" sz="2000" dirty="0" err="1" smtClean="0"/>
              <a:t>SiftDown</a:t>
            </a:r>
            <a:endParaRPr lang="en-US" sz="2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39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6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47783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9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548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26B664-66AD-4901-9888-8480B70DDB3D}" type="slidenum">
              <a:rPr lang="en-US"/>
              <a:pPr/>
              <a:t>4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 1: Example</a:t>
            </a:r>
          </a:p>
        </p:txBody>
      </p:sp>
      <p:grpSp>
        <p:nvGrpSpPr>
          <p:cNvPr id="5124" name="Group 18"/>
          <p:cNvGrpSpPr>
            <a:grpSpLocks/>
          </p:cNvGrpSpPr>
          <p:nvPr/>
        </p:nvGrpSpPr>
        <p:grpSpPr bwMode="auto">
          <a:xfrm>
            <a:off x="533400" y="2209800"/>
            <a:ext cx="1981200" cy="3733800"/>
            <a:chOff x="144" y="1392"/>
            <a:chExt cx="1248" cy="2352"/>
          </a:xfrm>
        </p:grpSpPr>
        <p:sp>
          <p:nvSpPr>
            <p:cNvPr id="5173" name="Oval 3"/>
            <p:cNvSpPr>
              <a:spLocks noChangeArrowheads="1"/>
            </p:cNvSpPr>
            <p:nvPr/>
          </p:nvSpPr>
          <p:spPr bwMode="auto">
            <a:xfrm>
              <a:off x="768" y="139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5174" name="Oval 5"/>
            <p:cNvSpPr>
              <a:spLocks noChangeArrowheads="1"/>
            </p:cNvSpPr>
            <p:nvPr/>
          </p:nvSpPr>
          <p:spPr bwMode="auto">
            <a:xfrm>
              <a:off x="144" y="240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5175" name="Oval 6"/>
            <p:cNvSpPr>
              <a:spLocks noChangeArrowheads="1"/>
            </p:cNvSpPr>
            <p:nvPr/>
          </p:nvSpPr>
          <p:spPr bwMode="auto">
            <a:xfrm>
              <a:off x="432" y="187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5176" name="Oval 7"/>
            <p:cNvSpPr>
              <a:spLocks noChangeArrowheads="1"/>
            </p:cNvSpPr>
            <p:nvPr/>
          </p:nvSpPr>
          <p:spPr bwMode="auto">
            <a:xfrm>
              <a:off x="1056" y="187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5177" name="Oval 8"/>
            <p:cNvSpPr>
              <a:spLocks noChangeArrowheads="1"/>
            </p:cNvSpPr>
            <p:nvPr/>
          </p:nvSpPr>
          <p:spPr bwMode="auto">
            <a:xfrm>
              <a:off x="768" y="240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5178" name="Oval 9"/>
            <p:cNvSpPr>
              <a:spLocks noChangeArrowheads="1"/>
            </p:cNvSpPr>
            <p:nvPr/>
          </p:nvSpPr>
          <p:spPr bwMode="auto">
            <a:xfrm>
              <a:off x="528" y="29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5179" name="Oval 10"/>
            <p:cNvSpPr>
              <a:spLocks noChangeArrowheads="1"/>
            </p:cNvSpPr>
            <p:nvPr/>
          </p:nvSpPr>
          <p:spPr bwMode="auto">
            <a:xfrm>
              <a:off x="240" y="340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5180" name="Line 11"/>
            <p:cNvSpPr>
              <a:spLocks noChangeShapeType="1"/>
            </p:cNvSpPr>
            <p:nvPr/>
          </p:nvSpPr>
          <p:spPr bwMode="auto">
            <a:xfrm flipH="1">
              <a:off x="672" y="168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81" name="Line 12"/>
            <p:cNvSpPr>
              <a:spLocks noChangeShapeType="1"/>
            </p:cNvSpPr>
            <p:nvPr/>
          </p:nvSpPr>
          <p:spPr bwMode="auto">
            <a:xfrm>
              <a:off x="1056" y="168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82" name="Line 13"/>
            <p:cNvSpPr>
              <a:spLocks noChangeShapeType="1"/>
            </p:cNvSpPr>
            <p:nvPr/>
          </p:nvSpPr>
          <p:spPr bwMode="auto">
            <a:xfrm flipH="1">
              <a:off x="384" y="220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83" name="Line 15"/>
            <p:cNvSpPr>
              <a:spLocks noChangeShapeType="1"/>
            </p:cNvSpPr>
            <p:nvPr/>
          </p:nvSpPr>
          <p:spPr bwMode="auto">
            <a:xfrm>
              <a:off x="672" y="220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84" name="Line 16"/>
            <p:cNvSpPr>
              <a:spLocks noChangeShapeType="1"/>
            </p:cNvSpPr>
            <p:nvPr/>
          </p:nvSpPr>
          <p:spPr bwMode="auto">
            <a:xfrm flipH="1">
              <a:off x="768" y="273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85" name="Line 17"/>
            <p:cNvSpPr>
              <a:spLocks noChangeShapeType="1"/>
            </p:cNvSpPr>
            <p:nvPr/>
          </p:nvSpPr>
          <p:spPr bwMode="auto">
            <a:xfrm flipH="1">
              <a:off x="480" y="326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graphicFrame>
        <p:nvGraphicFramePr>
          <p:cNvPr id="111697" name="Group 81"/>
          <p:cNvGraphicFramePr>
            <a:graphicFrameLocks noGrp="1"/>
          </p:cNvGraphicFramePr>
          <p:nvPr/>
        </p:nvGraphicFramePr>
        <p:xfrm>
          <a:off x="3048000" y="2286000"/>
          <a:ext cx="4648200" cy="3657600"/>
        </p:xfrm>
        <a:graphic>
          <a:graphicData uri="http://schemas.openxmlformats.org/drawingml/2006/table">
            <a:tbl>
              <a:tblPr/>
              <a:tblGrid>
                <a:gridCol w="1162050"/>
                <a:gridCol w="1276350"/>
                <a:gridCol w="1047750"/>
                <a:gridCol w="11620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40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6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47783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9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548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2" name="Freeform 26"/>
          <p:cNvSpPr>
            <a:spLocks/>
          </p:cNvSpPr>
          <p:nvPr/>
        </p:nvSpPr>
        <p:spPr bwMode="auto">
          <a:xfrm>
            <a:off x="5603875" y="5008563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5832475" y="5441950"/>
            <a:ext cx="110158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last </a:t>
            </a:r>
            <a:r>
              <a:rPr lang="en-US" sz="2000" dirty="0"/>
              <a:t>node</a:t>
            </a:r>
          </a:p>
        </p:txBody>
      </p:sp>
      <p:sp>
        <p:nvSpPr>
          <p:cNvPr id="14" name="Text Box 53"/>
          <p:cNvSpPr txBox="1">
            <a:spLocks noChangeArrowheads="1"/>
          </p:cNvSpPr>
          <p:nvPr/>
        </p:nvSpPr>
        <p:spPr bwMode="auto">
          <a:xfrm>
            <a:off x="5486400" y="4495800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w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41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9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47783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9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548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2" name="Freeform 26"/>
          <p:cNvSpPr>
            <a:spLocks/>
          </p:cNvSpPr>
          <p:nvPr/>
        </p:nvSpPr>
        <p:spPr bwMode="auto">
          <a:xfrm>
            <a:off x="5603875" y="5008563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5832475" y="5441950"/>
            <a:ext cx="110158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last </a:t>
            </a:r>
            <a:r>
              <a:rPr lang="en-US" sz="2000" dirty="0"/>
              <a:t>node</a:t>
            </a:r>
          </a:p>
        </p:txBody>
      </p:sp>
      <p:sp>
        <p:nvSpPr>
          <p:cNvPr id="14" name="Text Box 53"/>
          <p:cNvSpPr txBox="1">
            <a:spLocks noChangeArrowheads="1"/>
          </p:cNvSpPr>
          <p:nvPr/>
        </p:nvSpPr>
        <p:spPr bwMode="auto">
          <a:xfrm>
            <a:off x="5486400" y="4495800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w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42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9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endCxn id="28" idx="5"/>
          </p:cNvCxnSpPr>
          <p:nvPr/>
        </p:nvCxnSpPr>
        <p:spPr bwMode="auto">
          <a:xfrm flipH="1" flipV="1">
            <a:off x="4708525" y="4548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2" name="Freeform 26"/>
          <p:cNvSpPr>
            <a:spLocks/>
          </p:cNvSpPr>
          <p:nvPr/>
        </p:nvSpPr>
        <p:spPr bwMode="auto">
          <a:xfrm>
            <a:off x="5603875" y="5008563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5832475" y="5441950"/>
            <a:ext cx="1834156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delete last </a:t>
            </a:r>
            <a:r>
              <a:rPr lang="en-US" sz="2000" dirty="0"/>
              <a:t>node</a:t>
            </a:r>
          </a:p>
        </p:txBody>
      </p:sp>
      <p:sp>
        <p:nvSpPr>
          <p:cNvPr id="14" name="Text Box 53"/>
          <p:cNvSpPr txBox="1">
            <a:spLocks noChangeArrowheads="1"/>
          </p:cNvSpPr>
          <p:nvPr/>
        </p:nvSpPr>
        <p:spPr bwMode="auto">
          <a:xfrm>
            <a:off x="5486400" y="4495800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w</a:t>
            </a:r>
          </a:p>
        </p:txBody>
      </p:sp>
      <p:sp>
        <p:nvSpPr>
          <p:cNvPr id="15" name="Rectangle 39"/>
          <p:cNvSpPr>
            <a:spLocks noChangeAspect="1" noChangeArrowheads="1"/>
          </p:cNvSpPr>
          <p:nvPr/>
        </p:nvSpPr>
        <p:spPr bwMode="auto">
          <a:xfrm>
            <a:off x="5246688" y="4826000"/>
            <a:ext cx="230187" cy="231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ar-SA" sz="18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43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9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5832475" y="5441950"/>
            <a:ext cx="242245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 smtClean="0"/>
              <a:t>DownHeap</a:t>
            </a:r>
            <a:r>
              <a:rPr lang="en-US" sz="2000" dirty="0" smtClean="0"/>
              <a:t>/</a:t>
            </a:r>
            <a:r>
              <a:rPr lang="en-US" sz="2000" dirty="0" err="1" smtClean="0"/>
              <a:t>SiftDown</a:t>
            </a:r>
            <a:endParaRPr lang="en-US" sz="2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44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9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F197BE-F236-4413-B574-FB057E0A7AB1}" type="slidenum">
              <a:rPr lang="en-US"/>
              <a:pPr/>
              <a:t>45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Updating the Last Node</a:t>
            </a:r>
          </a:p>
        </p:txBody>
      </p:sp>
      <p:sp>
        <p:nvSpPr>
          <p:cNvPr id="1638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848600" cy="22860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The insertion node can be found by traversing a path of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 </a:t>
            </a:r>
            <a:r>
              <a:rPr lang="en-US" sz="2000" dirty="0" smtClean="0"/>
              <a:t>nodes</a:t>
            </a:r>
          </a:p>
          <a:p>
            <a:pPr lvl="1" eaLnBrk="1" hangingPunct="1"/>
            <a:r>
              <a:rPr lang="en-US" sz="1800" dirty="0" smtClean="0"/>
              <a:t>Go up until a left child or the root is reached</a:t>
            </a:r>
          </a:p>
          <a:p>
            <a:pPr lvl="1" eaLnBrk="1" hangingPunct="1"/>
            <a:r>
              <a:rPr lang="en-US" sz="1800" dirty="0" smtClean="0"/>
              <a:t>If a left child is reached, go to the right child</a:t>
            </a:r>
          </a:p>
          <a:p>
            <a:pPr lvl="1" eaLnBrk="1" hangingPunct="1"/>
            <a:r>
              <a:rPr lang="en-US" sz="1800" dirty="0" smtClean="0"/>
              <a:t>Go down left until a leaf is reached</a:t>
            </a:r>
          </a:p>
          <a:p>
            <a:pPr eaLnBrk="1" hangingPunct="1"/>
            <a:r>
              <a:rPr lang="en-US" sz="2000" dirty="0" smtClean="0"/>
              <a:t>Similar algorithm for updating the last node after a removal</a:t>
            </a:r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3127375" y="4618038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8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6391" name="AutoShape 13"/>
          <p:cNvCxnSpPr>
            <a:cxnSpLocks noChangeShapeType="1"/>
            <a:stCxn id="16390" idx="3"/>
            <a:endCxn id="16393" idx="7"/>
          </p:cNvCxnSpPr>
          <p:nvPr/>
        </p:nvCxnSpPr>
        <p:spPr bwMode="auto">
          <a:xfrm flipH="1">
            <a:off x="2282825" y="4870450"/>
            <a:ext cx="885825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2" name="AutoShape 14"/>
          <p:cNvCxnSpPr>
            <a:cxnSpLocks noChangeShapeType="1"/>
            <a:stCxn id="16398" idx="1"/>
            <a:endCxn id="16390" idx="5"/>
          </p:cNvCxnSpPr>
          <p:nvPr/>
        </p:nvCxnSpPr>
        <p:spPr bwMode="auto">
          <a:xfrm flipH="1" flipV="1">
            <a:off x="3371850" y="4870450"/>
            <a:ext cx="801688" cy="236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393" name="Oval 7"/>
          <p:cNvSpPr>
            <a:spLocks noChangeArrowheads="1"/>
          </p:cNvSpPr>
          <p:nvPr/>
        </p:nvSpPr>
        <p:spPr bwMode="auto">
          <a:xfrm>
            <a:off x="2039938" y="50736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8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6394" name="Oval 8"/>
          <p:cNvSpPr>
            <a:spLocks noChangeArrowheads="1"/>
          </p:cNvSpPr>
          <p:nvPr/>
        </p:nvSpPr>
        <p:spPr bwMode="auto">
          <a:xfrm>
            <a:off x="2562225" y="55292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80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6395" name="AutoShape 19"/>
          <p:cNvCxnSpPr>
            <a:cxnSpLocks noChangeShapeType="1"/>
            <a:stCxn id="16397" idx="7"/>
            <a:endCxn id="16393" idx="3"/>
          </p:cNvCxnSpPr>
          <p:nvPr/>
        </p:nvCxnSpPr>
        <p:spPr bwMode="auto">
          <a:xfrm flipV="1">
            <a:off x="1760538" y="5324475"/>
            <a:ext cx="320675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6" name="AutoShape 20"/>
          <p:cNvCxnSpPr>
            <a:cxnSpLocks noChangeShapeType="1"/>
            <a:stCxn id="16394" idx="1"/>
            <a:endCxn id="16393" idx="5"/>
          </p:cNvCxnSpPr>
          <p:nvPr/>
        </p:nvCxnSpPr>
        <p:spPr bwMode="auto">
          <a:xfrm flipH="1" flipV="1">
            <a:off x="2282825" y="5324475"/>
            <a:ext cx="322263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397" name="Oval 21"/>
          <p:cNvSpPr>
            <a:spLocks noChangeArrowheads="1"/>
          </p:cNvSpPr>
          <p:nvPr/>
        </p:nvSpPr>
        <p:spPr bwMode="auto">
          <a:xfrm>
            <a:off x="1517650" y="55292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8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6398" name="Oval 56"/>
          <p:cNvSpPr>
            <a:spLocks noChangeArrowheads="1"/>
          </p:cNvSpPr>
          <p:nvPr/>
        </p:nvSpPr>
        <p:spPr bwMode="auto">
          <a:xfrm>
            <a:off x="4132263" y="50752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8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6399" name="Oval 57"/>
          <p:cNvSpPr>
            <a:spLocks noChangeArrowheads="1"/>
          </p:cNvSpPr>
          <p:nvPr/>
        </p:nvSpPr>
        <p:spPr bwMode="auto">
          <a:xfrm>
            <a:off x="4654550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80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6400" name="AutoShape 62"/>
          <p:cNvCxnSpPr>
            <a:cxnSpLocks noChangeShapeType="1"/>
            <a:stCxn id="16402" idx="7"/>
            <a:endCxn id="16398" idx="3"/>
          </p:cNvCxnSpPr>
          <p:nvPr/>
        </p:nvCxnSpPr>
        <p:spPr bwMode="auto">
          <a:xfrm flipV="1">
            <a:off x="3852863" y="5326063"/>
            <a:ext cx="320675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01" name="AutoShape 63"/>
          <p:cNvCxnSpPr>
            <a:cxnSpLocks noChangeShapeType="1"/>
            <a:stCxn id="16399" idx="1"/>
            <a:endCxn id="16398" idx="5"/>
          </p:cNvCxnSpPr>
          <p:nvPr/>
        </p:nvCxnSpPr>
        <p:spPr bwMode="auto">
          <a:xfrm flipH="1" flipV="1">
            <a:off x="4375150" y="5326063"/>
            <a:ext cx="322263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402" name="Oval 64"/>
          <p:cNvSpPr>
            <a:spLocks noChangeArrowheads="1"/>
          </p:cNvSpPr>
          <p:nvPr/>
        </p:nvSpPr>
        <p:spPr bwMode="auto">
          <a:xfrm>
            <a:off x="3609975" y="55308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8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6403" name="Oval 75"/>
          <p:cNvSpPr>
            <a:spLocks noChangeArrowheads="1"/>
          </p:cNvSpPr>
          <p:nvPr/>
        </p:nvSpPr>
        <p:spPr bwMode="auto">
          <a:xfrm>
            <a:off x="6286500" y="461327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8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6404" name="Oval 76"/>
          <p:cNvSpPr>
            <a:spLocks noChangeArrowheads="1"/>
          </p:cNvSpPr>
          <p:nvPr/>
        </p:nvSpPr>
        <p:spPr bwMode="auto">
          <a:xfrm>
            <a:off x="6810375" y="50688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80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6405" name="AutoShape 81"/>
          <p:cNvCxnSpPr>
            <a:cxnSpLocks noChangeShapeType="1"/>
            <a:stCxn id="16407" idx="7"/>
            <a:endCxn id="16403" idx="3"/>
          </p:cNvCxnSpPr>
          <p:nvPr/>
        </p:nvCxnSpPr>
        <p:spPr bwMode="auto">
          <a:xfrm flipV="1">
            <a:off x="6008688" y="4862513"/>
            <a:ext cx="319087" cy="2428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06" name="AutoShape 82"/>
          <p:cNvCxnSpPr>
            <a:cxnSpLocks noChangeShapeType="1"/>
            <a:stCxn id="16404" idx="1"/>
            <a:endCxn id="16403" idx="5"/>
          </p:cNvCxnSpPr>
          <p:nvPr/>
        </p:nvCxnSpPr>
        <p:spPr bwMode="auto">
          <a:xfrm flipH="1" flipV="1">
            <a:off x="6530975" y="4862513"/>
            <a:ext cx="320675" cy="2428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407" name="Oval 83"/>
          <p:cNvSpPr>
            <a:spLocks noChangeArrowheads="1"/>
          </p:cNvSpPr>
          <p:nvPr/>
        </p:nvSpPr>
        <p:spPr bwMode="auto">
          <a:xfrm>
            <a:off x="5764213" y="5068888"/>
            <a:ext cx="282575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8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6408" name="Rectangle 84"/>
          <p:cNvSpPr>
            <a:spLocks noChangeAspect="1" noChangeArrowheads="1"/>
          </p:cNvSpPr>
          <p:nvPr/>
        </p:nvSpPr>
        <p:spPr bwMode="auto">
          <a:xfrm>
            <a:off x="5541963" y="5581650"/>
            <a:ext cx="204787" cy="2047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 sz="1800"/>
          </a:p>
        </p:txBody>
      </p:sp>
      <p:cxnSp>
        <p:nvCxnSpPr>
          <p:cNvPr id="16409" name="AutoShape 87"/>
          <p:cNvCxnSpPr>
            <a:cxnSpLocks noChangeShapeType="1"/>
            <a:stCxn id="16408" idx="0"/>
            <a:endCxn id="16407" idx="3"/>
          </p:cNvCxnSpPr>
          <p:nvPr/>
        </p:nvCxnSpPr>
        <p:spPr bwMode="auto">
          <a:xfrm flipV="1">
            <a:off x="5645150" y="5322888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410" name="Oval 102"/>
          <p:cNvSpPr>
            <a:spLocks noChangeArrowheads="1"/>
          </p:cNvSpPr>
          <p:nvPr/>
        </p:nvSpPr>
        <p:spPr bwMode="auto">
          <a:xfrm>
            <a:off x="4881563" y="4051300"/>
            <a:ext cx="287337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8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6411" name="AutoShape 103"/>
          <p:cNvCxnSpPr>
            <a:cxnSpLocks noChangeShapeType="1"/>
            <a:stCxn id="16410" idx="5"/>
            <a:endCxn id="16403" idx="1"/>
          </p:cNvCxnSpPr>
          <p:nvPr/>
        </p:nvCxnSpPr>
        <p:spPr bwMode="auto">
          <a:xfrm>
            <a:off x="5127625" y="4306888"/>
            <a:ext cx="1200150" cy="336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12" name="AutoShape 104"/>
          <p:cNvCxnSpPr>
            <a:cxnSpLocks noChangeShapeType="1"/>
            <a:stCxn id="16410" idx="3"/>
            <a:endCxn id="16390" idx="7"/>
          </p:cNvCxnSpPr>
          <p:nvPr/>
        </p:nvCxnSpPr>
        <p:spPr bwMode="auto">
          <a:xfrm flipH="1">
            <a:off x="3371850" y="4306888"/>
            <a:ext cx="1550988" cy="339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413" name="Freeform 106"/>
          <p:cNvSpPr>
            <a:spLocks/>
          </p:cNvSpPr>
          <p:nvPr/>
        </p:nvSpPr>
        <p:spPr bwMode="auto">
          <a:xfrm>
            <a:off x="3406775" y="4430713"/>
            <a:ext cx="2905125" cy="1198562"/>
          </a:xfrm>
          <a:custGeom>
            <a:avLst/>
            <a:gdLst>
              <a:gd name="T0" fmla="*/ 1034 w 1830"/>
              <a:gd name="T1" fmla="*/ 737 h 755"/>
              <a:gd name="T2" fmla="*/ 686 w 1830"/>
              <a:gd name="T3" fmla="*/ 385 h 755"/>
              <a:gd name="T4" fmla="*/ 56 w 1830"/>
              <a:gd name="T5" fmla="*/ 209 h 755"/>
              <a:gd name="T6" fmla="*/ 1022 w 1830"/>
              <a:gd name="T7" fmla="*/ 1 h 755"/>
              <a:gd name="T8" fmla="*/ 1766 w 1830"/>
              <a:gd name="T9" fmla="*/ 203 h 755"/>
              <a:gd name="T10" fmla="*/ 1406 w 1830"/>
              <a:gd name="T11" fmla="*/ 443 h 755"/>
              <a:gd name="T12" fmla="*/ 1280 w 1830"/>
              <a:gd name="T13" fmla="*/ 755 h 7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30"/>
              <a:gd name="T22" fmla="*/ 0 h 755"/>
              <a:gd name="T23" fmla="*/ 1830 w 1830"/>
              <a:gd name="T24" fmla="*/ 755 h 7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30" h="755">
                <a:moveTo>
                  <a:pt x="1034" y="737"/>
                </a:moveTo>
                <a:cubicBezTo>
                  <a:pt x="977" y="678"/>
                  <a:pt x="849" y="473"/>
                  <a:pt x="686" y="385"/>
                </a:cubicBezTo>
                <a:cubicBezTo>
                  <a:pt x="523" y="297"/>
                  <a:pt x="0" y="273"/>
                  <a:pt x="56" y="209"/>
                </a:cubicBezTo>
                <a:cubicBezTo>
                  <a:pt x="112" y="145"/>
                  <a:pt x="737" y="2"/>
                  <a:pt x="1022" y="1"/>
                </a:cubicBezTo>
                <a:cubicBezTo>
                  <a:pt x="1307" y="0"/>
                  <a:pt x="1702" y="129"/>
                  <a:pt x="1766" y="203"/>
                </a:cubicBezTo>
                <a:cubicBezTo>
                  <a:pt x="1830" y="277"/>
                  <a:pt x="1487" y="351"/>
                  <a:pt x="1406" y="443"/>
                </a:cubicBezTo>
                <a:cubicBezTo>
                  <a:pt x="1325" y="535"/>
                  <a:pt x="1306" y="690"/>
                  <a:pt x="1280" y="755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6414" name="Date Placeholder 29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307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89EDD6-2BB5-4E1D-A4C0-3BF721AFE55B}" type="slidenum">
              <a:rPr lang="en-US"/>
              <a:pPr/>
              <a:t>46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Heap-Sort</a:t>
            </a:r>
          </a:p>
        </p:txBody>
      </p:sp>
      <p:sp>
        <p:nvSpPr>
          <p:cNvPr id="307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810000" cy="4648200"/>
          </a:xfrm>
        </p:spPr>
        <p:txBody>
          <a:bodyPr/>
          <a:lstStyle/>
          <a:p>
            <a:pPr eaLnBrk="1" hangingPunct="1"/>
            <a:r>
              <a:rPr lang="en-US" sz="2400" smtClean="0"/>
              <a:t>Consider a priority queue with </a:t>
            </a:r>
            <a:r>
              <a:rPr lang="en-US" sz="2400" b="1" i="1" smtClean="0">
                <a:latin typeface="Times New Roman" pitchFamily="18" charset="0"/>
              </a:rPr>
              <a:t>n</a:t>
            </a:r>
            <a:r>
              <a:rPr lang="en-US" sz="2400" smtClean="0"/>
              <a:t> items implemented by means of a heap</a:t>
            </a:r>
          </a:p>
          <a:p>
            <a:pPr lvl="1" eaLnBrk="1" hangingPunct="1"/>
            <a:r>
              <a:rPr lang="en-US" sz="2000" smtClean="0"/>
              <a:t>the space used is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endParaRPr lang="en-US" sz="2000" smtClean="0"/>
          </a:p>
          <a:p>
            <a:pPr lvl="1" eaLnBrk="1" hangingPunct="1"/>
            <a:r>
              <a:rPr lang="en-US" sz="2000" smtClean="0"/>
              <a:t>methods </a:t>
            </a:r>
            <a:r>
              <a:rPr lang="en-US" sz="2000" smtClean="0">
                <a:solidFill>
                  <a:schemeClr val="tx2"/>
                </a:solidFill>
              </a:rPr>
              <a:t>insert</a:t>
            </a:r>
            <a:r>
              <a:rPr lang="en-US" sz="2000" smtClean="0"/>
              <a:t> and </a:t>
            </a:r>
            <a:r>
              <a:rPr lang="en-US" sz="2000" smtClean="0">
                <a:solidFill>
                  <a:schemeClr val="tx2"/>
                </a:solidFill>
              </a:rPr>
              <a:t>removeMin</a:t>
            </a:r>
            <a:r>
              <a:rPr lang="en-US" sz="2000" smtClean="0"/>
              <a:t> take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 </a:t>
            </a:r>
            <a:r>
              <a:rPr lang="en-US" sz="2000" smtClean="0"/>
              <a:t>time</a:t>
            </a:r>
          </a:p>
          <a:p>
            <a:pPr lvl="1" eaLnBrk="1" hangingPunct="1"/>
            <a:r>
              <a:rPr lang="en-US" sz="2000" smtClean="0"/>
              <a:t>methods </a:t>
            </a:r>
            <a:r>
              <a:rPr lang="en-US" sz="2000" smtClean="0">
                <a:solidFill>
                  <a:schemeClr val="tx2"/>
                </a:solidFill>
              </a:rPr>
              <a:t>size</a:t>
            </a:r>
            <a:r>
              <a:rPr lang="en-US" sz="2000" smtClean="0"/>
              <a:t>, </a:t>
            </a:r>
            <a:r>
              <a:rPr lang="en-US" sz="2000" smtClean="0">
                <a:solidFill>
                  <a:schemeClr val="tx2"/>
                </a:solidFill>
              </a:rPr>
              <a:t>isEmpty</a:t>
            </a:r>
            <a:r>
              <a:rPr lang="en-US" sz="2000" smtClean="0"/>
              <a:t>, and </a:t>
            </a:r>
            <a:r>
              <a:rPr lang="en-US" sz="2000" smtClean="0">
                <a:solidFill>
                  <a:schemeClr val="tx2"/>
                </a:solidFill>
              </a:rPr>
              <a:t>min</a:t>
            </a:r>
            <a:r>
              <a:rPr lang="en-US" sz="2000" smtClean="0"/>
              <a:t> take time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(1) </a:t>
            </a:r>
            <a:r>
              <a:rPr lang="en-US" sz="2000" smtClean="0"/>
              <a:t>time</a:t>
            </a:r>
          </a:p>
        </p:txBody>
      </p:sp>
      <p:sp>
        <p:nvSpPr>
          <p:cNvPr id="11776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52600"/>
            <a:ext cx="3810000" cy="4572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2400" dirty="0" smtClean="0"/>
              <a:t>Using a heap-based priority queue, we can sort a sequence of </a:t>
            </a:r>
            <a:r>
              <a:rPr lang="en-US" sz="2400" b="1" i="1" dirty="0" smtClean="0">
                <a:latin typeface="Times New Roman" pitchFamily="18" charset="0"/>
              </a:rPr>
              <a:t>n</a:t>
            </a:r>
            <a:r>
              <a:rPr lang="en-US" sz="2400" dirty="0" smtClean="0"/>
              <a:t> elements in </a:t>
            </a:r>
            <a:r>
              <a:rPr lang="en-US" sz="2400" b="1" i="1" dirty="0" smtClean="0">
                <a:latin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b="1" i="1" dirty="0" smtClean="0">
                <a:latin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</a:rPr>
              <a:t> log </a:t>
            </a:r>
            <a:r>
              <a:rPr lang="en-US" sz="2400" b="1" i="1" dirty="0" smtClean="0">
                <a:latin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</a:rPr>
              <a:t>) </a:t>
            </a:r>
            <a:r>
              <a:rPr lang="en-US" sz="2400" dirty="0" smtClean="0"/>
              <a:t>time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en-US" sz="2400" dirty="0" smtClean="0"/>
              <a:t>The resulting algorithm is called heap-sort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400" dirty="0" smtClean="0"/>
              <a:t>Heap-sort is much faster than quadratic sorting algorithms, such as insertion-sort and selection-sort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7567613" y="252413"/>
          <a:ext cx="1271587" cy="1652587"/>
        </p:xfrm>
        <a:graphic>
          <a:graphicData uri="http://schemas.openxmlformats.org/presentationml/2006/ole">
            <p:oleObj spid="_x0000_s84994" name="Clip" r:id="rId3" imgW="1849680" imgH="2404800" progId="">
              <p:embed/>
            </p:oleObj>
          </a:graphicData>
        </a:graphic>
      </p:graphicFrame>
      <p:sp>
        <p:nvSpPr>
          <p:cNvPr id="308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350524-1075-4F63-BFC5-31EE835F3641}" type="slidenum">
              <a:rPr lang="en-US"/>
              <a:pPr/>
              <a:t>47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Vector-based Heap Implementation</a:t>
            </a:r>
          </a:p>
        </p:txBody>
      </p:sp>
      <p:sp>
        <p:nvSpPr>
          <p:cNvPr id="1741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4419600" cy="4876800"/>
          </a:xfrm>
        </p:spPr>
        <p:txBody>
          <a:bodyPr/>
          <a:lstStyle/>
          <a:p>
            <a:pPr eaLnBrk="1" hangingPunct="1"/>
            <a:r>
              <a:rPr lang="en-US" sz="2000" smtClean="0"/>
              <a:t>We can represent a heap with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/>
              <a:t> keys by means of a vector of length </a:t>
            </a:r>
            <a:r>
              <a:rPr lang="en-US" sz="2000" b="1" i="1" smtClean="0">
                <a:latin typeface="Times New Roman" pitchFamily="18" charset="0"/>
              </a:rPr>
              <a:t>n </a:t>
            </a:r>
            <a:r>
              <a:rPr lang="en-US" sz="2000" smtClean="0">
                <a:latin typeface="Symbol" pitchFamily="18" charset="2"/>
                <a:sym typeface="Symbol" pitchFamily="18" charset="2"/>
              </a:rPr>
              <a:t>+</a:t>
            </a:r>
            <a:r>
              <a:rPr lang="en-US" sz="200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smtClean="0">
                <a:latin typeface="Times New Roman" pitchFamily="18" charset="0"/>
              </a:rPr>
              <a:t>1</a:t>
            </a:r>
            <a:endParaRPr lang="en-US" sz="2000" smtClean="0"/>
          </a:p>
          <a:p>
            <a:pPr eaLnBrk="1" hangingPunct="1"/>
            <a:r>
              <a:rPr lang="en-US" sz="2000" smtClean="0"/>
              <a:t>For the node at rank </a:t>
            </a:r>
            <a:r>
              <a:rPr lang="en-US" sz="2000" b="1" i="1" smtClean="0">
                <a:latin typeface="Times New Roman" pitchFamily="18" charset="0"/>
              </a:rPr>
              <a:t>i</a:t>
            </a:r>
            <a:endParaRPr lang="en-US" sz="2000" smtClean="0"/>
          </a:p>
          <a:p>
            <a:pPr lvl="1" eaLnBrk="1" hangingPunct="1"/>
            <a:r>
              <a:rPr lang="en-US" sz="1800" smtClean="0"/>
              <a:t>the left child is at rank </a:t>
            </a:r>
            <a:r>
              <a:rPr lang="en-US" sz="1800" smtClean="0">
                <a:latin typeface="Times New Roman" pitchFamily="18" charset="0"/>
              </a:rPr>
              <a:t>2</a:t>
            </a:r>
            <a:r>
              <a:rPr lang="en-US" sz="1800" b="1" i="1" smtClean="0">
                <a:latin typeface="Times New Roman" pitchFamily="18" charset="0"/>
              </a:rPr>
              <a:t>i</a:t>
            </a:r>
            <a:endParaRPr lang="en-US" sz="1800" smtClean="0">
              <a:latin typeface="Times New Roman" pitchFamily="18" charset="0"/>
            </a:endParaRPr>
          </a:p>
          <a:p>
            <a:pPr lvl="1" eaLnBrk="1" hangingPunct="1"/>
            <a:r>
              <a:rPr lang="en-US" sz="1800" smtClean="0"/>
              <a:t>the right child is at rank </a:t>
            </a:r>
            <a:r>
              <a:rPr lang="en-US" sz="1800" smtClean="0">
                <a:latin typeface="Times New Roman" pitchFamily="18" charset="0"/>
              </a:rPr>
              <a:t>2</a:t>
            </a:r>
            <a:r>
              <a:rPr lang="en-US" sz="1800" b="1" i="1" smtClean="0">
                <a:latin typeface="Times New Roman" pitchFamily="18" charset="0"/>
              </a:rPr>
              <a:t>i </a:t>
            </a:r>
            <a:r>
              <a:rPr lang="en-US" sz="1800" smtClean="0">
                <a:latin typeface="Symbol" pitchFamily="18" charset="2"/>
                <a:sym typeface="Symbol" pitchFamily="18" charset="2"/>
              </a:rPr>
              <a:t>+</a:t>
            </a:r>
            <a:r>
              <a:rPr lang="en-US" sz="180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800" smtClean="0">
                <a:latin typeface="Times New Roman" pitchFamily="18" charset="0"/>
              </a:rPr>
              <a:t>1</a:t>
            </a:r>
          </a:p>
          <a:p>
            <a:pPr eaLnBrk="1" hangingPunct="1"/>
            <a:r>
              <a:rPr lang="en-US" sz="2000" smtClean="0"/>
              <a:t>Links between nodes are not explicitly stored</a:t>
            </a:r>
          </a:p>
          <a:p>
            <a:pPr eaLnBrk="1" hangingPunct="1"/>
            <a:r>
              <a:rPr lang="en-US" sz="2000" smtClean="0"/>
              <a:t>The cell of at rank </a:t>
            </a:r>
            <a:r>
              <a:rPr lang="en-US" sz="2000" smtClean="0">
                <a:latin typeface="Times New Roman" pitchFamily="18" charset="0"/>
              </a:rPr>
              <a:t>0</a:t>
            </a:r>
            <a:r>
              <a:rPr lang="en-US" sz="2000" smtClean="0"/>
              <a:t> is not used</a:t>
            </a:r>
          </a:p>
          <a:p>
            <a:pPr eaLnBrk="1" hangingPunct="1"/>
            <a:r>
              <a:rPr lang="en-US" sz="2000" smtClean="0"/>
              <a:t>Operation insert corresponds to inserting at rank </a:t>
            </a:r>
            <a:r>
              <a:rPr lang="en-US" sz="2000" b="1" i="1" smtClean="0">
                <a:latin typeface="Times New Roman" pitchFamily="18" charset="0"/>
              </a:rPr>
              <a:t>n </a:t>
            </a:r>
            <a:r>
              <a:rPr lang="en-US" sz="2000" smtClean="0">
                <a:latin typeface="Symbol" pitchFamily="18" charset="2"/>
                <a:sym typeface="Symbol" pitchFamily="18" charset="2"/>
              </a:rPr>
              <a:t>+</a:t>
            </a:r>
            <a:r>
              <a:rPr lang="en-US" sz="200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smtClean="0">
                <a:latin typeface="Times New Roman" pitchFamily="18" charset="0"/>
              </a:rPr>
              <a:t>1</a:t>
            </a:r>
          </a:p>
          <a:p>
            <a:pPr eaLnBrk="1" hangingPunct="1"/>
            <a:r>
              <a:rPr lang="en-US" sz="2000" smtClean="0"/>
              <a:t>Operation removeMin corresponds to removing at rank </a:t>
            </a:r>
            <a:r>
              <a:rPr lang="en-US" sz="2000" b="1" i="1" smtClean="0">
                <a:latin typeface="Times New Roman" pitchFamily="18" charset="0"/>
              </a:rPr>
              <a:t>n</a:t>
            </a:r>
          </a:p>
          <a:p>
            <a:pPr eaLnBrk="1" hangingPunct="1"/>
            <a:r>
              <a:rPr lang="en-US" sz="2000" smtClean="0"/>
              <a:t>Yields in-place heap-sort</a:t>
            </a:r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7061200" y="1882775"/>
            <a:ext cx="376238" cy="37623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17415" name="Oval 6"/>
          <p:cNvSpPr>
            <a:spLocks noChangeArrowheads="1"/>
          </p:cNvSpPr>
          <p:nvPr/>
        </p:nvSpPr>
        <p:spPr bwMode="auto">
          <a:xfrm>
            <a:off x="8015288" y="2486025"/>
            <a:ext cx="376237" cy="37623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17416" name="Oval 7"/>
          <p:cNvSpPr>
            <a:spLocks noChangeArrowheads="1"/>
          </p:cNvSpPr>
          <p:nvPr/>
        </p:nvSpPr>
        <p:spPr bwMode="auto">
          <a:xfrm>
            <a:off x="5937250" y="2486025"/>
            <a:ext cx="376238" cy="37623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17417" name="Oval 8"/>
          <p:cNvSpPr>
            <a:spLocks noChangeArrowheads="1"/>
          </p:cNvSpPr>
          <p:nvPr/>
        </p:nvSpPr>
        <p:spPr bwMode="auto">
          <a:xfrm>
            <a:off x="6630988" y="3087688"/>
            <a:ext cx="376237" cy="376237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17418" name="AutoShape 13"/>
          <p:cNvCxnSpPr>
            <a:cxnSpLocks noChangeShapeType="1"/>
            <a:stCxn id="17414" idx="3"/>
            <a:endCxn id="17416" idx="7"/>
          </p:cNvCxnSpPr>
          <p:nvPr/>
        </p:nvCxnSpPr>
        <p:spPr bwMode="auto">
          <a:xfrm flipH="1">
            <a:off x="6259513" y="2214563"/>
            <a:ext cx="855662" cy="315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19" name="AutoShape 14"/>
          <p:cNvCxnSpPr>
            <a:cxnSpLocks noChangeShapeType="1"/>
            <a:stCxn id="17415" idx="1"/>
            <a:endCxn id="17414" idx="5"/>
          </p:cNvCxnSpPr>
          <p:nvPr/>
        </p:nvCxnSpPr>
        <p:spPr bwMode="auto">
          <a:xfrm flipH="1" flipV="1">
            <a:off x="7381875" y="2214563"/>
            <a:ext cx="688975" cy="315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0" name="AutoShape 19"/>
          <p:cNvCxnSpPr>
            <a:cxnSpLocks noChangeShapeType="1"/>
            <a:stCxn id="17422" idx="7"/>
            <a:endCxn id="17416" idx="3"/>
          </p:cNvCxnSpPr>
          <p:nvPr/>
        </p:nvCxnSpPr>
        <p:spPr bwMode="auto">
          <a:xfrm flipV="1">
            <a:off x="5567363" y="2816225"/>
            <a:ext cx="425450" cy="317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1" name="AutoShape 20"/>
          <p:cNvCxnSpPr>
            <a:cxnSpLocks noChangeShapeType="1"/>
            <a:stCxn id="17417" idx="1"/>
            <a:endCxn id="17416" idx="5"/>
          </p:cNvCxnSpPr>
          <p:nvPr/>
        </p:nvCxnSpPr>
        <p:spPr bwMode="auto">
          <a:xfrm flipH="1" flipV="1">
            <a:off x="6259513" y="2816225"/>
            <a:ext cx="427037" cy="317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2" name="Oval 21"/>
          <p:cNvSpPr>
            <a:spLocks noChangeArrowheads="1"/>
          </p:cNvSpPr>
          <p:nvPr/>
        </p:nvSpPr>
        <p:spPr bwMode="auto">
          <a:xfrm>
            <a:off x="5246688" y="3087688"/>
            <a:ext cx="376237" cy="376237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5257800" y="4473575"/>
            <a:ext cx="3429000" cy="936625"/>
            <a:chOff x="3216" y="2736"/>
            <a:chExt cx="2304" cy="629"/>
          </a:xfrm>
        </p:grpSpPr>
        <p:sp>
          <p:nvSpPr>
            <p:cNvPr id="17425" name="Rectangle 29"/>
            <p:cNvSpPr>
              <a:spLocks noChangeArrowheads="1"/>
            </p:cNvSpPr>
            <p:nvPr/>
          </p:nvSpPr>
          <p:spPr bwMode="auto">
            <a:xfrm>
              <a:off x="3216" y="2736"/>
              <a:ext cx="384" cy="384"/>
            </a:xfrm>
            <a:prstGeom prst="rect">
              <a:avLst/>
            </a:prstGeom>
            <a:solidFill>
              <a:srgbClr val="F8F0D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7426" name="Rectangle 30"/>
            <p:cNvSpPr>
              <a:spLocks noChangeArrowheads="1"/>
            </p:cNvSpPr>
            <p:nvPr/>
          </p:nvSpPr>
          <p:spPr bwMode="auto">
            <a:xfrm>
              <a:off x="3600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7427" name="Rectangle 31"/>
            <p:cNvSpPr>
              <a:spLocks noChangeArrowheads="1"/>
            </p:cNvSpPr>
            <p:nvPr/>
          </p:nvSpPr>
          <p:spPr bwMode="auto">
            <a:xfrm>
              <a:off x="3984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7428" name="Rectangle 32"/>
            <p:cNvSpPr>
              <a:spLocks noChangeArrowheads="1"/>
            </p:cNvSpPr>
            <p:nvPr/>
          </p:nvSpPr>
          <p:spPr bwMode="auto">
            <a:xfrm>
              <a:off x="4368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7429" name="Rectangle 33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17430" name="Rectangle 34"/>
            <p:cNvSpPr>
              <a:spLocks noChangeArrowheads="1"/>
            </p:cNvSpPr>
            <p:nvPr/>
          </p:nvSpPr>
          <p:spPr bwMode="auto">
            <a:xfrm>
              <a:off x="5136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7431" name="Rectangle 37"/>
            <p:cNvSpPr>
              <a:spLocks noChangeArrowheads="1"/>
            </p:cNvSpPr>
            <p:nvPr/>
          </p:nvSpPr>
          <p:spPr bwMode="auto">
            <a:xfrm>
              <a:off x="3696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1</a:t>
              </a:r>
              <a:endParaRPr lang="en-US"/>
            </a:p>
          </p:txBody>
        </p:sp>
        <p:sp>
          <p:nvSpPr>
            <p:cNvPr id="17432" name="Rectangle 38"/>
            <p:cNvSpPr>
              <a:spLocks noChangeArrowheads="1"/>
            </p:cNvSpPr>
            <p:nvPr/>
          </p:nvSpPr>
          <p:spPr bwMode="auto">
            <a:xfrm>
              <a:off x="4080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2</a:t>
              </a:r>
              <a:endParaRPr lang="en-US"/>
            </a:p>
          </p:txBody>
        </p:sp>
        <p:sp>
          <p:nvSpPr>
            <p:cNvPr id="17433" name="Rectangle 39"/>
            <p:cNvSpPr>
              <a:spLocks noChangeArrowheads="1"/>
            </p:cNvSpPr>
            <p:nvPr/>
          </p:nvSpPr>
          <p:spPr bwMode="auto">
            <a:xfrm>
              <a:off x="4464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3</a:t>
              </a:r>
              <a:endParaRPr lang="en-US"/>
            </a:p>
          </p:txBody>
        </p:sp>
        <p:sp>
          <p:nvSpPr>
            <p:cNvPr id="17434" name="Rectangle 40"/>
            <p:cNvSpPr>
              <a:spLocks noChangeArrowheads="1"/>
            </p:cNvSpPr>
            <p:nvPr/>
          </p:nvSpPr>
          <p:spPr bwMode="auto">
            <a:xfrm>
              <a:off x="4848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4</a:t>
              </a:r>
              <a:endParaRPr lang="en-US"/>
            </a:p>
          </p:txBody>
        </p:sp>
        <p:sp>
          <p:nvSpPr>
            <p:cNvPr id="17435" name="Rectangle 41"/>
            <p:cNvSpPr>
              <a:spLocks noChangeArrowheads="1"/>
            </p:cNvSpPr>
            <p:nvPr/>
          </p:nvSpPr>
          <p:spPr bwMode="auto">
            <a:xfrm>
              <a:off x="5232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5</a:t>
              </a:r>
              <a:endParaRPr lang="en-US"/>
            </a:p>
          </p:txBody>
        </p:sp>
        <p:sp>
          <p:nvSpPr>
            <p:cNvPr id="17436" name="Rectangle 42"/>
            <p:cNvSpPr>
              <a:spLocks noChangeArrowheads="1"/>
            </p:cNvSpPr>
            <p:nvPr/>
          </p:nvSpPr>
          <p:spPr bwMode="auto">
            <a:xfrm>
              <a:off x="3312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0</a:t>
              </a:r>
              <a:endParaRPr lang="en-US"/>
            </a:p>
          </p:txBody>
        </p:sp>
      </p:grpSp>
      <p:sp>
        <p:nvSpPr>
          <p:cNvPr id="17424" name="Date Placeholder 2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0A3833-C6CC-4330-A7BA-C7980D993B79}" type="slidenum">
              <a:rPr lang="en-US"/>
              <a:pPr/>
              <a:t>48</a:t>
            </a:fld>
            <a:endParaRPr lang="en-US"/>
          </a:p>
        </p:txBody>
      </p:sp>
      <p:sp>
        <p:nvSpPr>
          <p:cNvPr id="41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3886200" cy="4267200"/>
          </a:xfrm>
        </p:spPr>
        <p:txBody>
          <a:bodyPr/>
          <a:lstStyle/>
          <a:p>
            <a:pPr eaLnBrk="1" hangingPunct="1"/>
            <a:r>
              <a:rPr lang="en-US" sz="2400" smtClean="0"/>
              <a:t>We can construct a heap storing </a:t>
            </a:r>
            <a:r>
              <a:rPr lang="en-US" sz="2400" b="1" i="1" smtClean="0">
                <a:latin typeface="Times New Roman" pitchFamily="18" charset="0"/>
              </a:rPr>
              <a:t>n</a:t>
            </a:r>
            <a:r>
              <a:rPr lang="en-US" sz="2400" smtClean="0"/>
              <a:t> given keys in using a bottom-up construction with </a:t>
            </a:r>
            <a:r>
              <a:rPr lang="en-US" sz="2400" smtClean="0">
                <a:latin typeface="Times New Roman" pitchFamily="18" charset="0"/>
              </a:rPr>
              <a:t>log </a:t>
            </a:r>
            <a:r>
              <a:rPr lang="en-US" sz="2400" b="1" i="1" smtClean="0">
                <a:latin typeface="Times New Roman" pitchFamily="18" charset="0"/>
              </a:rPr>
              <a:t>n</a:t>
            </a:r>
            <a:r>
              <a:rPr lang="en-US" sz="2400" smtClean="0"/>
              <a:t> phases</a:t>
            </a:r>
          </a:p>
          <a:p>
            <a:pPr eaLnBrk="1" hangingPunct="1"/>
            <a:r>
              <a:rPr lang="en-US" sz="2400" smtClean="0"/>
              <a:t>In phase </a:t>
            </a:r>
            <a:r>
              <a:rPr lang="en-US" sz="2400" b="1" i="1" smtClean="0">
                <a:latin typeface="Times New Roman" pitchFamily="18" charset="0"/>
              </a:rPr>
              <a:t>i</a:t>
            </a:r>
            <a:r>
              <a:rPr lang="en-US" sz="2400" smtClean="0"/>
              <a:t>, pairs of heaps with </a:t>
            </a:r>
            <a:r>
              <a:rPr lang="en-US" sz="2400" smtClean="0">
                <a:latin typeface="Times New Roman" pitchFamily="18" charset="0"/>
              </a:rPr>
              <a:t>2</a:t>
            </a:r>
            <a:r>
              <a:rPr lang="en-US" sz="2400" b="1" i="1" baseline="30000" smtClean="0">
                <a:latin typeface="Times New Roman" pitchFamily="18" charset="0"/>
              </a:rPr>
              <a:t>i </a:t>
            </a:r>
            <a:r>
              <a:rPr lang="en-US" sz="2400" smtClean="0">
                <a:latin typeface="Symbol" pitchFamily="18" charset="2"/>
              </a:rPr>
              <a:t>-</a:t>
            </a:r>
            <a:r>
              <a:rPr lang="en-US" sz="2400" smtClean="0">
                <a:latin typeface="Times New Roman" pitchFamily="18" charset="0"/>
              </a:rPr>
              <a:t>1</a:t>
            </a:r>
            <a:r>
              <a:rPr lang="en-US" sz="2400" smtClean="0"/>
              <a:t> keys are merged into heaps with </a:t>
            </a:r>
            <a:r>
              <a:rPr lang="en-US" sz="2400" smtClean="0">
                <a:latin typeface="Times New Roman" pitchFamily="18" charset="0"/>
              </a:rPr>
              <a:t>2</a:t>
            </a:r>
            <a:r>
              <a:rPr lang="en-US" sz="2400" b="1" i="1" baseline="30000" smtClean="0">
                <a:latin typeface="Times New Roman" pitchFamily="18" charset="0"/>
              </a:rPr>
              <a:t>i</a:t>
            </a:r>
            <a:r>
              <a:rPr lang="en-US" sz="2400" baseline="30000" smtClean="0">
                <a:latin typeface="Symbol" pitchFamily="18" charset="2"/>
              </a:rPr>
              <a:t>+</a:t>
            </a:r>
            <a:r>
              <a:rPr lang="en-US" sz="2400" baseline="300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Symbol" pitchFamily="18" charset="2"/>
              </a:rPr>
              <a:t>-</a:t>
            </a:r>
            <a:r>
              <a:rPr lang="en-US" sz="2400" smtClean="0">
                <a:latin typeface="Times New Roman" pitchFamily="18" charset="0"/>
              </a:rPr>
              <a:t>1</a:t>
            </a:r>
            <a:r>
              <a:rPr lang="en-US" sz="2400" smtClean="0"/>
              <a:t> keys</a:t>
            </a:r>
          </a:p>
        </p:txBody>
      </p:sp>
      <p:sp>
        <p:nvSpPr>
          <p:cNvPr id="4102" name="Rectangle 6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4800600" y="1676400"/>
            <a:ext cx="3962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endParaRPr lang="ar-SA"/>
          </a:p>
        </p:txBody>
      </p:sp>
      <p:sp>
        <p:nvSpPr>
          <p:cNvPr id="11981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9342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Bottom-up Heap Construction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357813" y="2209800"/>
            <a:ext cx="2514600" cy="838200"/>
            <a:chOff x="3360" y="1392"/>
            <a:chExt cx="1584" cy="528"/>
          </a:xfrm>
        </p:grpSpPr>
        <p:sp>
          <p:nvSpPr>
            <p:cNvPr id="4114" name="AutoShape 9"/>
            <p:cNvSpPr>
              <a:spLocks noChangeArrowheads="1"/>
            </p:cNvSpPr>
            <p:nvPr/>
          </p:nvSpPr>
          <p:spPr bwMode="auto">
            <a:xfrm>
              <a:off x="3360" y="1392"/>
              <a:ext cx="624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Times New Roman" pitchFamily="18" charset="0"/>
                </a:rPr>
                <a:t>2</a:t>
              </a:r>
              <a:r>
                <a:rPr lang="en-US" sz="2000" b="1" i="1" baseline="30000">
                  <a:latin typeface="Times New Roman" pitchFamily="18" charset="0"/>
                </a:rPr>
                <a:t>i </a:t>
              </a:r>
              <a:r>
                <a:rPr lang="en-US" sz="2000">
                  <a:latin typeface="Symbol" pitchFamily="18" charset="2"/>
                </a:rPr>
                <a:t>-</a:t>
              </a:r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115" name="AutoShape 10"/>
            <p:cNvSpPr>
              <a:spLocks noChangeArrowheads="1"/>
            </p:cNvSpPr>
            <p:nvPr/>
          </p:nvSpPr>
          <p:spPr bwMode="auto">
            <a:xfrm>
              <a:off x="4320" y="1392"/>
              <a:ext cx="624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Times New Roman" pitchFamily="18" charset="0"/>
                </a:rPr>
                <a:t>2</a:t>
              </a:r>
              <a:r>
                <a:rPr lang="en-US" sz="2000" b="1" i="1" baseline="30000">
                  <a:latin typeface="Times New Roman" pitchFamily="18" charset="0"/>
                </a:rPr>
                <a:t>i </a:t>
              </a:r>
              <a:r>
                <a:rPr lang="en-US" sz="2000">
                  <a:latin typeface="Symbol" pitchFamily="18" charset="2"/>
                </a:rPr>
                <a:t>-</a:t>
              </a:r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4105" name="AutoShape 18"/>
          <p:cNvSpPr>
            <a:spLocks noChangeArrowheads="1"/>
          </p:cNvSpPr>
          <p:nvPr/>
        </p:nvSpPr>
        <p:spPr bwMode="auto">
          <a:xfrm>
            <a:off x="6424613" y="34290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19829" name="Freeform 21"/>
          <p:cNvSpPr>
            <a:spLocks/>
          </p:cNvSpPr>
          <p:nvPr/>
        </p:nvSpPr>
        <p:spPr bwMode="auto">
          <a:xfrm>
            <a:off x="4773613" y="4191000"/>
            <a:ext cx="3684587" cy="1771650"/>
          </a:xfrm>
          <a:custGeom>
            <a:avLst/>
            <a:gdLst/>
            <a:ahLst/>
            <a:cxnLst>
              <a:cxn ang="0">
                <a:pos x="857" y="147"/>
              </a:cxn>
              <a:cxn ang="0">
                <a:pos x="210" y="981"/>
              </a:cxn>
              <a:cxn ang="0">
                <a:pos x="2119" y="975"/>
              </a:cxn>
              <a:cxn ang="0">
                <a:pos x="1424" y="138"/>
              </a:cxn>
              <a:cxn ang="0">
                <a:pos x="857" y="147"/>
              </a:cxn>
            </a:cxnLst>
            <a:rect l="0" t="0" r="r" b="b"/>
            <a:pathLst>
              <a:path w="2321" h="1116">
                <a:moveTo>
                  <a:pt x="857" y="147"/>
                </a:moveTo>
                <a:cubicBezTo>
                  <a:pt x="722" y="227"/>
                  <a:pt x="0" y="843"/>
                  <a:pt x="210" y="981"/>
                </a:cubicBezTo>
                <a:cubicBezTo>
                  <a:pt x="414" y="1113"/>
                  <a:pt x="1916" y="1116"/>
                  <a:pt x="2119" y="975"/>
                </a:cubicBezTo>
                <a:cubicBezTo>
                  <a:pt x="2321" y="835"/>
                  <a:pt x="1634" y="276"/>
                  <a:pt x="1424" y="138"/>
                </a:cubicBezTo>
                <a:cubicBezTo>
                  <a:pt x="1214" y="0"/>
                  <a:pt x="992" y="67"/>
                  <a:pt x="857" y="14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5334000" y="4868863"/>
            <a:ext cx="990600" cy="8413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6858000" y="4868863"/>
            <a:ext cx="990600" cy="8413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6438900" y="44116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cxnSp>
        <p:nvCxnSpPr>
          <p:cNvPr id="4110" name="AutoShape 15"/>
          <p:cNvCxnSpPr>
            <a:cxnSpLocks noChangeShapeType="1"/>
            <a:stCxn id="4109" idx="3"/>
            <a:endCxn id="4107" idx="0"/>
          </p:cNvCxnSpPr>
          <p:nvPr/>
        </p:nvCxnSpPr>
        <p:spPr bwMode="auto">
          <a:xfrm flipH="1">
            <a:off x="5829300" y="4681538"/>
            <a:ext cx="654050" cy="187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11" name="AutoShape 16"/>
          <p:cNvCxnSpPr>
            <a:cxnSpLocks noChangeShapeType="1"/>
            <a:stCxn id="4109" idx="5"/>
            <a:endCxn id="4108" idx="0"/>
          </p:cNvCxnSpPr>
          <p:nvPr/>
        </p:nvCxnSpPr>
        <p:spPr bwMode="auto">
          <a:xfrm>
            <a:off x="6699250" y="4681538"/>
            <a:ext cx="654050" cy="187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112" name="Rectangle 22"/>
          <p:cNvSpPr>
            <a:spLocks noChangeArrowheads="1"/>
          </p:cNvSpPr>
          <p:nvPr/>
        </p:nvSpPr>
        <p:spPr bwMode="auto">
          <a:xfrm>
            <a:off x="6161088" y="4872038"/>
            <a:ext cx="925512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2</a:t>
            </a:r>
            <a:r>
              <a:rPr lang="en-US" b="1" i="1" baseline="30000">
                <a:latin typeface="Times New Roman" pitchFamily="18" charset="0"/>
              </a:rPr>
              <a:t>i</a:t>
            </a:r>
            <a:r>
              <a:rPr lang="en-US" baseline="30000">
                <a:latin typeface="Symbol" pitchFamily="18" charset="2"/>
              </a:rPr>
              <a:t>+</a:t>
            </a:r>
            <a:r>
              <a:rPr lang="en-US" baseline="30000">
                <a:latin typeface="Times New Roman" pitchFamily="18" charset="0"/>
              </a:rPr>
              <a:t>1</a:t>
            </a:r>
            <a:r>
              <a:rPr lang="en-US">
                <a:latin typeface="Symbol" pitchFamily="18" charset="2"/>
              </a:rPr>
              <a:t>-</a:t>
            </a:r>
            <a:r>
              <a:rPr lang="en-US"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4098" name="Object 25"/>
          <p:cNvGraphicFramePr>
            <a:graphicFrameLocks noChangeAspect="1"/>
          </p:cNvGraphicFramePr>
          <p:nvPr/>
        </p:nvGraphicFramePr>
        <p:xfrm>
          <a:off x="7391400" y="490538"/>
          <a:ext cx="1371600" cy="1246187"/>
        </p:xfrm>
        <a:graphic>
          <a:graphicData uri="http://schemas.openxmlformats.org/presentationml/2006/ole">
            <p:oleObj spid="_x0000_s86018" name="Clip" r:id="rId4" imgW="1744560" imgH="1584360" progId="">
              <p:embed/>
            </p:oleObj>
          </a:graphicData>
        </a:graphic>
      </p:graphicFrame>
      <p:sp>
        <p:nvSpPr>
          <p:cNvPr id="4113" name="Date Placeholder 1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824CED-66CC-42C1-96B0-E569CCD70C9F}" type="slidenum">
              <a:rPr lang="en-US"/>
              <a:pPr/>
              <a:t>49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9461" name="Oval 85"/>
          <p:cNvSpPr>
            <a:spLocks noChangeArrowheads="1"/>
          </p:cNvSpPr>
          <p:nvPr/>
        </p:nvSpPr>
        <p:spPr bwMode="auto">
          <a:xfrm>
            <a:off x="2479675" y="2103438"/>
            <a:ext cx="285750" cy="2841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9462" name="AutoShape 86"/>
          <p:cNvCxnSpPr>
            <a:cxnSpLocks noChangeShapeType="1"/>
            <a:stCxn id="19461" idx="3"/>
            <a:endCxn id="19464" idx="7"/>
          </p:cNvCxnSpPr>
          <p:nvPr/>
        </p:nvCxnSpPr>
        <p:spPr bwMode="auto">
          <a:xfrm flipH="1">
            <a:off x="1663700" y="2346325"/>
            <a:ext cx="857250" cy="2540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463" name="AutoShape 87"/>
          <p:cNvCxnSpPr>
            <a:cxnSpLocks noChangeShapeType="1"/>
            <a:stCxn id="19469" idx="1"/>
            <a:endCxn id="19461" idx="5"/>
          </p:cNvCxnSpPr>
          <p:nvPr/>
        </p:nvCxnSpPr>
        <p:spPr bwMode="auto">
          <a:xfrm flipH="1" flipV="1">
            <a:off x="2724150" y="2346325"/>
            <a:ext cx="857250" cy="2555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464" name="Oval 89"/>
          <p:cNvSpPr>
            <a:spLocks noChangeArrowheads="1"/>
          </p:cNvSpPr>
          <p:nvPr/>
        </p:nvSpPr>
        <p:spPr bwMode="auto">
          <a:xfrm>
            <a:off x="1420813" y="2559050"/>
            <a:ext cx="284162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9465" name="Oval 90"/>
          <p:cNvSpPr>
            <a:spLocks noChangeArrowheads="1"/>
          </p:cNvSpPr>
          <p:nvPr/>
        </p:nvSpPr>
        <p:spPr bwMode="auto">
          <a:xfrm>
            <a:off x="1943100" y="30146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15</a:t>
            </a:r>
          </a:p>
        </p:txBody>
      </p:sp>
      <p:cxnSp>
        <p:nvCxnSpPr>
          <p:cNvPr id="19466" name="AutoShape 95"/>
          <p:cNvCxnSpPr>
            <a:cxnSpLocks noChangeShapeType="1"/>
            <a:stCxn id="19468" idx="7"/>
            <a:endCxn id="19464" idx="3"/>
          </p:cNvCxnSpPr>
          <p:nvPr/>
        </p:nvCxnSpPr>
        <p:spPr bwMode="auto">
          <a:xfrm flipV="1">
            <a:off x="1141413" y="2803525"/>
            <a:ext cx="320675" cy="2428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467" name="AutoShape 96"/>
          <p:cNvCxnSpPr>
            <a:cxnSpLocks noChangeShapeType="1"/>
            <a:stCxn id="19465" idx="1"/>
            <a:endCxn id="19464" idx="5"/>
          </p:cNvCxnSpPr>
          <p:nvPr/>
        </p:nvCxnSpPr>
        <p:spPr bwMode="auto">
          <a:xfrm flipH="1" flipV="1">
            <a:off x="1663700" y="2803525"/>
            <a:ext cx="320675" cy="2428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468" name="Oval 97"/>
          <p:cNvSpPr>
            <a:spLocks noChangeArrowheads="1"/>
          </p:cNvSpPr>
          <p:nvPr/>
        </p:nvSpPr>
        <p:spPr bwMode="auto">
          <a:xfrm>
            <a:off x="898525" y="30146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16</a:t>
            </a:r>
          </a:p>
        </p:txBody>
      </p:sp>
      <p:sp>
        <p:nvSpPr>
          <p:cNvPr id="19469" name="Oval 103"/>
          <p:cNvSpPr>
            <a:spLocks noChangeArrowheads="1"/>
          </p:cNvSpPr>
          <p:nvPr/>
        </p:nvSpPr>
        <p:spPr bwMode="auto">
          <a:xfrm>
            <a:off x="3540125" y="2560638"/>
            <a:ext cx="284163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9470" name="Oval 104"/>
          <p:cNvSpPr>
            <a:spLocks noChangeArrowheads="1"/>
          </p:cNvSpPr>
          <p:nvPr/>
        </p:nvSpPr>
        <p:spPr bwMode="auto">
          <a:xfrm>
            <a:off x="4062413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12</a:t>
            </a:r>
          </a:p>
        </p:txBody>
      </p:sp>
      <p:cxnSp>
        <p:nvCxnSpPr>
          <p:cNvPr id="19471" name="AutoShape 109"/>
          <p:cNvCxnSpPr>
            <a:cxnSpLocks noChangeShapeType="1"/>
            <a:stCxn id="19473" idx="7"/>
            <a:endCxn id="19469" idx="3"/>
          </p:cNvCxnSpPr>
          <p:nvPr/>
        </p:nvCxnSpPr>
        <p:spPr bwMode="auto">
          <a:xfrm flipV="1">
            <a:off x="3260725" y="2805113"/>
            <a:ext cx="320675" cy="2428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472" name="AutoShape 110"/>
          <p:cNvCxnSpPr>
            <a:cxnSpLocks noChangeShapeType="1"/>
            <a:stCxn id="19470" idx="1"/>
            <a:endCxn id="19469" idx="5"/>
          </p:cNvCxnSpPr>
          <p:nvPr/>
        </p:nvCxnSpPr>
        <p:spPr bwMode="auto">
          <a:xfrm flipH="1" flipV="1">
            <a:off x="3783013" y="2805113"/>
            <a:ext cx="320675" cy="2428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473" name="Oval 111"/>
          <p:cNvSpPr>
            <a:spLocks noChangeArrowheads="1"/>
          </p:cNvSpPr>
          <p:nvPr/>
        </p:nvSpPr>
        <p:spPr bwMode="auto">
          <a:xfrm>
            <a:off x="3017838" y="30162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19474" name="Oval 116"/>
          <p:cNvSpPr>
            <a:spLocks noChangeArrowheads="1"/>
          </p:cNvSpPr>
          <p:nvPr/>
        </p:nvSpPr>
        <p:spPr bwMode="auto">
          <a:xfrm>
            <a:off x="4598988" y="1676400"/>
            <a:ext cx="287337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9475" name="AutoShape 117"/>
          <p:cNvCxnSpPr>
            <a:cxnSpLocks noChangeShapeType="1"/>
            <a:stCxn id="19474" idx="5"/>
            <a:endCxn id="19477" idx="1"/>
          </p:cNvCxnSpPr>
          <p:nvPr/>
        </p:nvCxnSpPr>
        <p:spPr bwMode="auto">
          <a:xfrm>
            <a:off x="4843463" y="1919288"/>
            <a:ext cx="1917700" cy="2270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476" name="AutoShape 118"/>
          <p:cNvCxnSpPr>
            <a:cxnSpLocks noChangeShapeType="1"/>
            <a:stCxn id="19474" idx="3"/>
            <a:endCxn id="19461" idx="7"/>
          </p:cNvCxnSpPr>
          <p:nvPr/>
        </p:nvCxnSpPr>
        <p:spPr bwMode="auto">
          <a:xfrm flipH="1">
            <a:off x="2724150" y="1919288"/>
            <a:ext cx="1917700" cy="225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477" name="Oval 119"/>
          <p:cNvSpPr>
            <a:spLocks noChangeArrowheads="1"/>
          </p:cNvSpPr>
          <p:nvPr/>
        </p:nvSpPr>
        <p:spPr bwMode="auto">
          <a:xfrm>
            <a:off x="6719888" y="2105025"/>
            <a:ext cx="285750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9478" name="AutoShape 120"/>
          <p:cNvCxnSpPr>
            <a:cxnSpLocks noChangeShapeType="1"/>
            <a:stCxn id="19477" idx="3"/>
            <a:endCxn id="19480" idx="7"/>
          </p:cNvCxnSpPr>
          <p:nvPr/>
        </p:nvCxnSpPr>
        <p:spPr bwMode="auto">
          <a:xfrm flipH="1">
            <a:off x="5903913" y="2347913"/>
            <a:ext cx="857250" cy="2540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479" name="AutoShape 121"/>
          <p:cNvCxnSpPr>
            <a:cxnSpLocks noChangeShapeType="1"/>
            <a:stCxn id="19485" idx="1"/>
            <a:endCxn id="19477" idx="5"/>
          </p:cNvCxnSpPr>
          <p:nvPr/>
        </p:nvCxnSpPr>
        <p:spPr bwMode="auto">
          <a:xfrm flipH="1" flipV="1">
            <a:off x="6964363" y="2347913"/>
            <a:ext cx="857250" cy="2555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480" name="Oval 123"/>
          <p:cNvSpPr>
            <a:spLocks noChangeArrowheads="1"/>
          </p:cNvSpPr>
          <p:nvPr/>
        </p:nvSpPr>
        <p:spPr bwMode="auto">
          <a:xfrm>
            <a:off x="5661025" y="2560638"/>
            <a:ext cx="284163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9481" name="Oval 124"/>
          <p:cNvSpPr>
            <a:spLocks noChangeArrowheads="1"/>
          </p:cNvSpPr>
          <p:nvPr/>
        </p:nvSpPr>
        <p:spPr bwMode="auto">
          <a:xfrm>
            <a:off x="6183313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19482" name="AutoShape 129"/>
          <p:cNvCxnSpPr>
            <a:cxnSpLocks noChangeShapeType="1"/>
            <a:stCxn id="19484" idx="7"/>
            <a:endCxn id="19480" idx="3"/>
          </p:cNvCxnSpPr>
          <p:nvPr/>
        </p:nvCxnSpPr>
        <p:spPr bwMode="auto">
          <a:xfrm flipV="1">
            <a:off x="5381625" y="2805113"/>
            <a:ext cx="320675" cy="2428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483" name="AutoShape 130"/>
          <p:cNvCxnSpPr>
            <a:cxnSpLocks noChangeShapeType="1"/>
            <a:stCxn id="19481" idx="1"/>
            <a:endCxn id="19480" idx="5"/>
          </p:cNvCxnSpPr>
          <p:nvPr/>
        </p:nvCxnSpPr>
        <p:spPr bwMode="auto">
          <a:xfrm flipH="1" flipV="1">
            <a:off x="5903913" y="2805113"/>
            <a:ext cx="320675" cy="2428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484" name="Oval 131"/>
          <p:cNvSpPr>
            <a:spLocks noChangeArrowheads="1"/>
          </p:cNvSpPr>
          <p:nvPr/>
        </p:nvSpPr>
        <p:spPr bwMode="auto">
          <a:xfrm>
            <a:off x="5138738" y="30162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19485" name="Oval 137"/>
          <p:cNvSpPr>
            <a:spLocks noChangeArrowheads="1"/>
          </p:cNvSpPr>
          <p:nvPr/>
        </p:nvSpPr>
        <p:spPr bwMode="auto">
          <a:xfrm>
            <a:off x="7780338" y="2562225"/>
            <a:ext cx="284162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9486" name="Oval 138"/>
          <p:cNvSpPr>
            <a:spLocks noChangeArrowheads="1"/>
          </p:cNvSpPr>
          <p:nvPr/>
        </p:nvSpPr>
        <p:spPr bwMode="auto">
          <a:xfrm>
            <a:off x="8302625" y="30178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20</a:t>
            </a:r>
          </a:p>
        </p:txBody>
      </p:sp>
      <p:cxnSp>
        <p:nvCxnSpPr>
          <p:cNvPr id="19487" name="AutoShape 143"/>
          <p:cNvCxnSpPr>
            <a:cxnSpLocks noChangeShapeType="1"/>
            <a:stCxn id="19489" idx="7"/>
            <a:endCxn id="19485" idx="3"/>
          </p:cNvCxnSpPr>
          <p:nvPr/>
        </p:nvCxnSpPr>
        <p:spPr bwMode="auto">
          <a:xfrm flipV="1">
            <a:off x="7500938" y="2806700"/>
            <a:ext cx="320675" cy="2428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488" name="AutoShape 144"/>
          <p:cNvCxnSpPr>
            <a:cxnSpLocks noChangeShapeType="1"/>
            <a:stCxn id="19486" idx="1"/>
            <a:endCxn id="19485" idx="5"/>
          </p:cNvCxnSpPr>
          <p:nvPr/>
        </p:nvCxnSpPr>
        <p:spPr bwMode="auto">
          <a:xfrm flipH="1" flipV="1">
            <a:off x="8023225" y="2806700"/>
            <a:ext cx="320675" cy="2428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489" name="Oval 145"/>
          <p:cNvSpPr>
            <a:spLocks noChangeArrowheads="1"/>
          </p:cNvSpPr>
          <p:nvPr/>
        </p:nvSpPr>
        <p:spPr bwMode="auto">
          <a:xfrm>
            <a:off x="7258050" y="30178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23</a:t>
            </a:r>
          </a:p>
        </p:txBody>
      </p:sp>
      <p:sp>
        <p:nvSpPr>
          <p:cNvPr id="19490" name="Oval 150"/>
          <p:cNvSpPr>
            <a:spLocks noChangeArrowheads="1"/>
          </p:cNvSpPr>
          <p:nvPr/>
        </p:nvSpPr>
        <p:spPr bwMode="auto">
          <a:xfrm>
            <a:off x="2452688" y="4618038"/>
            <a:ext cx="285750" cy="2841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9491" name="AutoShape 151"/>
          <p:cNvCxnSpPr>
            <a:cxnSpLocks noChangeShapeType="1"/>
            <a:stCxn id="19490" idx="3"/>
            <a:endCxn id="19493" idx="7"/>
          </p:cNvCxnSpPr>
          <p:nvPr/>
        </p:nvCxnSpPr>
        <p:spPr bwMode="auto">
          <a:xfrm flipH="1">
            <a:off x="1636713" y="4860925"/>
            <a:ext cx="857250" cy="239713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492" name="AutoShape 152"/>
          <p:cNvCxnSpPr>
            <a:cxnSpLocks noChangeShapeType="1"/>
            <a:stCxn id="19498" idx="1"/>
            <a:endCxn id="19490" idx="5"/>
          </p:cNvCxnSpPr>
          <p:nvPr/>
        </p:nvCxnSpPr>
        <p:spPr bwMode="auto">
          <a:xfrm flipH="1" flipV="1">
            <a:off x="2697163" y="4860925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493" name="Oval 153"/>
          <p:cNvSpPr>
            <a:spLocks noChangeArrowheads="1"/>
          </p:cNvSpPr>
          <p:nvPr/>
        </p:nvSpPr>
        <p:spPr bwMode="auto">
          <a:xfrm>
            <a:off x="1393825" y="50736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25</a:t>
            </a:r>
          </a:p>
        </p:txBody>
      </p:sp>
      <p:sp>
        <p:nvSpPr>
          <p:cNvPr id="19494" name="Oval 154"/>
          <p:cNvSpPr>
            <a:spLocks noChangeArrowheads="1"/>
          </p:cNvSpPr>
          <p:nvPr/>
        </p:nvSpPr>
        <p:spPr bwMode="auto">
          <a:xfrm>
            <a:off x="1916113" y="55292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15</a:t>
            </a:r>
          </a:p>
        </p:txBody>
      </p:sp>
      <p:cxnSp>
        <p:nvCxnSpPr>
          <p:cNvPr id="19495" name="AutoShape 159"/>
          <p:cNvCxnSpPr>
            <a:cxnSpLocks noChangeShapeType="1"/>
            <a:stCxn id="19497" idx="7"/>
            <a:endCxn id="19493" idx="3"/>
          </p:cNvCxnSpPr>
          <p:nvPr/>
        </p:nvCxnSpPr>
        <p:spPr bwMode="auto">
          <a:xfrm flipV="1">
            <a:off x="1114425" y="53324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96" name="AutoShape 160"/>
          <p:cNvCxnSpPr>
            <a:cxnSpLocks noChangeShapeType="1"/>
            <a:stCxn id="19494" idx="1"/>
            <a:endCxn id="19493" idx="5"/>
          </p:cNvCxnSpPr>
          <p:nvPr/>
        </p:nvCxnSpPr>
        <p:spPr bwMode="auto">
          <a:xfrm flipH="1" flipV="1">
            <a:off x="1636713" y="53324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9497" name="Oval 161"/>
          <p:cNvSpPr>
            <a:spLocks noChangeArrowheads="1"/>
          </p:cNvSpPr>
          <p:nvPr/>
        </p:nvSpPr>
        <p:spPr bwMode="auto">
          <a:xfrm>
            <a:off x="871538" y="55292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16</a:t>
            </a:r>
          </a:p>
        </p:txBody>
      </p:sp>
      <p:sp>
        <p:nvSpPr>
          <p:cNvPr id="19498" name="Oval 166"/>
          <p:cNvSpPr>
            <a:spLocks noChangeArrowheads="1"/>
          </p:cNvSpPr>
          <p:nvPr/>
        </p:nvSpPr>
        <p:spPr bwMode="auto">
          <a:xfrm>
            <a:off x="35131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19499" name="Oval 167"/>
          <p:cNvSpPr>
            <a:spLocks noChangeArrowheads="1"/>
          </p:cNvSpPr>
          <p:nvPr/>
        </p:nvSpPr>
        <p:spPr bwMode="auto">
          <a:xfrm>
            <a:off x="40354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12</a:t>
            </a:r>
          </a:p>
        </p:txBody>
      </p:sp>
      <p:cxnSp>
        <p:nvCxnSpPr>
          <p:cNvPr id="19500" name="AutoShape 172"/>
          <p:cNvCxnSpPr>
            <a:cxnSpLocks noChangeShapeType="1"/>
            <a:stCxn id="19502" idx="7"/>
            <a:endCxn id="19498" idx="3"/>
          </p:cNvCxnSpPr>
          <p:nvPr/>
        </p:nvCxnSpPr>
        <p:spPr bwMode="auto">
          <a:xfrm flipV="1">
            <a:off x="3233738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501" name="AutoShape 173"/>
          <p:cNvCxnSpPr>
            <a:cxnSpLocks noChangeShapeType="1"/>
            <a:stCxn id="19499" idx="1"/>
            <a:endCxn id="19498" idx="5"/>
          </p:cNvCxnSpPr>
          <p:nvPr/>
        </p:nvCxnSpPr>
        <p:spPr bwMode="auto">
          <a:xfrm flipH="1" flipV="1">
            <a:off x="37560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9502" name="Oval 174"/>
          <p:cNvSpPr>
            <a:spLocks noChangeArrowheads="1"/>
          </p:cNvSpPr>
          <p:nvPr/>
        </p:nvSpPr>
        <p:spPr bwMode="auto">
          <a:xfrm>
            <a:off x="2990850" y="55308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19503" name="Oval 179"/>
          <p:cNvSpPr>
            <a:spLocks noChangeArrowheads="1"/>
          </p:cNvSpPr>
          <p:nvPr/>
        </p:nvSpPr>
        <p:spPr bwMode="auto">
          <a:xfrm>
            <a:off x="4572000" y="41910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9504" name="AutoShape 180"/>
          <p:cNvCxnSpPr>
            <a:cxnSpLocks noChangeShapeType="1"/>
            <a:stCxn id="19503" idx="5"/>
            <a:endCxn id="19506" idx="1"/>
          </p:cNvCxnSpPr>
          <p:nvPr/>
        </p:nvCxnSpPr>
        <p:spPr bwMode="auto">
          <a:xfrm>
            <a:off x="4816475" y="4433888"/>
            <a:ext cx="1917700" cy="2270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505" name="AutoShape 181"/>
          <p:cNvCxnSpPr>
            <a:cxnSpLocks noChangeShapeType="1"/>
            <a:stCxn id="19503" idx="3"/>
            <a:endCxn id="19490" idx="7"/>
          </p:cNvCxnSpPr>
          <p:nvPr/>
        </p:nvCxnSpPr>
        <p:spPr bwMode="auto">
          <a:xfrm flipH="1">
            <a:off x="2697163" y="4433888"/>
            <a:ext cx="1917700" cy="225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506" name="Oval 182"/>
          <p:cNvSpPr>
            <a:spLocks noChangeArrowheads="1"/>
          </p:cNvSpPr>
          <p:nvPr/>
        </p:nvSpPr>
        <p:spPr bwMode="auto">
          <a:xfrm>
            <a:off x="6692900" y="4619625"/>
            <a:ext cx="285750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9507" name="AutoShape 183"/>
          <p:cNvCxnSpPr>
            <a:cxnSpLocks noChangeShapeType="1"/>
            <a:stCxn id="19506" idx="3"/>
            <a:endCxn id="19509" idx="7"/>
          </p:cNvCxnSpPr>
          <p:nvPr/>
        </p:nvCxnSpPr>
        <p:spPr bwMode="auto">
          <a:xfrm flipH="1">
            <a:off x="5876925" y="4862513"/>
            <a:ext cx="857250" cy="2397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508" name="AutoShape 184"/>
          <p:cNvCxnSpPr>
            <a:cxnSpLocks noChangeShapeType="1"/>
            <a:stCxn id="19514" idx="1"/>
            <a:endCxn id="19506" idx="5"/>
          </p:cNvCxnSpPr>
          <p:nvPr/>
        </p:nvCxnSpPr>
        <p:spPr bwMode="auto">
          <a:xfrm flipH="1" flipV="1">
            <a:off x="6937375" y="4862513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509" name="Oval 185"/>
          <p:cNvSpPr>
            <a:spLocks noChangeArrowheads="1"/>
          </p:cNvSpPr>
          <p:nvPr/>
        </p:nvSpPr>
        <p:spPr bwMode="auto">
          <a:xfrm>
            <a:off x="56340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11</a:t>
            </a:r>
          </a:p>
        </p:txBody>
      </p:sp>
      <p:sp>
        <p:nvSpPr>
          <p:cNvPr id="19510" name="Oval 186"/>
          <p:cNvSpPr>
            <a:spLocks noChangeArrowheads="1"/>
          </p:cNvSpPr>
          <p:nvPr/>
        </p:nvSpPr>
        <p:spPr bwMode="auto">
          <a:xfrm>
            <a:off x="61563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19511" name="AutoShape 191"/>
          <p:cNvCxnSpPr>
            <a:cxnSpLocks noChangeShapeType="1"/>
            <a:stCxn id="19513" idx="7"/>
            <a:endCxn id="19509" idx="3"/>
          </p:cNvCxnSpPr>
          <p:nvPr/>
        </p:nvCxnSpPr>
        <p:spPr bwMode="auto">
          <a:xfrm flipV="1">
            <a:off x="5354638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512" name="AutoShape 192"/>
          <p:cNvCxnSpPr>
            <a:cxnSpLocks noChangeShapeType="1"/>
            <a:stCxn id="19510" idx="1"/>
            <a:endCxn id="19509" idx="5"/>
          </p:cNvCxnSpPr>
          <p:nvPr/>
        </p:nvCxnSpPr>
        <p:spPr bwMode="auto">
          <a:xfrm flipH="1" flipV="1">
            <a:off x="58769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9513" name="Oval 193"/>
          <p:cNvSpPr>
            <a:spLocks noChangeArrowheads="1"/>
          </p:cNvSpPr>
          <p:nvPr/>
        </p:nvSpPr>
        <p:spPr bwMode="auto">
          <a:xfrm>
            <a:off x="5111750" y="55308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19514" name="Oval 198"/>
          <p:cNvSpPr>
            <a:spLocks noChangeArrowheads="1"/>
          </p:cNvSpPr>
          <p:nvPr/>
        </p:nvSpPr>
        <p:spPr bwMode="auto">
          <a:xfrm>
            <a:off x="7753350" y="5076825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27</a:t>
            </a:r>
          </a:p>
        </p:txBody>
      </p:sp>
      <p:sp>
        <p:nvSpPr>
          <p:cNvPr id="19515" name="Oval 199"/>
          <p:cNvSpPr>
            <a:spLocks noChangeArrowheads="1"/>
          </p:cNvSpPr>
          <p:nvPr/>
        </p:nvSpPr>
        <p:spPr bwMode="auto">
          <a:xfrm>
            <a:off x="8275638" y="55324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20</a:t>
            </a:r>
          </a:p>
        </p:txBody>
      </p:sp>
      <p:cxnSp>
        <p:nvCxnSpPr>
          <p:cNvPr id="19516" name="AutoShape 204"/>
          <p:cNvCxnSpPr>
            <a:cxnSpLocks noChangeShapeType="1"/>
            <a:stCxn id="19518" idx="7"/>
            <a:endCxn id="19514" idx="3"/>
          </p:cNvCxnSpPr>
          <p:nvPr/>
        </p:nvCxnSpPr>
        <p:spPr bwMode="auto">
          <a:xfrm flipV="1">
            <a:off x="7473950" y="53355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517" name="AutoShape 205"/>
          <p:cNvCxnSpPr>
            <a:cxnSpLocks noChangeShapeType="1"/>
            <a:stCxn id="19515" idx="1"/>
            <a:endCxn id="19514" idx="5"/>
          </p:cNvCxnSpPr>
          <p:nvPr/>
        </p:nvCxnSpPr>
        <p:spPr bwMode="auto">
          <a:xfrm flipH="1" flipV="1">
            <a:off x="7996238" y="53355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9518" name="Oval 206"/>
          <p:cNvSpPr>
            <a:spLocks noChangeArrowheads="1"/>
          </p:cNvSpPr>
          <p:nvPr/>
        </p:nvSpPr>
        <p:spPr bwMode="auto">
          <a:xfrm>
            <a:off x="7231063" y="55324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23</a:t>
            </a:r>
          </a:p>
        </p:txBody>
      </p:sp>
      <p:sp>
        <p:nvSpPr>
          <p:cNvPr id="19519" name="Date Placeholder 6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2DD241-53FB-44C9-A444-0F8C58AF4B12}" type="slidenum">
              <a:rPr lang="en-US"/>
              <a:pPr/>
              <a:t>5</a:t>
            </a:fld>
            <a:endParaRPr lang="en-US"/>
          </a:p>
        </p:txBody>
      </p:sp>
      <p:sp>
        <p:nvSpPr>
          <p:cNvPr id="614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 2</a:t>
            </a:r>
          </a:p>
        </p:txBody>
      </p:sp>
      <p:sp>
        <p:nvSpPr>
          <p:cNvPr id="6148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2. Store the nodes in one of the natural traversals: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</a:t>
            </a:r>
            <a:r>
              <a:rPr lang="en-US" sz="2400" dirty="0" smtClean="0">
                <a:latin typeface="SimSun" pitchFamily="2" charset="-122"/>
              </a:rPr>
              <a:t>class Node {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	Data		</a:t>
            </a:r>
            <a:r>
              <a:rPr lang="en-US" sz="2400" dirty="0" err="1" smtClean="0">
                <a:latin typeface="SimSun" pitchFamily="2" charset="-122"/>
              </a:rPr>
              <a:t>elt</a:t>
            </a:r>
            <a:r>
              <a:rPr lang="en-US" sz="2400" dirty="0" smtClean="0">
                <a:latin typeface="SimSun" pitchFamily="2" charset="-122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	</a:t>
            </a:r>
            <a:r>
              <a:rPr lang="en-US" sz="2400" dirty="0" err="1" smtClean="0">
                <a:latin typeface="SimSun" pitchFamily="2" charset="-122"/>
              </a:rPr>
              <a:t>boolean</a:t>
            </a:r>
            <a:r>
              <a:rPr lang="en-US" sz="2400" dirty="0" smtClean="0">
                <a:latin typeface="SimSun" pitchFamily="2" charset="-122"/>
              </a:rPr>
              <a:t>	left;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	</a:t>
            </a:r>
            <a:r>
              <a:rPr lang="en-US" sz="2400" dirty="0" err="1" smtClean="0">
                <a:latin typeface="SimSun" pitchFamily="2" charset="-122"/>
              </a:rPr>
              <a:t>boolean</a:t>
            </a:r>
            <a:r>
              <a:rPr lang="en-US" sz="2400" dirty="0" smtClean="0">
                <a:latin typeface="SimSun" pitchFamily="2" charset="-122"/>
              </a:rPr>
              <a:t>	right;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};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Node[] </a:t>
            </a:r>
            <a:r>
              <a:rPr lang="en-US" sz="2400" dirty="0" err="1" smtClean="0">
                <a:latin typeface="SimSun" pitchFamily="2" charset="-122"/>
              </a:rPr>
              <a:t>BinaryTree</a:t>
            </a:r>
            <a:r>
              <a:rPr lang="en-US" sz="2400" dirty="0" smtClean="0">
                <a:latin typeface="SimSun" pitchFamily="2" charset="-122"/>
              </a:rPr>
              <a:t>[</a:t>
            </a:r>
            <a:r>
              <a:rPr lang="en-US" sz="2400" dirty="0" err="1" smtClean="0">
                <a:latin typeface="SimSun" pitchFamily="2" charset="-122"/>
              </a:rPr>
              <a:t>TreeSize</a:t>
            </a:r>
            <a:r>
              <a:rPr lang="en-US" sz="2400" dirty="0" smtClean="0">
                <a:latin typeface="SimSun" pitchFamily="2" charset="-122"/>
              </a:rPr>
              <a:t>]; </a:t>
            </a:r>
            <a:endParaRPr lang="en-US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A6D42C-D050-424C-B55F-88E1735AC742}" type="slidenum">
              <a:rPr lang="en-US"/>
              <a:pPr/>
              <a:t>50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(contd.)</a:t>
            </a:r>
          </a:p>
        </p:txBody>
      </p:sp>
      <p:sp>
        <p:nvSpPr>
          <p:cNvPr id="20485" name="Oval 4"/>
          <p:cNvSpPr>
            <a:spLocks noChangeArrowheads="1"/>
          </p:cNvSpPr>
          <p:nvPr/>
        </p:nvSpPr>
        <p:spPr bwMode="auto">
          <a:xfrm>
            <a:off x="2528888" y="2103438"/>
            <a:ext cx="285750" cy="2841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0486" name="AutoShape 5"/>
          <p:cNvCxnSpPr>
            <a:cxnSpLocks noChangeShapeType="1"/>
            <a:stCxn id="20485" idx="3"/>
            <a:endCxn id="20488" idx="7"/>
          </p:cNvCxnSpPr>
          <p:nvPr/>
        </p:nvCxnSpPr>
        <p:spPr bwMode="auto">
          <a:xfrm flipH="1">
            <a:off x="1712913" y="2346325"/>
            <a:ext cx="857250" cy="239713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0487" name="AutoShape 6"/>
          <p:cNvCxnSpPr>
            <a:cxnSpLocks noChangeShapeType="1"/>
            <a:stCxn id="20493" idx="1"/>
            <a:endCxn id="20485" idx="5"/>
          </p:cNvCxnSpPr>
          <p:nvPr/>
        </p:nvCxnSpPr>
        <p:spPr bwMode="auto">
          <a:xfrm flipH="1" flipV="1">
            <a:off x="2773363" y="2346325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0488" name="Oval 7"/>
          <p:cNvSpPr>
            <a:spLocks noChangeArrowheads="1"/>
          </p:cNvSpPr>
          <p:nvPr/>
        </p:nvSpPr>
        <p:spPr bwMode="auto">
          <a:xfrm>
            <a:off x="1470025" y="25590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25</a:t>
            </a:r>
          </a:p>
        </p:txBody>
      </p:sp>
      <p:sp>
        <p:nvSpPr>
          <p:cNvPr id="20489" name="Oval 8"/>
          <p:cNvSpPr>
            <a:spLocks noChangeArrowheads="1"/>
          </p:cNvSpPr>
          <p:nvPr/>
        </p:nvSpPr>
        <p:spPr bwMode="auto">
          <a:xfrm>
            <a:off x="1992313" y="30146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15</a:t>
            </a:r>
          </a:p>
        </p:txBody>
      </p:sp>
      <p:cxnSp>
        <p:nvCxnSpPr>
          <p:cNvPr id="20490" name="AutoShape 13"/>
          <p:cNvCxnSpPr>
            <a:cxnSpLocks noChangeShapeType="1"/>
            <a:stCxn id="20492" idx="7"/>
            <a:endCxn id="20488" idx="3"/>
          </p:cNvCxnSpPr>
          <p:nvPr/>
        </p:nvCxnSpPr>
        <p:spPr bwMode="auto">
          <a:xfrm flipV="1">
            <a:off x="1190625" y="28178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91" name="AutoShape 14"/>
          <p:cNvCxnSpPr>
            <a:cxnSpLocks noChangeShapeType="1"/>
            <a:stCxn id="20489" idx="1"/>
            <a:endCxn id="20488" idx="5"/>
          </p:cNvCxnSpPr>
          <p:nvPr/>
        </p:nvCxnSpPr>
        <p:spPr bwMode="auto">
          <a:xfrm flipH="1" flipV="1">
            <a:off x="1712913" y="28178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92" name="Oval 15"/>
          <p:cNvSpPr>
            <a:spLocks noChangeArrowheads="1"/>
          </p:cNvSpPr>
          <p:nvPr/>
        </p:nvSpPr>
        <p:spPr bwMode="auto">
          <a:xfrm>
            <a:off x="947738" y="30146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16</a:t>
            </a:r>
          </a:p>
        </p:txBody>
      </p:sp>
      <p:sp>
        <p:nvSpPr>
          <p:cNvPr id="20493" name="Oval 20"/>
          <p:cNvSpPr>
            <a:spLocks noChangeArrowheads="1"/>
          </p:cNvSpPr>
          <p:nvPr/>
        </p:nvSpPr>
        <p:spPr bwMode="auto">
          <a:xfrm>
            <a:off x="3589338" y="25606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20494" name="Oval 21"/>
          <p:cNvSpPr>
            <a:spLocks noChangeArrowheads="1"/>
          </p:cNvSpPr>
          <p:nvPr/>
        </p:nvSpPr>
        <p:spPr bwMode="auto">
          <a:xfrm>
            <a:off x="41116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12</a:t>
            </a:r>
          </a:p>
        </p:txBody>
      </p:sp>
      <p:cxnSp>
        <p:nvCxnSpPr>
          <p:cNvPr id="20495" name="AutoShape 26"/>
          <p:cNvCxnSpPr>
            <a:cxnSpLocks noChangeShapeType="1"/>
            <a:stCxn id="20497" idx="7"/>
            <a:endCxn id="20493" idx="3"/>
          </p:cNvCxnSpPr>
          <p:nvPr/>
        </p:nvCxnSpPr>
        <p:spPr bwMode="auto">
          <a:xfrm flipV="1">
            <a:off x="3309938" y="28194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96" name="AutoShape 27"/>
          <p:cNvCxnSpPr>
            <a:cxnSpLocks noChangeShapeType="1"/>
            <a:stCxn id="20494" idx="1"/>
            <a:endCxn id="20493" idx="5"/>
          </p:cNvCxnSpPr>
          <p:nvPr/>
        </p:nvCxnSpPr>
        <p:spPr bwMode="auto">
          <a:xfrm flipH="1" flipV="1">
            <a:off x="3832225" y="28194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97" name="Oval 28"/>
          <p:cNvSpPr>
            <a:spLocks noChangeArrowheads="1"/>
          </p:cNvSpPr>
          <p:nvPr/>
        </p:nvSpPr>
        <p:spPr bwMode="auto">
          <a:xfrm>
            <a:off x="30670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20498" name="Oval 33"/>
          <p:cNvSpPr>
            <a:spLocks noChangeArrowheads="1"/>
          </p:cNvSpPr>
          <p:nvPr/>
        </p:nvSpPr>
        <p:spPr bwMode="auto">
          <a:xfrm>
            <a:off x="4648200" y="16764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0499" name="AutoShape 34"/>
          <p:cNvCxnSpPr>
            <a:cxnSpLocks noChangeShapeType="1"/>
            <a:stCxn id="20498" idx="5"/>
            <a:endCxn id="20501" idx="1"/>
          </p:cNvCxnSpPr>
          <p:nvPr/>
        </p:nvCxnSpPr>
        <p:spPr bwMode="auto">
          <a:xfrm>
            <a:off x="4892675" y="1919288"/>
            <a:ext cx="1917700" cy="2270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0500" name="AutoShape 35"/>
          <p:cNvCxnSpPr>
            <a:cxnSpLocks noChangeShapeType="1"/>
            <a:stCxn id="20498" idx="3"/>
            <a:endCxn id="20485" idx="7"/>
          </p:cNvCxnSpPr>
          <p:nvPr/>
        </p:nvCxnSpPr>
        <p:spPr bwMode="auto">
          <a:xfrm flipH="1">
            <a:off x="2773363" y="1919288"/>
            <a:ext cx="1917700" cy="225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0501" name="Oval 36"/>
          <p:cNvSpPr>
            <a:spLocks noChangeArrowheads="1"/>
          </p:cNvSpPr>
          <p:nvPr/>
        </p:nvSpPr>
        <p:spPr bwMode="auto">
          <a:xfrm>
            <a:off x="6769100" y="2105025"/>
            <a:ext cx="285750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0502" name="AutoShape 37"/>
          <p:cNvCxnSpPr>
            <a:cxnSpLocks noChangeShapeType="1"/>
            <a:stCxn id="20501" idx="3"/>
            <a:endCxn id="20504" idx="7"/>
          </p:cNvCxnSpPr>
          <p:nvPr/>
        </p:nvCxnSpPr>
        <p:spPr bwMode="auto">
          <a:xfrm flipH="1">
            <a:off x="5953125" y="2347913"/>
            <a:ext cx="857250" cy="2397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0503" name="AutoShape 38"/>
          <p:cNvCxnSpPr>
            <a:cxnSpLocks noChangeShapeType="1"/>
            <a:stCxn id="20509" idx="1"/>
            <a:endCxn id="20501" idx="5"/>
          </p:cNvCxnSpPr>
          <p:nvPr/>
        </p:nvCxnSpPr>
        <p:spPr bwMode="auto">
          <a:xfrm flipH="1" flipV="1">
            <a:off x="7013575" y="2347913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0504" name="Oval 39"/>
          <p:cNvSpPr>
            <a:spLocks noChangeArrowheads="1"/>
          </p:cNvSpPr>
          <p:nvPr/>
        </p:nvSpPr>
        <p:spPr bwMode="auto">
          <a:xfrm>
            <a:off x="5710238" y="25606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11</a:t>
            </a:r>
          </a:p>
        </p:txBody>
      </p:sp>
      <p:sp>
        <p:nvSpPr>
          <p:cNvPr id="20505" name="Oval 40"/>
          <p:cNvSpPr>
            <a:spLocks noChangeArrowheads="1"/>
          </p:cNvSpPr>
          <p:nvPr/>
        </p:nvSpPr>
        <p:spPr bwMode="auto">
          <a:xfrm>
            <a:off x="62325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cxnSp>
        <p:nvCxnSpPr>
          <p:cNvPr id="20506" name="AutoShape 45"/>
          <p:cNvCxnSpPr>
            <a:cxnSpLocks noChangeShapeType="1"/>
            <a:stCxn id="20508" idx="7"/>
            <a:endCxn id="20504" idx="3"/>
          </p:cNvCxnSpPr>
          <p:nvPr/>
        </p:nvCxnSpPr>
        <p:spPr bwMode="auto">
          <a:xfrm flipV="1">
            <a:off x="5430838" y="28194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07" name="AutoShape 46"/>
          <p:cNvCxnSpPr>
            <a:cxnSpLocks noChangeShapeType="1"/>
            <a:stCxn id="20505" idx="1"/>
            <a:endCxn id="20504" idx="5"/>
          </p:cNvCxnSpPr>
          <p:nvPr/>
        </p:nvCxnSpPr>
        <p:spPr bwMode="auto">
          <a:xfrm flipH="1" flipV="1">
            <a:off x="5953125" y="28194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0508" name="Oval 47"/>
          <p:cNvSpPr>
            <a:spLocks noChangeArrowheads="1"/>
          </p:cNvSpPr>
          <p:nvPr/>
        </p:nvSpPr>
        <p:spPr bwMode="auto">
          <a:xfrm>
            <a:off x="51879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20509" name="Oval 52"/>
          <p:cNvSpPr>
            <a:spLocks noChangeArrowheads="1"/>
          </p:cNvSpPr>
          <p:nvPr/>
        </p:nvSpPr>
        <p:spPr bwMode="auto">
          <a:xfrm>
            <a:off x="7829550" y="2562225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27</a:t>
            </a:r>
          </a:p>
        </p:txBody>
      </p:sp>
      <p:sp>
        <p:nvSpPr>
          <p:cNvPr id="20510" name="Oval 53"/>
          <p:cNvSpPr>
            <a:spLocks noChangeArrowheads="1"/>
          </p:cNvSpPr>
          <p:nvPr/>
        </p:nvSpPr>
        <p:spPr bwMode="auto">
          <a:xfrm>
            <a:off x="8351838" y="30178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20</a:t>
            </a:r>
          </a:p>
        </p:txBody>
      </p:sp>
      <p:cxnSp>
        <p:nvCxnSpPr>
          <p:cNvPr id="20511" name="AutoShape 58"/>
          <p:cNvCxnSpPr>
            <a:cxnSpLocks noChangeShapeType="1"/>
            <a:stCxn id="20513" idx="7"/>
            <a:endCxn id="20509" idx="3"/>
          </p:cNvCxnSpPr>
          <p:nvPr/>
        </p:nvCxnSpPr>
        <p:spPr bwMode="auto">
          <a:xfrm flipV="1">
            <a:off x="7550150" y="28209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12" name="AutoShape 59"/>
          <p:cNvCxnSpPr>
            <a:cxnSpLocks noChangeShapeType="1"/>
            <a:stCxn id="20510" idx="1"/>
            <a:endCxn id="20509" idx="5"/>
          </p:cNvCxnSpPr>
          <p:nvPr/>
        </p:nvCxnSpPr>
        <p:spPr bwMode="auto">
          <a:xfrm flipH="1" flipV="1">
            <a:off x="8072438" y="28209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0513" name="Oval 60"/>
          <p:cNvSpPr>
            <a:spLocks noChangeArrowheads="1"/>
          </p:cNvSpPr>
          <p:nvPr/>
        </p:nvSpPr>
        <p:spPr bwMode="auto">
          <a:xfrm>
            <a:off x="7307263" y="30178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23</a:t>
            </a:r>
          </a:p>
        </p:txBody>
      </p:sp>
      <p:sp>
        <p:nvSpPr>
          <p:cNvPr id="20514" name="Oval 65"/>
          <p:cNvSpPr>
            <a:spLocks noChangeArrowheads="1"/>
          </p:cNvSpPr>
          <p:nvPr/>
        </p:nvSpPr>
        <p:spPr bwMode="auto">
          <a:xfrm>
            <a:off x="2452688" y="4618038"/>
            <a:ext cx="285750" cy="2841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0515" name="AutoShape 66"/>
          <p:cNvCxnSpPr>
            <a:cxnSpLocks noChangeShapeType="1"/>
            <a:stCxn id="20514" idx="3"/>
            <a:endCxn id="20517" idx="7"/>
          </p:cNvCxnSpPr>
          <p:nvPr/>
        </p:nvCxnSpPr>
        <p:spPr bwMode="auto">
          <a:xfrm flipH="1">
            <a:off x="1636713" y="4860925"/>
            <a:ext cx="857250" cy="239713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0516" name="AutoShape 67"/>
          <p:cNvCxnSpPr>
            <a:cxnSpLocks noChangeShapeType="1"/>
            <a:stCxn id="20522" idx="1"/>
            <a:endCxn id="20514" idx="5"/>
          </p:cNvCxnSpPr>
          <p:nvPr/>
        </p:nvCxnSpPr>
        <p:spPr bwMode="auto">
          <a:xfrm flipH="1" flipV="1">
            <a:off x="2697163" y="4860925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0517" name="Oval 68"/>
          <p:cNvSpPr>
            <a:spLocks noChangeArrowheads="1"/>
          </p:cNvSpPr>
          <p:nvPr/>
        </p:nvSpPr>
        <p:spPr bwMode="auto">
          <a:xfrm>
            <a:off x="1393825" y="50736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15</a:t>
            </a:r>
          </a:p>
        </p:txBody>
      </p:sp>
      <p:sp>
        <p:nvSpPr>
          <p:cNvPr id="20518" name="Oval 69"/>
          <p:cNvSpPr>
            <a:spLocks noChangeArrowheads="1"/>
          </p:cNvSpPr>
          <p:nvPr/>
        </p:nvSpPr>
        <p:spPr bwMode="auto">
          <a:xfrm>
            <a:off x="1916113" y="5529263"/>
            <a:ext cx="285750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25</a:t>
            </a:r>
          </a:p>
        </p:txBody>
      </p:sp>
      <p:cxnSp>
        <p:nvCxnSpPr>
          <p:cNvPr id="20519" name="AutoShape 74"/>
          <p:cNvCxnSpPr>
            <a:cxnSpLocks noChangeShapeType="1"/>
            <a:stCxn id="20521" idx="7"/>
            <a:endCxn id="20517" idx="3"/>
          </p:cNvCxnSpPr>
          <p:nvPr/>
        </p:nvCxnSpPr>
        <p:spPr bwMode="auto">
          <a:xfrm flipV="1">
            <a:off x="1114425" y="53324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0" name="AutoShape 75"/>
          <p:cNvCxnSpPr>
            <a:cxnSpLocks noChangeShapeType="1"/>
            <a:stCxn id="20518" idx="1"/>
            <a:endCxn id="20517" idx="5"/>
          </p:cNvCxnSpPr>
          <p:nvPr/>
        </p:nvCxnSpPr>
        <p:spPr bwMode="auto">
          <a:xfrm flipH="1" flipV="1">
            <a:off x="1636713" y="5332413"/>
            <a:ext cx="320675" cy="223837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sp>
        <p:nvSpPr>
          <p:cNvPr id="20521" name="Oval 76"/>
          <p:cNvSpPr>
            <a:spLocks noChangeArrowheads="1"/>
          </p:cNvSpPr>
          <p:nvPr/>
        </p:nvSpPr>
        <p:spPr bwMode="auto">
          <a:xfrm>
            <a:off x="871538" y="55292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16</a:t>
            </a:r>
          </a:p>
        </p:txBody>
      </p:sp>
      <p:sp>
        <p:nvSpPr>
          <p:cNvPr id="20522" name="Oval 81"/>
          <p:cNvSpPr>
            <a:spLocks noChangeArrowheads="1"/>
          </p:cNvSpPr>
          <p:nvPr/>
        </p:nvSpPr>
        <p:spPr bwMode="auto">
          <a:xfrm>
            <a:off x="35131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20523" name="Oval 82"/>
          <p:cNvSpPr>
            <a:spLocks noChangeArrowheads="1"/>
          </p:cNvSpPr>
          <p:nvPr/>
        </p:nvSpPr>
        <p:spPr bwMode="auto">
          <a:xfrm>
            <a:off x="40354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12</a:t>
            </a:r>
          </a:p>
        </p:txBody>
      </p:sp>
      <p:cxnSp>
        <p:nvCxnSpPr>
          <p:cNvPr id="20524" name="AutoShape 87"/>
          <p:cNvCxnSpPr>
            <a:cxnSpLocks noChangeShapeType="1"/>
            <a:stCxn id="20526" idx="7"/>
            <a:endCxn id="20522" idx="3"/>
          </p:cNvCxnSpPr>
          <p:nvPr/>
        </p:nvCxnSpPr>
        <p:spPr bwMode="auto">
          <a:xfrm flipV="1">
            <a:off x="3233738" y="5334000"/>
            <a:ext cx="320675" cy="223838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20525" name="AutoShape 88"/>
          <p:cNvCxnSpPr>
            <a:cxnSpLocks noChangeShapeType="1"/>
            <a:stCxn id="20523" idx="1"/>
            <a:endCxn id="20522" idx="5"/>
          </p:cNvCxnSpPr>
          <p:nvPr/>
        </p:nvCxnSpPr>
        <p:spPr bwMode="auto">
          <a:xfrm flipH="1" flipV="1">
            <a:off x="37560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0526" name="Oval 89"/>
          <p:cNvSpPr>
            <a:spLocks noChangeArrowheads="1"/>
          </p:cNvSpPr>
          <p:nvPr/>
        </p:nvSpPr>
        <p:spPr bwMode="auto">
          <a:xfrm>
            <a:off x="2990850" y="55308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20527" name="Oval 94"/>
          <p:cNvSpPr>
            <a:spLocks noChangeArrowheads="1"/>
          </p:cNvSpPr>
          <p:nvPr/>
        </p:nvSpPr>
        <p:spPr bwMode="auto">
          <a:xfrm>
            <a:off x="4572000" y="41910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0528" name="AutoShape 95"/>
          <p:cNvCxnSpPr>
            <a:cxnSpLocks noChangeShapeType="1"/>
            <a:stCxn id="20527" idx="5"/>
            <a:endCxn id="20530" idx="1"/>
          </p:cNvCxnSpPr>
          <p:nvPr/>
        </p:nvCxnSpPr>
        <p:spPr bwMode="auto">
          <a:xfrm>
            <a:off x="4816475" y="4433888"/>
            <a:ext cx="1917700" cy="2270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0529" name="AutoShape 96"/>
          <p:cNvCxnSpPr>
            <a:cxnSpLocks noChangeShapeType="1"/>
            <a:stCxn id="20527" idx="3"/>
            <a:endCxn id="20514" idx="7"/>
          </p:cNvCxnSpPr>
          <p:nvPr/>
        </p:nvCxnSpPr>
        <p:spPr bwMode="auto">
          <a:xfrm flipH="1">
            <a:off x="2697163" y="4433888"/>
            <a:ext cx="1917700" cy="225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0530" name="Oval 97"/>
          <p:cNvSpPr>
            <a:spLocks noChangeArrowheads="1"/>
          </p:cNvSpPr>
          <p:nvPr/>
        </p:nvSpPr>
        <p:spPr bwMode="auto">
          <a:xfrm>
            <a:off x="6692900" y="4619625"/>
            <a:ext cx="285750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0531" name="AutoShape 98"/>
          <p:cNvCxnSpPr>
            <a:cxnSpLocks noChangeShapeType="1"/>
            <a:stCxn id="20530" idx="3"/>
            <a:endCxn id="20533" idx="7"/>
          </p:cNvCxnSpPr>
          <p:nvPr/>
        </p:nvCxnSpPr>
        <p:spPr bwMode="auto">
          <a:xfrm flipH="1">
            <a:off x="5876925" y="4862513"/>
            <a:ext cx="857250" cy="2397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0532" name="AutoShape 99"/>
          <p:cNvCxnSpPr>
            <a:cxnSpLocks noChangeShapeType="1"/>
            <a:stCxn id="20538" idx="1"/>
            <a:endCxn id="20530" idx="5"/>
          </p:cNvCxnSpPr>
          <p:nvPr/>
        </p:nvCxnSpPr>
        <p:spPr bwMode="auto">
          <a:xfrm flipH="1" flipV="1">
            <a:off x="6937375" y="4862513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0533" name="Oval 100"/>
          <p:cNvSpPr>
            <a:spLocks noChangeArrowheads="1"/>
          </p:cNvSpPr>
          <p:nvPr/>
        </p:nvSpPr>
        <p:spPr bwMode="auto">
          <a:xfrm>
            <a:off x="56340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20534" name="Oval 101"/>
          <p:cNvSpPr>
            <a:spLocks noChangeArrowheads="1"/>
          </p:cNvSpPr>
          <p:nvPr/>
        </p:nvSpPr>
        <p:spPr bwMode="auto">
          <a:xfrm>
            <a:off x="61563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cxnSp>
        <p:nvCxnSpPr>
          <p:cNvPr id="20535" name="AutoShape 106"/>
          <p:cNvCxnSpPr>
            <a:cxnSpLocks noChangeShapeType="1"/>
            <a:stCxn id="20537" idx="7"/>
            <a:endCxn id="20533" idx="3"/>
          </p:cNvCxnSpPr>
          <p:nvPr/>
        </p:nvCxnSpPr>
        <p:spPr bwMode="auto">
          <a:xfrm flipV="1">
            <a:off x="5354638" y="5334000"/>
            <a:ext cx="320675" cy="223838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20536" name="AutoShape 107"/>
          <p:cNvCxnSpPr>
            <a:cxnSpLocks noChangeShapeType="1"/>
            <a:stCxn id="20534" idx="1"/>
            <a:endCxn id="20533" idx="5"/>
          </p:cNvCxnSpPr>
          <p:nvPr/>
        </p:nvCxnSpPr>
        <p:spPr bwMode="auto">
          <a:xfrm flipH="1" flipV="1">
            <a:off x="58769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0537" name="Oval 108"/>
          <p:cNvSpPr>
            <a:spLocks noChangeArrowheads="1"/>
          </p:cNvSpPr>
          <p:nvPr/>
        </p:nvSpPr>
        <p:spPr bwMode="auto">
          <a:xfrm>
            <a:off x="5111750" y="55308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11</a:t>
            </a:r>
          </a:p>
        </p:txBody>
      </p:sp>
      <p:sp>
        <p:nvSpPr>
          <p:cNvPr id="20538" name="Oval 113"/>
          <p:cNvSpPr>
            <a:spLocks noChangeArrowheads="1"/>
          </p:cNvSpPr>
          <p:nvPr/>
        </p:nvSpPr>
        <p:spPr bwMode="auto">
          <a:xfrm>
            <a:off x="7753350" y="5076825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23</a:t>
            </a:r>
          </a:p>
        </p:txBody>
      </p:sp>
      <p:sp>
        <p:nvSpPr>
          <p:cNvPr id="20539" name="Oval 114"/>
          <p:cNvSpPr>
            <a:spLocks noChangeArrowheads="1"/>
          </p:cNvSpPr>
          <p:nvPr/>
        </p:nvSpPr>
        <p:spPr bwMode="auto">
          <a:xfrm>
            <a:off x="8275638" y="5532438"/>
            <a:ext cx="285750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20</a:t>
            </a:r>
          </a:p>
        </p:txBody>
      </p:sp>
      <p:cxnSp>
        <p:nvCxnSpPr>
          <p:cNvPr id="20540" name="AutoShape 119"/>
          <p:cNvCxnSpPr>
            <a:cxnSpLocks noChangeShapeType="1"/>
            <a:stCxn id="20542" idx="7"/>
            <a:endCxn id="20538" idx="3"/>
          </p:cNvCxnSpPr>
          <p:nvPr/>
        </p:nvCxnSpPr>
        <p:spPr bwMode="auto">
          <a:xfrm flipV="1">
            <a:off x="7473950" y="53355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41" name="AutoShape 120"/>
          <p:cNvCxnSpPr>
            <a:cxnSpLocks noChangeShapeType="1"/>
            <a:stCxn id="20539" idx="1"/>
            <a:endCxn id="20538" idx="5"/>
          </p:cNvCxnSpPr>
          <p:nvPr/>
        </p:nvCxnSpPr>
        <p:spPr bwMode="auto">
          <a:xfrm flipH="1" flipV="1">
            <a:off x="7996238" y="5335588"/>
            <a:ext cx="320675" cy="223837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sp>
        <p:nvSpPr>
          <p:cNvPr id="20542" name="Oval 121"/>
          <p:cNvSpPr>
            <a:spLocks noChangeArrowheads="1"/>
          </p:cNvSpPr>
          <p:nvPr/>
        </p:nvSpPr>
        <p:spPr bwMode="auto">
          <a:xfrm>
            <a:off x="7231063" y="55324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27</a:t>
            </a:r>
          </a:p>
        </p:txBody>
      </p:sp>
      <p:sp>
        <p:nvSpPr>
          <p:cNvPr id="20543" name="Date Placeholder 6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509CBB-69F0-4095-BAFF-3B5A05665ADC}" type="slidenum">
              <a:rPr lang="en-US"/>
              <a:pPr/>
              <a:t>51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(contd.)</a:t>
            </a:r>
          </a:p>
        </p:txBody>
      </p:sp>
      <p:sp>
        <p:nvSpPr>
          <p:cNvPr id="21509" name="Oval 4"/>
          <p:cNvSpPr>
            <a:spLocks noChangeArrowheads="1"/>
          </p:cNvSpPr>
          <p:nvPr/>
        </p:nvSpPr>
        <p:spPr bwMode="auto">
          <a:xfrm>
            <a:off x="2452688" y="2103438"/>
            <a:ext cx="285750" cy="2841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21510" name="AutoShape 5"/>
          <p:cNvCxnSpPr>
            <a:cxnSpLocks noChangeShapeType="1"/>
            <a:stCxn id="21509" idx="3"/>
            <a:endCxn id="21512" idx="7"/>
          </p:cNvCxnSpPr>
          <p:nvPr/>
        </p:nvCxnSpPr>
        <p:spPr bwMode="auto">
          <a:xfrm flipH="1">
            <a:off x="1636713" y="2360613"/>
            <a:ext cx="857250" cy="2301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1" name="AutoShape 6"/>
          <p:cNvCxnSpPr>
            <a:cxnSpLocks noChangeShapeType="1"/>
            <a:stCxn id="21517" idx="1"/>
            <a:endCxn id="21509" idx="5"/>
          </p:cNvCxnSpPr>
          <p:nvPr/>
        </p:nvCxnSpPr>
        <p:spPr bwMode="auto">
          <a:xfrm flipH="1" flipV="1">
            <a:off x="2697163" y="2360613"/>
            <a:ext cx="857250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2" name="Oval 7"/>
          <p:cNvSpPr>
            <a:spLocks noChangeArrowheads="1"/>
          </p:cNvSpPr>
          <p:nvPr/>
        </p:nvSpPr>
        <p:spPr bwMode="auto">
          <a:xfrm>
            <a:off x="1393825" y="2559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15</a:t>
            </a:r>
          </a:p>
        </p:txBody>
      </p:sp>
      <p:sp>
        <p:nvSpPr>
          <p:cNvPr id="21513" name="Oval 8"/>
          <p:cNvSpPr>
            <a:spLocks noChangeArrowheads="1"/>
          </p:cNvSpPr>
          <p:nvPr/>
        </p:nvSpPr>
        <p:spPr bwMode="auto">
          <a:xfrm>
            <a:off x="1916113" y="30146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25</a:t>
            </a:r>
          </a:p>
        </p:txBody>
      </p:sp>
      <p:cxnSp>
        <p:nvCxnSpPr>
          <p:cNvPr id="21514" name="AutoShape 13"/>
          <p:cNvCxnSpPr>
            <a:cxnSpLocks noChangeShapeType="1"/>
            <a:stCxn id="21516" idx="7"/>
            <a:endCxn id="21512" idx="3"/>
          </p:cNvCxnSpPr>
          <p:nvPr/>
        </p:nvCxnSpPr>
        <p:spPr bwMode="auto">
          <a:xfrm flipV="1">
            <a:off x="1114425" y="28130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5" name="AutoShape 14"/>
          <p:cNvCxnSpPr>
            <a:cxnSpLocks noChangeShapeType="1"/>
            <a:stCxn id="21513" idx="1"/>
            <a:endCxn id="21512" idx="5"/>
          </p:cNvCxnSpPr>
          <p:nvPr/>
        </p:nvCxnSpPr>
        <p:spPr bwMode="auto">
          <a:xfrm flipH="1" flipV="1">
            <a:off x="1636713" y="28130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6" name="Oval 15"/>
          <p:cNvSpPr>
            <a:spLocks noChangeArrowheads="1"/>
          </p:cNvSpPr>
          <p:nvPr/>
        </p:nvSpPr>
        <p:spPr bwMode="auto">
          <a:xfrm>
            <a:off x="871538" y="30146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16</a:t>
            </a:r>
          </a:p>
        </p:txBody>
      </p:sp>
      <p:sp>
        <p:nvSpPr>
          <p:cNvPr id="21517" name="Oval 20"/>
          <p:cNvSpPr>
            <a:spLocks noChangeArrowheads="1"/>
          </p:cNvSpPr>
          <p:nvPr/>
        </p:nvSpPr>
        <p:spPr bwMode="auto">
          <a:xfrm>
            <a:off x="3513138" y="25606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21518" name="Oval 21"/>
          <p:cNvSpPr>
            <a:spLocks noChangeArrowheads="1"/>
          </p:cNvSpPr>
          <p:nvPr/>
        </p:nvSpPr>
        <p:spPr bwMode="auto">
          <a:xfrm>
            <a:off x="40354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12</a:t>
            </a:r>
          </a:p>
        </p:txBody>
      </p:sp>
      <p:cxnSp>
        <p:nvCxnSpPr>
          <p:cNvPr id="21519" name="AutoShape 26"/>
          <p:cNvCxnSpPr>
            <a:cxnSpLocks noChangeShapeType="1"/>
            <a:stCxn id="21521" idx="7"/>
            <a:endCxn id="21517" idx="3"/>
          </p:cNvCxnSpPr>
          <p:nvPr/>
        </p:nvCxnSpPr>
        <p:spPr bwMode="auto">
          <a:xfrm flipV="1">
            <a:off x="3233738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0" name="AutoShape 27"/>
          <p:cNvCxnSpPr>
            <a:cxnSpLocks noChangeShapeType="1"/>
            <a:stCxn id="21518" idx="1"/>
            <a:endCxn id="21517" idx="5"/>
          </p:cNvCxnSpPr>
          <p:nvPr/>
        </p:nvCxnSpPr>
        <p:spPr bwMode="auto">
          <a:xfrm flipH="1" flipV="1">
            <a:off x="3756025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1" name="Oval 28"/>
          <p:cNvSpPr>
            <a:spLocks noChangeArrowheads="1"/>
          </p:cNvSpPr>
          <p:nvPr/>
        </p:nvSpPr>
        <p:spPr bwMode="auto">
          <a:xfrm>
            <a:off x="29908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21522" name="Oval 33"/>
          <p:cNvSpPr>
            <a:spLocks noChangeArrowheads="1"/>
          </p:cNvSpPr>
          <p:nvPr/>
        </p:nvSpPr>
        <p:spPr bwMode="auto">
          <a:xfrm>
            <a:off x="4572000" y="16764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1523" name="AutoShape 34"/>
          <p:cNvCxnSpPr>
            <a:cxnSpLocks noChangeShapeType="1"/>
            <a:stCxn id="21522" idx="5"/>
            <a:endCxn id="21525" idx="1"/>
          </p:cNvCxnSpPr>
          <p:nvPr/>
        </p:nvCxnSpPr>
        <p:spPr bwMode="auto">
          <a:xfrm>
            <a:off x="4816475" y="1919288"/>
            <a:ext cx="1917700" cy="2127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1524" name="AutoShape 35"/>
          <p:cNvCxnSpPr>
            <a:cxnSpLocks noChangeShapeType="1"/>
            <a:stCxn id="21522" idx="3"/>
            <a:endCxn id="21509" idx="7"/>
          </p:cNvCxnSpPr>
          <p:nvPr/>
        </p:nvCxnSpPr>
        <p:spPr bwMode="auto">
          <a:xfrm flipH="1">
            <a:off x="2697163" y="1919288"/>
            <a:ext cx="1917700" cy="21113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1525" name="Oval 36"/>
          <p:cNvSpPr>
            <a:spLocks noChangeArrowheads="1"/>
          </p:cNvSpPr>
          <p:nvPr/>
        </p:nvSpPr>
        <p:spPr bwMode="auto">
          <a:xfrm>
            <a:off x="6692900" y="2105025"/>
            <a:ext cx="285750" cy="2841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cxnSp>
        <p:nvCxnSpPr>
          <p:cNvPr id="21526" name="AutoShape 37"/>
          <p:cNvCxnSpPr>
            <a:cxnSpLocks noChangeShapeType="1"/>
            <a:stCxn id="21525" idx="3"/>
            <a:endCxn id="21528" idx="7"/>
          </p:cNvCxnSpPr>
          <p:nvPr/>
        </p:nvCxnSpPr>
        <p:spPr bwMode="auto">
          <a:xfrm flipH="1">
            <a:off x="5876925" y="2362200"/>
            <a:ext cx="857250" cy="2301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7" name="AutoShape 38"/>
          <p:cNvCxnSpPr>
            <a:cxnSpLocks noChangeShapeType="1"/>
            <a:stCxn id="21533" idx="1"/>
            <a:endCxn id="21525" idx="5"/>
          </p:cNvCxnSpPr>
          <p:nvPr/>
        </p:nvCxnSpPr>
        <p:spPr bwMode="auto">
          <a:xfrm flipH="1" flipV="1">
            <a:off x="6937375" y="2362200"/>
            <a:ext cx="857250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8" name="Oval 39"/>
          <p:cNvSpPr>
            <a:spLocks noChangeArrowheads="1"/>
          </p:cNvSpPr>
          <p:nvPr/>
        </p:nvSpPr>
        <p:spPr bwMode="auto">
          <a:xfrm>
            <a:off x="5634038" y="25606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21529" name="Oval 40"/>
          <p:cNvSpPr>
            <a:spLocks noChangeArrowheads="1"/>
          </p:cNvSpPr>
          <p:nvPr/>
        </p:nvSpPr>
        <p:spPr bwMode="auto">
          <a:xfrm>
            <a:off x="61563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cxnSp>
        <p:nvCxnSpPr>
          <p:cNvPr id="21530" name="AutoShape 45"/>
          <p:cNvCxnSpPr>
            <a:cxnSpLocks noChangeShapeType="1"/>
            <a:stCxn id="21532" idx="7"/>
            <a:endCxn id="21528" idx="3"/>
          </p:cNvCxnSpPr>
          <p:nvPr/>
        </p:nvCxnSpPr>
        <p:spPr bwMode="auto">
          <a:xfrm flipV="1">
            <a:off x="5354638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31" name="AutoShape 46"/>
          <p:cNvCxnSpPr>
            <a:cxnSpLocks noChangeShapeType="1"/>
            <a:stCxn id="21529" idx="1"/>
            <a:endCxn id="21528" idx="5"/>
          </p:cNvCxnSpPr>
          <p:nvPr/>
        </p:nvCxnSpPr>
        <p:spPr bwMode="auto">
          <a:xfrm flipH="1" flipV="1">
            <a:off x="5876925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32" name="Oval 47"/>
          <p:cNvSpPr>
            <a:spLocks noChangeArrowheads="1"/>
          </p:cNvSpPr>
          <p:nvPr/>
        </p:nvSpPr>
        <p:spPr bwMode="auto">
          <a:xfrm>
            <a:off x="51117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11</a:t>
            </a:r>
          </a:p>
        </p:txBody>
      </p:sp>
      <p:sp>
        <p:nvSpPr>
          <p:cNvPr id="21533" name="Oval 52"/>
          <p:cNvSpPr>
            <a:spLocks noChangeArrowheads="1"/>
          </p:cNvSpPr>
          <p:nvPr/>
        </p:nvSpPr>
        <p:spPr bwMode="auto">
          <a:xfrm>
            <a:off x="7753350" y="25622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23</a:t>
            </a:r>
          </a:p>
        </p:txBody>
      </p:sp>
      <p:sp>
        <p:nvSpPr>
          <p:cNvPr id="21534" name="Oval 53"/>
          <p:cNvSpPr>
            <a:spLocks noChangeArrowheads="1"/>
          </p:cNvSpPr>
          <p:nvPr/>
        </p:nvSpPr>
        <p:spPr bwMode="auto">
          <a:xfrm>
            <a:off x="8275638" y="30178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20</a:t>
            </a:r>
          </a:p>
        </p:txBody>
      </p:sp>
      <p:cxnSp>
        <p:nvCxnSpPr>
          <p:cNvPr id="21535" name="AutoShape 58"/>
          <p:cNvCxnSpPr>
            <a:cxnSpLocks noChangeShapeType="1"/>
            <a:stCxn id="21537" idx="7"/>
            <a:endCxn id="21533" idx="3"/>
          </p:cNvCxnSpPr>
          <p:nvPr/>
        </p:nvCxnSpPr>
        <p:spPr bwMode="auto">
          <a:xfrm flipV="1">
            <a:off x="7473950" y="28162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36" name="AutoShape 59"/>
          <p:cNvCxnSpPr>
            <a:cxnSpLocks noChangeShapeType="1"/>
            <a:stCxn id="21534" idx="1"/>
            <a:endCxn id="21533" idx="5"/>
          </p:cNvCxnSpPr>
          <p:nvPr/>
        </p:nvCxnSpPr>
        <p:spPr bwMode="auto">
          <a:xfrm flipH="1" flipV="1">
            <a:off x="7996238" y="28162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37" name="Oval 60"/>
          <p:cNvSpPr>
            <a:spLocks noChangeArrowheads="1"/>
          </p:cNvSpPr>
          <p:nvPr/>
        </p:nvSpPr>
        <p:spPr bwMode="auto">
          <a:xfrm>
            <a:off x="7231063" y="30178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27</a:t>
            </a:r>
          </a:p>
        </p:txBody>
      </p:sp>
      <p:sp>
        <p:nvSpPr>
          <p:cNvPr id="21538" name="Oval 65"/>
          <p:cNvSpPr>
            <a:spLocks noChangeArrowheads="1"/>
          </p:cNvSpPr>
          <p:nvPr/>
        </p:nvSpPr>
        <p:spPr bwMode="auto">
          <a:xfrm>
            <a:off x="2452688" y="4618038"/>
            <a:ext cx="285750" cy="2841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cxnSp>
        <p:nvCxnSpPr>
          <p:cNvPr id="21539" name="AutoShape 66"/>
          <p:cNvCxnSpPr>
            <a:cxnSpLocks noChangeShapeType="1"/>
            <a:stCxn id="21538" idx="3"/>
            <a:endCxn id="21541" idx="7"/>
          </p:cNvCxnSpPr>
          <p:nvPr/>
        </p:nvCxnSpPr>
        <p:spPr bwMode="auto">
          <a:xfrm flipH="1">
            <a:off x="1636713" y="4875213"/>
            <a:ext cx="857250" cy="2301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40" name="AutoShape 67"/>
          <p:cNvCxnSpPr>
            <a:cxnSpLocks noChangeShapeType="1"/>
            <a:stCxn id="21546" idx="1"/>
            <a:endCxn id="21538" idx="5"/>
          </p:cNvCxnSpPr>
          <p:nvPr/>
        </p:nvCxnSpPr>
        <p:spPr bwMode="auto">
          <a:xfrm flipH="1" flipV="1">
            <a:off x="2697163" y="4875213"/>
            <a:ext cx="857250" cy="227012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sp>
        <p:nvSpPr>
          <p:cNvPr id="21541" name="Oval 68"/>
          <p:cNvSpPr>
            <a:spLocks noChangeArrowheads="1"/>
          </p:cNvSpPr>
          <p:nvPr/>
        </p:nvSpPr>
        <p:spPr bwMode="auto">
          <a:xfrm>
            <a:off x="1393825" y="50736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15</a:t>
            </a:r>
          </a:p>
        </p:txBody>
      </p:sp>
      <p:sp>
        <p:nvSpPr>
          <p:cNvPr id="21542" name="Oval 69"/>
          <p:cNvSpPr>
            <a:spLocks noChangeArrowheads="1"/>
          </p:cNvSpPr>
          <p:nvPr/>
        </p:nvSpPr>
        <p:spPr bwMode="auto">
          <a:xfrm>
            <a:off x="1916113" y="55292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25</a:t>
            </a:r>
          </a:p>
        </p:txBody>
      </p:sp>
      <p:cxnSp>
        <p:nvCxnSpPr>
          <p:cNvPr id="21543" name="AutoShape 74"/>
          <p:cNvCxnSpPr>
            <a:cxnSpLocks noChangeShapeType="1"/>
            <a:stCxn id="21545" idx="7"/>
            <a:endCxn id="21541" idx="3"/>
          </p:cNvCxnSpPr>
          <p:nvPr/>
        </p:nvCxnSpPr>
        <p:spPr bwMode="auto">
          <a:xfrm flipV="1">
            <a:off x="1114425" y="53276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44" name="AutoShape 75"/>
          <p:cNvCxnSpPr>
            <a:cxnSpLocks noChangeShapeType="1"/>
            <a:stCxn id="21542" idx="1"/>
            <a:endCxn id="21541" idx="5"/>
          </p:cNvCxnSpPr>
          <p:nvPr/>
        </p:nvCxnSpPr>
        <p:spPr bwMode="auto">
          <a:xfrm flipH="1" flipV="1">
            <a:off x="1636713" y="53276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45" name="Oval 76"/>
          <p:cNvSpPr>
            <a:spLocks noChangeArrowheads="1"/>
          </p:cNvSpPr>
          <p:nvPr/>
        </p:nvSpPr>
        <p:spPr bwMode="auto">
          <a:xfrm>
            <a:off x="871538" y="55292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16</a:t>
            </a:r>
          </a:p>
        </p:txBody>
      </p:sp>
      <p:sp>
        <p:nvSpPr>
          <p:cNvPr id="21546" name="Oval 81"/>
          <p:cNvSpPr>
            <a:spLocks noChangeArrowheads="1"/>
          </p:cNvSpPr>
          <p:nvPr/>
        </p:nvSpPr>
        <p:spPr bwMode="auto">
          <a:xfrm>
            <a:off x="35131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21547" name="Oval 82"/>
          <p:cNvSpPr>
            <a:spLocks noChangeArrowheads="1"/>
          </p:cNvSpPr>
          <p:nvPr/>
        </p:nvSpPr>
        <p:spPr bwMode="auto">
          <a:xfrm>
            <a:off x="40354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12</a:t>
            </a:r>
          </a:p>
        </p:txBody>
      </p:sp>
      <p:cxnSp>
        <p:nvCxnSpPr>
          <p:cNvPr id="21548" name="AutoShape 87"/>
          <p:cNvCxnSpPr>
            <a:cxnSpLocks noChangeShapeType="1"/>
            <a:stCxn id="21550" idx="7"/>
            <a:endCxn id="21546" idx="3"/>
          </p:cNvCxnSpPr>
          <p:nvPr/>
        </p:nvCxnSpPr>
        <p:spPr bwMode="auto">
          <a:xfrm flipV="1">
            <a:off x="3233738" y="5334000"/>
            <a:ext cx="320675" cy="223838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21549" name="AutoShape 88"/>
          <p:cNvCxnSpPr>
            <a:cxnSpLocks noChangeShapeType="1"/>
            <a:stCxn id="21547" idx="1"/>
            <a:endCxn id="21546" idx="5"/>
          </p:cNvCxnSpPr>
          <p:nvPr/>
        </p:nvCxnSpPr>
        <p:spPr bwMode="auto">
          <a:xfrm flipH="1" flipV="1">
            <a:off x="37560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50" name="Oval 89"/>
          <p:cNvSpPr>
            <a:spLocks noChangeArrowheads="1"/>
          </p:cNvSpPr>
          <p:nvPr/>
        </p:nvSpPr>
        <p:spPr bwMode="auto">
          <a:xfrm>
            <a:off x="2990850" y="55308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sp>
        <p:nvSpPr>
          <p:cNvPr id="21551" name="Oval 94"/>
          <p:cNvSpPr>
            <a:spLocks noChangeArrowheads="1"/>
          </p:cNvSpPr>
          <p:nvPr/>
        </p:nvSpPr>
        <p:spPr bwMode="auto">
          <a:xfrm>
            <a:off x="4572000" y="41910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1552" name="AutoShape 95"/>
          <p:cNvCxnSpPr>
            <a:cxnSpLocks noChangeShapeType="1"/>
            <a:stCxn id="21551" idx="5"/>
            <a:endCxn id="21554" idx="1"/>
          </p:cNvCxnSpPr>
          <p:nvPr/>
        </p:nvCxnSpPr>
        <p:spPr bwMode="auto">
          <a:xfrm>
            <a:off x="4816475" y="4433888"/>
            <a:ext cx="1917700" cy="2127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1553" name="AutoShape 96"/>
          <p:cNvCxnSpPr>
            <a:cxnSpLocks noChangeShapeType="1"/>
            <a:stCxn id="21551" idx="3"/>
            <a:endCxn id="21538" idx="7"/>
          </p:cNvCxnSpPr>
          <p:nvPr/>
        </p:nvCxnSpPr>
        <p:spPr bwMode="auto">
          <a:xfrm flipH="1">
            <a:off x="2697163" y="4433888"/>
            <a:ext cx="1917700" cy="21113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1554" name="Oval 97"/>
          <p:cNvSpPr>
            <a:spLocks noChangeArrowheads="1"/>
          </p:cNvSpPr>
          <p:nvPr/>
        </p:nvSpPr>
        <p:spPr bwMode="auto">
          <a:xfrm>
            <a:off x="6692900" y="4619625"/>
            <a:ext cx="285750" cy="2841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21555" name="AutoShape 98"/>
          <p:cNvCxnSpPr>
            <a:cxnSpLocks noChangeShapeType="1"/>
            <a:stCxn id="21554" idx="3"/>
            <a:endCxn id="21557" idx="7"/>
          </p:cNvCxnSpPr>
          <p:nvPr/>
        </p:nvCxnSpPr>
        <p:spPr bwMode="auto">
          <a:xfrm flipH="1">
            <a:off x="5876925" y="4876800"/>
            <a:ext cx="857250" cy="2254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21556" name="AutoShape 99"/>
          <p:cNvCxnSpPr>
            <a:cxnSpLocks noChangeShapeType="1"/>
            <a:stCxn id="21562" idx="1"/>
            <a:endCxn id="21554" idx="5"/>
          </p:cNvCxnSpPr>
          <p:nvPr/>
        </p:nvCxnSpPr>
        <p:spPr bwMode="auto">
          <a:xfrm flipH="1" flipV="1">
            <a:off x="6937375" y="4876800"/>
            <a:ext cx="857250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57" name="Oval 100"/>
          <p:cNvSpPr>
            <a:spLocks noChangeArrowheads="1"/>
          </p:cNvSpPr>
          <p:nvPr/>
        </p:nvSpPr>
        <p:spPr bwMode="auto">
          <a:xfrm>
            <a:off x="56340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21558" name="Oval 101"/>
          <p:cNvSpPr>
            <a:spLocks noChangeArrowheads="1"/>
          </p:cNvSpPr>
          <p:nvPr/>
        </p:nvSpPr>
        <p:spPr bwMode="auto">
          <a:xfrm>
            <a:off x="61563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cxnSp>
        <p:nvCxnSpPr>
          <p:cNvPr id="21559" name="AutoShape 106"/>
          <p:cNvCxnSpPr>
            <a:cxnSpLocks noChangeShapeType="1"/>
            <a:stCxn id="21561" idx="7"/>
            <a:endCxn id="21557" idx="3"/>
          </p:cNvCxnSpPr>
          <p:nvPr/>
        </p:nvCxnSpPr>
        <p:spPr bwMode="auto">
          <a:xfrm flipV="1">
            <a:off x="5354638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60" name="AutoShape 107"/>
          <p:cNvCxnSpPr>
            <a:cxnSpLocks noChangeShapeType="1"/>
            <a:stCxn id="21558" idx="1"/>
            <a:endCxn id="21557" idx="5"/>
          </p:cNvCxnSpPr>
          <p:nvPr/>
        </p:nvCxnSpPr>
        <p:spPr bwMode="auto">
          <a:xfrm flipH="1" flipV="1">
            <a:off x="58769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61" name="Oval 108"/>
          <p:cNvSpPr>
            <a:spLocks noChangeArrowheads="1"/>
          </p:cNvSpPr>
          <p:nvPr/>
        </p:nvSpPr>
        <p:spPr bwMode="auto">
          <a:xfrm>
            <a:off x="5111750" y="55308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11</a:t>
            </a:r>
          </a:p>
        </p:txBody>
      </p:sp>
      <p:sp>
        <p:nvSpPr>
          <p:cNvPr id="21562" name="Oval 113"/>
          <p:cNvSpPr>
            <a:spLocks noChangeArrowheads="1"/>
          </p:cNvSpPr>
          <p:nvPr/>
        </p:nvSpPr>
        <p:spPr bwMode="auto">
          <a:xfrm>
            <a:off x="7753350" y="50768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23</a:t>
            </a:r>
          </a:p>
        </p:txBody>
      </p:sp>
      <p:sp>
        <p:nvSpPr>
          <p:cNvPr id="21563" name="Oval 114"/>
          <p:cNvSpPr>
            <a:spLocks noChangeArrowheads="1"/>
          </p:cNvSpPr>
          <p:nvPr/>
        </p:nvSpPr>
        <p:spPr bwMode="auto">
          <a:xfrm>
            <a:off x="8275638" y="55324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20</a:t>
            </a:r>
          </a:p>
        </p:txBody>
      </p:sp>
      <p:cxnSp>
        <p:nvCxnSpPr>
          <p:cNvPr id="21564" name="AutoShape 119"/>
          <p:cNvCxnSpPr>
            <a:cxnSpLocks noChangeShapeType="1"/>
            <a:stCxn id="21566" idx="7"/>
            <a:endCxn id="21562" idx="3"/>
          </p:cNvCxnSpPr>
          <p:nvPr/>
        </p:nvCxnSpPr>
        <p:spPr bwMode="auto">
          <a:xfrm flipV="1">
            <a:off x="7473950" y="53308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65" name="AutoShape 120"/>
          <p:cNvCxnSpPr>
            <a:cxnSpLocks noChangeShapeType="1"/>
            <a:stCxn id="21563" idx="1"/>
            <a:endCxn id="21562" idx="5"/>
          </p:cNvCxnSpPr>
          <p:nvPr/>
        </p:nvCxnSpPr>
        <p:spPr bwMode="auto">
          <a:xfrm flipH="1" flipV="1">
            <a:off x="7996238" y="53308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66" name="Oval 121"/>
          <p:cNvSpPr>
            <a:spLocks noChangeArrowheads="1"/>
          </p:cNvSpPr>
          <p:nvPr/>
        </p:nvSpPr>
        <p:spPr bwMode="auto">
          <a:xfrm>
            <a:off x="7231063" y="55324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27</a:t>
            </a:r>
          </a:p>
        </p:txBody>
      </p:sp>
      <p:sp>
        <p:nvSpPr>
          <p:cNvPr id="21567" name="Date Placeholder 6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D69799-1484-4540-9712-C9ABF3C01DFA}" type="slidenum">
              <a:rPr lang="en-US"/>
              <a:pPr/>
              <a:t>52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(end)</a:t>
            </a:r>
          </a:p>
        </p:txBody>
      </p:sp>
      <p:sp>
        <p:nvSpPr>
          <p:cNvPr id="22533" name="Oval 64"/>
          <p:cNvSpPr>
            <a:spLocks noChangeArrowheads="1"/>
          </p:cNvSpPr>
          <p:nvPr/>
        </p:nvSpPr>
        <p:spPr bwMode="auto">
          <a:xfrm>
            <a:off x="2452688" y="2103438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cxnSp>
        <p:nvCxnSpPr>
          <p:cNvPr id="22534" name="AutoShape 65"/>
          <p:cNvCxnSpPr>
            <a:cxnSpLocks noChangeShapeType="1"/>
            <a:stCxn id="22533" idx="3"/>
            <a:endCxn id="22536" idx="7"/>
          </p:cNvCxnSpPr>
          <p:nvPr/>
        </p:nvCxnSpPr>
        <p:spPr bwMode="auto">
          <a:xfrm flipH="1">
            <a:off x="1636713" y="2355850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5" name="AutoShape 66"/>
          <p:cNvCxnSpPr>
            <a:cxnSpLocks noChangeShapeType="1"/>
            <a:stCxn id="22541" idx="1"/>
            <a:endCxn id="22533" idx="5"/>
          </p:cNvCxnSpPr>
          <p:nvPr/>
        </p:nvCxnSpPr>
        <p:spPr bwMode="auto">
          <a:xfrm flipH="1" flipV="1">
            <a:off x="2697163" y="2355850"/>
            <a:ext cx="857250" cy="236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36" name="Oval 67"/>
          <p:cNvSpPr>
            <a:spLocks noChangeArrowheads="1"/>
          </p:cNvSpPr>
          <p:nvPr/>
        </p:nvSpPr>
        <p:spPr bwMode="auto">
          <a:xfrm>
            <a:off x="1393825" y="2559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15</a:t>
            </a:r>
          </a:p>
        </p:txBody>
      </p:sp>
      <p:sp>
        <p:nvSpPr>
          <p:cNvPr id="22537" name="Oval 68"/>
          <p:cNvSpPr>
            <a:spLocks noChangeArrowheads="1"/>
          </p:cNvSpPr>
          <p:nvPr/>
        </p:nvSpPr>
        <p:spPr bwMode="auto">
          <a:xfrm>
            <a:off x="1916113" y="30146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25</a:t>
            </a:r>
          </a:p>
        </p:txBody>
      </p:sp>
      <p:cxnSp>
        <p:nvCxnSpPr>
          <p:cNvPr id="22538" name="AutoShape 73"/>
          <p:cNvCxnSpPr>
            <a:cxnSpLocks noChangeShapeType="1"/>
            <a:stCxn id="22540" idx="7"/>
            <a:endCxn id="22536" idx="3"/>
          </p:cNvCxnSpPr>
          <p:nvPr/>
        </p:nvCxnSpPr>
        <p:spPr bwMode="auto">
          <a:xfrm flipV="1">
            <a:off x="1114425" y="28130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9" name="AutoShape 74"/>
          <p:cNvCxnSpPr>
            <a:cxnSpLocks noChangeShapeType="1"/>
            <a:stCxn id="22537" idx="1"/>
            <a:endCxn id="22536" idx="5"/>
          </p:cNvCxnSpPr>
          <p:nvPr/>
        </p:nvCxnSpPr>
        <p:spPr bwMode="auto">
          <a:xfrm flipH="1" flipV="1">
            <a:off x="1636713" y="28130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40" name="Oval 75"/>
          <p:cNvSpPr>
            <a:spLocks noChangeArrowheads="1"/>
          </p:cNvSpPr>
          <p:nvPr/>
        </p:nvSpPr>
        <p:spPr bwMode="auto">
          <a:xfrm>
            <a:off x="871538" y="30146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16</a:t>
            </a:r>
          </a:p>
        </p:txBody>
      </p:sp>
      <p:sp>
        <p:nvSpPr>
          <p:cNvPr id="22541" name="Oval 80"/>
          <p:cNvSpPr>
            <a:spLocks noChangeArrowheads="1"/>
          </p:cNvSpPr>
          <p:nvPr/>
        </p:nvSpPr>
        <p:spPr bwMode="auto">
          <a:xfrm>
            <a:off x="3513138" y="25606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22542" name="Oval 81"/>
          <p:cNvSpPr>
            <a:spLocks noChangeArrowheads="1"/>
          </p:cNvSpPr>
          <p:nvPr/>
        </p:nvSpPr>
        <p:spPr bwMode="auto">
          <a:xfrm>
            <a:off x="40354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12</a:t>
            </a:r>
          </a:p>
        </p:txBody>
      </p:sp>
      <p:cxnSp>
        <p:nvCxnSpPr>
          <p:cNvPr id="22543" name="AutoShape 86"/>
          <p:cNvCxnSpPr>
            <a:cxnSpLocks noChangeShapeType="1"/>
            <a:stCxn id="22545" idx="7"/>
            <a:endCxn id="22541" idx="3"/>
          </p:cNvCxnSpPr>
          <p:nvPr/>
        </p:nvCxnSpPr>
        <p:spPr bwMode="auto">
          <a:xfrm flipV="1">
            <a:off x="3233738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4" name="AutoShape 87"/>
          <p:cNvCxnSpPr>
            <a:cxnSpLocks noChangeShapeType="1"/>
            <a:stCxn id="22542" idx="1"/>
            <a:endCxn id="22541" idx="5"/>
          </p:cNvCxnSpPr>
          <p:nvPr/>
        </p:nvCxnSpPr>
        <p:spPr bwMode="auto">
          <a:xfrm flipH="1" flipV="1">
            <a:off x="3756025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45" name="Oval 88"/>
          <p:cNvSpPr>
            <a:spLocks noChangeArrowheads="1"/>
          </p:cNvSpPr>
          <p:nvPr/>
        </p:nvSpPr>
        <p:spPr bwMode="auto">
          <a:xfrm>
            <a:off x="29908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sp>
        <p:nvSpPr>
          <p:cNvPr id="22546" name="Oval 93"/>
          <p:cNvSpPr>
            <a:spLocks noChangeArrowheads="1"/>
          </p:cNvSpPr>
          <p:nvPr/>
        </p:nvSpPr>
        <p:spPr bwMode="auto">
          <a:xfrm>
            <a:off x="4572000" y="1676400"/>
            <a:ext cx="287338" cy="2841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10</a:t>
            </a:r>
          </a:p>
        </p:txBody>
      </p:sp>
      <p:cxnSp>
        <p:nvCxnSpPr>
          <p:cNvPr id="22547" name="AutoShape 94"/>
          <p:cNvCxnSpPr>
            <a:cxnSpLocks noChangeShapeType="1"/>
            <a:stCxn id="22546" idx="5"/>
            <a:endCxn id="22549" idx="1"/>
          </p:cNvCxnSpPr>
          <p:nvPr/>
        </p:nvCxnSpPr>
        <p:spPr bwMode="auto">
          <a:xfrm>
            <a:off x="4816475" y="1933575"/>
            <a:ext cx="1917700" cy="203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8" name="AutoShape 95"/>
          <p:cNvCxnSpPr>
            <a:cxnSpLocks noChangeShapeType="1"/>
            <a:stCxn id="22546" idx="3"/>
            <a:endCxn id="22533" idx="7"/>
          </p:cNvCxnSpPr>
          <p:nvPr/>
        </p:nvCxnSpPr>
        <p:spPr bwMode="auto">
          <a:xfrm flipH="1">
            <a:off x="2697163" y="1933575"/>
            <a:ext cx="1917700" cy="201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49" name="Oval 96"/>
          <p:cNvSpPr>
            <a:spLocks noChangeArrowheads="1"/>
          </p:cNvSpPr>
          <p:nvPr/>
        </p:nvSpPr>
        <p:spPr bwMode="auto">
          <a:xfrm>
            <a:off x="6692900" y="2105025"/>
            <a:ext cx="285750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22550" name="AutoShape 97"/>
          <p:cNvCxnSpPr>
            <a:cxnSpLocks noChangeShapeType="1"/>
            <a:stCxn id="22549" idx="3"/>
            <a:endCxn id="22552" idx="7"/>
          </p:cNvCxnSpPr>
          <p:nvPr/>
        </p:nvCxnSpPr>
        <p:spPr bwMode="auto">
          <a:xfrm flipH="1">
            <a:off x="5876925" y="2357438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1" name="AutoShape 98"/>
          <p:cNvCxnSpPr>
            <a:cxnSpLocks noChangeShapeType="1"/>
            <a:stCxn id="22557" idx="1"/>
            <a:endCxn id="22549" idx="5"/>
          </p:cNvCxnSpPr>
          <p:nvPr/>
        </p:nvCxnSpPr>
        <p:spPr bwMode="auto">
          <a:xfrm flipH="1" flipV="1">
            <a:off x="6937375" y="2357438"/>
            <a:ext cx="857250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52" name="Oval 99"/>
          <p:cNvSpPr>
            <a:spLocks noChangeArrowheads="1"/>
          </p:cNvSpPr>
          <p:nvPr/>
        </p:nvSpPr>
        <p:spPr bwMode="auto">
          <a:xfrm>
            <a:off x="5634038" y="25606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22553" name="Oval 100"/>
          <p:cNvSpPr>
            <a:spLocks noChangeArrowheads="1"/>
          </p:cNvSpPr>
          <p:nvPr/>
        </p:nvSpPr>
        <p:spPr bwMode="auto">
          <a:xfrm>
            <a:off x="61563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cxnSp>
        <p:nvCxnSpPr>
          <p:cNvPr id="22554" name="AutoShape 105"/>
          <p:cNvCxnSpPr>
            <a:cxnSpLocks noChangeShapeType="1"/>
            <a:stCxn id="22556" idx="7"/>
            <a:endCxn id="22552" idx="3"/>
          </p:cNvCxnSpPr>
          <p:nvPr/>
        </p:nvCxnSpPr>
        <p:spPr bwMode="auto">
          <a:xfrm flipV="1">
            <a:off x="5354638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5" name="AutoShape 106"/>
          <p:cNvCxnSpPr>
            <a:cxnSpLocks noChangeShapeType="1"/>
            <a:stCxn id="22553" idx="1"/>
            <a:endCxn id="22552" idx="5"/>
          </p:cNvCxnSpPr>
          <p:nvPr/>
        </p:nvCxnSpPr>
        <p:spPr bwMode="auto">
          <a:xfrm flipH="1" flipV="1">
            <a:off x="5876925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56" name="Oval 107"/>
          <p:cNvSpPr>
            <a:spLocks noChangeArrowheads="1"/>
          </p:cNvSpPr>
          <p:nvPr/>
        </p:nvSpPr>
        <p:spPr bwMode="auto">
          <a:xfrm>
            <a:off x="51117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11</a:t>
            </a:r>
          </a:p>
        </p:txBody>
      </p:sp>
      <p:sp>
        <p:nvSpPr>
          <p:cNvPr id="22557" name="Oval 112"/>
          <p:cNvSpPr>
            <a:spLocks noChangeArrowheads="1"/>
          </p:cNvSpPr>
          <p:nvPr/>
        </p:nvSpPr>
        <p:spPr bwMode="auto">
          <a:xfrm>
            <a:off x="7753350" y="25622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23</a:t>
            </a:r>
          </a:p>
        </p:txBody>
      </p:sp>
      <p:sp>
        <p:nvSpPr>
          <p:cNvPr id="22558" name="Oval 113"/>
          <p:cNvSpPr>
            <a:spLocks noChangeArrowheads="1"/>
          </p:cNvSpPr>
          <p:nvPr/>
        </p:nvSpPr>
        <p:spPr bwMode="auto">
          <a:xfrm>
            <a:off x="8275638" y="30178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20</a:t>
            </a:r>
          </a:p>
        </p:txBody>
      </p:sp>
      <p:cxnSp>
        <p:nvCxnSpPr>
          <p:cNvPr id="22559" name="AutoShape 118"/>
          <p:cNvCxnSpPr>
            <a:cxnSpLocks noChangeShapeType="1"/>
            <a:stCxn id="22561" idx="7"/>
            <a:endCxn id="22557" idx="3"/>
          </p:cNvCxnSpPr>
          <p:nvPr/>
        </p:nvCxnSpPr>
        <p:spPr bwMode="auto">
          <a:xfrm flipV="1">
            <a:off x="7473950" y="28162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60" name="AutoShape 119"/>
          <p:cNvCxnSpPr>
            <a:cxnSpLocks noChangeShapeType="1"/>
            <a:stCxn id="22558" idx="1"/>
            <a:endCxn id="22557" idx="5"/>
          </p:cNvCxnSpPr>
          <p:nvPr/>
        </p:nvCxnSpPr>
        <p:spPr bwMode="auto">
          <a:xfrm flipH="1" flipV="1">
            <a:off x="7996238" y="28162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61" name="Oval 120"/>
          <p:cNvSpPr>
            <a:spLocks noChangeArrowheads="1"/>
          </p:cNvSpPr>
          <p:nvPr/>
        </p:nvSpPr>
        <p:spPr bwMode="auto">
          <a:xfrm>
            <a:off x="7231063" y="30178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27</a:t>
            </a:r>
          </a:p>
        </p:txBody>
      </p:sp>
      <p:sp>
        <p:nvSpPr>
          <p:cNvPr id="22562" name="Oval 125"/>
          <p:cNvSpPr>
            <a:spLocks noChangeArrowheads="1"/>
          </p:cNvSpPr>
          <p:nvPr/>
        </p:nvSpPr>
        <p:spPr bwMode="auto">
          <a:xfrm>
            <a:off x="2452688" y="4541838"/>
            <a:ext cx="285750" cy="2841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22563" name="AutoShape 126"/>
          <p:cNvCxnSpPr>
            <a:cxnSpLocks noChangeShapeType="1"/>
            <a:stCxn id="22562" idx="3"/>
            <a:endCxn id="22565" idx="7"/>
          </p:cNvCxnSpPr>
          <p:nvPr/>
        </p:nvCxnSpPr>
        <p:spPr bwMode="auto">
          <a:xfrm flipH="1">
            <a:off x="1636713" y="4799013"/>
            <a:ext cx="857250" cy="2301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64" name="AutoShape 127"/>
          <p:cNvCxnSpPr>
            <a:cxnSpLocks noChangeShapeType="1"/>
            <a:stCxn id="22570" idx="1"/>
            <a:endCxn id="22562" idx="5"/>
          </p:cNvCxnSpPr>
          <p:nvPr/>
        </p:nvCxnSpPr>
        <p:spPr bwMode="auto">
          <a:xfrm flipH="1" flipV="1">
            <a:off x="2697163" y="4799013"/>
            <a:ext cx="857250" cy="227012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sp>
        <p:nvSpPr>
          <p:cNvPr id="22565" name="Oval 128"/>
          <p:cNvSpPr>
            <a:spLocks noChangeArrowheads="1"/>
          </p:cNvSpPr>
          <p:nvPr/>
        </p:nvSpPr>
        <p:spPr bwMode="auto">
          <a:xfrm>
            <a:off x="1393825" y="49974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15</a:t>
            </a:r>
          </a:p>
        </p:txBody>
      </p:sp>
      <p:sp>
        <p:nvSpPr>
          <p:cNvPr id="22566" name="Oval 129"/>
          <p:cNvSpPr>
            <a:spLocks noChangeArrowheads="1"/>
          </p:cNvSpPr>
          <p:nvPr/>
        </p:nvSpPr>
        <p:spPr bwMode="auto">
          <a:xfrm>
            <a:off x="1916113" y="54530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25</a:t>
            </a:r>
          </a:p>
        </p:txBody>
      </p:sp>
      <p:cxnSp>
        <p:nvCxnSpPr>
          <p:cNvPr id="22567" name="AutoShape 134"/>
          <p:cNvCxnSpPr>
            <a:cxnSpLocks noChangeShapeType="1"/>
            <a:stCxn id="22569" idx="7"/>
            <a:endCxn id="22565" idx="3"/>
          </p:cNvCxnSpPr>
          <p:nvPr/>
        </p:nvCxnSpPr>
        <p:spPr bwMode="auto">
          <a:xfrm flipV="1">
            <a:off x="1114425" y="52514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68" name="AutoShape 135"/>
          <p:cNvCxnSpPr>
            <a:cxnSpLocks noChangeShapeType="1"/>
            <a:stCxn id="22566" idx="1"/>
            <a:endCxn id="22565" idx="5"/>
          </p:cNvCxnSpPr>
          <p:nvPr/>
        </p:nvCxnSpPr>
        <p:spPr bwMode="auto">
          <a:xfrm flipH="1" flipV="1">
            <a:off x="1636713" y="52514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69" name="Oval 136"/>
          <p:cNvSpPr>
            <a:spLocks noChangeArrowheads="1"/>
          </p:cNvSpPr>
          <p:nvPr/>
        </p:nvSpPr>
        <p:spPr bwMode="auto">
          <a:xfrm>
            <a:off x="871538" y="54530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16</a:t>
            </a:r>
          </a:p>
        </p:txBody>
      </p:sp>
      <p:sp>
        <p:nvSpPr>
          <p:cNvPr id="22570" name="Oval 141"/>
          <p:cNvSpPr>
            <a:spLocks noChangeArrowheads="1"/>
          </p:cNvSpPr>
          <p:nvPr/>
        </p:nvSpPr>
        <p:spPr bwMode="auto">
          <a:xfrm>
            <a:off x="3513138" y="49990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sp>
        <p:nvSpPr>
          <p:cNvPr id="22571" name="Oval 142"/>
          <p:cNvSpPr>
            <a:spLocks noChangeArrowheads="1"/>
          </p:cNvSpPr>
          <p:nvPr/>
        </p:nvSpPr>
        <p:spPr bwMode="auto">
          <a:xfrm>
            <a:off x="4035425" y="54546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12</a:t>
            </a:r>
          </a:p>
        </p:txBody>
      </p:sp>
      <p:cxnSp>
        <p:nvCxnSpPr>
          <p:cNvPr id="22572" name="AutoShape 147"/>
          <p:cNvCxnSpPr>
            <a:cxnSpLocks noChangeShapeType="1"/>
            <a:stCxn id="22574" idx="7"/>
            <a:endCxn id="22570" idx="3"/>
          </p:cNvCxnSpPr>
          <p:nvPr/>
        </p:nvCxnSpPr>
        <p:spPr bwMode="auto">
          <a:xfrm flipV="1">
            <a:off x="3233738" y="5257800"/>
            <a:ext cx="320675" cy="223838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22573" name="AutoShape 148"/>
          <p:cNvCxnSpPr>
            <a:cxnSpLocks noChangeShapeType="1"/>
            <a:stCxn id="22571" idx="1"/>
            <a:endCxn id="22570" idx="5"/>
          </p:cNvCxnSpPr>
          <p:nvPr/>
        </p:nvCxnSpPr>
        <p:spPr bwMode="auto">
          <a:xfrm flipH="1" flipV="1">
            <a:off x="3756025" y="52578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74" name="Oval 149"/>
          <p:cNvSpPr>
            <a:spLocks noChangeArrowheads="1"/>
          </p:cNvSpPr>
          <p:nvPr/>
        </p:nvSpPr>
        <p:spPr bwMode="auto">
          <a:xfrm>
            <a:off x="2990850" y="54546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10</a:t>
            </a:r>
          </a:p>
        </p:txBody>
      </p:sp>
      <p:sp>
        <p:nvSpPr>
          <p:cNvPr id="22575" name="Oval 154"/>
          <p:cNvSpPr>
            <a:spLocks noChangeArrowheads="1"/>
          </p:cNvSpPr>
          <p:nvPr/>
        </p:nvSpPr>
        <p:spPr bwMode="auto">
          <a:xfrm>
            <a:off x="4572000" y="4114800"/>
            <a:ext cx="287338" cy="2841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cxnSp>
        <p:nvCxnSpPr>
          <p:cNvPr id="22576" name="AutoShape 155"/>
          <p:cNvCxnSpPr>
            <a:cxnSpLocks noChangeShapeType="1"/>
            <a:stCxn id="22575" idx="5"/>
            <a:endCxn id="22578" idx="1"/>
          </p:cNvCxnSpPr>
          <p:nvPr/>
        </p:nvCxnSpPr>
        <p:spPr bwMode="auto">
          <a:xfrm>
            <a:off x="4816475" y="4371975"/>
            <a:ext cx="1917700" cy="203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77" name="AutoShape 156"/>
          <p:cNvCxnSpPr>
            <a:cxnSpLocks noChangeShapeType="1"/>
            <a:stCxn id="22575" idx="3"/>
            <a:endCxn id="22562" idx="7"/>
          </p:cNvCxnSpPr>
          <p:nvPr/>
        </p:nvCxnSpPr>
        <p:spPr bwMode="auto">
          <a:xfrm flipH="1">
            <a:off x="2697163" y="4371975"/>
            <a:ext cx="1917700" cy="1968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sp>
        <p:nvSpPr>
          <p:cNvPr id="22578" name="Oval 157"/>
          <p:cNvSpPr>
            <a:spLocks noChangeArrowheads="1"/>
          </p:cNvSpPr>
          <p:nvPr/>
        </p:nvSpPr>
        <p:spPr bwMode="auto">
          <a:xfrm>
            <a:off x="6692900" y="4543425"/>
            <a:ext cx="285750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22579" name="AutoShape 158"/>
          <p:cNvCxnSpPr>
            <a:cxnSpLocks noChangeShapeType="1"/>
            <a:stCxn id="22578" idx="3"/>
            <a:endCxn id="22581" idx="7"/>
          </p:cNvCxnSpPr>
          <p:nvPr/>
        </p:nvCxnSpPr>
        <p:spPr bwMode="auto">
          <a:xfrm flipH="1">
            <a:off x="5876925" y="4795838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80" name="AutoShape 159"/>
          <p:cNvCxnSpPr>
            <a:cxnSpLocks noChangeShapeType="1"/>
            <a:stCxn id="22586" idx="1"/>
            <a:endCxn id="22578" idx="5"/>
          </p:cNvCxnSpPr>
          <p:nvPr/>
        </p:nvCxnSpPr>
        <p:spPr bwMode="auto">
          <a:xfrm flipH="1" flipV="1">
            <a:off x="6937375" y="4795838"/>
            <a:ext cx="857250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81" name="Oval 160"/>
          <p:cNvSpPr>
            <a:spLocks noChangeArrowheads="1"/>
          </p:cNvSpPr>
          <p:nvPr/>
        </p:nvSpPr>
        <p:spPr bwMode="auto">
          <a:xfrm>
            <a:off x="5634038" y="49990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22582" name="Oval 161"/>
          <p:cNvSpPr>
            <a:spLocks noChangeArrowheads="1"/>
          </p:cNvSpPr>
          <p:nvPr/>
        </p:nvSpPr>
        <p:spPr bwMode="auto">
          <a:xfrm>
            <a:off x="6156325" y="54546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cxnSp>
        <p:nvCxnSpPr>
          <p:cNvPr id="22583" name="AutoShape 166"/>
          <p:cNvCxnSpPr>
            <a:cxnSpLocks noChangeShapeType="1"/>
            <a:stCxn id="22585" idx="7"/>
            <a:endCxn id="22581" idx="3"/>
          </p:cNvCxnSpPr>
          <p:nvPr/>
        </p:nvCxnSpPr>
        <p:spPr bwMode="auto">
          <a:xfrm flipV="1">
            <a:off x="5354638" y="52530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84" name="AutoShape 167"/>
          <p:cNvCxnSpPr>
            <a:cxnSpLocks noChangeShapeType="1"/>
            <a:stCxn id="22582" idx="1"/>
            <a:endCxn id="22581" idx="5"/>
          </p:cNvCxnSpPr>
          <p:nvPr/>
        </p:nvCxnSpPr>
        <p:spPr bwMode="auto">
          <a:xfrm flipH="1" flipV="1">
            <a:off x="5876925" y="52530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85" name="Oval 168"/>
          <p:cNvSpPr>
            <a:spLocks noChangeArrowheads="1"/>
          </p:cNvSpPr>
          <p:nvPr/>
        </p:nvSpPr>
        <p:spPr bwMode="auto">
          <a:xfrm>
            <a:off x="5111750" y="54546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11</a:t>
            </a:r>
          </a:p>
        </p:txBody>
      </p:sp>
      <p:sp>
        <p:nvSpPr>
          <p:cNvPr id="22586" name="Oval 173"/>
          <p:cNvSpPr>
            <a:spLocks noChangeArrowheads="1"/>
          </p:cNvSpPr>
          <p:nvPr/>
        </p:nvSpPr>
        <p:spPr bwMode="auto">
          <a:xfrm>
            <a:off x="7753350" y="50006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23</a:t>
            </a:r>
          </a:p>
        </p:txBody>
      </p:sp>
      <p:sp>
        <p:nvSpPr>
          <p:cNvPr id="22587" name="Oval 174"/>
          <p:cNvSpPr>
            <a:spLocks noChangeArrowheads="1"/>
          </p:cNvSpPr>
          <p:nvPr/>
        </p:nvSpPr>
        <p:spPr bwMode="auto">
          <a:xfrm>
            <a:off x="8275638" y="54562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20</a:t>
            </a:r>
          </a:p>
        </p:txBody>
      </p:sp>
      <p:cxnSp>
        <p:nvCxnSpPr>
          <p:cNvPr id="22588" name="AutoShape 179"/>
          <p:cNvCxnSpPr>
            <a:cxnSpLocks noChangeShapeType="1"/>
            <a:stCxn id="22590" idx="7"/>
            <a:endCxn id="22586" idx="3"/>
          </p:cNvCxnSpPr>
          <p:nvPr/>
        </p:nvCxnSpPr>
        <p:spPr bwMode="auto">
          <a:xfrm flipV="1">
            <a:off x="7473950" y="52546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89" name="AutoShape 180"/>
          <p:cNvCxnSpPr>
            <a:cxnSpLocks noChangeShapeType="1"/>
            <a:stCxn id="22587" idx="1"/>
            <a:endCxn id="22586" idx="5"/>
          </p:cNvCxnSpPr>
          <p:nvPr/>
        </p:nvCxnSpPr>
        <p:spPr bwMode="auto">
          <a:xfrm flipH="1" flipV="1">
            <a:off x="7996238" y="52546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90" name="Oval 181"/>
          <p:cNvSpPr>
            <a:spLocks noChangeArrowheads="1"/>
          </p:cNvSpPr>
          <p:nvPr/>
        </p:nvSpPr>
        <p:spPr bwMode="auto">
          <a:xfrm>
            <a:off x="7231063" y="54562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27</a:t>
            </a:r>
          </a:p>
        </p:txBody>
      </p:sp>
      <p:sp>
        <p:nvSpPr>
          <p:cNvPr id="22591" name="Date Placeholder 6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6E9264-AB72-4F99-98C3-9A9844DBB42F}" type="slidenum">
              <a:rPr lang="en-US"/>
              <a:pPr/>
              <a:t>53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Merging Two Heaps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36576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We are given two two heaps and a key </a:t>
            </a:r>
            <a:r>
              <a:rPr lang="en-US" sz="2400" b="1" i="1" smtClean="0">
                <a:latin typeface="Times New Roman" pitchFamily="18" charset="0"/>
              </a:rPr>
              <a:t>k</a:t>
            </a:r>
          </a:p>
          <a:p>
            <a:pPr eaLnBrk="1" hangingPunct="1"/>
            <a:r>
              <a:rPr lang="en-US" sz="2400" smtClean="0"/>
              <a:t>We create a new heap with the root node storing </a:t>
            </a:r>
            <a:r>
              <a:rPr lang="en-US" sz="2400" b="1" i="1" smtClean="0">
                <a:latin typeface="Times New Roman" pitchFamily="18" charset="0"/>
              </a:rPr>
              <a:t>k</a:t>
            </a:r>
            <a:r>
              <a:rPr lang="en-US" sz="2400" smtClean="0"/>
              <a:t> and with the two heaps as subtrees</a:t>
            </a:r>
          </a:p>
          <a:p>
            <a:pPr eaLnBrk="1" hangingPunct="1"/>
            <a:r>
              <a:rPr lang="en-US" sz="2400" smtClean="0"/>
              <a:t>We perform downheap to restore the heap-order property </a:t>
            </a:r>
          </a:p>
        </p:txBody>
      </p:sp>
      <p:sp>
        <p:nvSpPr>
          <p:cNvPr id="18474" name="Date Placeholder 4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46" name="Oval 8"/>
          <p:cNvSpPr>
            <a:spLocks noChangeArrowheads="1"/>
          </p:cNvSpPr>
          <p:nvPr/>
        </p:nvSpPr>
        <p:spPr bwMode="auto">
          <a:xfrm>
            <a:off x="5548313" y="336232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3</a:t>
            </a:r>
          </a:p>
        </p:txBody>
      </p:sp>
      <p:sp>
        <p:nvSpPr>
          <p:cNvPr id="47" name="Oval 9"/>
          <p:cNvSpPr>
            <a:spLocks noChangeArrowheads="1"/>
          </p:cNvSpPr>
          <p:nvPr/>
        </p:nvSpPr>
        <p:spPr bwMode="auto">
          <a:xfrm>
            <a:off x="6070600" y="38179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48" name="AutoShape 14"/>
          <p:cNvCxnSpPr>
            <a:cxnSpLocks noChangeShapeType="1"/>
            <a:stCxn id="50" idx="7"/>
            <a:endCxn id="46" idx="3"/>
          </p:cNvCxnSpPr>
          <p:nvPr/>
        </p:nvCxnSpPr>
        <p:spPr bwMode="auto">
          <a:xfrm flipV="1">
            <a:off x="5268913" y="3613150"/>
            <a:ext cx="320675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9" name="AutoShape 15"/>
          <p:cNvCxnSpPr>
            <a:cxnSpLocks noChangeShapeType="1"/>
            <a:stCxn id="47" idx="1"/>
            <a:endCxn id="46" idx="5"/>
          </p:cNvCxnSpPr>
          <p:nvPr/>
        </p:nvCxnSpPr>
        <p:spPr bwMode="auto">
          <a:xfrm flipH="1" flipV="1">
            <a:off x="5791200" y="3613150"/>
            <a:ext cx="322263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50" name="Oval 16"/>
          <p:cNvSpPr>
            <a:spLocks noChangeArrowheads="1"/>
          </p:cNvSpPr>
          <p:nvPr/>
        </p:nvSpPr>
        <p:spPr bwMode="auto">
          <a:xfrm>
            <a:off x="5026025" y="38179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51" name="Oval 22"/>
          <p:cNvSpPr>
            <a:spLocks noChangeArrowheads="1"/>
          </p:cNvSpPr>
          <p:nvPr/>
        </p:nvSpPr>
        <p:spPr bwMode="auto">
          <a:xfrm>
            <a:off x="7640638" y="33639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52" name="Oval 23"/>
          <p:cNvSpPr>
            <a:spLocks noChangeArrowheads="1"/>
          </p:cNvSpPr>
          <p:nvPr/>
        </p:nvSpPr>
        <p:spPr bwMode="auto">
          <a:xfrm>
            <a:off x="8162925" y="381952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53" name="AutoShape 28"/>
          <p:cNvCxnSpPr>
            <a:cxnSpLocks noChangeShapeType="1"/>
            <a:stCxn id="55" idx="7"/>
            <a:endCxn id="51" idx="3"/>
          </p:cNvCxnSpPr>
          <p:nvPr/>
        </p:nvCxnSpPr>
        <p:spPr bwMode="auto">
          <a:xfrm flipV="1">
            <a:off x="7361238" y="3614738"/>
            <a:ext cx="320675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" name="AutoShape 29"/>
          <p:cNvCxnSpPr>
            <a:cxnSpLocks noChangeShapeType="1"/>
            <a:stCxn id="52" idx="1"/>
            <a:endCxn id="51" idx="5"/>
          </p:cNvCxnSpPr>
          <p:nvPr/>
        </p:nvCxnSpPr>
        <p:spPr bwMode="auto">
          <a:xfrm flipH="1" flipV="1">
            <a:off x="7883525" y="3614738"/>
            <a:ext cx="322263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55" name="Oval 30"/>
          <p:cNvSpPr>
            <a:spLocks noChangeArrowheads="1"/>
          </p:cNvSpPr>
          <p:nvPr/>
        </p:nvSpPr>
        <p:spPr bwMode="auto">
          <a:xfrm>
            <a:off x="7118350" y="38195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6E9264-AB72-4F99-98C3-9A9844DBB42F}" type="slidenum">
              <a:rPr lang="en-US"/>
              <a:pPr/>
              <a:t>54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Merging Two Heaps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36576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We are given two two heaps and a key </a:t>
            </a:r>
            <a:r>
              <a:rPr lang="en-US" sz="2400" b="1" i="1" smtClean="0">
                <a:latin typeface="Times New Roman" pitchFamily="18" charset="0"/>
              </a:rPr>
              <a:t>k</a:t>
            </a:r>
          </a:p>
          <a:p>
            <a:pPr eaLnBrk="1" hangingPunct="1"/>
            <a:r>
              <a:rPr lang="en-US" sz="2400" smtClean="0"/>
              <a:t>We create a new heap with the root node storing </a:t>
            </a:r>
            <a:r>
              <a:rPr lang="en-US" sz="2400" b="1" i="1" smtClean="0">
                <a:latin typeface="Times New Roman" pitchFamily="18" charset="0"/>
              </a:rPr>
              <a:t>k</a:t>
            </a:r>
            <a:r>
              <a:rPr lang="en-US" sz="2400" smtClean="0"/>
              <a:t> and with the two heaps as subtrees</a:t>
            </a:r>
          </a:p>
          <a:p>
            <a:pPr eaLnBrk="1" hangingPunct="1"/>
            <a:r>
              <a:rPr lang="en-US" sz="2400" smtClean="0"/>
              <a:t>We perform downheap to restore the heap-order property </a:t>
            </a:r>
          </a:p>
        </p:txBody>
      </p:sp>
      <p:sp>
        <p:nvSpPr>
          <p:cNvPr id="18438" name="Oval 4"/>
          <p:cNvSpPr>
            <a:spLocks noChangeArrowheads="1"/>
          </p:cNvSpPr>
          <p:nvPr/>
        </p:nvSpPr>
        <p:spPr bwMode="auto">
          <a:xfrm>
            <a:off x="6635750" y="2906713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sp>
        <p:nvSpPr>
          <p:cNvPr id="18441" name="Oval 8"/>
          <p:cNvSpPr>
            <a:spLocks noChangeArrowheads="1"/>
          </p:cNvSpPr>
          <p:nvPr/>
        </p:nvSpPr>
        <p:spPr bwMode="auto">
          <a:xfrm>
            <a:off x="5548313" y="336232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3</a:t>
            </a:r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6070600" y="38179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18443" name="AutoShape 14"/>
          <p:cNvCxnSpPr>
            <a:cxnSpLocks noChangeShapeType="1"/>
            <a:stCxn id="18445" idx="7"/>
            <a:endCxn id="18441" idx="3"/>
          </p:cNvCxnSpPr>
          <p:nvPr/>
        </p:nvCxnSpPr>
        <p:spPr bwMode="auto">
          <a:xfrm flipV="1">
            <a:off x="5268913" y="3613150"/>
            <a:ext cx="320675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4" name="AutoShape 15"/>
          <p:cNvCxnSpPr>
            <a:cxnSpLocks noChangeShapeType="1"/>
            <a:stCxn id="18442" idx="1"/>
            <a:endCxn id="18441" idx="5"/>
          </p:cNvCxnSpPr>
          <p:nvPr/>
        </p:nvCxnSpPr>
        <p:spPr bwMode="auto">
          <a:xfrm flipH="1" flipV="1">
            <a:off x="5791200" y="3613150"/>
            <a:ext cx="322263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5" name="Oval 16"/>
          <p:cNvSpPr>
            <a:spLocks noChangeArrowheads="1"/>
          </p:cNvSpPr>
          <p:nvPr/>
        </p:nvSpPr>
        <p:spPr bwMode="auto">
          <a:xfrm>
            <a:off x="5026025" y="38179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18446" name="Oval 22"/>
          <p:cNvSpPr>
            <a:spLocks noChangeArrowheads="1"/>
          </p:cNvSpPr>
          <p:nvPr/>
        </p:nvSpPr>
        <p:spPr bwMode="auto">
          <a:xfrm>
            <a:off x="7640638" y="33639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18447" name="Oval 23"/>
          <p:cNvSpPr>
            <a:spLocks noChangeArrowheads="1"/>
          </p:cNvSpPr>
          <p:nvPr/>
        </p:nvSpPr>
        <p:spPr bwMode="auto">
          <a:xfrm>
            <a:off x="8162925" y="381952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18448" name="AutoShape 28"/>
          <p:cNvCxnSpPr>
            <a:cxnSpLocks noChangeShapeType="1"/>
            <a:stCxn id="18450" idx="7"/>
            <a:endCxn id="18446" idx="3"/>
          </p:cNvCxnSpPr>
          <p:nvPr/>
        </p:nvCxnSpPr>
        <p:spPr bwMode="auto">
          <a:xfrm flipV="1">
            <a:off x="7361238" y="3614738"/>
            <a:ext cx="320675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9" name="AutoShape 29"/>
          <p:cNvCxnSpPr>
            <a:cxnSpLocks noChangeShapeType="1"/>
            <a:stCxn id="18447" idx="1"/>
            <a:endCxn id="18446" idx="5"/>
          </p:cNvCxnSpPr>
          <p:nvPr/>
        </p:nvCxnSpPr>
        <p:spPr bwMode="auto">
          <a:xfrm flipH="1" flipV="1">
            <a:off x="7883525" y="3614738"/>
            <a:ext cx="322263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50" name="Oval 30"/>
          <p:cNvSpPr>
            <a:spLocks noChangeArrowheads="1"/>
          </p:cNvSpPr>
          <p:nvPr/>
        </p:nvSpPr>
        <p:spPr bwMode="auto">
          <a:xfrm>
            <a:off x="7118350" y="38195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18474" name="Date Placeholder 4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6781800" y="2514600"/>
            <a:ext cx="298480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Times New Roman" pitchFamily="18" charset="0"/>
              </a:rPr>
              <a:t>k</a:t>
            </a:r>
            <a:endParaRPr lang="en-US" b="1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6E9264-AB72-4F99-98C3-9A9844DBB42F}" type="slidenum">
              <a:rPr lang="en-US"/>
              <a:pPr/>
              <a:t>55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Merging Two Heaps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36576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We are given two two heaps and a key </a:t>
            </a:r>
            <a:r>
              <a:rPr lang="en-US" sz="2400" b="1" i="1" smtClean="0">
                <a:latin typeface="Times New Roman" pitchFamily="18" charset="0"/>
              </a:rPr>
              <a:t>k</a:t>
            </a:r>
          </a:p>
          <a:p>
            <a:pPr eaLnBrk="1" hangingPunct="1"/>
            <a:r>
              <a:rPr lang="en-US" sz="2400" smtClean="0"/>
              <a:t>We create a new heap with the root node storing </a:t>
            </a:r>
            <a:r>
              <a:rPr lang="en-US" sz="2400" b="1" i="1" smtClean="0">
                <a:latin typeface="Times New Roman" pitchFamily="18" charset="0"/>
              </a:rPr>
              <a:t>k</a:t>
            </a:r>
            <a:r>
              <a:rPr lang="en-US" sz="2400" smtClean="0"/>
              <a:t> and with the two heaps as subtrees</a:t>
            </a:r>
          </a:p>
          <a:p>
            <a:pPr eaLnBrk="1" hangingPunct="1"/>
            <a:r>
              <a:rPr lang="en-US" sz="2400" smtClean="0"/>
              <a:t>We perform downheap to restore the heap-order property </a:t>
            </a:r>
          </a:p>
        </p:txBody>
      </p:sp>
      <p:sp>
        <p:nvSpPr>
          <p:cNvPr id="18438" name="Oval 4"/>
          <p:cNvSpPr>
            <a:spLocks noChangeArrowheads="1"/>
          </p:cNvSpPr>
          <p:nvPr/>
        </p:nvSpPr>
        <p:spPr bwMode="auto">
          <a:xfrm>
            <a:off x="6635750" y="2906713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sym typeface="Symbol" pitchFamily="18" charset="2"/>
              </a:rPr>
              <a:t>7</a:t>
            </a:r>
          </a:p>
        </p:txBody>
      </p:sp>
      <p:cxnSp>
        <p:nvCxnSpPr>
          <p:cNvPr id="18439" name="AutoShape 5"/>
          <p:cNvCxnSpPr>
            <a:cxnSpLocks noChangeShapeType="1"/>
            <a:stCxn id="18438" idx="3"/>
            <a:endCxn id="18441" idx="7"/>
          </p:cNvCxnSpPr>
          <p:nvPr/>
        </p:nvCxnSpPr>
        <p:spPr bwMode="auto">
          <a:xfrm flipH="1">
            <a:off x="5791200" y="3168650"/>
            <a:ext cx="885825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0" name="AutoShape 6"/>
          <p:cNvCxnSpPr>
            <a:cxnSpLocks noChangeShapeType="1"/>
            <a:stCxn id="18446" idx="1"/>
            <a:endCxn id="18438" idx="5"/>
          </p:cNvCxnSpPr>
          <p:nvPr/>
        </p:nvCxnSpPr>
        <p:spPr bwMode="auto">
          <a:xfrm flipH="1" flipV="1">
            <a:off x="6880225" y="3168650"/>
            <a:ext cx="801688" cy="2270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1" name="Oval 8"/>
          <p:cNvSpPr>
            <a:spLocks noChangeArrowheads="1"/>
          </p:cNvSpPr>
          <p:nvPr/>
        </p:nvSpPr>
        <p:spPr bwMode="auto">
          <a:xfrm>
            <a:off x="5548313" y="336232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3</a:t>
            </a:r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6070600" y="38179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18443" name="AutoShape 14"/>
          <p:cNvCxnSpPr>
            <a:cxnSpLocks noChangeShapeType="1"/>
            <a:stCxn id="18445" idx="7"/>
            <a:endCxn id="18441" idx="3"/>
          </p:cNvCxnSpPr>
          <p:nvPr/>
        </p:nvCxnSpPr>
        <p:spPr bwMode="auto">
          <a:xfrm flipV="1">
            <a:off x="5268913" y="3613150"/>
            <a:ext cx="320675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4" name="AutoShape 15"/>
          <p:cNvCxnSpPr>
            <a:cxnSpLocks noChangeShapeType="1"/>
            <a:stCxn id="18442" idx="1"/>
            <a:endCxn id="18441" idx="5"/>
          </p:cNvCxnSpPr>
          <p:nvPr/>
        </p:nvCxnSpPr>
        <p:spPr bwMode="auto">
          <a:xfrm flipH="1" flipV="1">
            <a:off x="5791200" y="3613150"/>
            <a:ext cx="322263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5" name="Oval 16"/>
          <p:cNvSpPr>
            <a:spLocks noChangeArrowheads="1"/>
          </p:cNvSpPr>
          <p:nvPr/>
        </p:nvSpPr>
        <p:spPr bwMode="auto">
          <a:xfrm>
            <a:off x="5026025" y="38179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18446" name="Oval 22"/>
          <p:cNvSpPr>
            <a:spLocks noChangeArrowheads="1"/>
          </p:cNvSpPr>
          <p:nvPr/>
        </p:nvSpPr>
        <p:spPr bwMode="auto">
          <a:xfrm>
            <a:off x="7640638" y="33639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18447" name="Oval 23"/>
          <p:cNvSpPr>
            <a:spLocks noChangeArrowheads="1"/>
          </p:cNvSpPr>
          <p:nvPr/>
        </p:nvSpPr>
        <p:spPr bwMode="auto">
          <a:xfrm>
            <a:off x="8162925" y="381952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18448" name="AutoShape 28"/>
          <p:cNvCxnSpPr>
            <a:cxnSpLocks noChangeShapeType="1"/>
            <a:stCxn id="18450" idx="7"/>
            <a:endCxn id="18446" idx="3"/>
          </p:cNvCxnSpPr>
          <p:nvPr/>
        </p:nvCxnSpPr>
        <p:spPr bwMode="auto">
          <a:xfrm flipV="1">
            <a:off x="7361238" y="3614738"/>
            <a:ext cx="320675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9" name="AutoShape 29"/>
          <p:cNvCxnSpPr>
            <a:cxnSpLocks noChangeShapeType="1"/>
            <a:stCxn id="18447" idx="1"/>
            <a:endCxn id="18446" idx="5"/>
          </p:cNvCxnSpPr>
          <p:nvPr/>
        </p:nvCxnSpPr>
        <p:spPr bwMode="auto">
          <a:xfrm flipH="1" flipV="1">
            <a:off x="7883525" y="3614738"/>
            <a:ext cx="322263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50" name="Oval 30"/>
          <p:cNvSpPr>
            <a:spLocks noChangeArrowheads="1"/>
          </p:cNvSpPr>
          <p:nvPr/>
        </p:nvSpPr>
        <p:spPr bwMode="auto">
          <a:xfrm>
            <a:off x="7118350" y="38195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18474" name="Date Placeholder 4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6781800" y="2514600"/>
            <a:ext cx="298480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Times New Roman" pitchFamily="18" charset="0"/>
              </a:rPr>
              <a:t>k</a:t>
            </a:r>
            <a:endParaRPr lang="en-US" b="1" i="1" dirty="0">
              <a:latin typeface="Times New Roman" pitchFamily="18" charset="0"/>
            </a:endParaRPr>
          </a:p>
        </p:txBody>
      </p: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6238098" y="4648200"/>
            <a:ext cx="848502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Merge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6E9264-AB72-4F99-98C3-9A9844DBB42F}" type="slidenum">
              <a:rPr lang="en-US"/>
              <a:pPr/>
              <a:t>56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Merging Two Heaps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36576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We are given two two heaps and a key </a:t>
            </a:r>
            <a:r>
              <a:rPr lang="en-US" sz="2400" b="1" i="1" smtClean="0">
                <a:latin typeface="Times New Roman" pitchFamily="18" charset="0"/>
              </a:rPr>
              <a:t>k</a:t>
            </a:r>
          </a:p>
          <a:p>
            <a:pPr eaLnBrk="1" hangingPunct="1"/>
            <a:r>
              <a:rPr lang="en-US" sz="2400" smtClean="0"/>
              <a:t>We create a new heap with the root node storing </a:t>
            </a:r>
            <a:r>
              <a:rPr lang="en-US" sz="2400" b="1" i="1" smtClean="0">
                <a:latin typeface="Times New Roman" pitchFamily="18" charset="0"/>
              </a:rPr>
              <a:t>k</a:t>
            </a:r>
            <a:r>
              <a:rPr lang="en-US" sz="2400" smtClean="0"/>
              <a:t> and with the two heaps as subtrees</a:t>
            </a:r>
          </a:p>
          <a:p>
            <a:pPr eaLnBrk="1" hangingPunct="1"/>
            <a:r>
              <a:rPr lang="en-US" sz="2400" smtClean="0"/>
              <a:t>We perform downheap to restore the heap-order property </a:t>
            </a:r>
          </a:p>
        </p:txBody>
      </p:sp>
      <p:sp>
        <p:nvSpPr>
          <p:cNvPr id="18438" name="Oval 4"/>
          <p:cNvSpPr>
            <a:spLocks noChangeArrowheads="1"/>
          </p:cNvSpPr>
          <p:nvPr/>
        </p:nvSpPr>
        <p:spPr bwMode="auto">
          <a:xfrm>
            <a:off x="6635750" y="2906713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sym typeface="Symbol" pitchFamily="18" charset="2"/>
              </a:rPr>
              <a:t>7</a:t>
            </a:r>
          </a:p>
        </p:txBody>
      </p:sp>
      <p:cxnSp>
        <p:nvCxnSpPr>
          <p:cNvPr id="18439" name="AutoShape 5"/>
          <p:cNvCxnSpPr>
            <a:cxnSpLocks noChangeShapeType="1"/>
            <a:stCxn id="18438" idx="3"/>
            <a:endCxn id="18441" idx="7"/>
          </p:cNvCxnSpPr>
          <p:nvPr/>
        </p:nvCxnSpPr>
        <p:spPr bwMode="auto">
          <a:xfrm flipH="1">
            <a:off x="5791200" y="3168650"/>
            <a:ext cx="885825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0" name="AutoShape 6"/>
          <p:cNvCxnSpPr>
            <a:cxnSpLocks noChangeShapeType="1"/>
            <a:stCxn id="18446" idx="1"/>
            <a:endCxn id="18438" idx="5"/>
          </p:cNvCxnSpPr>
          <p:nvPr/>
        </p:nvCxnSpPr>
        <p:spPr bwMode="auto">
          <a:xfrm flipH="1" flipV="1">
            <a:off x="6880225" y="3168650"/>
            <a:ext cx="801688" cy="2270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1" name="Oval 8"/>
          <p:cNvSpPr>
            <a:spLocks noChangeArrowheads="1"/>
          </p:cNvSpPr>
          <p:nvPr/>
        </p:nvSpPr>
        <p:spPr bwMode="auto">
          <a:xfrm>
            <a:off x="5548313" y="336232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3</a:t>
            </a:r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6070600" y="38179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18443" name="AutoShape 14"/>
          <p:cNvCxnSpPr>
            <a:cxnSpLocks noChangeShapeType="1"/>
            <a:stCxn id="18445" idx="7"/>
            <a:endCxn id="18441" idx="3"/>
          </p:cNvCxnSpPr>
          <p:nvPr/>
        </p:nvCxnSpPr>
        <p:spPr bwMode="auto">
          <a:xfrm flipV="1">
            <a:off x="5268913" y="3613150"/>
            <a:ext cx="320675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4" name="AutoShape 15"/>
          <p:cNvCxnSpPr>
            <a:cxnSpLocks noChangeShapeType="1"/>
            <a:stCxn id="18442" idx="1"/>
            <a:endCxn id="18441" idx="5"/>
          </p:cNvCxnSpPr>
          <p:nvPr/>
        </p:nvCxnSpPr>
        <p:spPr bwMode="auto">
          <a:xfrm flipH="1" flipV="1">
            <a:off x="5791200" y="3613150"/>
            <a:ext cx="322263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5" name="Oval 16"/>
          <p:cNvSpPr>
            <a:spLocks noChangeArrowheads="1"/>
          </p:cNvSpPr>
          <p:nvPr/>
        </p:nvSpPr>
        <p:spPr bwMode="auto">
          <a:xfrm>
            <a:off x="5026025" y="38179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18446" name="Oval 22"/>
          <p:cNvSpPr>
            <a:spLocks noChangeArrowheads="1"/>
          </p:cNvSpPr>
          <p:nvPr/>
        </p:nvSpPr>
        <p:spPr bwMode="auto">
          <a:xfrm>
            <a:off x="7640638" y="33639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18447" name="Oval 23"/>
          <p:cNvSpPr>
            <a:spLocks noChangeArrowheads="1"/>
          </p:cNvSpPr>
          <p:nvPr/>
        </p:nvSpPr>
        <p:spPr bwMode="auto">
          <a:xfrm>
            <a:off x="8162925" y="381952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18448" name="AutoShape 28"/>
          <p:cNvCxnSpPr>
            <a:cxnSpLocks noChangeShapeType="1"/>
            <a:stCxn id="18450" idx="7"/>
            <a:endCxn id="18446" idx="3"/>
          </p:cNvCxnSpPr>
          <p:nvPr/>
        </p:nvCxnSpPr>
        <p:spPr bwMode="auto">
          <a:xfrm flipV="1">
            <a:off x="7361238" y="3614738"/>
            <a:ext cx="320675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9" name="AutoShape 29"/>
          <p:cNvCxnSpPr>
            <a:cxnSpLocks noChangeShapeType="1"/>
            <a:stCxn id="18447" idx="1"/>
            <a:endCxn id="18446" idx="5"/>
          </p:cNvCxnSpPr>
          <p:nvPr/>
        </p:nvCxnSpPr>
        <p:spPr bwMode="auto">
          <a:xfrm flipH="1" flipV="1">
            <a:off x="7883525" y="3614738"/>
            <a:ext cx="322263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50" name="Oval 30"/>
          <p:cNvSpPr>
            <a:spLocks noChangeArrowheads="1"/>
          </p:cNvSpPr>
          <p:nvPr/>
        </p:nvSpPr>
        <p:spPr bwMode="auto">
          <a:xfrm>
            <a:off x="7118350" y="38195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18474" name="Date Placeholder 4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5562600" y="4648200"/>
            <a:ext cx="2364750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 smtClean="0"/>
              <a:t>Downheap</a:t>
            </a:r>
            <a:r>
              <a:rPr lang="en-US" sz="2000" dirty="0" smtClean="0"/>
              <a:t>/</a:t>
            </a:r>
            <a:r>
              <a:rPr lang="en-US" sz="2000" dirty="0" err="1" smtClean="0"/>
              <a:t>SiftDown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6E9264-AB72-4F99-98C3-9A9844DBB42F}" type="slidenum">
              <a:rPr lang="en-US"/>
              <a:pPr/>
              <a:t>57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Merging Two Heaps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36576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We are given two two heaps and a key </a:t>
            </a:r>
            <a:r>
              <a:rPr lang="en-US" sz="2400" b="1" i="1" smtClean="0">
                <a:latin typeface="Times New Roman" pitchFamily="18" charset="0"/>
              </a:rPr>
              <a:t>k</a:t>
            </a:r>
          </a:p>
          <a:p>
            <a:pPr eaLnBrk="1" hangingPunct="1"/>
            <a:r>
              <a:rPr lang="en-US" sz="2400" smtClean="0"/>
              <a:t>We create a new heap with the root node storing </a:t>
            </a:r>
            <a:r>
              <a:rPr lang="en-US" sz="2400" b="1" i="1" smtClean="0">
                <a:latin typeface="Times New Roman" pitchFamily="18" charset="0"/>
              </a:rPr>
              <a:t>k</a:t>
            </a:r>
            <a:r>
              <a:rPr lang="en-US" sz="2400" smtClean="0"/>
              <a:t> and with the two heaps as subtrees</a:t>
            </a:r>
          </a:p>
          <a:p>
            <a:pPr eaLnBrk="1" hangingPunct="1"/>
            <a:r>
              <a:rPr lang="en-US" sz="2400" smtClean="0"/>
              <a:t>We perform downheap to restore the heap-order property </a:t>
            </a:r>
          </a:p>
        </p:txBody>
      </p:sp>
      <p:sp>
        <p:nvSpPr>
          <p:cNvPr id="18438" name="Oval 4"/>
          <p:cNvSpPr>
            <a:spLocks noChangeArrowheads="1"/>
          </p:cNvSpPr>
          <p:nvPr/>
        </p:nvSpPr>
        <p:spPr bwMode="auto">
          <a:xfrm>
            <a:off x="6635750" y="2906713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solidFill>
                  <a:schemeClr val="tx2"/>
                </a:solidFill>
                <a:sym typeface="Symbol" pitchFamily="18" charset="2"/>
              </a:rPr>
              <a:t>2</a:t>
            </a:r>
            <a:endParaRPr lang="en-US" sz="1800" dirty="0">
              <a:solidFill>
                <a:schemeClr val="tx2"/>
              </a:solidFill>
              <a:sym typeface="Symbol" pitchFamily="18" charset="2"/>
            </a:endParaRPr>
          </a:p>
        </p:txBody>
      </p:sp>
      <p:cxnSp>
        <p:nvCxnSpPr>
          <p:cNvPr id="18439" name="AutoShape 5"/>
          <p:cNvCxnSpPr>
            <a:cxnSpLocks noChangeShapeType="1"/>
            <a:stCxn id="18438" idx="3"/>
            <a:endCxn id="18441" idx="7"/>
          </p:cNvCxnSpPr>
          <p:nvPr/>
        </p:nvCxnSpPr>
        <p:spPr bwMode="auto">
          <a:xfrm flipH="1">
            <a:off x="5791200" y="3168650"/>
            <a:ext cx="885825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0" name="AutoShape 6"/>
          <p:cNvCxnSpPr>
            <a:cxnSpLocks noChangeShapeType="1"/>
            <a:stCxn id="18446" idx="1"/>
            <a:endCxn id="18438" idx="5"/>
          </p:cNvCxnSpPr>
          <p:nvPr/>
        </p:nvCxnSpPr>
        <p:spPr bwMode="auto">
          <a:xfrm flipH="1" flipV="1">
            <a:off x="6880225" y="3168650"/>
            <a:ext cx="801688" cy="2270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1" name="Oval 8"/>
          <p:cNvSpPr>
            <a:spLocks noChangeArrowheads="1"/>
          </p:cNvSpPr>
          <p:nvPr/>
        </p:nvSpPr>
        <p:spPr bwMode="auto">
          <a:xfrm>
            <a:off x="5548313" y="336232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3</a:t>
            </a:r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6070600" y="38179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18443" name="AutoShape 14"/>
          <p:cNvCxnSpPr>
            <a:cxnSpLocks noChangeShapeType="1"/>
            <a:stCxn id="18445" idx="7"/>
            <a:endCxn id="18441" idx="3"/>
          </p:cNvCxnSpPr>
          <p:nvPr/>
        </p:nvCxnSpPr>
        <p:spPr bwMode="auto">
          <a:xfrm flipV="1">
            <a:off x="5268913" y="3613150"/>
            <a:ext cx="320675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4" name="AutoShape 15"/>
          <p:cNvCxnSpPr>
            <a:cxnSpLocks noChangeShapeType="1"/>
            <a:stCxn id="18442" idx="1"/>
            <a:endCxn id="18441" idx="5"/>
          </p:cNvCxnSpPr>
          <p:nvPr/>
        </p:nvCxnSpPr>
        <p:spPr bwMode="auto">
          <a:xfrm flipH="1" flipV="1">
            <a:off x="5791200" y="3613150"/>
            <a:ext cx="322263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5" name="Oval 16"/>
          <p:cNvSpPr>
            <a:spLocks noChangeArrowheads="1"/>
          </p:cNvSpPr>
          <p:nvPr/>
        </p:nvSpPr>
        <p:spPr bwMode="auto">
          <a:xfrm>
            <a:off x="5026025" y="38179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18446" name="Oval 22"/>
          <p:cNvSpPr>
            <a:spLocks noChangeArrowheads="1"/>
          </p:cNvSpPr>
          <p:nvPr/>
        </p:nvSpPr>
        <p:spPr bwMode="auto">
          <a:xfrm>
            <a:off x="7640638" y="33639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47" name="Oval 23"/>
          <p:cNvSpPr>
            <a:spLocks noChangeArrowheads="1"/>
          </p:cNvSpPr>
          <p:nvPr/>
        </p:nvSpPr>
        <p:spPr bwMode="auto">
          <a:xfrm>
            <a:off x="8162925" y="381952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18448" name="AutoShape 28"/>
          <p:cNvCxnSpPr>
            <a:cxnSpLocks noChangeShapeType="1"/>
            <a:stCxn id="18450" idx="7"/>
            <a:endCxn id="18446" idx="3"/>
          </p:cNvCxnSpPr>
          <p:nvPr/>
        </p:nvCxnSpPr>
        <p:spPr bwMode="auto">
          <a:xfrm flipV="1">
            <a:off x="7361238" y="3614738"/>
            <a:ext cx="320675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9" name="AutoShape 29"/>
          <p:cNvCxnSpPr>
            <a:cxnSpLocks noChangeShapeType="1"/>
            <a:stCxn id="18447" idx="1"/>
            <a:endCxn id="18446" idx="5"/>
          </p:cNvCxnSpPr>
          <p:nvPr/>
        </p:nvCxnSpPr>
        <p:spPr bwMode="auto">
          <a:xfrm flipH="1" flipV="1">
            <a:off x="7883525" y="3614738"/>
            <a:ext cx="322263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50" name="Oval 30"/>
          <p:cNvSpPr>
            <a:spLocks noChangeArrowheads="1"/>
          </p:cNvSpPr>
          <p:nvPr/>
        </p:nvSpPr>
        <p:spPr bwMode="auto">
          <a:xfrm>
            <a:off x="7118350" y="38195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18474" name="Date Placeholder 4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5562600" y="4648200"/>
            <a:ext cx="2364750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 smtClean="0"/>
              <a:t>Downheap</a:t>
            </a:r>
            <a:r>
              <a:rPr lang="en-US" sz="2000" dirty="0" smtClean="0"/>
              <a:t>/</a:t>
            </a:r>
            <a:r>
              <a:rPr lang="en-US" sz="2000" dirty="0" err="1" smtClean="0"/>
              <a:t>SiftDown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6E9264-AB72-4F99-98C3-9A9844DBB42F}" type="slidenum">
              <a:rPr lang="en-US"/>
              <a:pPr/>
              <a:t>58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Merging Two Heaps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36576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We are given two two heaps and a key </a:t>
            </a:r>
            <a:r>
              <a:rPr lang="en-US" sz="2400" b="1" i="1" smtClean="0">
                <a:latin typeface="Times New Roman" pitchFamily="18" charset="0"/>
              </a:rPr>
              <a:t>k</a:t>
            </a:r>
          </a:p>
          <a:p>
            <a:pPr eaLnBrk="1" hangingPunct="1"/>
            <a:r>
              <a:rPr lang="en-US" sz="2400" smtClean="0"/>
              <a:t>We create a new heap with the root node storing </a:t>
            </a:r>
            <a:r>
              <a:rPr lang="en-US" sz="2400" b="1" i="1" smtClean="0">
                <a:latin typeface="Times New Roman" pitchFamily="18" charset="0"/>
              </a:rPr>
              <a:t>k</a:t>
            </a:r>
            <a:r>
              <a:rPr lang="en-US" sz="2400" smtClean="0"/>
              <a:t> and with the two heaps as subtrees</a:t>
            </a:r>
          </a:p>
          <a:p>
            <a:pPr eaLnBrk="1" hangingPunct="1"/>
            <a:r>
              <a:rPr lang="en-US" sz="2400" smtClean="0"/>
              <a:t>We perform downheap to restore the heap-order property </a:t>
            </a:r>
          </a:p>
        </p:txBody>
      </p:sp>
      <p:sp>
        <p:nvSpPr>
          <p:cNvPr id="18438" name="Oval 4"/>
          <p:cNvSpPr>
            <a:spLocks noChangeArrowheads="1"/>
          </p:cNvSpPr>
          <p:nvPr/>
        </p:nvSpPr>
        <p:spPr bwMode="auto">
          <a:xfrm>
            <a:off x="6635750" y="2906713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solidFill>
                  <a:schemeClr val="tx2"/>
                </a:solidFill>
                <a:sym typeface="Symbol" pitchFamily="18" charset="2"/>
              </a:rPr>
              <a:t>2</a:t>
            </a:r>
            <a:endParaRPr lang="en-US" sz="1800" dirty="0">
              <a:solidFill>
                <a:schemeClr val="tx2"/>
              </a:solidFill>
              <a:sym typeface="Symbol" pitchFamily="18" charset="2"/>
            </a:endParaRPr>
          </a:p>
        </p:txBody>
      </p:sp>
      <p:cxnSp>
        <p:nvCxnSpPr>
          <p:cNvPr id="18439" name="AutoShape 5"/>
          <p:cNvCxnSpPr>
            <a:cxnSpLocks noChangeShapeType="1"/>
            <a:stCxn id="18438" idx="3"/>
            <a:endCxn id="18441" idx="7"/>
          </p:cNvCxnSpPr>
          <p:nvPr/>
        </p:nvCxnSpPr>
        <p:spPr bwMode="auto">
          <a:xfrm flipH="1">
            <a:off x="5791200" y="3168650"/>
            <a:ext cx="885825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0" name="AutoShape 6"/>
          <p:cNvCxnSpPr>
            <a:cxnSpLocks noChangeShapeType="1"/>
            <a:stCxn id="18446" idx="1"/>
            <a:endCxn id="18438" idx="5"/>
          </p:cNvCxnSpPr>
          <p:nvPr/>
        </p:nvCxnSpPr>
        <p:spPr bwMode="auto">
          <a:xfrm flipH="1" flipV="1">
            <a:off x="6880225" y="3168650"/>
            <a:ext cx="801688" cy="2270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1" name="Oval 8"/>
          <p:cNvSpPr>
            <a:spLocks noChangeArrowheads="1"/>
          </p:cNvSpPr>
          <p:nvPr/>
        </p:nvSpPr>
        <p:spPr bwMode="auto">
          <a:xfrm>
            <a:off x="5548313" y="336232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3</a:t>
            </a:r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6070600" y="38179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18443" name="AutoShape 14"/>
          <p:cNvCxnSpPr>
            <a:cxnSpLocks noChangeShapeType="1"/>
            <a:stCxn id="18445" idx="7"/>
            <a:endCxn id="18441" idx="3"/>
          </p:cNvCxnSpPr>
          <p:nvPr/>
        </p:nvCxnSpPr>
        <p:spPr bwMode="auto">
          <a:xfrm flipV="1">
            <a:off x="5268913" y="3613150"/>
            <a:ext cx="320675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4" name="AutoShape 15"/>
          <p:cNvCxnSpPr>
            <a:cxnSpLocks noChangeShapeType="1"/>
            <a:stCxn id="18442" idx="1"/>
            <a:endCxn id="18441" idx="5"/>
          </p:cNvCxnSpPr>
          <p:nvPr/>
        </p:nvCxnSpPr>
        <p:spPr bwMode="auto">
          <a:xfrm flipH="1" flipV="1">
            <a:off x="5791200" y="3613150"/>
            <a:ext cx="322263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5" name="Oval 16"/>
          <p:cNvSpPr>
            <a:spLocks noChangeArrowheads="1"/>
          </p:cNvSpPr>
          <p:nvPr/>
        </p:nvSpPr>
        <p:spPr bwMode="auto">
          <a:xfrm>
            <a:off x="5026025" y="38179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18446" name="Oval 22"/>
          <p:cNvSpPr>
            <a:spLocks noChangeArrowheads="1"/>
          </p:cNvSpPr>
          <p:nvPr/>
        </p:nvSpPr>
        <p:spPr bwMode="auto">
          <a:xfrm>
            <a:off x="7640638" y="33639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4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47" name="Oval 23"/>
          <p:cNvSpPr>
            <a:spLocks noChangeArrowheads="1"/>
          </p:cNvSpPr>
          <p:nvPr/>
        </p:nvSpPr>
        <p:spPr bwMode="auto">
          <a:xfrm>
            <a:off x="8162925" y="381952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18448" name="AutoShape 28"/>
          <p:cNvCxnSpPr>
            <a:cxnSpLocks noChangeShapeType="1"/>
            <a:stCxn id="18450" idx="7"/>
            <a:endCxn id="18446" idx="3"/>
          </p:cNvCxnSpPr>
          <p:nvPr/>
        </p:nvCxnSpPr>
        <p:spPr bwMode="auto">
          <a:xfrm flipV="1">
            <a:off x="7361238" y="3614738"/>
            <a:ext cx="320675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9" name="AutoShape 29"/>
          <p:cNvCxnSpPr>
            <a:cxnSpLocks noChangeShapeType="1"/>
            <a:stCxn id="18447" idx="1"/>
            <a:endCxn id="18446" idx="5"/>
          </p:cNvCxnSpPr>
          <p:nvPr/>
        </p:nvCxnSpPr>
        <p:spPr bwMode="auto">
          <a:xfrm flipH="1" flipV="1">
            <a:off x="7883525" y="3614738"/>
            <a:ext cx="322263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50" name="Oval 30"/>
          <p:cNvSpPr>
            <a:spLocks noChangeArrowheads="1"/>
          </p:cNvSpPr>
          <p:nvPr/>
        </p:nvSpPr>
        <p:spPr bwMode="auto">
          <a:xfrm>
            <a:off x="7118350" y="38195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74" name="Date Placeholder 4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5562600" y="4648200"/>
            <a:ext cx="2364750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 smtClean="0"/>
              <a:t>Downheap</a:t>
            </a:r>
            <a:r>
              <a:rPr lang="en-US" sz="2000" dirty="0" smtClean="0"/>
              <a:t>/</a:t>
            </a:r>
            <a:r>
              <a:rPr lang="en-US" sz="2000" dirty="0" err="1" smtClean="0"/>
              <a:t>SiftDown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CB3A57-6099-4DE5-B909-7C0C2178EA4B}" type="slidenum">
              <a:rPr lang="en-US"/>
              <a:pPr/>
              <a:t>59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Heaps and Priority Queues</a:t>
            </a:r>
          </a:p>
        </p:txBody>
      </p:sp>
      <p:sp>
        <p:nvSpPr>
          <p:cNvPr id="112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696200" cy="1676400"/>
          </a:xfrm>
        </p:spPr>
        <p:txBody>
          <a:bodyPr/>
          <a:lstStyle/>
          <a:p>
            <a:pPr eaLnBrk="1" hangingPunct="1"/>
            <a:r>
              <a:rPr lang="en-US" sz="2400" smtClean="0"/>
              <a:t>We can use a heap to implement a priority queue</a:t>
            </a:r>
          </a:p>
          <a:p>
            <a:pPr eaLnBrk="1" hangingPunct="1"/>
            <a:r>
              <a:rPr lang="en-US" sz="2400" smtClean="0"/>
              <a:t>We store a (key, element) item at each internal node</a:t>
            </a:r>
          </a:p>
          <a:p>
            <a:pPr eaLnBrk="1" hangingPunct="1"/>
            <a:r>
              <a:rPr lang="en-US" sz="2400" smtClean="0"/>
              <a:t>We keep track of the position of the last node</a:t>
            </a:r>
          </a:p>
        </p:txBody>
      </p:sp>
      <p:sp>
        <p:nvSpPr>
          <p:cNvPr id="11270" name="Oval 4"/>
          <p:cNvSpPr>
            <a:spLocks noChangeArrowheads="1"/>
          </p:cNvSpPr>
          <p:nvPr/>
        </p:nvSpPr>
        <p:spPr bwMode="auto">
          <a:xfrm>
            <a:off x="4800600" y="39624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20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1271" name="Oval 5"/>
          <p:cNvSpPr>
            <a:spLocks noChangeArrowheads="1"/>
          </p:cNvSpPr>
          <p:nvPr/>
        </p:nvSpPr>
        <p:spPr bwMode="auto">
          <a:xfrm>
            <a:off x="6330950" y="45720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20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1272" name="Oval 6"/>
          <p:cNvSpPr>
            <a:spLocks noChangeArrowheads="1"/>
          </p:cNvSpPr>
          <p:nvPr/>
        </p:nvSpPr>
        <p:spPr bwMode="auto">
          <a:xfrm>
            <a:off x="3054350" y="45720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20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1273" name="Oval 7"/>
          <p:cNvSpPr>
            <a:spLocks noChangeArrowheads="1"/>
          </p:cNvSpPr>
          <p:nvPr/>
        </p:nvSpPr>
        <p:spPr bwMode="auto">
          <a:xfrm>
            <a:off x="3756025" y="51816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20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1274" name="AutoShape 12"/>
          <p:cNvCxnSpPr>
            <a:cxnSpLocks noChangeShapeType="1"/>
            <a:stCxn id="11270" idx="3"/>
            <a:endCxn id="11272" idx="7"/>
          </p:cNvCxnSpPr>
          <p:nvPr/>
        </p:nvCxnSpPr>
        <p:spPr bwMode="auto">
          <a:xfrm flipH="1">
            <a:off x="3379788" y="4297363"/>
            <a:ext cx="147637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5" name="AutoShape 13"/>
          <p:cNvCxnSpPr>
            <a:cxnSpLocks noChangeShapeType="1"/>
            <a:stCxn id="11271" idx="1"/>
            <a:endCxn id="11270" idx="5"/>
          </p:cNvCxnSpPr>
          <p:nvPr/>
        </p:nvCxnSpPr>
        <p:spPr bwMode="auto">
          <a:xfrm flipH="1" flipV="1">
            <a:off x="5126038" y="4297363"/>
            <a:ext cx="126047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6" name="AutoShape 18"/>
          <p:cNvCxnSpPr>
            <a:cxnSpLocks noChangeShapeType="1"/>
            <a:stCxn id="11278" idx="7"/>
            <a:endCxn id="11272" idx="3"/>
          </p:cNvCxnSpPr>
          <p:nvPr/>
        </p:nvCxnSpPr>
        <p:spPr bwMode="auto">
          <a:xfrm flipV="1">
            <a:off x="2679700" y="4906963"/>
            <a:ext cx="430213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7" name="AutoShape 19"/>
          <p:cNvCxnSpPr>
            <a:cxnSpLocks noChangeShapeType="1"/>
            <a:stCxn id="11273" idx="1"/>
            <a:endCxn id="11272" idx="5"/>
          </p:cNvCxnSpPr>
          <p:nvPr/>
        </p:nvCxnSpPr>
        <p:spPr bwMode="auto">
          <a:xfrm flipH="1" flipV="1">
            <a:off x="3379788" y="4906963"/>
            <a:ext cx="431800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1278" name="Oval 20"/>
          <p:cNvSpPr>
            <a:spLocks noChangeArrowheads="1"/>
          </p:cNvSpPr>
          <p:nvPr/>
        </p:nvSpPr>
        <p:spPr bwMode="auto">
          <a:xfrm>
            <a:off x="2354263" y="51816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20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12666" name="AutoShape 26"/>
          <p:cNvSpPr>
            <a:spLocks noChangeArrowheads="1"/>
          </p:cNvSpPr>
          <p:nvPr/>
        </p:nvSpPr>
        <p:spPr bwMode="auto">
          <a:xfrm>
            <a:off x="5457825" y="3505200"/>
            <a:ext cx="1057275" cy="417513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800"/>
              <a:t>(2, Sue)</a:t>
            </a:r>
          </a:p>
        </p:txBody>
      </p:sp>
      <p:sp>
        <p:nvSpPr>
          <p:cNvPr id="112667" name="AutoShape 27"/>
          <p:cNvSpPr>
            <a:spLocks noChangeArrowheads="1"/>
          </p:cNvSpPr>
          <p:nvPr/>
        </p:nvSpPr>
        <p:spPr bwMode="auto">
          <a:xfrm>
            <a:off x="6997700" y="4114800"/>
            <a:ext cx="1176338" cy="417513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800"/>
              <a:t>(6, Mark)</a:t>
            </a:r>
          </a:p>
        </p:txBody>
      </p:sp>
      <p:sp>
        <p:nvSpPr>
          <p:cNvPr id="112668" name="AutoShape 28"/>
          <p:cNvSpPr>
            <a:spLocks noChangeArrowheads="1"/>
          </p:cNvSpPr>
          <p:nvPr/>
        </p:nvSpPr>
        <p:spPr bwMode="auto">
          <a:xfrm>
            <a:off x="1749425" y="4114800"/>
            <a:ext cx="1004888" cy="417513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800" dirty="0"/>
              <a:t>(5, Pat)</a:t>
            </a:r>
          </a:p>
        </p:txBody>
      </p:sp>
      <p:sp>
        <p:nvSpPr>
          <p:cNvPr id="112669" name="AutoShape 29"/>
          <p:cNvSpPr>
            <a:spLocks noChangeArrowheads="1"/>
          </p:cNvSpPr>
          <p:nvPr/>
        </p:nvSpPr>
        <p:spPr bwMode="auto">
          <a:xfrm>
            <a:off x="1012825" y="4724400"/>
            <a:ext cx="1044575" cy="417513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800"/>
              <a:t>(9, Jeff)</a:t>
            </a:r>
          </a:p>
        </p:txBody>
      </p:sp>
      <p:sp>
        <p:nvSpPr>
          <p:cNvPr id="112670" name="AutoShape 30"/>
          <p:cNvSpPr>
            <a:spLocks noChangeArrowheads="1"/>
          </p:cNvSpPr>
          <p:nvPr/>
        </p:nvSpPr>
        <p:spPr bwMode="auto">
          <a:xfrm>
            <a:off x="4368800" y="4724400"/>
            <a:ext cx="1193800" cy="417513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800"/>
              <a:t>(7, Anna)</a:t>
            </a:r>
          </a:p>
        </p:txBody>
      </p:sp>
      <p:sp>
        <p:nvSpPr>
          <p:cNvPr id="11284" name="Freeform 36"/>
          <p:cNvSpPr>
            <a:spLocks/>
          </p:cNvSpPr>
          <p:nvPr/>
        </p:nvSpPr>
        <p:spPr bwMode="auto">
          <a:xfrm>
            <a:off x="6534150" y="4543425"/>
            <a:ext cx="1038225" cy="341313"/>
          </a:xfrm>
          <a:custGeom>
            <a:avLst/>
            <a:gdLst>
              <a:gd name="T0" fmla="*/ 0 w 654"/>
              <a:gd name="T1" fmla="*/ 138 h 215"/>
              <a:gd name="T2" fmla="*/ 498 w 654"/>
              <a:gd name="T3" fmla="*/ 192 h 215"/>
              <a:gd name="T4" fmla="*/ 654 w 654"/>
              <a:gd name="T5" fmla="*/ 0 h 215"/>
              <a:gd name="T6" fmla="*/ 0 60000 65536"/>
              <a:gd name="T7" fmla="*/ 0 60000 65536"/>
              <a:gd name="T8" fmla="*/ 0 60000 65536"/>
              <a:gd name="T9" fmla="*/ 0 w 654"/>
              <a:gd name="T10" fmla="*/ 0 h 215"/>
              <a:gd name="T11" fmla="*/ 654 w 654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4" h="215">
                <a:moveTo>
                  <a:pt x="0" y="138"/>
                </a:moveTo>
                <a:cubicBezTo>
                  <a:pt x="83" y="147"/>
                  <a:pt x="389" y="215"/>
                  <a:pt x="498" y="192"/>
                </a:cubicBezTo>
                <a:cubicBezTo>
                  <a:pt x="607" y="169"/>
                  <a:pt x="622" y="40"/>
                  <a:pt x="65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1285" name="Freeform 37"/>
          <p:cNvSpPr>
            <a:spLocks/>
          </p:cNvSpPr>
          <p:nvPr/>
        </p:nvSpPr>
        <p:spPr bwMode="auto">
          <a:xfrm flipH="1">
            <a:off x="2200275" y="4535488"/>
            <a:ext cx="1038225" cy="341312"/>
          </a:xfrm>
          <a:custGeom>
            <a:avLst/>
            <a:gdLst>
              <a:gd name="T0" fmla="*/ 0 w 654"/>
              <a:gd name="T1" fmla="*/ 138 h 215"/>
              <a:gd name="T2" fmla="*/ 498 w 654"/>
              <a:gd name="T3" fmla="*/ 192 h 215"/>
              <a:gd name="T4" fmla="*/ 654 w 654"/>
              <a:gd name="T5" fmla="*/ 0 h 215"/>
              <a:gd name="T6" fmla="*/ 0 60000 65536"/>
              <a:gd name="T7" fmla="*/ 0 60000 65536"/>
              <a:gd name="T8" fmla="*/ 0 60000 65536"/>
              <a:gd name="T9" fmla="*/ 0 w 654"/>
              <a:gd name="T10" fmla="*/ 0 h 215"/>
              <a:gd name="T11" fmla="*/ 654 w 654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4" h="215">
                <a:moveTo>
                  <a:pt x="0" y="138"/>
                </a:moveTo>
                <a:cubicBezTo>
                  <a:pt x="83" y="147"/>
                  <a:pt x="389" y="215"/>
                  <a:pt x="498" y="192"/>
                </a:cubicBezTo>
                <a:cubicBezTo>
                  <a:pt x="607" y="169"/>
                  <a:pt x="622" y="40"/>
                  <a:pt x="65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1286" name="Freeform 38"/>
          <p:cNvSpPr>
            <a:spLocks/>
          </p:cNvSpPr>
          <p:nvPr/>
        </p:nvSpPr>
        <p:spPr bwMode="auto">
          <a:xfrm flipH="1">
            <a:off x="1495425" y="5145088"/>
            <a:ext cx="1038225" cy="341312"/>
          </a:xfrm>
          <a:custGeom>
            <a:avLst/>
            <a:gdLst>
              <a:gd name="T0" fmla="*/ 0 w 654"/>
              <a:gd name="T1" fmla="*/ 138 h 215"/>
              <a:gd name="T2" fmla="*/ 498 w 654"/>
              <a:gd name="T3" fmla="*/ 192 h 215"/>
              <a:gd name="T4" fmla="*/ 654 w 654"/>
              <a:gd name="T5" fmla="*/ 0 h 215"/>
              <a:gd name="T6" fmla="*/ 0 60000 65536"/>
              <a:gd name="T7" fmla="*/ 0 60000 65536"/>
              <a:gd name="T8" fmla="*/ 0 60000 65536"/>
              <a:gd name="T9" fmla="*/ 0 w 654"/>
              <a:gd name="T10" fmla="*/ 0 h 215"/>
              <a:gd name="T11" fmla="*/ 654 w 654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4" h="215">
                <a:moveTo>
                  <a:pt x="0" y="138"/>
                </a:moveTo>
                <a:cubicBezTo>
                  <a:pt x="83" y="147"/>
                  <a:pt x="389" y="215"/>
                  <a:pt x="498" y="192"/>
                </a:cubicBezTo>
                <a:cubicBezTo>
                  <a:pt x="607" y="169"/>
                  <a:pt x="622" y="40"/>
                  <a:pt x="65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1287" name="Freeform 39"/>
          <p:cNvSpPr>
            <a:spLocks/>
          </p:cNvSpPr>
          <p:nvPr/>
        </p:nvSpPr>
        <p:spPr bwMode="auto">
          <a:xfrm>
            <a:off x="5000625" y="3924300"/>
            <a:ext cx="1038225" cy="341313"/>
          </a:xfrm>
          <a:custGeom>
            <a:avLst/>
            <a:gdLst>
              <a:gd name="T0" fmla="*/ 0 w 654"/>
              <a:gd name="T1" fmla="*/ 138 h 215"/>
              <a:gd name="T2" fmla="*/ 498 w 654"/>
              <a:gd name="T3" fmla="*/ 192 h 215"/>
              <a:gd name="T4" fmla="*/ 654 w 654"/>
              <a:gd name="T5" fmla="*/ 0 h 215"/>
              <a:gd name="T6" fmla="*/ 0 60000 65536"/>
              <a:gd name="T7" fmla="*/ 0 60000 65536"/>
              <a:gd name="T8" fmla="*/ 0 60000 65536"/>
              <a:gd name="T9" fmla="*/ 0 w 654"/>
              <a:gd name="T10" fmla="*/ 0 h 215"/>
              <a:gd name="T11" fmla="*/ 654 w 654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4" h="215">
                <a:moveTo>
                  <a:pt x="0" y="138"/>
                </a:moveTo>
                <a:cubicBezTo>
                  <a:pt x="83" y="147"/>
                  <a:pt x="389" y="215"/>
                  <a:pt x="498" y="192"/>
                </a:cubicBezTo>
                <a:cubicBezTo>
                  <a:pt x="607" y="169"/>
                  <a:pt x="622" y="40"/>
                  <a:pt x="65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1288" name="Freeform 40"/>
          <p:cNvSpPr>
            <a:spLocks/>
          </p:cNvSpPr>
          <p:nvPr/>
        </p:nvSpPr>
        <p:spPr bwMode="auto">
          <a:xfrm>
            <a:off x="3952875" y="5153025"/>
            <a:ext cx="1038225" cy="341313"/>
          </a:xfrm>
          <a:custGeom>
            <a:avLst/>
            <a:gdLst>
              <a:gd name="T0" fmla="*/ 0 w 654"/>
              <a:gd name="T1" fmla="*/ 138 h 215"/>
              <a:gd name="T2" fmla="*/ 498 w 654"/>
              <a:gd name="T3" fmla="*/ 192 h 215"/>
              <a:gd name="T4" fmla="*/ 654 w 654"/>
              <a:gd name="T5" fmla="*/ 0 h 215"/>
              <a:gd name="T6" fmla="*/ 0 60000 65536"/>
              <a:gd name="T7" fmla="*/ 0 60000 65536"/>
              <a:gd name="T8" fmla="*/ 0 60000 65536"/>
              <a:gd name="T9" fmla="*/ 0 w 654"/>
              <a:gd name="T10" fmla="*/ 0 h 215"/>
              <a:gd name="T11" fmla="*/ 654 w 654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4" h="215">
                <a:moveTo>
                  <a:pt x="0" y="138"/>
                </a:moveTo>
                <a:cubicBezTo>
                  <a:pt x="83" y="147"/>
                  <a:pt x="389" y="215"/>
                  <a:pt x="498" y="192"/>
                </a:cubicBezTo>
                <a:cubicBezTo>
                  <a:pt x="607" y="169"/>
                  <a:pt x="622" y="40"/>
                  <a:pt x="65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1289" name="Date Placeholder 2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E0E003-9BF3-43F1-90DA-738CAAEDA1EC}" type="slidenum">
              <a:rPr lang="en-US"/>
              <a:pPr/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 2: Example</a:t>
            </a:r>
          </a:p>
        </p:txBody>
      </p:sp>
      <p:grpSp>
        <p:nvGrpSpPr>
          <p:cNvPr id="7172" name="Group 3"/>
          <p:cNvGrpSpPr>
            <a:grpSpLocks/>
          </p:cNvGrpSpPr>
          <p:nvPr/>
        </p:nvGrpSpPr>
        <p:grpSpPr bwMode="auto">
          <a:xfrm>
            <a:off x="533400" y="2209800"/>
            <a:ext cx="1981200" cy="3733800"/>
            <a:chOff x="144" y="1392"/>
            <a:chExt cx="1248" cy="2352"/>
          </a:xfrm>
        </p:grpSpPr>
        <p:sp>
          <p:nvSpPr>
            <p:cNvPr id="7222" name="Oval 4"/>
            <p:cNvSpPr>
              <a:spLocks noChangeArrowheads="1"/>
            </p:cNvSpPr>
            <p:nvPr/>
          </p:nvSpPr>
          <p:spPr bwMode="auto">
            <a:xfrm>
              <a:off x="768" y="139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7223" name="Oval 5"/>
            <p:cNvSpPr>
              <a:spLocks noChangeArrowheads="1"/>
            </p:cNvSpPr>
            <p:nvPr/>
          </p:nvSpPr>
          <p:spPr bwMode="auto">
            <a:xfrm>
              <a:off x="144" y="240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7224" name="Oval 6"/>
            <p:cNvSpPr>
              <a:spLocks noChangeArrowheads="1"/>
            </p:cNvSpPr>
            <p:nvPr/>
          </p:nvSpPr>
          <p:spPr bwMode="auto">
            <a:xfrm>
              <a:off x="432" y="187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7225" name="Oval 7"/>
            <p:cNvSpPr>
              <a:spLocks noChangeArrowheads="1"/>
            </p:cNvSpPr>
            <p:nvPr/>
          </p:nvSpPr>
          <p:spPr bwMode="auto">
            <a:xfrm>
              <a:off x="1056" y="187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7226" name="Oval 8"/>
            <p:cNvSpPr>
              <a:spLocks noChangeArrowheads="1"/>
            </p:cNvSpPr>
            <p:nvPr/>
          </p:nvSpPr>
          <p:spPr bwMode="auto">
            <a:xfrm>
              <a:off x="768" y="240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7227" name="Oval 9"/>
            <p:cNvSpPr>
              <a:spLocks noChangeArrowheads="1"/>
            </p:cNvSpPr>
            <p:nvPr/>
          </p:nvSpPr>
          <p:spPr bwMode="auto">
            <a:xfrm>
              <a:off x="528" y="29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7228" name="Oval 10"/>
            <p:cNvSpPr>
              <a:spLocks noChangeArrowheads="1"/>
            </p:cNvSpPr>
            <p:nvPr/>
          </p:nvSpPr>
          <p:spPr bwMode="auto">
            <a:xfrm>
              <a:off x="240" y="340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7229" name="Line 11"/>
            <p:cNvSpPr>
              <a:spLocks noChangeShapeType="1"/>
            </p:cNvSpPr>
            <p:nvPr/>
          </p:nvSpPr>
          <p:spPr bwMode="auto">
            <a:xfrm flipH="1">
              <a:off x="672" y="168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7230" name="Line 12"/>
            <p:cNvSpPr>
              <a:spLocks noChangeShapeType="1"/>
            </p:cNvSpPr>
            <p:nvPr/>
          </p:nvSpPr>
          <p:spPr bwMode="auto">
            <a:xfrm>
              <a:off x="1056" y="168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7231" name="Line 13"/>
            <p:cNvSpPr>
              <a:spLocks noChangeShapeType="1"/>
            </p:cNvSpPr>
            <p:nvPr/>
          </p:nvSpPr>
          <p:spPr bwMode="auto">
            <a:xfrm flipH="1">
              <a:off x="384" y="220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7232" name="Line 14"/>
            <p:cNvSpPr>
              <a:spLocks noChangeShapeType="1"/>
            </p:cNvSpPr>
            <p:nvPr/>
          </p:nvSpPr>
          <p:spPr bwMode="auto">
            <a:xfrm>
              <a:off x="672" y="220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7233" name="Line 15"/>
            <p:cNvSpPr>
              <a:spLocks noChangeShapeType="1"/>
            </p:cNvSpPr>
            <p:nvPr/>
          </p:nvSpPr>
          <p:spPr bwMode="auto">
            <a:xfrm flipH="1">
              <a:off x="768" y="273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7234" name="Line 16"/>
            <p:cNvSpPr>
              <a:spLocks noChangeShapeType="1"/>
            </p:cNvSpPr>
            <p:nvPr/>
          </p:nvSpPr>
          <p:spPr bwMode="auto">
            <a:xfrm flipH="1">
              <a:off x="480" y="326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graphicFrame>
        <p:nvGraphicFramePr>
          <p:cNvPr id="113681" name="Group 17"/>
          <p:cNvGraphicFramePr>
            <a:graphicFrameLocks noGrp="1"/>
          </p:cNvGraphicFramePr>
          <p:nvPr/>
        </p:nvGraphicFramePr>
        <p:xfrm>
          <a:off x="3048000" y="2286000"/>
          <a:ext cx="4648200" cy="3657600"/>
        </p:xfrm>
        <a:graphic>
          <a:graphicData uri="http://schemas.openxmlformats.org/drawingml/2006/table">
            <a:tbl>
              <a:tblPr/>
              <a:tblGrid>
                <a:gridCol w="1162050"/>
                <a:gridCol w="1276350"/>
                <a:gridCol w="1047750"/>
                <a:gridCol w="11620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21" name="Text Box 65"/>
          <p:cNvSpPr txBox="1">
            <a:spLocks noChangeArrowheads="1"/>
          </p:cNvSpPr>
          <p:nvPr/>
        </p:nvSpPr>
        <p:spPr bwMode="auto">
          <a:xfrm>
            <a:off x="2743200" y="6096000"/>
            <a:ext cx="529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Elements stored in Pre-Order traversal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447FFF-B2A6-46E5-9216-75B3E6DC4EB6}" type="slidenum">
              <a:rPr lang="en-US"/>
              <a:pPr/>
              <a:t>60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Representation as a Heap</a:t>
            </a:r>
          </a:p>
          <a:p>
            <a:pPr eaLnBrk="1" hangingPunct="1">
              <a:buFontTx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SimSun" pitchFamily="2" charset="-122"/>
              </a:rPr>
              <a:t>public class </a:t>
            </a:r>
            <a:r>
              <a:rPr lang="en-US" sz="2000" dirty="0" err="1" smtClean="0">
                <a:latin typeface="SimSun" pitchFamily="2" charset="-122"/>
              </a:rPr>
              <a:t>HeapPQ</a:t>
            </a:r>
            <a:r>
              <a:rPr lang="en-US" sz="2000" dirty="0" smtClean="0">
                <a:latin typeface="SimSun" pitchFamily="2" charset="-122"/>
              </a:rPr>
              <a:t>&lt;T&gt; {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SimSun" pitchFamily="2" charset="-122"/>
              </a:rPr>
              <a:t>	Heap&lt;T&gt; </a:t>
            </a:r>
            <a:r>
              <a:rPr lang="en-US" sz="2000" dirty="0" err="1" smtClean="0">
                <a:latin typeface="SimSun" pitchFamily="2" charset="-122"/>
              </a:rPr>
              <a:t>pq</a:t>
            </a:r>
            <a:r>
              <a:rPr lang="en-US" sz="2000" dirty="0" smtClean="0">
                <a:latin typeface="SimSun" pitchFamily="2" charset="-122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SimSun" pitchFamily="2" charset="-122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SimSun" pitchFamily="2" charset="-122"/>
              </a:rPr>
              <a:t>	</a:t>
            </a:r>
            <a:r>
              <a:rPr lang="en-US" sz="2000" dirty="0" smtClean="0">
                <a:solidFill>
                  <a:srgbClr val="00B050"/>
                </a:solidFill>
                <a:latin typeface="SimSun" pitchFamily="2" charset="-122"/>
              </a:rPr>
              <a:t>/** Creates a new instance of </a:t>
            </a:r>
            <a:r>
              <a:rPr lang="en-US" sz="2000" dirty="0" err="1" smtClean="0">
                <a:solidFill>
                  <a:srgbClr val="00B050"/>
                </a:solidFill>
                <a:latin typeface="SimSun" pitchFamily="2" charset="-122"/>
              </a:rPr>
              <a:t>HeapPQ</a:t>
            </a:r>
            <a:r>
              <a:rPr lang="en-US" sz="2000" dirty="0" smtClean="0">
                <a:solidFill>
                  <a:srgbClr val="00B050"/>
                </a:solidFill>
                <a:latin typeface="SimSun" pitchFamily="2" charset="-122"/>
              </a:rPr>
              <a:t> */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SimSun" pitchFamily="2" charset="-122"/>
              </a:rPr>
              <a:t>	</a:t>
            </a:r>
            <a:r>
              <a:rPr lang="en-US" sz="20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2000" dirty="0" err="1" smtClean="0">
                <a:latin typeface="SimSun" pitchFamily="2" charset="-122"/>
              </a:rPr>
              <a:t>HeapPQ</a:t>
            </a:r>
            <a:r>
              <a:rPr lang="en-US" sz="2000" dirty="0" smtClean="0">
                <a:latin typeface="SimSun" pitchFamily="2" charset="-122"/>
              </a:rPr>
              <a:t>() {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SimSun" pitchFamily="2" charset="-122"/>
              </a:rPr>
              <a:t>		</a:t>
            </a:r>
            <a:r>
              <a:rPr lang="en-US" sz="2000" dirty="0" err="1" smtClean="0">
                <a:latin typeface="SimSun" pitchFamily="2" charset="-122"/>
              </a:rPr>
              <a:t>pq</a:t>
            </a:r>
            <a:r>
              <a:rPr lang="en-US" sz="2000" dirty="0" smtClean="0">
                <a:latin typeface="SimSun" pitchFamily="2" charset="-122"/>
              </a:rPr>
              <a:t> = </a:t>
            </a:r>
            <a:r>
              <a:rPr lang="en-US" sz="2000" b="1" dirty="0" smtClean="0">
                <a:solidFill>
                  <a:srgbClr val="002060"/>
                </a:solidFill>
                <a:latin typeface="SimSun" pitchFamily="2" charset="-122"/>
              </a:rPr>
              <a:t>new </a:t>
            </a:r>
            <a:r>
              <a:rPr lang="en-US" sz="2000" dirty="0" smtClean="0">
                <a:latin typeface="SimSun" pitchFamily="2" charset="-122"/>
              </a:rPr>
              <a:t>Heap(10);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SimSun" pitchFamily="2" charset="-122"/>
              </a:rPr>
              <a:t>	}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447FFF-B2A6-46E5-9216-75B3E6DC4EB6}" type="slidenum">
              <a:rPr lang="en-US"/>
              <a:pPr/>
              <a:t>61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Representation as a Heap</a:t>
            </a:r>
          </a:p>
          <a:p>
            <a:pPr eaLnBrk="1" hangingPunct="1">
              <a:buFontTx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SimSun" pitchFamily="2" charset="-122"/>
              </a:rPr>
              <a:t>public class </a:t>
            </a:r>
            <a:r>
              <a:rPr lang="en-US" sz="2000" dirty="0" err="1" smtClean="0">
                <a:latin typeface="SimSun" pitchFamily="2" charset="-122"/>
              </a:rPr>
              <a:t>HeapPQ</a:t>
            </a:r>
            <a:r>
              <a:rPr lang="en-US" sz="2000" dirty="0" smtClean="0">
                <a:latin typeface="SimSun" pitchFamily="2" charset="-122"/>
              </a:rPr>
              <a:t>&lt;T&gt; {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SimSun" pitchFamily="2" charset="-122"/>
              </a:rPr>
              <a:t>	Heap&lt;T&gt; </a:t>
            </a:r>
            <a:r>
              <a:rPr lang="en-US" sz="2000" dirty="0" err="1" smtClean="0">
                <a:latin typeface="SimSun" pitchFamily="2" charset="-122"/>
              </a:rPr>
              <a:t>pq</a:t>
            </a:r>
            <a:r>
              <a:rPr lang="en-US" sz="2000" dirty="0" smtClean="0">
                <a:latin typeface="SimSun" pitchFamily="2" charset="-122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SimSun" pitchFamily="2" charset="-122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SimSun" pitchFamily="2" charset="-122"/>
              </a:rPr>
              <a:t>	</a:t>
            </a:r>
            <a:r>
              <a:rPr lang="en-US" sz="2000" dirty="0" smtClean="0">
                <a:solidFill>
                  <a:srgbClr val="00B050"/>
                </a:solidFill>
                <a:latin typeface="SimSun" pitchFamily="2" charset="-122"/>
              </a:rPr>
              <a:t>/** Creates a new instance of </a:t>
            </a:r>
            <a:r>
              <a:rPr lang="en-US" sz="2000" dirty="0" err="1" smtClean="0">
                <a:solidFill>
                  <a:srgbClr val="00B050"/>
                </a:solidFill>
                <a:latin typeface="SimSun" pitchFamily="2" charset="-122"/>
              </a:rPr>
              <a:t>HeapPQ</a:t>
            </a:r>
            <a:r>
              <a:rPr lang="en-US" sz="2000" dirty="0" smtClean="0">
                <a:solidFill>
                  <a:srgbClr val="00B050"/>
                </a:solidFill>
                <a:latin typeface="SimSun" pitchFamily="2" charset="-122"/>
              </a:rPr>
              <a:t> */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SimSun" pitchFamily="2" charset="-122"/>
              </a:rPr>
              <a:t>	</a:t>
            </a:r>
            <a:r>
              <a:rPr lang="en-US" sz="20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2000" dirty="0" err="1" smtClean="0">
                <a:latin typeface="SimSun" pitchFamily="2" charset="-122"/>
              </a:rPr>
              <a:t>HeapPQ</a:t>
            </a:r>
            <a:r>
              <a:rPr lang="en-US" sz="2000" dirty="0" smtClean="0">
                <a:latin typeface="SimSun" pitchFamily="2" charset="-122"/>
              </a:rPr>
              <a:t>() {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SimSun" pitchFamily="2" charset="-122"/>
              </a:rPr>
              <a:t>		</a:t>
            </a:r>
            <a:r>
              <a:rPr lang="en-US" sz="2000" dirty="0" err="1" smtClean="0">
                <a:latin typeface="SimSun" pitchFamily="2" charset="-122"/>
              </a:rPr>
              <a:t>pq</a:t>
            </a:r>
            <a:r>
              <a:rPr lang="en-US" sz="2000" dirty="0" smtClean="0">
                <a:latin typeface="SimSun" pitchFamily="2" charset="-122"/>
              </a:rPr>
              <a:t> = </a:t>
            </a:r>
            <a:r>
              <a:rPr lang="en-US" sz="2000" b="1" dirty="0" smtClean="0">
                <a:solidFill>
                  <a:srgbClr val="002060"/>
                </a:solidFill>
                <a:latin typeface="SimSun" pitchFamily="2" charset="-122"/>
              </a:rPr>
              <a:t>new </a:t>
            </a:r>
            <a:r>
              <a:rPr lang="en-US" sz="2000" dirty="0" smtClean="0">
                <a:latin typeface="SimSun" pitchFamily="2" charset="-122"/>
              </a:rPr>
              <a:t>Heap(10);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SimSun" pitchFamily="2" charset="-122"/>
              </a:rPr>
              <a:t>	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31836" y="4404896"/>
            <a:ext cx="2859564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Create new heap (</a:t>
            </a:r>
            <a:r>
              <a:rPr lang="en-US" b="1" dirty="0" err="1" smtClean="0">
                <a:solidFill>
                  <a:srgbClr val="FF0000"/>
                </a:solidFill>
              </a:rPr>
              <a:t>maxsize</a:t>
            </a:r>
            <a:r>
              <a:rPr lang="en-US" b="1" dirty="0" smtClean="0">
                <a:solidFill>
                  <a:srgbClr val="FF0000"/>
                </a:solidFill>
              </a:rPr>
              <a:t>=10)</a:t>
            </a:r>
            <a:endParaRPr lang="ar-SA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4114800" y="4572000"/>
            <a:ext cx="417036" cy="217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067C5-76C7-4013-B5A6-BDA3FA286691}" type="slidenum">
              <a:rPr lang="en-US"/>
              <a:pPr/>
              <a:t>62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enqueue</a:t>
            </a:r>
            <a:r>
              <a:rPr lang="en-US" sz="1400" dirty="0" smtClean="0">
                <a:latin typeface="SimSun" pitchFamily="2" charset="-122"/>
              </a:rPr>
              <a:t>(T e, 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 x = 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new 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&lt;T&gt;(e,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pq.SiftUp</a:t>
            </a:r>
            <a:r>
              <a:rPr lang="en-US" sz="1400" dirty="0" smtClean="0">
                <a:latin typeface="SimSun" pitchFamily="2" charset="-122"/>
              </a:rPr>
              <a:t>(x);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1400" dirty="0" smtClean="0">
                <a:latin typeface="SimSun" pitchFamily="2" charset="-122"/>
              </a:rPr>
              <a:t>T serve(Priority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T 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Priority p;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e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get_data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pty.set_value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dirty="0" err="1" smtClean="0">
                <a:latin typeface="SimSun" pitchFamily="2" charset="-122"/>
              </a:rPr>
              <a:t>p.get_value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--;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return </a:t>
            </a:r>
            <a:r>
              <a:rPr lang="en-US" sz="1400" dirty="0" smtClean="0">
                <a:latin typeface="SimSun" pitchFamily="2" charset="-122"/>
              </a:rPr>
              <a:t>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067C5-76C7-4013-B5A6-BDA3FA286691}" type="slidenum">
              <a:rPr lang="en-US"/>
              <a:pPr/>
              <a:t>63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enqueue</a:t>
            </a:r>
            <a:r>
              <a:rPr lang="en-US" sz="1400" dirty="0" smtClean="0">
                <a:latin typeface="SimSun" pitchFamily="2" charset="-122"/>
              </a:rPr>
              <a:t>(T e, 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 x = 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new 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&lt;T&gt;(e,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pq.SiftUp</a:t>
            </a:r>
            <a:r>
              <a:rPr lang="en-US" sz="1400" dirty="0" smtClean="0">
                <a:latin typeface="SimSun" pitchFamily="2" charset="-122"/>
              </a:rPr>
              <a:t>(x);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1400" dirty="0" smtClean="0">
                <a:latin typeface="SimSun" pitchFamily="2" charset="-122"/>
              </a:rPr>
              <a:t>T serve(Priority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T 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Priority p;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e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get_data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pty.set_value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dirty="0" err="1" smtClean="0">
                <a:latin typeface="SimSun" pitchFamily="2" charset="-122"/>
              </a:rPr>
              <a:t>p.get_value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--;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return </a:t>
            </a:r>
            <a:r>
              <a:rPr lang="en-US" sz="1400" dirty="0" smtClean="0">
                <a:latin typeface="SimSun" pitchFamily="2" charset="-122"/>
              </a:rPr>
              <a:t>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1036" y="2252246"/>
            <a:ext cx="3260764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Create new heap element (data/priority)</a:t>
            </a:r>
            <a:endParaRPr lang="ar-SA" sz="14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5334000" y="2406135"/>
            <a:ext cx="417036" cy="369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067C5-76C7-4013-B5A6-BDA3FA286691}" type="slidenum">
              <a:rPr lang="en-US"/>
              <a:pPr/>
              <a:t>64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enqueue</a:t>
            </a:r>
            <a:r>
              <a:rPr lang="en-US" sz="1400" dirty="0" smtClean="0">
                <a:latin typeface="SimSun" pitchFamily="2" charset="-122"/>
              </a:rPr>
              <a:t>(T e, 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 x = 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new 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&lt;T&gt;(e,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pq.SiftUp</a:t>
            </a:r>
            <a:r>
              <a:rPr lang="en-US" sz="1400" dirty="0" smtClean="0">
                <a:latin typeface="SimSun" pitchFamily="2" charset="-122"/>
              </a:rPr>
              <a:t>(x);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1400" dirty="0" smtClean="0">
                <a:latin typeface="SimSun" pitchFamily="2" charset="-122"/>
              </a:rPr>
              <a:t>T serve(Priority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T 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Priority p;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e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get_data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pty.set_value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dirty="0" err="1" smtClean="0">
                <a:latin typeface="SimSun" pitchFamily="2" charset="-122"/>
              </a:rPr>
              <a:t>p.get_value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--;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return </a:t>
            </a:r>
            <a:r>
              <a:rPr lang="en-US" sz="1400" dirty="0" smtClean="0">
                <a:latin typeface="SimSun" pitchFamily="2" charset="-122"/>
              </a:rPr>
              <a:t>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1436" y="2514600"/>
            <a:ext cx="390042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Insert the element at the end of heap, and </a:t>
            </a:r>
            <a:r>
              <a:rPr lang="en-US" sz="1400" b="1" dirty="0" err="1" smtClean="0">
                <a:solidFill>
                  <a:srgbClr val="FF0000"/>
                </a:solidFill>
              </a:rPr>
              <a:t>SiftUp</a:t>
            </a:r>
            <a:endParaRPr lang="ar-SA" sz="14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2494400" y="2668489"/>
            <a:ext cx="417036" cy="369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067C5-76C7-4013-B5A6-BDA3FA286691}" type="slidenum">
              <a:rPr lang="en-US"/>
              <a:pPr/>
              <a:t>65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enqueue</a:t>
            </a:r>
            <a:r>
              <a:rPr lang="en-US" sz="1400" dirty="0" smtClean="0">
                <a:latin typeface="SimSun" pitchFamily="2" charset="-122"/>
              </a:rPr>
              <a:t>(T e, 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 x = 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new 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&lt;T&gt;(e,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pq.SiftUp</a:t>
            </a:r>
            <a:r>
              <a:rPr lang="en-US" sz="1400" dirty="0" smtClean="0">
                <a:latin typeface="SimSun" pitchFamily="2" charset="-122"/>
              </a:rPr>
              <a:t>(x);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1400" dirty="0" smtClean="0">
                <a:latin typeface="SimSun" pitchFamily="2" charset="-122"/>
              </a:rPr>
              <a:t>T serve(Priority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T 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Priority p;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e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get_data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pty.set_value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dirty="0" err="1" smtClean="0">
                <a:latin typeface="SimSun" pitchFamily="2" charset="-122"/>
              </a:rPr>
              <a:t>p.get_value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--;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return </a:t>
            </a:r>
            <a:r>
              <a:rPr lang="en-US" sz="1400" dirty="0" smtClean="0">
                <a:latin typeface="SimSun" pitchFamily="2" charset="-122"/>
              </a:rPr>
              <a:t>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1436" y="2514600"/>
            <a:ext cx="5474511" cy="73866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Each </a:t>
            </a:r>
            <a:r>
              <a:rPr lang="en-US" sz="1400" b="1" dirty="0" err="1" smtClean="0">
                <a:solidFill>
                  <a:srgbClr val="FF0000"/>
                </a:solidFill>
              </a:rPr>
              <a:t>enqueue</a:t>
            </a:r>
            <a:r>
              <a:rPr lang="en-US" sz="1400" b="1" dirty="0" smtClean="0">
                <a:solidFill>
                  <a:srgbClr val="FF0000"/>
                </a:solidFill>
              </a:rPr>
              <a:t> is inserted in the heap and Sifted Up.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This ensures the element with the lowest priority (min-heap)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or the highest priority (max-heap) is at the top of the heap (index 1).</a:t>
            </a:r>
            <a:endParaRPr lang="ar-SA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067C5-76C7-4013-B5A6-BDA3FA286691}" type="slidenum">
              <a:rPr lang="en-US"/>
              <a:pPr/>
              <a:t>66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enqueue</a:t>
            </a:r>
            <a:r>
              <a:rPr lang="en-US" sz="1400" dirty="0" smtClean="0">
                <a:latin typeface="SimSun" pitchFamily="2" charset="-122"/>
              </a:rPr>
              <a:t>(T e, 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 x = 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new 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&lt;T&gt;(e,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pq.SiftUp</a:t>
            </a:r>
            <a:r>
              <a:rPr lang="en-US" sz="1400" dirty="0" smtClean="0">
                <a:latin typeface="SimSun" pitchFamily="2" charset="-122"/>
              </a:rPr>
              <a:t>(x);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1400" dirty="0" smtClean="0">
                <a:latin typeface="SimSun" pitchFamily="2" charset="-122"/>
              </a:rPr>
              <a:t>T serve(Priority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T 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Priority p;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e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get_data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pty.set_value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dirty="0" err="1" smtClean="0">
                <a:latin typeface="SimSun" pitchFamily="2" charset="-122"/>
              </a:rPr>
              <a:t>p.get_value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--;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return </a:t>
            </a:r>
            <a:r>
              <a:rPr lang="en-US" sz="1400" dirty="0" smtClean="0">
                <a:latin typeface="SimSun" pitchFamily="2" charset="-122"/>
              </a:rPr>
              <a:t>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8436" y="4035623"/>
            <a:ext cx="4520660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Get data of the root of the heap (index 1) and store it in e</a:t>
            </a:r>
            <a:endParaRPr lang="ar-SA" sz="14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3581400" y="4189512"/>
            <a:ext cx="417036" cy="369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067C5-76C7-4013-B5A6-BDA3FA286691}" type="slidenum">
              <a:rPr lang="en-US"/>
              <a:pPr/>
              <a:t>67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enqueue</a:t>
            </a:r>
            <a:r>
              <a:rPr lang="en-US" sz="1400" dirty="0" smtClean="0">
                <a:latin typeface="SimSun" pitchFamily="2" charset="-122"/>
              </a:rPr>
              <a:t>(T e, 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 x = 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new 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&lt;T&gt;(e,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pq.SiftUp</a:t>
            </a:r>
            <a:r>
              <a:rPr lang="en-US" sz="1400" dirty="0" smtClean="0">
                <a:latin typeface="SimSun" pitchFamily="2" charset="-122"/>
              </a:rPr>
              <a:t>(x);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1400" dirty="0" smtClean="0">
                <a:latin typeface="SimSun" pitchFamily="2" charset="-122"/>
              </a:rPr>
              <a:t>T serve(Priority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T 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Priority p;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e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get_data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pty.set_value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dirty="0" err="1" smtClean="0">
                <a:latin typeface="SimSun" pitchFamily="2" charset="-122"/>
              </a:rPr>
              <a:t>p.get_value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--;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return </a:t>
            </a:r>
            <a:r>
              <a:rPr lang="en-US" sz="1400" dirty="0" smtClean="0">
                <a:latin typeface="SimSun" pitchFamily="2" charset="-122"/>
              </a:rPr>
              <a:t>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2289" y="4311848"/>
            <a:ext cx="3552511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Get priority of the root of the heap (index 1)</a:t>
            </a:r>
            <a:endParaRPr lang="ar-SA" sz="14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3955253" y="4465737"/>
            <a:ext cx="417036" cy="369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067C5-76C7-4013-B5A6-BDA3FA286691}" type="slidenum">
              <a:rPr lang="en-US"/>
              <a:pPr/>
              <a:t>68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enqueue</a:t>
            </a:r>
            <a:r>
              <a:rPr lang="en-US" sz="1400" dirty="0" smtClean="0">
                <a:latin typeface="SimSun" pitchFamily="2" charset="-122"/>
              </a:rPr>
              <a:t>(T e, 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 x = 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new 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&lt;T&gt;(e,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pq.SiftUp</a:t>
            </a:r>
            <a:r>
              <a:rPr lang="en-US" sz="1400" dirty="0" smtClean="0">
                <a:latin typeface="SimSun" pitchFamily="2" charset="-122"/>
              </a:rPr>
              <a:t>(x);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1400" dirty="0" smtClean="0">
                <a:latin typeface="SimSun" pitchFamily="2" charset="-122"/>
              </a:rPr>
              <a:t>T serve(Priority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T 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Priority p;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e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get_data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pty.set_value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dirty="0" err="1" smtClean="0">
                <a:latin typeface="SimSun" pitchFamily="2" charset="-122"/>
              </a:rPr>
              <a:t>p.get_value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--;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return </a:t>
            </a:r>
            <a:r>
              <a:rPr lang="en-US" sz="1400" dirty="0" smtClean="0">
                <a:latin typeface="SimSun" pitchFamily="2" charset="-122"/>
              </a:rPr>
              <a:t>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6089" y="4572000"/>
            <a:ext cx="3407984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Set “</a:t>
            </a:r>
            <a:r>
              <a:rPr lang="en-US" sz="1400" b="1" dirty="0" err="1" smtClean="0">
                <a:solidFill>
                  <a:srgbClr val="FF0000"/>
                </a:solidFill>
              </a:rPr>
              <a:t>pty</a:t>
            </a:r>
            <a:r>
              <a:rPr lang="en-US" sz="1400" b="1" dirty="0" smtClean="0">
                <a:solidFill>
                  <a:srgbClr val="FF0000"/>
                </a:solidFill>
              </a:rPr>
              <a:t>” value to the root’s priority value</a:t>
            </a:r>
            <a:endParaRPr lang="ar-SA" sz="14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3879053" y="4725889"/>
            <a:ext cx="417036" cy="369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067C5-76C7-4013-B5A6-BDA3FA286691}" type="slidenum">
              <a:rPr lang="en-US"/>
              <a:pPr/>
              <a:t>69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enqueue</a:t>
            </a:r>
            <a:r>
              <a:rPr lang="en-US" sz="1400" dirty="0" smtClean="0">
                <a:latin typeface="SimSun" pitchFamily="2" charset="-122"/>
              </a:rPr>
              <a:t>(T e, 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 x = 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new 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&lt;T&gt;(e,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pq.SiftUp</a:t>
            </a:r>
            <a:r>
              <a:rPr lang="en-US" sz="1400" dirty="0" smtClean="0">
                <a:latin typeface="SimSun" pitchFamily="2" charset="-122"/>
              </a:rPr>
              <a:t>(x);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1400" dirty="0" smtClean="0">
                <a:latin typeface="SimSun" pitchFamily="2" charset="-122"/>
              </a:rPr>
              <a:t>T serve(Priority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T 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Priority p;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e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get_data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pty.set_value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dirty="0" err="1" smtClean="0">
                <a:latin typeface="SimSun" pitchFamily="2" charset="-122"/>
              </a:rPr>
              <a:t>p.get_value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--;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return </a:t>
            </a:r>
            <a:r>
              <a:rPr lang="en-US" sz="1400" dirty="0" smtClean="0">
                <a:latin typeface="SimSun" pitchFamily="2" charset="-122"/>
              </a:rPr>
              <a:t>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64416" y="4829175"/>
            <a:ext cx="3565270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Copy the last node into the root (delete root)</a:t>
            </a:r>
            <a:endParaRPr lang="ar-SA" sz="14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3947380" y="4983064"/>
            <a:ext cx="417036" cy="369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B04F45-4578-40A4-9E96-F57C4DDE2660}" type="slidenum">
              <a:rPr lang="en-US"/>
              <a:pPr/>
              <a:t>7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 3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3. Store the nodes in fixed positions: (i) root goes into first index, (ii) in general left child of tree[i] is stored in tree[2i] and right child in tree[2i+1].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067C5-76C7-4013-B5A6-BDA3FA286691}" type="slidenum">
              <a:rPr lang="en-US"/>
              <a:pPr/>
              <a:t>70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enqueue</a:t>
            </a:r>
            <a:r>
              <a:rPr lang="en-US" sz="1400" dirty="0" smtClean="0">
                <a:latin typeface="SimSun" pitchFamily="2" charset="-122"/>
              </a:rPr>
              <a:t>(T e, 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 x = 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new 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&lt;T&gt;(e,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pq.SiftUp</a:t>
            </a:r>
            <a:r>
              <a:rPr lang="en-US" sz="1400" dirty="0" smtClean="0">
                <a:latin typeface="SimSun" pitchFamily="2" charset="-122"/>
              </a:rPr>
              <a:t>(x);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1400" dirty="0" smtClean="0">
                <a:latin typeface="SimSun" pitchFamily="2" charset="-122"/>
              </a:rPr>
              <a:t>T serve(Priority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T 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Priority p;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e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get_data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pty.set_value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dirty="0" err="1" smtClean="0">
                <a:latin typeface="SimSun" pitchFamily="2" charset="-122"/>
              </a:rPr>
              <a:t>p.get_value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--;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return </a:t>
            </a:r>
            <a:r>
              <a:rPr lang="en-US" sz="1400" dirty="0" smtClean="0">
                <a:latin typeface="SimSun" pitchFamily="2" charset="-122"/>
              </a:rPr>
              <a:t>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3036" y="5102423"/>
            <a:ext cx="4544834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Update the size to delete last node (delete duplicate node)</a:t>
            </a:r>
            <a:endParaRPr lang="ar-SA" sz="14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2286000" y="5256312"/>
            <a:ext cx="417036" cy="369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067C5-76C7-4013-B5A6-BDA3FA286691}" type="slidenum">
              <a:rPr lang="en-US"/>
              <a:pPr/>
              <a:t>71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enqueue</a:t>
            </a:r>
            <a:r>
              <a:rPr lang="en-US" sz="1400" dirty="0" smtClean="0">
                <a:latin typeface="SimSun" pitchFamily="2" charset="-122"/>
              </a:rPr>
              <a:t>(T e, 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 x = 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new 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&lt;T&gt;(e,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pq.SiftUp</a:t>
            </a:r>
            <a:r>
              <a:rPr lang="en-US" sz="1400" dirty="0" smtClean="0">
                <a:latin typeface="SimSun" pitchFamily="2" charset="-122"/>
              </a:rPr>
              <a:t>(x);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1400" dirty="0" smtClean="0">
                <a:latin typeface="SimSun" pitchFamily="2" charset="-122"/>
              </a:rPr>
              <a:t>T serve(Priority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T 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Priority p;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e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get_data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pty.set_value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dirty="0" err="1" smtClean="0">
                <a:latin typeface="SimSun" pitchFamily="2" charset="-122"/>
              </a:rPr>
              <a:t>p.get_value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--;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return </a:t>
            </a:r>
            <a:r>
              <a:rPr lang="en-US" sz="1400" dirty="0" smtClean="0">
                <a:latin typeface="SimSun" pitchFamily="2" charset="-122"/>
              </a:rPr>
              <a:t>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8966" y="5257800"/>
            <a:ext cx="3958070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</a:rPr>
              <a:t>SiftDown</a:t>
            </a:r>
            <a:r>
              <a:rPr lang="en-US" sz="1400" b="1" dirty="0" smtClean="0">
                <a:solidFill>
                  <a:srgbClr val="FF0000"/>
                </a:solidFill>
              </a:rPr>
              <a:t> the copied last element from the root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down the tree until it satisfies the heap conditions</a:t>
            </a:r>
            <a:endParaRPr lang="ar-SA" sz="14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 flipV="1">
            <a:off x="2571750" y="5514976"/>
            <a:ext cx="427216" cy="443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067C5-76C7-4013-B5A6-BDA3FA286691}" type="slidenum">
              <a:rPr lang="en-US"/>
              <a:pPr/>
              <a:t>72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enqueue</a:t>
            </a:r>
            <a:r>
              <a:rPr lang="en-US" sz="1400" dirty="0" smtClean="0">
                <a:latin typeface="SimSun" pitchFamily="2" charset="-122"/>
              </a:rPr>
              <a:t>(T e, 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 x = 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new 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&lt;T&gt;(e,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pq.SiftUp</a:t>
            </a:r>
            <a:r>
              <a:rPr lang="en-US" sz="1400" dirty="0" smtClean="0">
                <a:latin typeface="SimSun" pitchFamily="2" charset="-122"/>
              </a:rPr>
              <a:t>(x);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1400" dirty="0" smtClean="0">
                <a:latin typeface="SimSun" pitchFamily="2" charset="-122"/>
              </a:rPr>
              <a:t>T serve(Priority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T 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Priority p;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e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get_data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pty.set_value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dirty="0" err="1" smtClean="0">
                <a:latin typeface="SimSun" pitchFamily="2" charset="-122"/>
              </a:rPr>
              <a:t>p.get_value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--;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return </a:t>
            </a:r>
            <a:r>
              <a:rPr lang="en-US" sz="1400" dirty="0" smtClean="0">
                <a:latin typeface="SimSun" pitchFamily="2" charset="-122"/>
              </a:rPr>
              <a:t>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4436" y="5562600"/>
            <a:ext cx="2214004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Return e (the deleted root)</a:t>
            </a:r>
            <a:endParaRPr lang="ar-SA" sz="1400" b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>
            <a:off x="2057400" y="5716489"/>
            <a:ext cx="417036" cy="369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91D2F6-D4DD-4256-9532-26CEBE902979}" type="slidenum">
              <a:rPr lang="en-US"/>
              <a:pPr/>
              <a:t>73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  <a:endParaRPr lang="en-US" sz="3600" smtClean="0">
              <a:latin typeface="SimSun" pitchFamily="2" charset="-122"/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6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1600" b="1" dirty="0" err="1" smtClean="0">
                <a:solidFill>
                  <a:srgbClr val="002060"/>
                </a:solidFill>
                <a:latin typeface="SimSun" pitchFamily="2" charset="-122"/>
              </a:rPr>
              <a:t>int</a:t>
            </a:r>
            <a:r>
              <a:rPr lang="en-US" sz="1600" b="1" dirty="0" smtClean="0">
                <a:solidFill>
                  <a:srgbClr val="002060"/>
                </a:solidFill>
                <a:latin typeface="SimSun" pitchFamily="2" charset="-122"/>
              </a:rPr>
              <a:t> </a:t>
            </a:r>
            <a:r>
              <a:rPr lang="en-US" sz="1600" dirty="0" smtClean="0">
                <a:latin typeface="SimSun" pitchFamily="2" charset="-122"/>
              </a:rPr>
              <a:t>length(){</a:t>
            </a:r>
          </a:p>
          <a:p>
            <a:pPr eaLnBrk="1" hangingPunct="1">
              <a:buFontTx/>
              <a:buNone/>
            </a:pPr>
            <a:r>
              <a:rPr lang="en-US" sz="1600" dirty="0" smtClean="0">
                <a:latin typeface="SimSun" pitchFamily="2" charset="-122"/>
              </a:rPr>
              <a:t>	</a:t>
            </a:r>
            <a:r>
              <a:rPr lang="en-US" sz="1600" b="1" dirty="0" smtClean="0">
                <a:solidFill>
                  <a:srgbClr val="002060"/>
                </a:solidFill>
                <a:latin typeface="SimSun" pitchFamily="2" charset="-122"/>
              </a:rPr>
              <a:t>return </a:t>
            </a:r>
            <a:r>
              <a:rPr lang="en-US" sz="1600" dirty="0" err="1" smtClean="0">
                <a:latin typeface="SimSun" pitchFamily="2" charset="-122"/>
              </a:rPr>
              <a:t>pq.size</a:t>
            </a:r>
            <a:r>
              <a:rPr lang="en-US" sz="1600" dirty="0" smtClean="0">
                <a:latin typeface="SimSun" pitchFamily="2" charset="-122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16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600" dirty="0" smtClean="0">
              <a:latin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sz="16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1600" b="1" dirty="0" err="1" smtClean="0">
                <a:solidFill>
                  <a:srgbClr val="002060"/>
                </a:solidFill>
                <a:latin typeface="SimSun" pitchFamily="2" charset="-122"/>
              </a:rPr>
              <a:t>boolean</a:t>
            </a:r>
            <a:r>
              <a:rPr lang="en-US" sz="1600" b="1" dirty="0" smtClean="0">
                <a:solidFill>
                  <a:srgbClr val="002060"/>
                </a:solidFill>
                <a:latin typeface="SimSun" pitchFamily="2" charset="-122"/>
              </a:rPr>
              <a:t> </a:t>
            </a:r>
            <a:r>
              <a:rPr lang="en-US" sz="1600" dirty="0" smtClean="0">
                <a:latin typeface="SimSun" pitchFamily="2" charset="-122"/>
              </a:rPr>
              <a:t>full(){</a:t>
            </a:r>
          </a:p>
          <a:p>
            <a:pPr eaLnBrk="1" hangingPunct="1">
              <a:buFontTx/>
              <a:buNone/>
            </a:pPr>
            <a:r>
              <a:rPr lang="en-US" sz="1600" dirty="0" smtClean="0">
                <a:latin typeface="SimSun" pitchFamily="2" charset="-122"/>
              </a:rPr>
              <a:t>	</a:t>
            </a:r>
            <a:r>
              <a:rPr lang="en-US" sz="1600" b="1" dirty="0" smtClean="0">
                <a:solidFill>
                  <a:srgbClr val="002060"/>
                </a:solidFill>
                <a:latin typeface="SimSun" pitchFamily="2" charset="-122"/>
              </a:rPr>
              <a:t>return false</a:t>
            </a:r>
            <a:r>
              <a:rPr lang="en-US" sz="1600" dirty="0" smtClean="0">
                <a:latin typeface="SimSun" pitchFamily="2" charset="-122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1600" dirty="0" smtClean="0">
                <a:latin typeface="SimSun" pitchFamily="2" charset="-122"/>
              </a:rPr>
              <a:t>}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06F4E2-A8F2-4643-BFC4-4FCC150B4589}" type="slidenum">
              <a:rPr lang="en-US"/>
              <a:pPr/>
              <a:t>74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HeapSort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 can be used for sorting. Two step process:</a:t>
            </a:r>
          </a:p>
          <a:p>
            <a:pPr lvl="1" eaLnBrk="1" hangingPunct="1"/>
            <a:r>
              <a:rPr lang="en-US" smtClean="0"/>
              <a:t>Step 1: the data is put in a heap.</a:t>
            </a:r>
          </a:p>
          <a:p>
            <a:pPr lvl="1" eaLnBrk="1" hangingPunct="1"/>
            <a:r>
              <a:rPr lang="en-US" smtClean="0"/>
              <a:t>Step 2: the data are extracted from the heap in sorted order.</a:t>
            </a:r>
          </a:p>
          <a:p>
            <a:pPr eaLnBrk="1" hangingPunct="1"/>
            <a:r>
              <a:rPr lang="en-US" smtClean="0"/>
              <a:t>HeapSort based on the idea that heap always has the smallest or largest element at the root.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6911B-3511-4C25-ADA5-4B25AFA615AA}" type="slidenum">
              <a:rPr lang="en-US"/>
              <a:pPr/>
              <a:t>75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ADT Heap: Implementation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//This method extracts elements in sorted order from the heap. Heap size becomes 0.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HeapSort</a:t>
            </a:r>
            <a:r>
              <a:rPr lang="en-US" sz="1400" dirty="0" smtClean="0">
                <a:latin typeface="SimSun" pitchFamily="2" charset="-122"/>
              </a:rPr>
              <a:t>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while</a:t>
            </a:r>
            <a:r>
              <a:rPr lang="en-US" sz="1400" dirty="0" smtClean="0">
                <a:latin typeface="SimSun" pitchFamily="2" charset="-122"/>
              </a:rPr>
              <a:t>(size &gt; 1){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swap(heap, 1, size);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size--;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//Display the sorted elements.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for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b="1" dirty="0" err="1" smtClean="0">
                <a:solidFill>
                  <a:srgbClr val="002060"/>
                </a:solidFill>
                <a:latin typeface="SimSun" pitchFamily="2" charset="-122"/>
              </a:rPr>
              <a:t>int</a:t>
            </a:r>
            <a:r>
              <a:rPr lang="en-US" sz="1400" dirty="0" smtClean="0">
                <a:latin typeface="SimSun" pitchFamily="2" charset="-122"/>
              </a:rPr>
              <a:t>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= 1;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&lt;= </a:t>
            </a:r>
            <a:r>
              <a:rPr lang="en-US" sz="1400" dirty="0" err="1" smtClean="0">
                <a:latin typeface="SimSun" pitchFamily="2" charset="-122"/>
              </a:rPr>
              <a:t>maxsize</a:t>
            </a:r>
            <a:r>
              <a:rPr lang="en-US" sz="1400" dirty="0" smtClean="0">
                <a:latin typeface="SimSun" pitchFamily="2" charset="-122"/>
              </a:rPr>
              <a:t>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++){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System.out.println</a:t>
            </a:r>
            <a:r>
              <a:rPr lang="en-US" sz="1400" dirty="0" smtClean="0">
                <a:latin typeface="SimSun" pitchFamily="2" charset="-122"/>
              </a:rPr>
              <a:t>(heap[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().</a:t>
            </a:r>
            <a:r>
              <a:rPr lang="en-US" sz="1400" dirty="0" err="1" smtClean="0">
                <a:latin typeface="SimSun" pitchFamily="2" charset="-122"/>
              </a:rPr>
              <a:t>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6911B-3511-4C25-ADA5-4B25AFA615AA}" type="slidenum">
              <a:rPr lang="en-US"/>
              <a:pPr/>
              <a:t>76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ADT Heap: Implementation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//This method extracts elements in sorted order from the heap. Heap size becomes 0.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HeapSort</a:t>
            </a:r>
            <a:r>
              <a:rPr lang="en-US" sz="1400" dirty="0" smtClean="0">
                <a:latin typeface="SimSun" pitchFamily="2" charset="-122"/>
              </a:rPr>
              <a:t>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while</a:t>
            </a:r>
            <a:r>
              <a:rPr lang="en-US" sz="1400" dirty="0" smtClean="0">
                <a:latin typeface="SimSun" pitchFamily="2" charset="-122"/>
              </a:rPr>
              <a:t>(size &gt; 1){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swap(heap, 1, size);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size--;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//Display the sorted elements.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for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b="1" dirty="0" err="1" smtClean="0">
                <a:solidFill>
                  <a:srgbClr val="002060"/>
                </a:solidFill>
                <a:latin typeface="SimSun" pitchFamily="2" charset="-122"/>
              </a:rPr>
              <a:t>int</a:t>
            </a:r>
            <a:r>
              <a:rPr lang="en-US" sz="1400" dirty="0" smtClean="0">
                <a:latin typeface="SimSun" pitchFamily="2" charset="-122"/>
              </a:rPr>
              <a:t>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= 1;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&lt;= </a:t>
            </a:r>
            <a:r>
              <a:rPr lang="en-US" sz="1400" dirty="0" err="1" smtClean="0">
                <a:latin typeface="SimSun" pitchFamily="2" charset="-122"/>
              </a:rPr>
              <a:t>maxsize</a:t>
            </a:r>
            <a:r>
              <a:rPr lang="en-US" sz="1400" dirty="0" smtClean="0">
                <a:latin typeface="SimSun" pitchFamily="2" charset="-122"/>
              </a:rPr>
              <a:t>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++){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System.out.println</a:t>
            </a:r>
            <a:r>
              <a:rPr lang="en-US" sz="1400" dirty="0" smtClean="0">
                <a:latin typeface="SimSun" pitchFamily="2" charset="-122"/>
              </a:rPr>
              <a:t>(heap[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().</a:t>
            </a:r>
            <a:r>
              <a:rPr lang="en-US" sz="1400" dirty="0" err="1" smtClean="0">
                <a:latin typeface="SimSun" pitchFamily="2" charset="-122"/>
              </a:rPr>
              <a:t>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71400" y="2404646"/>
            <a:ext cx="3839000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Loop the number of elements in the array</a:t>
            </a:r>
            <a:endParaRPr lang="ar-SA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 flipV="1">
            <a:off x="2754364" y="2571751"/>
            <a:ext cx="417036" cy="21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6911B-3511-4C25-ADA5-4B25AFA615AA}" type="slidenum">
              <a:rPr lang="en-US"/>
              <a:pPr/>
              <a:t>77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ADT Heap: Implementation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//This method extracts elements in sorted order from the heap. Heap size becomes 0.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HeapSort</a:t>
            </a:r>
            <a:r>
              <a:rPr lang="en-US" sz="1400" dirty="0" smtClean="0">
                <a:latin typeface="SimSun" pitchFamily="2" charset="-122"/>
              </a:rPr>
              <a:t>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while</a:t>
            </a:r>
            <a:r>
              <a:rPr lang="en-US" sz="1400" dirty="0" smtClean="0">
                <a:latin typeface="SimSun" pitchFamily="2" charset="-122"/>
              </a:rPr>
              <a:t>(size &gt; 1){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swap(heap, 1, size);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size--;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//Display the sorted elements.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for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b="1" dirty="0" err="1" smtClean="0">
                <a:solidFill>
                  <a:srgbClr val="002060"/>
                </a:solidFill>
                <a:latin typeface="SimSun" pitchFamily="2" charset="-122"/>
              </a:rPr>
              <a:t>int</a:t>
            </a:r>
            <a:r>
              <a:rPr lang="en-US" sz="1400" dirty="0" smtClean="0">
                <a:latin typeface="SimSun" pitchFamily="2" charset="-122"/>
              </a:rPr>
              <a:t>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= 1;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&lt;= </a:t>
            </a:r>
            <a:r>
              <a:rPr lang="en-US" sz="1400" dirty="0" err="1" smtClean="0">
                <a:latin typeface="SimSun" pitchFamily="2" charset="-122"/>
              </a:rPr>
              <a:t>maxsize</a:t>
            </a:r>
            <a:r>
              <a:rPr lang="en-US" sz="1400" dirty="0" smtClean="0">
                <a:latin typeface="SimSun" pitchFamily="2" charset="-122"/>
              </a:rPr>
              <a:t>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++){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System.out.println</a:t>
            </a:r>
            <a:r>
              <a:rPr lang="en-US" sz="1400" dirty="0" smtClean="0">
                <a:latin typeface="SimSun" pitchFamily="2" charset="-122"/>
              </a:rPr>
              <a:t>(heap[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().</a:t>
            </a:r>
            <a:r>
              <a:rPr lang="en-US" sz="1400" dirty="0" err="1" smtClean="0">
                <a:latin typeface="SimSun" pitchFamily="2" charset="-122"/>
              </a:rPr>
              <a:t>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85800" y="2562225"/>
            <a:ext cx="390632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Swap first element (root) with last element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 the heap array </a:t>
            </a:r>
            <a:endParaRPr lang="ar-SA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 flipV="1">
            <a:off x="3629025" y="2853154"/>
            <a:ext cx="456775" cy="145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6911B-3511-4C25-ADA5-4B25AFA615AA}" type="slidenum">
              <a:rPr lang="en-US"/>
              <a:pPr/>
              <a:t>78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ADT Heap: Implementation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//This method extracts elements in sorted order from the heap. Heap size becomes 0.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HeapSort</a:t>
            </a:r>
            <a:r>
              <a:rPr lang="en-US" sz="1400" dirty="0" smtClean="0">
                <a:latin typeface="SimSun" pitchFamily="2" charset="-122"/>
              </a:rPr>
              <a:t>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while</a:t>
            </a:r>
            <a:r>
              <a:rPr lang="en-US" sz="1400" dirty="0" smtClean="0">
                <a:latin typeface="SimSun" pitchFamily="2" charset="-122"/>
              </a:rPr>
              <a:t>(size &gt; 1){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swap(heap, 1, size);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size--;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//Display the sorted elements.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for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b="1" dirty="0" err="1" smtClean="0">
                <a:solidFill>
                  <a:srgbClr val="002060"/>
                </a:solidFill>
                <a:latin typeface="SimSun" pitchFamily="2" charset="-122"/>
              </a:rPr>
              <a:t>int</a:t>
            </a:r>
            <a:r>
              <a:rPr lang="en-US" sz="1400" dirty="0" smtClean="0">
                <a:latin typeface="SimSun" pitchFamily="2" charset="-122"/>
              </a:rPr>
              <a:t>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= 1;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&lt;= </a:t>
            </a:r>
            <a:r>
              <a:rPr lang="en-US" sz="1400" dirty="0" err="1" smtClean="0">
                <a:latin typeface="SimSun" pitchFamily="2" charset="-122"/>
              </a:rPr>
              <a:t>maxsize</a:t>
            </a:r>
            <a:r>
              <a:rPr lang="en-US" sz="1400" dirty="0" smtClean="0">
                <a:latin typeface="SimSun" pitchFamily="2" charset="-122"/>
              </a:rPr>
              <a:t>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++){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System.out.println</a:t>
            </a:r>
            <a:r>
              <a:rPr lang="en-US" sz="1400" dirty="0" smtClean="0">
                <a:latin typeface="SimSun" pitchFamily="2" charset="-122"/>
              </a:rPr>
              <a:t>(heap[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().</a:t>
            </a:r>
            <a:r>
              <a:rPr lang="en-US" sz="1400" dirty="0" err="1" smtClean="0">
                <a:latin typeface="SimSun" pitchFamily="2" charset="-122"/>
              </a:rPr>
              <a:t>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5175" y="2899946"/>
            <a:ext cx="5796779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Each time reduce the size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(size define last element which will be used with swap/</a:t>
            </a:r>
            <a:r>
              <a:rPr lang="en-US" b="1" dirty="0" err="1" smtClean="0">
                <a:solidFill>
                  <a:srgbClr val="FF0000"/>
                </a:solidFill>
              </a:rPr>
              <a:t>SiftDown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ar-SA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449564" y="3086100"/>
            <a:ext cx="446036" cy="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6911B-3511-4C25-ADA5-4B25AFA615AA}" type="slidenum">
              <a:rPr lang="en-US"/>
              <a:pPr/>
              <a:t>79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ADT Heap: Implementation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//This method extracts elements in sorted order from the heap. Heap size becomes 0.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HeapSort</a:t>
            </a:r>
            <a:r>
              <a:rPr lang="en-US" sz="1400" dirty="0" smtClean="0">
                <a:latin typeface="SimSun" pitchFamily="2" charset="-122"/>
              </a:rPr>
              <a:t>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while</a:t>
            </a:r>
            <a:r>
              <a:rPr lang="en-US" sz="1400" dirty="0" smtClean="0">
                <a:latin typeface="SimSun" pitchFamily="2" charset="-122"/>
              </a:rPr>
              <a:t>(size &gt; 1){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swap(heap, 1, size);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size--;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//Display the sorted elements.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for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b="1" dirty="0" err="1" smtClean="0">
                <a:solidFill>
                  <a:srgbClr val="002060"/>
                </a:solidFill>
                <a:latin typeface="SimSun" pitchFamily="2" charset="-122"/>
              </a:rPr>
              <a:t>int</a:t>
            </a:r>
            <a:r>
              <a:rPr lang="en-US" sz="1400" dirty="0" smtClean="0">
                <a:latin typeface="SimSun" pitchFamily="2" charset="-122"/>
              </a:rPr>
              <a:t>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= 1;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&lt;= </a:t>
            </a:r>
            <a:r>
              <a:rPr lang="en-US" sz="1400" dirty="0" err="1" smtClean="0">
                <a:latin typeface="SimSun" pitchFamily="2" charset="-122"/>
              </a:rPr>
              <a:t>maxsize</a:t>
            </a:r>
            <a:r>
              <a:rPr lang="en-US" sz="1400" dirty="0" smtClean="0">
                <a:latin typeface="SimSun" pitchFamily="2" charset="-122"/>
              </a:rPr>
              <a:t>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++){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System.out.println</a:t>
            </a:r>
            <a:r>
              <a:rPr lang="en-US" sz="1400" dirty="0" smtClean="0">
                <a:latin typeface="SimSun" pitchFamily="2" charset="-122"/>
              </a:rPr>
              <a:t>(heap[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().</a:t>
            </a:r>
            <a:r>
              <a:rPr lang="en-US" sz="1400" dirty="0" err="1" smtClean="0">
                <a:latin typeface="SimSun" pitchFamily="2" charset="-122"/>
              </a:rPr>
              <a:t>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61900" y="3042821"/>
            <a:ext cx="5392822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SiftDown</a:t>
            </a:r>
            <a:r>
              <a:rPr lang="en-US" b="1" dirty="0" smtClean="0">
                <a:solidFill>
                  <a:srgbClr val="FF0000"/>
                </a:solidFill>
              </a:rPr>
              <a:t> the swapped element (last element) from the root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down the heap until it satisfies heap conditions.</a:t>
            </a:r>
            <a:endParaRPr lang="ar-SA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906767" y="3333750"/>
            <a:ext cx="446033" cy="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B37730-2E47-47F8-B96A-FE4DE041D817}" type="slidenum">
              <a:rPr lang="en-US"/>
              <a:pPr/>
              <a:t>8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 3: Example</a:t>
            </a:r>
          </a:p>
        </p:txBody>
      </p:sp>
      <p:grpSp>
        <p:nvGrpSpPr>
          <p:cNvPr id="9220" name="Group 136"/>
          <p:cNvGrpSpPr>
            <a:grpSpLocks/>
          </p:cNvGrpSpPr>
          <p:nvPr/>
        </p:nvGrpSpPr>
        <p:grpSpPr bwMode="auto">
          <a:xfrm>
            <a:off x="381000" y="2667000"/>
            <a:ext cx="1981200" cy="2971800"/>
            <a:chOff x="336" y="1392"/>
            <a:chExt cx="1248" cy="1872"/>
          </a:xfrm>
        </p:grpSpPr>
        <p:sp>
          <p:nvSpPr>
            <p:cNvPr id="9262" name="Oval 4"/>
            <p:cNvSpPr>
              <a:spLocks noChangeArrowheads="1"/>
            </p:cNvSpPr>
            <p:nvPr/>
          </p:nvSpPr>
          <p:spPr bwMode="auto">
            <a:xfrm>
              <a:off x="960" y="139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9263" name="Oval 5"/>
            <p:cNvSpPr>
              <a:spLocks noChangeArrowheads="1"/>
            </p:cNvSpPr>
            <p:nvPr/>
          </p:nvSpPr>
          <p:spPr bwMode="auto">
            <a:xfrm>
              <a:off x="336" y="240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9264" name="Oval 6"/>
            <p:cNvSpPr>
              <a:spLocks noChangeArrowheads="1"/>
            </p:cNvSpPr>
            <p:nvPr/>
          </p:nvSpPr>
          <p:spPr bwMode="auto">
            <a:xfrm>
              <a:off x="624" y="187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9265" name="Oval 7"/>
            <p:cNvSpPr>
              <a:spLocks noChangeArrowheads="1"/>
            </p:cNvSpPr>
            <p:nvPr/>
          </p:nvSpPr>
          <p:spPr bwMode="auto">
            <a:xfrm>
              <a:off x="1248" y="187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9266" name="Oval 8"/>
            <p:cNvSpPr>
              <a:spLocks noChangeArrowheads="1"/>
            </p:cNvSpPr>
            <p:nvPr/>
          </p:nvSpPr>
          <p:spPr bwMode="auto">
            <a:xfrm>
              <a:off x="960" y="240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9267" name="Oval 9"/>
            <p:cNvSpPr>
              <a:spLocks noChangeArrowheads="1"/>
            </p:cNvSpPr>
            <p:nvPr/>
          </p:nvSpPr>
          <p:spPr bwMode="auto">
            <a:xfrm>
              <a:off x="720" y="29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9268" name="Line 11"/>
            <p:cNvSpPr>
              <a:spLocks noChangeShapeType="1"/>
            </p:cNvSpPr>
            <p:nvPr/>
          </p:nvSpPr>
          <p:spPr bwMode="auto">
            <a:xfrm flipH="1">
              <a:off x="864" y="168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9269" name="Line 12"/>
            <p:cNvSpPr>
              <a:spLocks noChangeShapeType="1"/>
            </p:cNvSpPr>
            <p:nvPr/>
          </p:nvSpPr>
          <p:spPr bwMode="auto">
            <a:xfrm>
              <a:off x="1248" y="168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9270" name="Line 13"/>
            <p:cNvSpPr>
              <a:spLocks noChangeShapeType="1"/>
            </p:cNvSpPr>
            <p:nvPr/>
          </p:nvSpPr>
          <p:spPr bwMode="auto">
            <a:xfrm flipH="1">
              <a:off x="576" y="220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9271" name="Line 14"/>
            <p:cNvSpPr>
              <a:spLocks noChangeShapeType="1"/>
            </p:cNvSpPr>
            <p:nvPr/>
          </p:nvSpPr>
          <p:spPr bwMode="auto">
            <a:xfrm>
              <a:off x="864" y="220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9272" name="Line 15"/>
            <p:cNvSpPr>
              <a:spLocks noChangeShapeType="1"/>
            </p:cNvSpPr>
            <p:nvPr/>
          </p:nvSpPr>
          <p:spPr bwMode="auto">
            <a:xfrm flipH="1">
              <a:off x="960" y="273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graphicFrame>
        <p:nvGraphicFramePr>
          <p:cNvPr id="115847" name="Group 135"/>
          <p:cNvGraphicFramePr>
            <a:graphicFrameLocks noGrp="1"/>
          </p:cNvGraphicFramePr>
          <p:nvPr/>
        </p:nvGraphicFramePr>
        <p:xfrm>
          <a:off x="2667000" y="3962400"/>
          <a:ext cx="6096000" cy="805815"/>
        </p:xfrm>
        <a:graphic>
          <a:graphicData uri="http://schemas.openxmlformats.org/drawingml/2006/table">
            <a:tbl>
              <a:tblPr/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6911B-3511-4C25-ADA5-4B25AFA615AA}" type="slidenum">
              <a:rPr lang="en-US"/>
              <a:pPr/>
              <a:t>80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ADT Heap: Implementation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//This method extracts elements in sorted order from the heap. Heap size becomes 0.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HeapSort</a:t>
            </a:r>
            <a:r>
              <a:rPr lang="en-US" sz="1400" dirty="0" smtClean="0">
                <a:latin typeface="SimSun" pitchFamily="2" charset="-122"/>
              </a:rPr>
              <a:t>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while</a:t>
            </a:r>
            <a:r>
              <a:rPr lang="en-US" sz="1400" dirty="0" smtClean="0">
                <a:latin typeface="SimSun" pitchFamily="2" charset="-122"/>
              </a:rPr>
              <a:t>(size &gt; 1){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swap(heap, 1, size);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size--;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//Display the sorted elements.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for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b="1" dirty="0" err="1" smtClean="0">
                <a:solidFill>
                  <a:srgbClr val="002060"/>
                </a:solidFill>
                <a:latin typeface="SimSun" pitchFamily="2" charset="-122"/>
              </a:rPr>
              <a:t>int</a:t>
            </a:r>
            <a:r>
              <a:rPr lang="en-US" sz="1400" dirty="0" smtClean="0">
                <a:latin typeface="SimSun" pitchFamily="2" charset="-122"/>
              </a:rPr>
              <a:t>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= 1;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&lt;= </a:t>
            </a:r>
            <a:r>
              <a:rPr lang="en-US" sz="1400" dirty="0" err="1" smtClean="0">
                <a:latin typeface="SimSun" pitchFamily="2" charset="-122"/>
              </a:rPr>
              <a:t>maxsize</a:t>
            </a:r>
            <a:r>
              <a:rPr lang="en-US" sz="1400" dirty="0" smtClean="0">
                <a:latin typeface="SimSun" pitchFamily="2" charset="-122"/>
              </a:rPr>
              <a:t>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++){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System.out.println</a:t>
            </a:r>
            <a:r>
              <a:rPr lang="en-US" sz="1400" dirty="0" smtClean="0">
                <a:latin typeface="SimSun" pitchFamily="2" charset="-122"/>
              </a:rPr>
              <a:t>(heap[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().</a:t>
            </a:r>
            <a:r>
              <a:rPr lang="en-US" sz="1400" dirty="0" err="1" smtClean="0">
                <a:latin typeface="SimSun" pitchFamily="2" charset="-122"/>
              </a:rPr>
              <a:t>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86834" y="2590800"/>
            <a:ext cx="4828566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Repeat until the entire heap array is sorted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If it is min-heap, it will be sorted in descending order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If it is max-heap, it will be sorted in ascending order </a:t>
            </a:r>
            <a:endParaRPr lang="ar-SA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440164" y="2514600"/>
            <a:ext cx="446036" cy="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429000" y="3581398"/>
            <a:ext cx="446036" cy="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886200" y="2514600"/>
            <a:ext cx="0" cy="1066800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5" idx="1"/>
          </p:cNvCxnSpPr>
          <p:nvPr/>
        </p:nvCxnSpPr>
        <p:spPr>
          <a:xfrm>
            <a:off x="3886200" y="3005138"/>
            <a:ext cx="200634" cy="1161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6911B-3511-4C25-ADA5-4B25AFA615AA}" type="slidenum">
              <a:rPr lang="en-US"/>
              <a:pPr/>
              <a:t>81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ADT Heap: Implementation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//This method extracts elements in sorted order from the heap. Heap size becomes 0.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HeapSort</a:t>
            </a:r>
            <a:r>
              <a:rPr lang="en-US" sz="1400" dirty="0" smtClean="0">
                <a:latin typeface="SimSun" pitchFamily="2" charset="-122"/>
              </a:rPr>
              <a:t>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while</a:t>
            </a:r>
            <a:r>
              <a:rPr lang="en-US" sz="1400" dirty="0" smtClean="0">
                <a:latin typeface="SimSun" pitchFamily="2" charset="-122"/>
              </a:rPr>
              <a:t>(size &gt; 1){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swap(heap, 1, size);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size--;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//Display the sorted elements.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for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b="1" dirty="0" err="1" smtClean="0">
                <a:solidFill>
                  <a:srgbClr val="002060"/>
                </a:solidFill>
                <a:latin typeface="SimSun" pitchFamily="2" charset="-122"/>
              </a:rPr>
              <a:t>int</a:t>
            </a:r>
            <a:r>
              <a:rPr lang="en-US" sz="1400" dirty="0" smtClean="0">
                <a:latin typeface="SimSun" pitchFamily="2" charset="-122"/>
              </a:rPr>
              <a:t>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= 1;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&lt;= </a:t>
            </a:r>
            <a:r>
              <a:rPr lang="en-US" sz="1400" dirty="0" err="1" smtClean="0">
                <a:latin typeface="SimSun" pitchFamily="2" charset="-122"/>
              </a:rPr>
              <a:t>maxsize</a:t>
            </a:r>
            <a:r>
              <a:rPr lang="en-US" sz="1400" dirty="0" smtClean="0">
                <a:latin typeface="SimSun" pitchFamily="2" charset="-122"/>
              </a:rPr>
              <a:t>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++){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System.out.println</a:t>
            </a:r>
            <a:r>
              <a:rPr lang="en-US" sz="1400" dirty="0" smtClean="0">
                <a:latin typeface="SimSun" pitchFamily="2" charset="-122"/>
              </a:rPr>
              <a:t>(heap[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().</a:t>
            </a:r>
            <a:r>
              <a:rPr lang="en-US" sz="1400" dirty="0" err="1" smtClean="0">
                <a:latin typeface="SimSun" pitchFamily="2" charset="-122"/>
              </a:rPr>
              <a:t>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81800" y="4191000"/>
            <a:ext cx="2231700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Print the sorted array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(print priorities values)</a:t>
            </a:r>
            <a:endParaRPr lang="ar-SA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335764" y="4190998"/>
            <a:ext cx="446036" cy="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6324600" y="4800600"/>
            <a:ext cx="446036" cy="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781800" y="4191000"/>
            <a:ext cx="0" cy="609600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5F2A19-C740-48D6-BA8F-5D7DA2388485}" type="slidenum">
              <a:rPr lang="en-US"/>
              <a:pPr/>
              <a:t>9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Heaps are represented sequentially using the third method.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Heap is a </a:t>
            </a:r>
            <a:r>
              <a:rPr lang="en-US" sz="2800" u="sng" dirty="0" smtClean="0"/>
              <a:t>complete binary tree</a:t>
            </a:r>
            <a:r>
              <a:rPr lang="en-US" sz="2800" dirty="0" smtClean="0"/>
              <a:t>: shortest-path length tree with nodes on the lowest level in their leftmost positions.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400" u="sng" dirty="0" smtClean="0">
                <a:solidFill>
                  <a:schemeClr val="tx2"/>
                </a:solidFill>
              </a:rPr>
              <a:t>Complete Binary Tree:</a:t>
            </a:r>
            <a:r>
              <a:rPr lang="en-US" sz="2400" u="sng" dirty="0" smtClean="0"/>
              <a:t> </a:t>
            </a:r>
            <a:r>
              <a:rPr lang="en-US" sz="2400" dirty="0" smtClean="0"/>
              <a:t>let </a:t>
            </a:r>
            <a:r>
              <a:rPr lang="en-US" sz="2400" b="1" i="1" dirty="0" smtClean="0"/>
              <a:t>h</a:t>
            </a:r>
            <a:r>
              <a:rPr lang="en-US" sz="2400" dirty="0" smtClean="0"/>
              <a:t> be the height of the heap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 smtClean="0"/>
              <a:t>for </a:t>
            </a:r>
            <a:r>
              <a:rPr lang="en-US" sz="2000" b="1" i="1" dirty="0" err="1" smtClean="0"/>
              <a:t>i</a:t>
            </a:r>
            <a:r>
              <a:rPr lang="en-US" sz="2000" b="1" i="1" dirty="0" smtClean="0"/>
              <a:t> </a:t>
            </a:r>
            <a:r>
              <a:rPr lang="en-US" sz="2000" dirty="0" smtClean="0">
                <a:sym typeface="Symbol" pitchFamily="18" charset="2"/>
              </a:rPr>
              <a:t>= </a:t>
            </a:r>
            <a:r>
              <a:rPr lang="en-US" sz="2000" dirty="0" smtClean="0"/>
              <a:t>0, … , </a:t>
            </a:r>
            <a:r>
              <a:rPr lang="en-US" sz="2000" b="1" i="1" dirty="0" smtClean="0"/>
              <a:t>h </a:t>
            </a:r>
            <a:r>
              <a:rPr lang="en-US" sz="2000" dirty="0" smtClean="0">
                <a:sym typeface="Symbol" pitchFamily="18" charset="2"/>
              </a:rPr>
              <a:t>- </a:t>
            </a:r>
            <a:r>
              <a:rPr lang="en-US" sz="2000" dirty="0" smtClean="0"/>
              <a:t>1, there are 2</a:t>
            </a:r>
            <a:r>
              <a:rPr lang="en-US" sz="2000" b="1" i="1" baseline="30000" dirty="0" smtClean="0"/>
              <a:t>i</a:t>
            </a:r>
            <a:r>
              <a:rPr lang="en-US" sz="2000" dirty="0" smtClean="0"/>
              <a:t> nodes of depth </a:t>
            </a:r>
            <a:r>
              <a:rPr lang="en-US" sz="2000" b="1" i="1" dirty="0" err="1" smtClean="0"/>
              <a:t>i</a:t>
            </a:r>
            <a:endParaRPr lang="en-US" sz="2000" dirty="0" smtClean="0"/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 smtClean="0"/>
              <a:t>at depth </a:t>
            </a:r>
            <a:r>
              <a:rPr lang="en-US" sz="2000" b="1" i="1" dirty="0" smtClean="0"/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- 1</a:t>
            </a:r>
            <a:r>
              <a:rPr lang="en-US" sz="2000" dirty="0" smtClean="0"/>
              <a:t>, the internal nodes are to the left of the external nodes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E408522C37A541BB3A63276E6042ED" ma:contentTypeVersion="0" ma:contentTypeDescription="Create a new document." ma:contentTypeScope="" ma:versionID="7689a4d532d665ac1a1b301c0110aa4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48B44A-FCC8-4A7D-B98C-AB88225DFDCF}"/>
</file>

<file path=customXml/itemProps2.xml><?xml version="1.0" encoding="utf-8"?>
<ds:datastoreItem xmlns:ds="http://schemas.openxmlformats.org/officeDocument/2006/customXml" ds:itemID="{EBC7FCFA-DAA0-48C2-A11A-428FFB1016D3}"/>
</file>

<file path=customXml/itemProps3.xml><?xml version="1.0" encoding="utf-8"?>
<ds:datastoreItem xmlns:ds="http://schemas.openxmlformats.org/officeDocument/2006/customXml" ds:itemID="{07D091EF-5035-4540-9278-EC5F06BA494F}"/>
</file>

<file path=docProps/app.xml><?xml version="1.0" encoding="utf-8"?>
<Properties xmlns="http://schemas.openxmlformats.org/officeDocument/2006/extended-properties" xmlns:vt="http://schemas.openxmlformats.org/officeDocument/2006/docPropsVTypes">
  <TotalTime>13135</TotalTime>
  <Words>4553</Words>
  <Application>Microsoft Office PowerPoint</Application>
  <PresentationFormat>On-screen Show (4:3)</PresentationFormat>
  <Paragraphs>1411</Paragraphs>
  <Slides>81</Slides>
  <Notes>37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3" baseType="lpstr">
      <vt:lpstr>Default Design</vt:lpstr>
      <vt:lpstr>Clip</vt:lpstr>
      <vt:lpstr>Heaps</vt:lpstr>
      <vt:lpstr>A Heap</vt:lpstr>
      <vt:lpstr>Sequential Representation of Trees</vt:lpstr>
      <vt:lpstr>Method 1: Example</vt:lpstr>
      <vt:lpstr>Method 2</vt:lpstr>
      <vt:lpstr>Method 2: Example</vt:lpstr>
      <vt:lpstr>Method 3</vt:lpstr>
      <vt:lpstr>Method 3: Example</vt:lpstr>
      <vt:lpstr>Heaps</vt:lpstr>
      <vt:lpstr>Heaps (Cont.)</vt:lpstr>
      <vt:lpstr>Heap: An example</vt:lpstr>
      <vt:lpstr>Heap: An example</vt:lpstr>
      <vt:lpstr>Heap: An example</vt:lpstr>
      <vt:lpstr>Constructing Heaps</vt:lpstr>
      <vt:lpstr>ADT Heap</vt:lpstr>
      <vt:lpstr>ADT Heap</vt:lpstr>
      <vt:lpstr>ADT Heap: Element</vt:lpstr>
      <vt:lpstr>Insertion into a Heap</vt:lpstr>
      <vt:lpstr>Upheap</vt:lpstr>
      <vt:lpstr>Upheap</vt:lpstr>
      <vt:lpstr>Upheap</vt:lpstr>
      <vt:lpstr>Upheap</vt:lpstr>
      <vt:lpstr>Upheap</vt:lpstr>
      <vt:lpstr>Upheap</vt:lpstr>
      <vt:lpstr>Upheap</vt:lpstr>
      <vt:lpstr>Upheap</vt:lpstr>
      <vt:lpstr>Upheap</vt:lpstr>
      <vt:lpstr>Upheap</vt:lpstr>
      <vt:lpstr>Removal from a Heap (§ 7.3.3)</vt:lpstr>
      <vt:lpstr>Downheap</vt:lpstr>
      <vt:lpstr>Downheap</vt:lpstr>
      <vt:lpstr>Downheap</vt:lpstr>
      <vt:lpstr>Downheap</vt:lpstr>
      <vt:lpstr>Downheap</vt:lpstr>
      <vt:lpstr>Downheap</vt:lpstr>
      <vt:lpstr>Downheap</vt:lpstr>
      <vt:lpstr>Downheap</vt:lpstr>
      <vt:lpstr>Downheap</vt:lpstr>
      <vt:lpstr>Downheap</vt:lpstr>
      <vt:lpstr>Downheap</vt:lpstr>
      <vt:lpstr>Downheap</vt:lpstr>
      <vt:lpstr>Downheap</vt:lpstr>
      <vt:lpstr>Downheap</vt:lpstr>
      <vt:lpstr>Downheap</vt:lpstr>
      <vt:lpstr>Updating the Last Node</vt:lpstr>
      <vt:lpstr>Heap-Sort</vt:lpstr>
      <vt:lpstr>Vector-based Heap Implementation</vt:lpstr>
      <vt:lpstr>Bottom-up Heap Construction</vt:lpstr>
      <vt:lpstr>Example</vt:lpstr>
      <vt:lpstr>Example (contd.)</vt:lpstr>
      <vt:lpstr>Example (contd.)</vt:lpstr>
      <vt:lpstr>Example (end)</vt:lpstr>
      <vt:lpstr>Merging Two Heaps</vt:lpstr>
      <vt:lpstr>Merging Two Heaps</vt:lpstr>
      <vt:lpstr>Merging Two Heaps</vt:lpstr>
      <vt:lpstr>Merging Two Heaps</vt:lpstr>
      <vt:lpstr>Merging Two Heaps</vt:lpstr>
      <vt:lpstr>Merging Two Heaps</vt:lpstr>
      <vt:lpstr>Heaps and Priority Queues</vt:lpstr>
      <vt:lpstr>Priority Queue as Heap</vt:lpstr>
      <vt:lpstr>Priority Queue as Heap</vt:lpstr>
      <vt:lpstr>Priority Queue as Heap</vt:lpstr>
      <vt:lpstr>Priority Queue as Heap</vt:lpstr>
      <vt:lpstr>Priority Queue as Heap</vt:lpstr>
      <vt:lpstr>Priority Queue as Heap</vt:lpstr>
      <vt:lpstr>Priority Queue as Heap</vt:lpstr>
      <vt:lpstr>Priority Queue as Heap</vt:lpstr>
      <vt:lpstr>Priority Queue as Heap</vt:lpstr>
      <vt:lpstr>Priority Queue as Heap</vt:lpstr>
      <vt:lpstr>Priority Queue as Heap</vt:lpstr>
      <vt:lpstr>Priority Queue as Heap</vt:lpstr>
      <vt:lpstr>Priority Queue as Heap</vt:lpstr>
      <vt:lpstr>Priority Queue as Heap</vt:lpstr>
      <vt:lpstr>HeapSort</vt:lpstr>
      <vt:lpstr>ADT Heap: Implementation</vt:lpstr>
      <vt:lpstr>ADT Heap: Implementation</vt:lpstr>
      <vt:lpstr>ADT Heap: Implementation</vt:lpstr>
      <vt:lpstr>ADT Heap: Implementation</vt:lpstr>
      <vt:lpstr>ADT Heap: Implementation</vt:lpstr>
      <vt:lpstr>ADT Heap: Implementation</vt:lpstr>
      <vt:lpstr>ADT Heap: Implementation</vt:lpstr>
    </vt:vector>
  </TitlesOfParts>
  <Company>ksu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Inayat</dc:creator>
  <cp:lastModifiedBy>Abdulaziz</cp:lastModifiedBy>
  <cp:revision>92</cp:revision>
  <dcterms:created xsi:type="dcterms:W3CDTF">2002-09-08T09:46:40Z</dcterms:created>
  <dcterms:modified xsi:type="dcterms:W3CDTF">2012-05-02T06:42:35Z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0x0101004DE408522C37A541BB3A63276E6042ED</vt:lpwstr>
  </property>
</Properties>
</file>