
<file path=[Content_Types].xml><?xml version="1.0" encoding="utf-8"?>
<Types xmlns="http://schemas.openxmlformats.org/package/2006/content-types"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84" r:id="rId3"/>
    <p:sldId id="285" r:id="rId5"/>
    <p:sldId id="257" r:id="rId6"/>
    <p:sldId id="258" r:id="rId7"/>
    <p:sldId id="259" r:id="rId8"/>
    <p:sldId id="261" r:id="rId9"/>
    <p:sldId id="264" r:id="rId10"/>
    <p:sldId id="265" r:id="rId11"/>
    <p:sldId id="267" r:id="rId12"/>
    <p:sldId id="270" r:id="rId13"/>
    <p:sldId id="271" r:id="rId14"/>
    <p:sldId id="274" r:id="rId15"/>
    <p:sldId id="288" r:id="rId16"/>
    <p:sldId id="280" r:id="rId17"/>
    <p:sldId id="283" r:id="rId18"/>
    <p:sldId id="281" r:id="rId19"/>
    <p:sldId id="282" r:id="rId20"/>
    <p:sldId id="286" r:id="rId21"/>
    <p:sldId id="287" r:id="rId22"/>
  </p:sldIdLst>
  <p:sldSz cx="9144000" cy="6858000" type="screen4x3"/>
  <p:notesSz cx="6858000" cy="9144000"/>
  <p:defaultTextStyle>
    <a:defPPr>
      <a:defRPr lang="en-GB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94660"/>
  </p:normalViewPr>
  <p:slideViewPr>
    <p:cSldViewPr showGuides="1">
      <p:cViewPr varScale="1">
        <p:scale>
          <a:sx n="88" d="100"/>
          <a:sy n="88" d="100"/>
        </p:scale>
        <p:origin x="-106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508" name="Rectangle 4"/>
          <p:cNvSpPr>
            <a:spLocks noRo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to edit Master text styles</a:t>
            </a:r>
            <a:endParaRPr kumimoji="0" lang="en-GB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</a:t>
            </a:r>
            <a:endParaRPr kumimoji="0" lang="en-GB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level</a:t>
            </a:r>
            <a:endParaRPr kumimoji="0" lang="en-GB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Fourth level</a:t>
            </a:r>
            <a:endParaRPr kumimoji="0" lang="en-GB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Fifth level</a:t>
            </a:r>
            <a:endParaRPr kumimoji="0" lang="en-GB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lvl="0" algn="r" eaLnBrk="1" hangingPunct="1"/>
            <a:fld id="{9A0DB2DC-4C9A-4742-B13C-FB6460FD3503}" type="slidenum">
              <a:rPr lang="ar-SA" altLang="en-US" sz="1200" dirty="0"/>
            </a:fld>
            <a:endParaRPr lang="ar-SA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en-GB" altLang="en-US" sz="1200" dirty="0">
                <a:ea typeface="MS PGothic" panose="020B0600070205080204" pitchFamily="34" charset="-128"/>
              </a:rPr>
            </a:fld>
            <a:endParaRPr lang="en-GB" altLang="en-US" sz="1200" dirty="0">
              <a:ea typeface="MS PGothic" panose="020B0600070205080204" pitchFamily="34" charset="-128"/>
            </a:endParaRPr>
          </a:p>
        </p:txBody>
      </p:sp>
      <p:sp>
        <p:nvSpPr>
          <p:cNvPr id="22531" name="Rectangle 2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/>
          <a:p>
            <a:pPr lvl="0"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/>
          <a:p>
            <a:pPr lvl="0"/>
            <a:endParaRPr lang="en-US" altLang="en-US" dirty="0"/>
          </a:p>
        </p:txBody>
      </p:sp>
      <p:sp>
        <p:nvSpPr>
          <p:cNvPr id="23556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ar-SA" altLang="en-US" sz="1200" dirty="0">
                <a:ea typeface="MS PGothic" panose="020B0600070205080204" pitchFamily="34" charset="-128"/>
              </a:rPr>
            </a:fld>
            <a:endParaRPr lang="ar-SA" altLang="en-US" sz="1200" dirty="0"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/>
          <a:p>
            <a:pPr lvl="0"/>
            <a:endParaRPr lang="en-US" altLang="en-US" dirty="0"/>
          </a:p>
        </p:txBody>
      </p:sp>
      <p:sp>
        <p:nvSpPr>
          <p:cNvPr id="2458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ar-SA" altLang="en-US" sz="1200" dirty="0">
                <a:ea typeface="MS PGothic" panose="020B0600070205080204" pitchFamily="34" charset="-128"/>
              </a:rPr>
            </a:fld>
            <a:endParaRPr lang="ar-SA" altLang="en-US" sz="1200" dirty="0"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ar-SA" altLang="en-US" dirty="0">
                <a:latin typeface="Arial" panose="020B0604020202020204" pitchFamily="34" charset="0"/>
              </a:rPr>
            </a:fld>
            <a:endParaRPr lang="ar-SA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ar-SA" altLang="en-US" dirty="0">
                <a:latin typeface="Arial" panose="020B0604020202020204" pitchFamily="34" charset="0"/>
              </a:rPr>
            </a:fld>
            <a:endParaRPr lang="ar-SA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ar-SA" altLang="en-US" dirty="0">
                <a:latin typeface="Arial" panose="020B0604020202020204" pitchFamily="34" charset="0"/>
              </a:rPr>
            </a:fld>
            <a:endParaRPr lang="ar-SA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ar-SA" altLang="en-US" dirty="0">
                <a:latin typeface="Arial" panose="020B0604020202020204" pitchFamily="34" charset="0"/>
              </a:rPr>
            </a:fld>
            <a:endParaRPr lang="ar-SA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ar-SA" altLang="en-US" dirty="0">
                <a:latin typeface="Arial" panose="020B0604020202020204" pitchFamily="34" charset="0"/>
              </a:rPr>
            </a:fld>
            <a:endParaRPr lang="ar-SA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ar-SA" altLang="en-US" dirty="0">
                <a:latin typeface="Arial" panose="020B0604020202020204" pitchFamily="34" charset="0"/>
              </a:rPr>
            </a:fld>
            <a:endParaRPr lang="ar-SA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ar-SA" altLang="en-US" dirty="0">
                <a:latin typeface="Arial" panose="020B0604020202020204" pitchFamily="34" charset="0"/>
              </a:rPr>
            </a:fld>
            <a:endParaRPr lang="ar-SA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ar-SA" altLang="en-US" dirty="0">
                <a:latin typeface="Arial" panose="020B0604020202020204" pitchFamily="34" charset="0"/>
              </a:rPr>
            </a:fld>
            <a:endParaRPr lang="ar-SA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ar-SA" altLang="en-US" dirty="0">
                <a:latin typeface="Arial" panose="020B0604020202020204" pitchFamily="34" charset="0"/>
              </a:rPr>
            </a:fld>
            <a:endParaRPr lang="ar-SA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ar-SA" altLang="en-US" dirty="0">
                <a:latin typeface="Arial" panose="020B0604020202020204" pitchFamily="34" charset="0"/>
              </a:rPr>
            </a:fld>
            <a:endParaRPr lang="ar-SA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ar-SA" altLang="en-US" dirty="0">
                <a:latin typeface="Arial" panose="020B0604020202020204" pitchFamily="34" charset="0"/>
              </a:rPr>
            </a:fld>
            <a:endParaRPr lang="ar-SA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random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en-GB" altLang="en-US" dirty="0"/>
              <a:t>Click to edit Master title style</a:t>
            </a:r>
            <a:endParaRPr lang="en-GB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GB" altLang="en-US" dirty="0"/>
              <a:t>Click to edit Master text styles</a:t>
            </a:r>
            <a:endParaRPr lang="en-GB" altLang="en-US" dirty="0"/>
          </a:p>
          <a:p>
            <a:pPr lvl="1"/>
            <a:r>
              <a:rPr lang="en-GB" altLang="en-US" dirty="0"/>
              <a:t>Second level</a:t>
            </a:r>
            <a:endParaRPr lang="en-GB" altLang="en-US" dirty="0"/>
          </a:p>
          <a:p>
            <a:pPr lvl="2"/>
            <a:r>
              <a:rPr lang="en-GB" altLang="en-US" dirty="0"/>
              <a:t>Third level</a:t>
            </a:r>
            <a:endParaRPr lang="en-GB" altLang="en-US" dirty="0"/>
          </a:p>
          <a:p>
            <a:pPr lvl="3"/>
            <a:r>
              <a:rPr lang="en-GB" altLang="en-US" dirty="0"/>
              <a:t>Fourth level</a:t>
            </a:r>
            <a:endParaRPr lang="en-GB" altLang="en-US" dirty="0"/>
          </a:p>
          <a:p>
            <a:pPr lvl="4"/>
            <a:r>
              <a:rPr lang="en-GB" altLang="en-US" dirty="0"/>
              <a:t>Fifth level</a:t>
            </a:r>
            <a:endParaRPr lang="en-GB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/>
            <a:fld id="{9A0DB2DC-4C9A-4742-B13C-FB6460FD3503}" type="slidenum">
              <a:rPr lang="ar-SA" altLang="en-US" dirty="0">
                <a:latin typeface="Arial" panose="020B0604020202020204" pitchFamily="34" charset="0"/>
              </a:rPr>
            </a:fld>
            <a:endParaRPr lang="ar-SA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random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.xml"/><Relationship Id="rId4" Type="http://schemas.openxmlformats.org/officeDocument/2006/relationships/image" Target="../media/image3.png"/><Relationship Id="rId3" Type="http://schemas.openxmlformats.org/officeDocument/2006/relationships/hyperlink" Target="http://ksu.edu.sa/" TargetMode="Externa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9.xml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4.xml"/><Relationship Id="rId1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5.xml"/><Relationship Id="rId1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6.xml"/><Relationship Id="rId2" Type="http://schemas.openxmlformats.org/officeDocument/2006/relationships/image" Target="../media/image18.png"/><Relationship Id="rId1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GIF"/><Relationship Id="rId4" Type="http://schemas.openxmlformats.org/officeDocument/2006/relationships/image" Target="../media/image7.jpeg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.xml"/><Relationship Id="rId1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50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ar-SA" altLang="en-US" sz="1400" dirty="0">
                <a:ea typeface="MS PGothic" panose="020B0600070205080204" pitchFamily="34" charset="-128"/>
              </a:rPr>
            </a:fld>
            <a:endParaRPr lang="ar-SA" altLang="en-US" sz="1400" dirty="0">
              <a:ea typeface="MS PGothic" panose="020B0600070205080204" pitchFamily="34" charset="-128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162425" y="2133600"/>
            <a:ext cx="4576763" cy="525463"/>
          </a:xfrm>
          <a:effectLst>
            <a:outerShdw dist="35921" dir="2700000" algn="ctr" rotWithShape="0">
              <a:srgbClr val="0000FF"/>
            </a:outerShdw>
          </a:effectLst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alt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panose="020B0806030902050204" pitchFamily="34" charset="0"/>
                <a:ea typeface="+mj-ea"/>
                <a:cs typeface="+mj-cs"/>
              </a:rPr>
              <a:t>Zoology 109 course</a:t>
            </a:r>
            <a:endParaRPr kumimoji="0" lang="en-GB" altLang="en-US" sz="40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panose="020B0806030902050204" pitchFamily="34" charset="0"/>
              <a:ea typeface="+mj-ea"/>
              <a:cs typeface="+mj-cs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114800" y="2667000"/>
            <a:ext cx="4876800" cy="609600"/>
          </a:xfrm>
          <a:effectLst>
            <a:outerShdw dist="3592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altLang="en-US" sz="3600" b="0" i="0" u="none" strike="noStrike" kern="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General Animal Biology</a:t>
            </a:r>
            <a:endParaRPr kumimoji="0" lang="en-GB" altLang="en-US" sz="3600" b="0" i="0" u="none" strike="noStrike" kern="0" cap="none" spc="0" normalizeH="0" baseline="0" noProof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Impact" panose="020B0806030902050204" pitchFamily="34" charset="0"/>
              <a:ea typeface="+mn-ea"/>
              <a:cs typeface="+mn-cs"/>
            </a:endParaRPr>
          </a:p>
        </p:txBody>
      </p:sp>
      <p:sp>
        <p:nvSpPr>
          <p:cNvPr id="2053" name="Text Box 5"/>
          <p:cNvSpPr txBox="1"/>
          <p:nvPr/>
        </p:nvSpPr>
        <p:spPr>
          <a:xfrm>
            <a:off x="4133850" y="3378200"/>
            <a:ext cx="46482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rtl="1" eaLnBrk="1" hangingPunct="1">
              <a:spcBef>
                <a:spcPct val="50000"/>
              </a:spcBef>
            </a:pPr>
            <a:r>
              <a:rPr lang="en-GB" altLang="en-US" sz="3200" dirty="0">
                <a:solidFill>
                  <a:srgbClr val="FF0000"/>
                </a:solidFill>
                <a:latin typeface="FranklinGotTDemCon"/>
              </a:rPr>
              <a:t>For Premedical Student</a:t>
            </a:r>
            <a:endParaRPr lang="en-GB" altLang="en-US" sz="3200" dirty="0">
              <a:solidFill>
                <a:srgbClr val="FF0000"/>
              </a:solidFill>
              <a:latin typeface="FranklinGotTDemCon"/>
            </a:endParaRPr>
          </a:p>
        </p:txBody>
      </p:sp>
      <p:pic>
        <p:nvPicPr>
          <p:cNvPr id="2054" name="Picture 8" descr="A02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 contrast="18000"/>
          </a:blip>
          <a:stretch>
            <a:fillRect/>
          </a:stretch>
        </p:blipFill>
        <p:spPr>
          <a:xfrm>
            <a:off x="2895600" y="407988"/>
            <a:ext cx="3048000" cy="10398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9" name="Line 11"/>
          <p:cNvSpPr>
            <a:spLocks noChangeShapeType="1"/>
          </p:cNvSpPr>
          <p:nvPr/>
        </p:nvSpPr>
        <p:spPr bwMode="auto">
          <a:xfrm>
            <a:off x="0" y="1981200"/>
            <a:ext cx="91440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</a:ln>
          <a:effectLst>
            <a:outerShdw dist="35921" dir="2700000" algn="ctr" rotWithShape="0">
              <a:srgbClr val="FF0000"/>
            </a:outerShdw>
          </a:effec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81600" y="6342063"/>
            <a:ext cx="1524000" cy="3667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 rtl="1" eaLnBrk="1" hangingPunct="1">
              <a:buClrTx/>
              <a:buSzTx/>
              <a:buFontTx/>
              <a:buNone/>
              <a:defRPr/>
            </a:pPr>
            <a:r>
              <a:rPr kumimoji="0" lang="en-US" b="1" kern="1200" cap="none" spc="0" normalizeH="0" baseline="0" noProof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1438-1439H</a:t>
            </a:r>
            <a:endParaRPr kumimoji="0" lang="en-US" b="1" kern="1200" cap="none" spc="0" normalizeH="0" baseline="0" noProof="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57" name="Text Box 5"/>
          <p:cNvSpPr txBox="1"/>
          <p:nvPr/>
        </p:nvSpPr>
        <p:spPr>
          <a:xfrm>
            <a:off x="4133850" y="3957638"/>
            <a:ext cx="4857750" cy="20002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rtl="1" eaLnBrk="1" hangingPunct="1">
              <a:spcBef>
                <a:spcPct val="50000"/>
              </a:spcBef>
            </a:pPr>
            <a:r>
              <a:rPr lang="en-GB" altLang="en-US" sz="3200" b="1" dirty="0">
                <a:solidFill>
                  <a:srgbClr val="0000FF"/>
                </a:solidFill>
                <a:latin typeface="FranklinGotTDemCon"/>
              </a:rPr>
              <a:t>Zoology Department</a:t>
            </a:r>
            <a:endParaRPr lang="en-GB" altLang="en-US" sz="3200" b="1" dirty="0">
              <a:solidFill>
                <a:srgbClr val="0000FF"/>
              </a:solidFill>
              <a:latin typeface="FranklinGotTDemCon"/>
            </a:endParaRPr>
          </a:p>
          <a:p>
            <a:pPr algn="ctr" rtl="1" eaLnBrk="1" hangingPunct="1"/>
            <a:endParaRPr lang="en-GB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GB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Lecture 26 : </a:t>
            </a:r>
            <a:r>
              <a:rPr lang="en-GB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Endocrine System (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Hormones and the Endocrine System)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(Continue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GB" altLang="en-US" sz="20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58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8800"/>
            <a:ext cx="3906838" cy="472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9" name="Picture 4" descr="King Saud University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3063" y="0"/>
            <a:ext cx="2420937" cy="11430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5"/>
    </p:custDataLst>
  </p:cSld>
  <p:clrMapOvr>
    <a:masterClrMapping/>
  </p:clrMapOvr>
  <p:transition spd="med"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pic>
        <p:nvPicPr>
          <p:cNvPr id="11266" name="Picture 2"/>
          <p:cNvPicPr>
            <a:picLocks noChangeAspect="1"/>
          </p:cNvPicPr>
          <p:nvPr/>
        </p:nvPicPr>
        <p:blipFill>
          <a:blip r:embed="rId1">
            <a:lum bright="-12000" contrast="18000"/>
          </a:blip>
          <a:srcRect b="3465"/>
          <a:stretch>
            <a:fillRect/>
          </a:stretch>
        </p:blipFill>
        <p:spPr>
          <a:xfrm>
            <a:off x="685800" y="1146175"/>
            <a:ext cx="7848600" cy="5635625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1267" name="Text Box 5"/>
          <p:cNvSpPr txBox="1"/>
          <p:nvPr/>
        </p:nvSpPr>
        <p:spPr>
          <a:xfrm>
            <a:off x="762000" y="152400"/>
            <a:ext cx="7772400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00FF"/>
                </a:solidFill>
                <a:latin typeface="Arial" panose="020B0604020202020204" pitchFamily="34" charset="0"/>
              </a:rPr>
              <a:t>Hormonal control of 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glucose</a:t>
            </a:r>
            <a:r>
              <a:rPr lang="en-US" altLang="en-US" sz="2400" b="1" dirty="0">
                <a:solidFill>
                  <a:srgbClr val="0000FF"/>
                </a:solidFill>
                <a:latin typeface="Arial" panose="020B0604020202020204" pitchFamily="34" charset="0"/>
              </a:rPr>
              <a:t>: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sz="2400" b="1" dirty="0">
                <a:solidFill>
                  <a:srgbClr val="0000FF"/>
                </a:solidFill>
                <a:latin typeface="Arial" panose="020B0604020202020204" pitchFamily="34" charset="0"/>
              </a:rPr>
              <a:t>homeostasis in mammals blood</a:t>
            </a:r>
            <a:endParaRPr lang="en-GB" altLang="en-US" sz="24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1268" name="Line 6"/>
          <p:cNvSpPr/>
          <p:nvPr/>
        </p:nvSpPr>
        <p:spPr>
          <a:xfrm>
            <a:off x="393700" y="1100138"/>
            <a:ext cx="8305800" cy="0"/>
          </a:xfrm>
          <a:prstGeom prst="line">
            <a:avLst/>
          </a:prstGeom>
          <a:ln w="38100" cap="flat" cmpd="sng">
            <a:solidFill>
              <a:srgbClr val="339966"/>
            </a:solidFill>
            <a:prstDash val="solid"/>
            <a:headEnd type="none" w="med" len="med"/>
            <a:tailEnd type="none" w="med" len="med"/>
          </a:ln>
        </p:spPr>
      </p:sp>
    </p:spTree>
    <p:custDataLst>
      <p:tags r:id="rId2"/>
    </p:custDataLst>
  </p:cSld>
  <p:clrMapOvr>
    <a:masterClrMapping/>
  </p:clrMapOvr>
  <p:transition spd="med"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7410" name="Rectangle 2"/>
          <p:cNvSpPr>
            <a:spLocks noGrp="1" noChangeArrowheads="1"/>
          </p:cNvSpPr>
          <p:nvPr>
            <p:ph idx="1"/>
          </p:nvPr>
        </p:nvSpPr>
        <p:spPr>
          <a:xfrm>
            <a:off x="228600" y="1095375"/>
            <a:ext cx="8686800" cy="5546725"/>
          </a:xfrm>
        </p:spPr>
        <p:txBody>
          <a:bodyPr vert="horz" wrap="square" lIns="91440" tIns="45720" rIns="91440" bIns="45720" numCol="1" anchor="t" anchorCtr="0" compatLnSpc="1">
            <a:spAutoFit/>
          </a:bodyPr>
          <a:p>
            <a:pPr marL="516255" indent="-287655" defTabSz="0"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000" dirty="0">
                <a:cs typeface="Times" charset="0"/>
              </a:rPr>
              <a:t>The adrenal glands are located adjacent to the kidneys.</a:t>
            </a:r>
            <a:endParaRPr lang="en-US" altLang="en-US" sz="2000" dirty="0">
              <a:cs typeface="Times" charset="0"/>
            </a:endParaRPr>
          </a:p>
          <a:p>
            <a:pPr marL="1168400" lvl="1" indent="-363220" defTabSz="0"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1800" dirty="0">
                <a:cs typeface="Times" charset="0"/>
              </a:rPr>
              <a:t>The </a:t>
            </a:r>
            <a:r>
              <a:rPr lang="en-US" altLang="en-US" sz="1800" u="sng" dirty="0">
                <a:solidFill>
                  <a:srgbClr val="0000FF"/>
                </a:solidFill>
                <a:cs typeface="Times" charset="0"/>
              </a:rPr>
              <a:t>adrenal cortex</a:t>
            </a:r>
            <a:r>
              <a:rPr lang="en-US" altLang="en-US" sz="1800" dirty="0">
                <a:cs typeface="Times" charset="0"/>
              </a:rPr>
              <a:t> </a:t>
            </a:r>
            <a:r>
              <a:rPr lang="" altLang="en-US" sz="1800" dirty="0">
                <a:cs typeface="Times" charset="0"/>
              </a:rPr>
              <a:t>القشرة</a:t>
            </a:r>
            <a:r>
              <a:rPr lang="en-US" altLang="en-US" sz="1800" dirty="0">
                <a:cs typeface="Times" charset="0"/>
              </a:rPr>
              <a:t> is the outer portion.</a:t>
            </a:r>
            <a:endParaRPr lang="en-US" altLang="en-US" sz="1800" dirty="0">
              <a:cs typeface="Times" charset="0"/>
            </a:endParaRPr>
          </a:p>
          <a:p>
            <a:pPr marL="1168400" lvl="1" indent="-363220" defTabSz="0"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1800" dirty="0">
                <a:cs typeface="Times" charset="0"/>
              </a:rPr>
              <a:t>The </a:t>
            </a:r>
            <a:r>
              <a:rPr lang="en-US" altLang="en-US" sz="1800" u="sng" dirty="0">
                <a:solidFill>
                  <a:srgbClr val="0000FF"/>
                </a:solidFill>
                <a:cs typeface="Times" charset="0"/>
              </a:rPr>
              <a:t>adrenal medulla</a:t>
            </a:r>
            <a:r>
              <a:rPr lang="en-US" altLang="en-US" sz="1800" dirty="0">
                <a:cs typeface="Times" charset="0"/>
              </a:rPr>
              <a:t> is the inner portion.</a:t>
            </a:r>
            <a:endParaRPr lang="en-US" altLang="en-US" sz="1800" dirty="0">
              <a:cs typeface="Times" charset="0"/>
            </a:endParaRPr>
          </a:p>
          <a:p>
            <a:pPr marL="1168400" lvl="1" indent="-363220" defTabSz="0" eaLnBrk="1" hangingPunct="1">
              <a:buClr>
                <a:srgbClr val="339933"/>
              </a:buClr>
              <a:buNone/>
              <a:tabLst>
                <a:tab pos="2743200" algn="l"/>
              </a:tabLst>
            </a:pPr>
            <a:endParaRPr lang="en-US" altLang="en-US" sz="1200" dirty="0">
              <a:cs typeface="Times" charset="0"/>
            </a:endParaRPr>
          </a:p>
          <a:p>
            <a:pPr marL="516255" indent="-287655" defTabSz="0" eaLnBrk="1" hangingPunct="1">
              <a:buClr>
                <a:srgbClr val="0000FF"/>
              </a:buClr>
              <a:buNone/>
              <a:tabLst>
                <a:tab pos="2743200" algn="l"/>
              </a:tabLst>
            </a:pPr>
            <a:r>
              <a:rPr lang="en-US" altLang="en-US" sz="2800" u="sng" dirty="0">
                <a:solidFill>
                  <a:srgbClr val="0000FF"/>
                </a:solidFill>
                <a:cs typeface="Times" charset="0"/>
              </a:rPr>
              <a:t>I- Adrenal medulla</a:t>
            </a:r>
            <a:r>
              <a:rPr lang="en-US" altLang="en-US" sz="2000" dirty="0">
                <a:solidFill>
                  <a:srgbClr val="0000FF"/>
                </a:solidFill>
                <a:cs typeface="Times" charset="0"/>
              </a:rPr>
              <a:t>.</a:t>
            </a:r>
            <a:r>
              <a:rPr lang="en-US" altLang="en-US" sz="2400" dirty="0">
                <a:cs typeface="Times" charset="0"/>
              </a:rPr>
              <a:t> </a:t>
            </a:r>
            <a:endParaRPr lang="en-US" altLang="en-US" sz="2400" dirty="0">
              <a:cs typeface="Times" charset="0"/>
            </a:endParaRPr>
          </a:p>
          <a:p>
            <a:pPr marL="1168400" lvl="1" indent="-363220" defTabSz="0"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1800" dirty="0">
                <a:cs typeface="Times" charset="0"/>
              </a:rPr>
              <a:t>Developmentally and functionally related to the nervous system.</a:t>
            </a:r>
            <a:endParaRPr lang="en-US" altLang="en-US" sz="1800" dirty="0">
              <a:cs typeface="Times" charset="0"/>
            </a:endParaRPr>
          </a:p>
          <a:p>
            <a:pPr marL="1168400" lvl="1" indent="-363220" defTabSz="0"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1800" dirty="0">
                <a:cs typeface="Times" charset="0"/>
              </a:rPr>
              <a:t>It produces</a:t>
            </a:r>
            <a:r>
              <a:rPr lang="en-US" altLang="en-US" sz="1800" dirty="0">
                <a:solidFill>
                  <a:srgbClr val="FF0000"/>
                </a:solidFill>
                <a:cs typeface="Times" charset="0"/>
              </a:rPr>
              <a:t> </a:t>
            </a:r>
            <a:r>
              <a:rPr lang="en-US" altLang="en-US" sz="1800" dirty="0">
                <a:cs typeface="Times" charset="0"/>
              </a:rPr>
              <a:t>the following hormones (in response to stress):</a:t>
            </a:r>
            <a:endParaRPr lang="en-US" altLang="en-US" sz="1800" dirty="0">
              <a:cs typeface="Times" charset="0"/>
            </a:endParaRPr>
          </a:p>
          <a:p>
            <a:pPr marL="1168400" lvl="1" indent="-363220" defTabSz="0" eaLnBrk="1" hangingPunct="1">
              <a:buClr>
                <a:srgbClr val="339933"/>
              </a:buClr>
              <a:buNone/>
              <a:tabLst>
                <a:tab pos="2743200" algn="l"/>
              </a:tabLst>
            </a:pPr>
            <a:endParaRPr lang="en-US" altLang="en-US" sz="1200" dirty="0">
              <a:cs typeface="Times" charset="0"/>
            </a:endParaRPr>
          </a:p>
          <a:p>
            <a:pPr marL="1168400" lvl="1" indent="-363220" defTabSz="0" eaLnBrk="1" hangingPunct="1">
              <a:buClr>
                <a:srgbClr val="FF0000"/>
              </a:buClr>
              <a:buAutoNum type="alphaLcParenR"/>
              <a:tabLst>
                <a:tab pos="2743200" algn="l"/>
              </a:tabLst>
            </a:pPr>
            <a:r>
              <a:rPr lang="en-US" altLang="en-US" sz="2000" u="sng" dirty="0">
                <a:solidFill>
                  <a:srgbClr val="FF0000"/>
                </a:solidFill>
                <a:cs typeface="Times" charset="0"/>
              </a:rPr>
              <a:t>Epinephrine</a:t>
            </a:r>
            <a:r>
              <a:rPr lang="en-US" altLang="en-US" sz="1800" dirty="0">
                <a:cs typeface="Times" charset="0"/>
              </a:rPr>
              <a:t> (adrenaline).</a:t>
            </a:r>
            <a:endParaRPr lang="en-US" altLang="en-US" sz="1800" dirty="0">
              <a:cs typeface="Times" charset="0"/>
            </a:endParaRPr>
          </a:p>
          <a:p>
            <a:pPr marL="1168400" lvl="1" indent="-363220" defTabSz="0" eaLnBrk="1" hangingPunct="1">
              <a:buClr>
                <a:srgbClr val="FF0000"/>
              </a:buClr>
              <a:buAutoNum type="alphaLcParenR"/>
              <a:tabLst>
                <a:tab pos="2743200" algn="l"/>
              </a:tabLst>
            </a:pPr>
            <a:r>
              <a:rPr lang="en-US" altLang="en-US" sz="2000" u="sng" dirty="0">
                <a:solidFill>
                  <a:srgbClr val="FF0000"/>
                </a:solidFill>
                <a:cs typeface="Times" charset="0"/>
              </a:rPr>
              <a:t>Norepinephrine</a:t>
            </a:r>
            <a:r>
              <a:rPr lang="en-US" altLang="en-US" sz="1800" dirty="0">
                <a:cs typeface="Times" charset="0"/>
              </a:rPr>
              <a:t> (noradrenaline).</a:t>
            </a:r>
            <a:endParaRPr lang="en-US" altLang="en-US" sz="1800" dirty="0">
              <a:cs typeface="Times" charset="0"/>
            </a:endParaRPr>
          </a:p>
          <a:p>
            <a:pPr marL="1168400" lvl="1" indent="-363220" defTabSz="0" eaLnBrk="1" hangingPunct="1">
              <a:buClr>
                <a:srgbClr val="0000FF"/>
              </a:buClr>
              <a:buNone/>
              <a:tabLst>
                <a:tab pos="2743200" algn="l"/>
              </a:tabLst>
            </a:pPr>
            <a:r>
              <a:rPr lang="en-US" altLang="en-US" sz="1800" dirty="0">
                <a:cs typeface="Times" charset="0"/>
              </a:rPr>
              <a:t>       </a:t>
            </a:r>
            <a:r>
              <a:rPr lang="en-US" altLang="en-US" sz="2000" dirty="0">
                <a:cs typeface="Times" charset="0"/>
              </a:rPr>
              <a:t>They are amino acid derivatives (synthesized from tyrosine) and function as:</a:t>
            </a:r>
            <a:endParaRPr lang="en-US" altLang="en-US" sz="2000" dirty="0">
              <a:cs typeface="Times" charset="0"/>
            </a:endParaRPr>
          </a:p>
          <a:p>
            <a:pPr marL="1168400" lvl="1" indent="-363220" defTabSz="0" eaLnBrk="1" hangingPunct="1">
              <a:buClr>
                <a:srgbClr val="0000FF"/>
              </a:buClr>
              <a:buNone/>
              <a:tabLst>
                <a:tab pos="2743200" algn="l"/>
              </a:tabLst>
            </a:pPr>
            <a:endParaRPr lang="en-US" altLang="en-US" sz="900" dirty="0">
              <a:cs typeface="Times" charset="0"/>
            </a:endParaRPr>
          </a:p>
          <a:p>
            <a:pPr marL="1466850" lvl="2" indent="-609600" defTabSz="0"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1800" dirty="0">
                <a:cs typeface="Times" charset="0"/>
              </a:rPr>
              <a:t>Raises blood glucose level and blood fatty acid level.</a:t>
            </a:r>
            <a:endParaRPr lang="en-US" altLang="en-US" sz="1800" dirty="0">
              <a:cs typeface="Times" charset="0"/>
            </a:endParaRPr>
          </a:p>
          <a:p>
            <a:pPr marL="1466850" lvl="2" indent="-609600" defTabSz="0"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1800" dirty="0">
                <a:cs typeface="Times" charset="0"/>
              </a:rPr>
              <a:t>Increases heart rate and stroke volume and dilates bronchioles.</a:t>
            </a:r>
            <a:endParaRPr lang="en-US" altLang="en-US" sz="1800" dirty="0">
              <a:cs typeface="Times" charset="0"/>
            </a:endParaRPr>
          </a:p>
          <a:p>
            <a:pPr marL="1466850" lvl="2" indent="-609600" defTabSz="0"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1800" dirty="0">
                <a:cs typeface="Times" charset="0"/>
              </a:rPr>
              <a:t>Shunts blood away from skin, digestive organs, and kidneys, and increases blood flow to heart, brain, and skeletal muscle. </a:t>
            </a:r>
            <a:endParaRPr lang="en-US" altLang="en-US" sz="1800" dirty="0">
              <a:ea typeface="Times" charset="0"/>
            </a:endParaRPr>
          </a:p>
        </p:txBody>
      </p:sp>
      <p:sp>
        <p:nvSpPr>
          <p:cNvPr id="12291" name="Rectangle 3"/>
          <p:cNvSpPr>
            <a:spLocks noGrp="1"/>
          </p:cNvSpPr>
          <p:nvPr>
            <p:ph type="title"/>
          </p:nvPr>
        </p:nvSpPr>
        <p:spPr>
          <a:xfrm>
            <a:off x="1066800" y="76200"/>
            <a:ext cx="8077200" cy="823913"/>
          </a:xfrm>
          <a:ln/>
        </p:spPr>
        <p:txBody>
          <a:bodyPr vert="horz" wrap="square" lIns="91440" tIns="45720" rIns="91440" bIns="45720" anchor="ctr">
            <a:spAutoFit/>
          </a:bodyPr>
          <a:p>
            <a:pPr algn="l" eaLnBrk="1" hangingPunct="1"/>
            <a:r>
              <a:rPr lang="en-US" altLang="en-US" sz="2400" b="1" dirty="0">
                <a:solidFill>
                  <a:srgbClr val="0000FF"/>
                </a:solidFill>
                <a:cs typeface="Times" charset="0"/>
              </a:rPr>
              <a:t>6. </a:t>
            </a:r>
            <a:r>
              <a:rPr lang="en-US" altLang="en-US" sz="2800" b="1" dirty="0">
                <a:solidFill>
                  <a:srgbClr val="0000FF"/>
                </a:solidFill>
                <a:cs typeface="Times" charset="0"/>
              </a:rPr>
              <a:t>The adrenal gland:</a:t>
            </a:r>
            <a:r>
              <a:rPr lang="en-US" altLang="en-US" sz="2400" b="1" dirty="0">
                <a:solidFill>
                  <a:srgbClr val="0000FF"/>
                </a:solidFill>
                <a:cs typeface="Times" charset="0"/>
              </a:rPr>
              <a:t> </a:t>
            </a:r>
            <a:br>
              <a:rPr lang="en-US" altLang="en-US" sz="2400" b="1" dirty="0">
                <a:solidFill>
                  <a:srgbClr val="0000FF"/>
                </a:solidFill>
                <a:cs typeface="Times" charset="0"/>
              </a:rPr>
            </a:br>
            <a:r>
              <a:rPr lang="en-US" altLang="en-US" sz="2000" b="1" dirty="0">
                <a:solidFill>
                  <a:schemeClr val="tx1"/>
                </a:solidFill>
                <a:cs typeface="Times" charset="0"/>
              </a:rPr>
              <a:t>adrenal medulla and adrenal cortex help the body manage stress</a:t>
            </a:r>
            <a:endParaRPr lang="en-US" altLang="en-US" sz="2000" b="1" dirty="0">
              <a:solidFill>
                <a:schemeClr val="tx1"/>
              </a:solidFill>
              <a:ea typeface="Times" charset="0"/>
            </a:endParaRPr>
          </a:p>
        </p:txBody>
      </p:sp>
      <p:sp>
        <p:nvSpPr>
          <p:cNvPr id="12292" name="Line 6"/>
          <p:cNvSpPr/>
          <p:nvPr/>
        </p:nvSpPr>
        <p:spPr>
          <a:xfrm>
            <a:off x="393700" y="1100138"/>
            <a:ext cx="8305800" cy="0"/>
          </a:xfrm>
          <a:prstGeom prst="line">
            <a:avLst/>
          </a:prstGeom>
          <a:ln w="38100" cap="flat" cmpd="sng">
            <a:solidFill>
              <a:srgbClr val="339966"/>
            </a:solidFill>
            <a:prstDash val="solid"/>
            <a:headEnd type="none" w="med" len="med"/>
            <a:tailEnd type="none" w="med" len="med"/>
          </a:ln>
        </p:spPr>
      </p:sp>
    </p:spTree>
    <p:custDataLst>
      <p:tags r:id="rId1"/>
    </p:custDataLst>
  </p:cSld>
  <p:clrMapOvr>
    <a:masterClrMapping/>
  </p:clrMapOvr>
  <p:transition spd="med"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3314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ar-SA" altLang="en-US" sz="1400" dirty="0"/>
            </a:fld>
            <a:endParaRPr lang="ar-SA" altLang="en-US" sz="1400" dirty="0"/>
          </a:p>
        </p:txBody>
      </p:sp>
      <p:sp>
        <p:nvSpPr>
          <p:cNvPr id="20482" name="Rectangle 2"/>
          <p:cNvSpPr>
            <a:spLocks noGrp="1" noChangeArrowheads="1"/>
          </p:cNvSpPr>
          <p:nvPr>
            <p:ph idx="1"/>
          </p:nvPr>
        </p:nvSpPr>
        <p:spPr>
          <a:xfrm>
            <a:off x="152400" y="152400"/>
            <a:ext cx="8763000" cy="7016750"/>
          </a:xfrm>
        </p:spPr>
        <p:txBody>
          <a:bodyPr vert="horz" wrap="square" lIns="91440" tIns="45720" rIns="91440" bIns="45720" numCol="1" anchor="t" anchorCtr="0" compatLnSpc="1">
            <a:spAutoFit/>
          </a:bodyPr>
          <a:p>
            <a:pPr marL="609600" indent="-609600" defTabSz="0" eaLnBrk="1" hangingPunct="1">
              <a:buClr>
                <a:srgbClr val="0000FF"/>
              </a:buClr>
              <a:buNone/>
              <a:tabLst>
                <a:tab pos="2743200" algn="l"/>
              </a:tabLst>
            </a:pPr>
            <a:r>
              <a:rPr lang="en-US" altLang="en-US" sz="2400" b="1" u="sng" dirty="0">
                <a:solidFill>
                  <a:srgbClr val="0000FF"/>
                </a:solidFill>
                <a:cs typeface="Times" charset="0"/>
              </a:rPr>
              <a:t>II- Adrenal cortex:</a:t>
            </a:r>
            <a:r>
              <a:rPr lang="en-US" altLang="en-US" sz="2400" b="1" dirty="0">
                <a:cs typeface="Times" charset="0"/>
              </a:rPr>
              <a:t> </a:t>
            </a:r>
            <a:r>
              <a:rPr lang="en-US" altLang="en-US" sz="1800" b="1" dirty="0">
                <a:cs typeface="Times" charset="0"/>
              </a:rPr>
              <a:t>reacts to stress.</a:t>
            </a:r>
            <a:endParaRPr lang="en-US" altLang="en-US" sz="1800" b="1" dirty="0">
              <a:cs typeface="Times" charset="0"/>
            </a:endParaRPr>
          </a:p>
          <a:p>
            <a:pPr marL="609600" indent="-609600" defTabSz="0" eaLnBrk="1" hangingPunct="1">
              <a:buClr>
                <a:srgbClr val="0000FF"/>
              </a:buClr>
              <a:buNone/>
              <a:tabLst>
                <a:tab pos="2743200" algn="l"/>
              </a:tabLst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Secretion of </a:t>
            </a:r>
            <a:r>
              <a:rPr lang="en-US" alt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corticosteroids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 family of steroid hormones) is regulated by the nervous system in response to stress for example:</a:t>
            </a:r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805" lvl="1" indent="-534035" defTabSz="0" eaLnBrk="1" hangingPunct="1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AutoNum type="alphaLcParenR"/>
              <a:tabLst>
                <a:tab pos="2743200" algn="l"/>
              </a:tabLst>
            </a:pPr>
            <a:r>
              <a:rPr lang="en-US" alt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Glucocorticoids.</a:t>
            </a:r>
            <a:endParaRPr lang="en-US" altLang="en-US" sz="1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805" lvl="2" indent="-457835" defTabSz="0" eaLnBrk="1" hangingPunct="1">
              <a:spcBef>
                <a:spcPts val="600"/>
              </a:spcBef>
              <a:spcAft>
                <a:spcPts val="600"/>
              </a:spcAft>
              <a:buClr>
                <a:srgbClr val="339933"/>
              </a:buClr>
              <a:buFont typeface="Wingdings" panose="05000000000000000000" pitchFamily="2" charset="2"/>
              <a:buChar char="§"/>
              <a:tabLst>
                <a:tab pos="2743200" algn="l"/>
              </a:tabLst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Raises blood glucose level.</a:t>
            </a:r>
            <a:endParaRPr lang="en-US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805" lvl="2" indent="-457835" defTabSz="0" eaLnBrk="1" hangingPunct="1">
              <a:spcBef>
                <a:spcPts val="600"/>
              </a:spcBef>
              <a:spcAft>
                <a:spcPts val="600"/>
              </a:spcAft>
              <a:buClr>
                <a:srgbClr val="339933"/>
              </a:buClr>
              <a:buFont typeface="Wingdings" panose="05000000000000000000" pitchFamily="2" charset="2"/>
              <a:buChar char="§"/>
              <a:tabLst>
                <a:tab pos="2743200" algn="l"/>
              </a:tabLst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Secretion is regulated by ACTH (Adrenocorticotropic hormone)</a:t>
            </a:r>
            <a:r>
              <a:rPr lang="ar-AE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from the anterior pituitary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805" lvl="2" indent="-457835" defTabSz="0" eaLnBrk="1" hangingPunct="1">
              <a:spcBef>
                <a:spcPts val="600"/>
              </a:spcBef>
              <a:spcAft>
                <a:spcPts val="600"/>
              </a:spcAft>
              <a:buClr>
                <a:srgbClr val="339933"/>
              </a:buClr>
              <a:buFont typeface="Wingdings" panose="05000000000000000000" pitchFamily="2" charset="2"/>
              <a:buChar char="§"/>
              <a:tabLst>
                <a:tab pos="2743200" algn="l"/>
              </a:tabLst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Abnormally high doses are administered as medication to suppress the inflammation response.</a:t>
            </a:r>
            <a:endParaRPr lang="en-US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805" lvl="1" indent="-534035" defTabSz="0" eaLnBrk="1" hangingPunct="1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AutoNum type="alphaLcParenR"/>
              <a:tabLst>
                <a:tab pos="2743200" algn="l"/>
              </a:tabLst>
            </a:pPr>
            <a:r>
              <a:rPr lang="en-US" alt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Mineralocorticoids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(example: aldosterone, which affects salt and water balance).</a:t>
            </a:r>
            <a:endParaRPr lang="en-US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805" lvl="2" indent="-457835" defTabSz="0" eaLnBrk="1" hangingPunct="1">
              <a:spcBef>
                <a:spcPts val="600"/>
              </a:spcBef>
              <a:spcAft>
                <a:spcPts val="600"/>
              </a:spcAft>
              <a:buClr>
                <a:srgbClr val="339933"/>
              </a:buClr>
              <a:buFont typeface="Wingdings" panose="05000000000000000000" pitchFamily="2" charset="2"/>
              <a:buChar char="§"/>
              <a:tabLst>
                <a:tab pos="2743200" algn="l"/>
              </a:tabLst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Promotes re-absorption of Na</a:t>
            </a:r>
            <a:r>
              <a:rPr lang="en-US" altLang="en-US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excretion of K</a:t>
            </a:r>
            <a:r>
              <a:rPr lang="en-US" altLang="en-US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kidneys.</a:t>
            </a:r>
            <a:endParaRPr lang="en-US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805" lvl="2" indent="-457835" defTabSz="0" eaLnBrk="1" hangingPunct="1">
              <a:spcBef>
                <a:spcPts val="600"/>
              </a:spcBef>
              <a:spcAft>
                <a:spcPts val="600"/>
              </a:spcAft>
              <a:buClr>
                <a:srgbClr val="339933"/>
              </a:buClr>
              <a:buFont typeface="Wingdings" panose="05000000000000000000" pitchFamily="2" charset="2"/>
              <a:buChar char="§"/>
              <a:tabLst>
                <a:tab pos="2743200" algn="l"/>
              </a:tabLst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Their secretion regulated by K</a:t>
            </a:r>
            <a:r>
              <a:rPr lang="en-US" altLang="en-US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blood.</a:t>
            </a:r>
            <a:endParaRPr lang="en-US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805" lvl="1" indent="-534035" defTabSz="0">
              <a:spcBef>
                <a:spcPts val="600"/>
              </a:spcBef>
              <a:spcAft>
                <a:spcPts val="600"/>
              </a:spcAft>
              <a:buClr>
                <a:srgbClr val="339933"/>
              </a:buClr>
              <a:buAutoNum type="alphaLcParenR"/>
              <a:tabLst>
                <a:tab pos="2743200" algn="l"/>
              </a:tabLst>
            </a:pPr>
            <a:r>
              <a:rPr lang="en-US" alt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Sex hormones.</a:t>
            </a:r>
            <a:endParaRPr lang="en-US" altLang="en-US" sz="1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805" lvl="2" indent="-457835" defTabSz="0">
              <a:spcBef>
                <a:spcPts val="600"/>
              </a:spcBef>
              <a:spcAft>
                <a:spcPts val="600"/>
              </a:spcAft>
              <a:buClr>
                <a:srgbClr val="339933"/>
              </a:buClr>
              <a:buFont typeface="Wingdings" panose="05000000000000000000" pitchFamily="2" charset="2"/>
              <a:buChar char="§"/>
              <a:tabLst>
                <a:tab pos="2743200" algn="l"/>
              </a:tabLst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Androgens are secreted by the adrenal cortex may account for the female sex drive.</a:t>
            </a:r>
            <a:endParaRPr lang="en-US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805" lvl="2" indent="-457835" defTabSz="0">
              <a:spcBef>
                <a:spcPts val="600"/>
              </a:spcBef>
              <a:spcAft>
                <a:spcPts val="600"/>
              </a:spcAft>
              <a:buClr>
                <a:srgbClr val="339933"/>
              </a:buClr>
              <a:buFont typeface="Wingdings" panose="05000000000000000000" pitchFamily="2" charset="2"/>
              <a:buChar char="§"/>
              <a:tabLst>
                <a:tab pos="2743200" algn="l"/>
              </a:tabLst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adrenal cortex also secretes small amounts of estrogens and progesterone.</a:t>
            </a:r>
            <a:endParaRPr lang="en-US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805" lvl="2" indent="-457835" defTabSz="0">
              <a:spcBef>
                <a:spcPts val="600"/>
              </a:spcBef>
              <a:spcAft>
                <a:spcPts val="600"/>
              </a:spcAft>
              <a:buClr>
                <a:srgbClr val="339933"/>
              </a:buClr>
              <a:buFont typeface="Wingdings" panose="05000000000000000000" pitchFamily="2" charset="2"/>
              <a:buChar char="§"/>
              <a:tabLst>
                <a:tab pos="2743200" algn="l"/>
              </a:tabLst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Although the adrenal cortex produces small amounts of these hormones, the gonads (testes and ovaries) serve as the major source.</a:t>
            </a:r>
            <a:endParaRPr lang="en-US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defTabSz="0" eaLnBrk="1" hangingPunct="1">
              <a:buClr>
                <a:srgbClr val="339933"/>
              </a:buClr>
              <a:tabLst>
                <a:tab pos="2743200" algn="l"/>
              </a:tabLst>
            </a:pP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16" name="Rectangle 3"/>
          <p:cNvSpPr/>
          <p:nvPr/>
        </p:nvSpPr>
        <p:spPr>
          <a:xfrm>
            <a:off x="1295400" y="4648200"/>
            <a:ext cx="6781800" cy="2286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2">
              <a:buFont typeface="Symbol" panose="05050102010706020507" pitchFamily="18" charset="2"/>
              <a:buChar char="·"/>
            </a:pPr>
            <a:endParaRPr lang="en-US" altLang="en-US" sz="1200" dirty="0">
              <a:latin typeface="Times" charset="0"/>
            </a:endParaRPr>
          </a:p>
        </p:txBody>
      </p:sp>
    </p:spTree>
    <p:custDataLst>
      <p:tags r:id="rId1"/>
    </p:custDataLst>
  </p:cSld>
  <p:clrMapOvr>
    <a:masterClrMapping/>
  </p:clrMapOvr>
  <p:transition spd="med"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p>
            <a:endParaRPr lang="en-US" altLang="en-US" dirty="0"/>
          </a:p>
        </p:txBody>
      </p:sp>
      <p:sp>
        <p:nvSpPr>
          <p:cNvPr id="14339" name="Slide Number Placeholder 3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ar-SA" altLang="en-US" sz="1400" dirty="0"/>
            </a:fld>
            <a:endParaRPr lang="ar-SA" altLang="en-US" sz="1400" dirty="0"/>
          </a:p>
        </p:txBody>
      </p:sp>
      <p:pic>
        <p:nvPicPr>
          <p:cNvPr id="14340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067800" cy="6705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6626" name="Rectangle 2"/>
          <p:cNvSpPr>
            <a:spLocks noGrp="1" noChangeArrowheads="1"/>
          </p:cNvSpPr>
          <p:nvPr>
            <p:ph idx="1"/>
          </p:nvPr>
        </p:nvSpPr>
        <p:spPr>
          <a:xfrm>
            <a:off x="76200" y="1524000"/>
            <a:ext cx="8991600" cy="4956175"/>
          </a:xfrm>
        </p:spPr>
        <p:txBody>
          <a:bodyPr vert="horz" wrap="square" lIns="91440" tIns="45720" rIns="91440" bIns="45720" numCol="1" anchor="t" anchorCtr="0" compatLnSpc="1">
            <a:spAutoFit/>
          </a:bodyPr>
          <a:lstStyle/>
          <a:p>
            <a:pPr marL="609600" marR="0" lvl="0" indent="-381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AutoNum type="alphaLcParenR"/>
              <a:tabLst>
                <a:tab pos="2743200" algn="l"/>
              </a:tabLst>
              <a:defRPr/>
            </a:pPr>
            <a:r>
              <a:rPr kumimoji="0" lang="en-US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" charset="0"/>
              </a:rPr>
              <a:t>Testes</a:t>
            </a:r>
            <a:r>
              <a:rPr kumimoji="0" lang="en-US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" charset="0"/>
              </a:rPr>
              <a:t> hormones:</a:t>
            </a:r>
            <a:endParaRPr kumimoji="0" lang="en-US" alt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" charset="0"/>
            </a:endParaRPr>
          </a:p>
          <a:p>
            <a:pPr marL="990600" marR="0" lvl="1" indent="-3048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SzTx/>
              <a:buFontTx/>
              <a:buChar char="–"/>
              <a:tabLst>
                <a:tab pos="2743200" algn="l"/>
              </a:tabLst>
              <a:defRPr/>
            </a:pPr>
            <a:r>
              <a:rPr kumimoji="0" lang="en-US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cs typeface="Times" charset="0"/>
              </a:rPr>
              <a:t>Testosterone</a:t>
            </a:r>
            <a:r>
              <a:rPr kumimoji="0" lang="en-US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Times" charset="0"/>
              </a:rPr>
              <a:t>): steroids.</a:t>
            </a:r>
            <a:endParaRPr kumimoji="0" lang="en-US" alt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Times" charset="0"/>
            </a:endParaRPr>
          </a:p>
          <a:p>
            <a:pPr marL="1314450" marR="0" lvl="2" indent="-1714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SzTx/>
              <a:buFontTx/>
              <a:buChar char="•"/>
              <a:tabLst>
                <a:tab pos="2743200" algn="l"/>
              </a:tabLst>
              <a:defRPr/>
            </a:pPr>
            <a:r>
              <a:rPr kumimoji="0" lang="en-US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Times" charset="0"/>
              </a:rPr>
              <a:t>Supports sperm formation.</a:t>
            </a:r>
            <a:endParaRPr kumimoji="0" lang="en-US" altLang="en-US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Times" charset="0"/>
            </a:endParaRPr>
          </a:p>
          <a:p>
            <a:pPr marL="1314450" marR="0" lvl="2" indent="-1714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SzTx/>
              <a:buFontTx/>
              <a:buChar char="•"/>
              <a:tabLst>
                <a:tab pos="2743200" algn="l"/>
              </a:tabLst>
              <a:defRPr/>
            </a:pPr>
            <a:r>
              <a:rPr kumimoji="0" lang="en-US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Times" charset="0"/>
              </a:rPr>
              <a:t>Promote development and maintenance of male sex characteristics.</a:t>
            </a:r>
            <a:endParaRPr kumimoji="0" lang="en-US" altLang="en-US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Times" charset="0"/>
            </a:endParaRPr>
          </a:p>
          <a:p>
            <a:pPr marL="1314450" marR="0" lvl="2" indent="-1714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SzTx/>
              <a:buFontTx/>
              <a:buChar char="•"/>
              <a:tabLst>
                <a:tab pos="2743200" algn="l"/>
              </a:tabLst>
              <a:defRPr/>
            </a:pPr>
            <a:r>
              <a:rPr kumimoji="0" lang="en-US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Times" charset="0"/>
              </a:rPr>
              <a:t>Secretion is regulated by FSH and LH.</a:t>
            </a:r>
            <a:endParaRPr kumimoji="0" lang="en-US" altLang="en-US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Times" charset="0"/>
            </a:endParaRPr>
          </a:p>
          <a:p>
            <a:pPr marL="1314450" marR="0" lvl="2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SzTx/>
              <a:buFontTx/>
              <a:buNone/>
              <a:tabLst>
                <a:tab pos="2743200" algn="l"/>
              </a:tabLst>
              <a:defRPr/>
            </a:pPr>
            <a:endParaRPr kumimoji="0" lang="en-US" altLang="en-US" sz="1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Times" charset="0"/>
            </a:endParaRPr>
          </a:p>
          <a:p>
            <a:pPr marL="609600" marR="0" lvl="0" indent="-381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AutoNum type="alphaLcParenR" startAt="2"/>
              <a:tabLst>
                <a:tab pos="2743200" algn="l"/>
              </a:tabLst>
              <a:defRPr/>
            </a:pPr>
            <a:r>
              <a:rPr kumimoji="0" lang="en-US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" charset="0"/>
              </a:rPr>
              <a:t>Ovaries</a:t>
            </a:r>
            <a:r>
              <a:rPr kumimoji="0" lang="en-US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" charset="0"/>
              </a:rPr>
              <a:t>  hormones:</a:t>
            </a:r>
            <a:endParaRPr kumimoji="0" lang="en-US" alt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" charset="0"/>
            </a:endParaRPr>
          </a:p>
          <a:p>
            <a:pPr marL="990600" marR="0" lvl="1" indent="-41465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Tx/>
              <a:buFontTx/>
              <a:buAutoNum type="arabicParenR"/>
              <a:tabLst>
                <a:tab pos="2743200" algn="l"/>
              </a:tabLst>
              <a:defRPr/>
            </a:pPr>
            <a:r>
              <a:rPr kumimoji="0" lang="en-US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cs typeface="Times" charset="0"/>
              </a:rPr>
              <a:t>Estrogens</a:t>
            </a:r>
            <a:r>
              <a:rPr kumimoji="0" lang="en-US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Times" charset="0"/>
              </a:rPr>
              <a:t>: steroids.</a:t>
            </a:r>
            <a:endParaRPr kumimoji="0" lang="en-US" alt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Times" charset="0"/>
            </a:endParaRPr>
          </a:p>
          <a:p>
            <a:pPr marL="1314450" marR="0" lvl="2" indent="-23050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SzTx/>
              <a:buFontTx/>
              <a:buChar char="•"/>
              <a:tabLst>
                <a:tab pos="2743200" algn="l"/>
              </a:tabLst>
              <a:defRPr/>
            </a:pPr>
            <a:r>
              <a:rPr kumimoji="0" lang="en-US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Times" charset="0"/>
              </a:rPr>
              <a:t>Stimulate uterine lining growth.</a:t>
            </a:r>
            <a:endParaRPr kumimoji="0" lang="en-US" altLang="en-US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Times" charset="0"/>
            </a:endParaRPr>
          </a:p>
          <a:p>
            <a:pPr marL="1314450" marR="0" lvl="2" indent="-23050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SzTx/>
              <a:buFontTx/>
              <a:buChar char="•"/>
              <a:tabLst>
                <a:tab pos="2743200" algn="l"/>
              </a:tabLst>
              <a:defRPr/>
            </a:pPr>
            <a:r>
              <a:rPr kumimoji="0" lang="en-US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Times" charset="0"/>
              </a:rPr>
              <a:t>Promote development and maintenance of female sex characteristics.</a:t>
            </a:r>
            <a:endParaRPr kumimoji="0" lang="en-US" altLang="en-US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Times" charset="0"/>
            </a:endParaRPr>
          </a:p>
          <a:p>
            <a:pPr marL="1314450" marR="0" lvl="2" indent="-23050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SzTx/>
              <a:buFontTx/>
              <a:buChar char="•"/>
              <a:tabLst>
                <a:tab pos="2743200" algn="l"/>
              </a:tabLst>
              <a:defRPr/>
            </a:pPr>
            <a:r>
              <a:rPr kumimoji="0" lang="en-US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Times" charset="0"/>
              </a:rPr>
              <a:t>Secretion is regulated by FSH and LH.</a:t>
            </a:r>
            <a:endParaRPr kumimoji="0" lang="en-US" altLang="en-US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Times" charset="0"/>
            </a:endParaRPr>
          </a:p>
          <a:p>
            <a:pPr marL="990600" marR="0" lvl="1" indent="-36385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Tx/>
              <a:buFontTx/>
              <a:buAutoNum type="arabicParenR" startAt="2"/>
              <a:tabLst>
                <a:tab pos="2743200" algn="l"/>
              </a:tabLst>
              <a:defRPr/>
            </a:pPr>
            <a:r>
              <a:rPr kumimoji="0" lang="en-US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cs typeface="Times" charset="0"/>
              </a:rPr>
              <a:t>Progesterone</a:t>
            </a:r>
            <a:r>
              <a:rPr kumimoji="0" lang="en-US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Times" charset="0"/>
              </a:rPr>
              <a:t>: steroids.</a:t>
            </a:r>
            <a:endParaRPr kumimoji="0" lang="en-US" alt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Times" charset="0"/>
            </a:endParaRPr>
          </a:p>
          <a:p>
            <a:pPr marL="1314450" marR="0" lvl="2" indent="-23050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SzTx/>
              <a:buFontTx/>
              <a:buChar char="•"/>
              <a:tabLst>
                <a:tab pos="2743200" algn="l"/>
              </a:tabLst>
              <a:defRPr/>
            </a:pPr>
            <a:r>
              <a:rPr kumimoji="0" lang="en-US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Times" charset="0"/>
              </a:rPr>
              <a:t>Promotes uterine lining growth.</a:t>
            </a:r>
            <a:endParaRPr kumimoji="0" lang="en-US" altLang="en-US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Times" charset="0"/>
            </a:endParaRPr>
          </a:p>
          <a:p>
            <a:pPr marL="1314450" marR="0" lvl="2" indent="-23050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SzTx/>
              <a:buFontTx/>
              <a:buChar char="•"/>
              <a:tabLst>
                <a:tab pos="2743200" algn="l"/>
              </a:tabLst>
              <a:defRPr/>
            </a:pPr>
            <a:r>
              <a:rPr kumimoji="0" lang="en-US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Times" charset="0"/>
              </a:rPr>
              <a:t>Secretion is regulated by FSH and LH.</a:t>
            </a:r>
            <a:endParaRPr kumimoji="0" lang="en-US" altLang="en-US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Times" charset="0"/>
            </a:endParaRPr>
          </a:p>
        </p:txBody>
      </p:sp>
      <p:sp>
        <p:nvSpPr>
          <p:cNvPr id="15363" name="Rectangle 3"/>
          <p:cNvSpPr>
            <a:spLocks noGrp="1"/>
          </p:cNvSpPr>
          <p:nvPr>
            <p:ph type="title"/>
          </p:nvPr>
        </p:nvSpPr>
        <p:spPr>
          <a:xfrm>
            <a:off x="152400" y="96838"/>
            <a:ext cx="8229600" cy="930275"/>
          </a:xfrm>
          <a:ln/>
        </p:spPr>
        <p:txBody>
          <a:bodyPr vert="horz" wrap="square" lIns="91440" tIns="45720" rIns="91440" bIns="45720" anchor="ctr">
            <a:spAutoFit/>
          </a:bodyPr>
          <a:p>
            <a:pPr eaLnBrk="1" hangingPunct="1">
              <a:lnSpc>
                <a:spcPct val="80000"/>
              </a:lnSpc>
            </a:pPr>
            <a:r>
              <a:rPr lang="en-US" altLang="en-US" sz="2400" b="1" dirty="0">
                <a:solidFill>
                  <a:srgbClr val="0000FF"/>
                </a:solidFill>
                <a:cs typeface="Times" charset="0"/>
              </a:rPr>
              <a:t>7. </a:t>
            </a:r>
            <a:r>
              <a:rPr lang="en-US" altLang="en-US" sz="3200" b="1" dirty="0">
                <a:solidFill>
                  <a:srgbClr val="0000FF"/>
                </a:solidFill>
                <a:cs typeface="Times" charset="0"/>
              </a:rPr>
              <a:t>Testes &amp; 8. ovaries:</a:t>
            </a:r>
            <a:r>
              <a:rPr lang="en-US" altLang="en-US" sz="2400" b="1" dirty="0">
                <a:solidFill>
                  <a:srgbClr val="0000FF"/>
                </a:solidFill>
                <a:cs typeface="Times" charset="0"/>
              </a:rPr>
              <a:t> </a:t>
            </a:r>
            <a:br>
              <a:rPr lang="en-US" altLang="en-US" sz="2400" b="1" dirty="0">
                <a:solidFill>
                  <a:srgbClr val="0000FF"/>
                </a:solidFill>
                <a:cs typeface="Times" charset="0"/>
              </a:rPr>
            </a:br>
            <a:r>
              <a:rPr lang="en-US" altLang="en-US" sz="1800" dirty="0">
                <a:solidFill>
                  <a:schemeClr val="tx1"/>
                </a:solidFill>
                <a:cs typeface="Times" charset="0"/>
              </a:rPr>
              <a:t>Gonadal steroids regulate growth, development, reproductive cycles, and sexual behavior</a:t>
            </a:r>
            <a:endParaRPr lang="en-US" altLang="en-US" sz="1800" dirty="0">
              <a:solidFill>
                <a:schemeClr val="tx1"/>
              </a:solidFill>
              <a:ea typeface="Times" charset="0"/>
            </a:endParaRPr>
          </a:p>
        </p:txBody>
      </p:sp>
      <p:sp>
        <p:nvSpPr>
          <p:cNvPr id="15364" name="Line 6"/>
          <p:cNvSpPr/>
          <p:nvPr/>
        </p:nvSpPr>
        <p:spPr>
          <a:xfrm>
            <a:off x="393700" y="1447800"/>
            <a:ext cx="8305800" cy="0"/>
          </a:xfrm>
          <a:prstGeom prst="line">
            <a:avLst/>
          </a:prstGeom>
          <a:ln w="38100" cap="flat" cmpd="sng">
            <a:solidFill>
              <a:srgbClr val="339966"/>
            </a:solidFill>
            <a:prstDash val="solid"/>
            <a:headEnd type="none" w="med" len="med"/>
            <a:tailEnd type="none" w="med" len="med"/>
          </a:ln>
        </p:spPr>
      </p:sp>
    </p:spTree>
    <p:custDataLst>
      <p:tags r:id="rId1"/>
    </p:custDataLst>
  </p:cSld>
  <p:clrMapOvr>
    <a:masterClrMapping/>
  </p:clrMapOvr>
  <p:transition spd="med"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638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ar-SA" altLang="en-US" sz="1400" dirty="0"/>
            </a:fld>
            <a:endParaRPr lang="ar-SA" altLang="en-US" sz="1400" dirty="0"/>
          </a:p>
        </p:txBody>
      </p:sp>
      <p:sp>
        <p:nvSpPr>
          <p:cNvPr id="16387" name="Rectangle 4"/>
          <p:cNvSpPr/>
          <p:nvPr>
            <p:ph type="title"/>
          </p:nvPr>
        </p:nvSpPr>
        <p:spPr>
          <a:xfrm>
            <a:off x="1676400" y="236538"/>
            <a:ext cx="5410200" cy="563562"/>
          </a:xfrm>
          <a:ln/>
        </p:spPr>
        <p:txBody>
          <a:bodyPr vert="horz" wrap="square" lIns="91440" tIns="45720" rIns="91440" bIns="45720" anchor="ctr"/>
          <a:p>
            <a:pPr algn="l" defTabSz="0"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3600" b="1" dirty="0">
                <a:solidFill>
                  <a:srgbClr val="0000FF"/>
                </a:solidFill>
              </a:rPr>
              <a:t>9- Thymus gland</a:t>
            </a:r>
            <a:r>
              <a:rPr lang="en-US" altLang="en-US" sz="3600" dirty="0">
                <a:solidFill>
                  <a:srgbClr val="0000FF"/>
                </a:solidFill>
              </a:rPr>
              <a:t>:</a:t>
            </a:r>
            <a:endParaRPr lang="en-US" altLang="en-US" sz="3600" dirty="0">
              <a:solidFill>
                <a:srgbClr val="0000FF"/>
              </a:solidFill>
            </a:endParaRP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228600" y="1295400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39933"/>
              </a:buClr>
              <a:buSzTx/>
              <a:buFontTx/>
              <a:buNone/>
              <a:tabLst>
                <a:tab pos="2743200" algn="l"/>
              </a:tabLst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Secretes </a:t>
            </a: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Thymosin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a peptide.</a:t>
            </a:r>
            <a:b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It stimulates T lymphocytes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389" name="Rectangle 6"/>
          <p:cNvSpPr/>
          <p:nvPr/>
        </p:nvSpPr>
        <p:spPr>
          <a:xfrm>
            <a:off x="1295400" y="4648200"/>
            <a:ext cx="6781800" cy="2286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2">
              <a:buFont typeface="Symbol" panose="05050102010706020507" pitchFamily="18" charset="2"/>
              <a:buChar char="·"/>
            </a:pPr>
            <a:endParaRPr lang="en-US" altLang="en-US" sz="1200" dirty="0">
              <a:latin typeface="Times" charset="0"/>
            </a:endParaRP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990600" y="3429000"/>
            <a:ext cx="7239000" cy="97472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</a:ln>
          <a:effectLst/>
        </p:spPr>
        <p:txBody>
          <a:bodyPr>
            <a:spAutoFit/>
          </a:bodyPr>
          <a:lstStyle/>
          <a:p>
            <a:pPr marR="0" algn="ctr" defTabSz="914400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en-US" sz="2800" b="1" kern="1200" cap="none" spc="0" normalizeH="0" baseline="0" noProof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Protein hormones affect target cells </a:t>
            </a:r>
            <a:r>
              <a:rPr kumimoji="0" lang="en-US" sz="2800" b="1" i="1" kern="1200" cap="none" spc="0" normalizeH="0" baseline="0" noProof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via</a:t>
            </a:r>
            <a:r>
              <a:rPr kumimoji="0" lang="en-US" sz="2800" b="1" kern="1200" cap="none" spc="0" normalizeH="0" baseline="0" noProof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receptors on the membrane protein  </a:t>
            </a:r>
            <a:endParaRPr kumimoji="0" lang="en-GB" sz="2800" b="1" kern="1200" cap="none" spc="0" normalizeH="0" baseline="0" noProof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990600" y="4616450"/>
            <a:ext cx="7315200" cy="1401763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</a:ln>
          <a:effectLst/>
        </p:spPr>
        <p:txBody>
          <a:bodyPr>
            <a:spAutoFit/>
          </a:bodyPr>
          <a:lstStyle/>
          <a:p>
            <a:pPr marR="0" algn="ctr" defTabSz="914400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en-US" sz="2800" b="1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Steroid hormones enter the target cells and trigger protein synthesis </a:t>
            </a:r>
            <a:r>
              <a:rPr kumimoji="0" lang="en-US" sz="2800" b="1" i="1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via</a:t>
            </a:r>
            <a:r>
              <a:rPr kumimoji="0" lang="en-US" sz="2800" b="1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receptors in the nucleus.</a:t>
            </a:r>
            <a:endParaRPr kumimoji="0" lang="en-GB" sz="2800" b="1" kern="1200" cap="none" spc="0" normalizeH="0" baseline="0" noProof="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392" name="Line 6"/>
          <p:cNvSpPr/>
          <p:nvPr/>
        </p:nvSpPr>
        <p:spPr>
          <a:xfrm>
            <a:off x="393700" y="990600"/>
            <a:ext cx="8305800" cy="0"/>
          </a:xfrm>
          <a:prstGeom prst="line">
            <a:avLst/>
          </a:prstGeom>
          <a:ln w="38100" cap="flat" cmpd="sng">
            <a:solidFill>
              <a:srgbClr val="339966"/>
            </a:solidFill>
            <a:prstDash val="solid"/>
            <a:headEnd type="none" w="med" len="med"/>
            <a:tailEnd type="none" w="med" len="med"/>
          </a:ln>
        </p:spPr>
      </p:sp>
    </p:spTree>
    <p:custDataLst>
      <p:tags r:id="rId1"/>
    </p:custDataLst>
  </p:cSld>
  <p:clrMapOvr>
    <a:masterClrMapping/>
  </p:clrMapOvr>
  <p:transition spd="med"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7410" name="Slide Number Placeholder 3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ar-SA" altLang="en-US" sz="1400" dirty="0"/>
            </a:fld>
            <a:endParaRPr lang="ar-SA" altLang="en-US" sz="1400" dirty="0"/>
          </a:p>
        </p:txBody>
      </p:sp>
      <p:pic>
        <p:nvPicPr>
          <p:cNvPr id="17411" name="Picture 2"/>
          <p:cNvPicPr>
            <a:picLocks noChangeAspect="1"/>
          </p:cNvPicPr>
          <p:nvPr/>
        </p:nvPicPr>
        <p:blipFill>
          <a:blip r:embed="rId1">
            <a:lum bright="-23999" contrast="36000"/>
          </a:blip>
          <a:srcRect b="3162"/>
          <a:stretch>
            <a:fillRect/>
          </a:stretch>
        </p:blipFill>
        <p:spPr>
          <a:xfrm>
            <a:off x="152400" y="76200"/>
            <a:ext cx="8763000" cy="6172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76200" y="6477000"/>
            <a:ext cx="1371600" cy="3365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en-US" sz="1600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Page 961</a:t>
            </a:r>
            <a:endParaRPr kumimoji="0" lang="en-GB" sz="1600" b="1" kern="1200" cap="none" spc="0" normalizeH="0" baseline="0" noProof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custDataLst>
      <p:tags r:id="rId2"/>
    </p:custDataLst>
  </p:cSld>
  <p:clrMapOvr>
    <a:masterClrMapping/>
  </p:clrMapOvr>
  <p:transition spd="med"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8434" name="Slide Number Placeholder 3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ar-SA" altLang="en-US" sz="1400" dirty="0"/>
            </a:fld>
            <a:endParaRPr lang="ar-SA" altLang="en-US" sz="1400" dirty="0"/>
          </a:p>
        </p:txBody>
      </p:sp>
      <p:pic>
        <p:nvPicPr>
          <p:cNvPr id="18435" name="Picture 2"/>
          <p:cNvPicPr>
            <a:picLocks noChangeAspect="1"/>
          </p:cNvPicPr>
          <p:nvPr/>
        </p:nvPicPr>
        <p:blipFill>
          <a:blip r:embed="rId1">
            <a:lum bright="-23999" contrast="36000"/>
          </a:blip>
          <a:srcRect b="3879"/>
          <a:stretch>
            <a:fillRect/>
          </a:stretch>
        </p:blipFill>
        <p:spPr>
          <a:xfrm>
            <a:off x="228600" y="76200"/>
            <a:ext cx="8686800" cy="6096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6" name="Text Box 3"/>
          <p:cNvSpPr txBox="1"/>
          <p:nvPr/>
        </p:nvSpPr>
        <p:spPr>
          <a:xfrm>
            <a:off x="0" y="6537325"/>
            <a:ext cx="2209800" cy="320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en-US" sz="1500" b="1" dirty="0">
                <a:latin typeface="Times" charset="0"/>
              </a:rPr>
              <a:t>Table 45.1 (continued</a:t>
            </a:r>
            <a:r>
              <a:rPr lang="en-US" altLang="en-US" sz="1500" dirty="0">
                <a:latin typeface="Times" charset="0"/>
              </a:rPr>
              <a:t>)</a:t>
            </a:r>
            <a:endParaRPr lang="en-US" altLang="en-US" sz="2400" dirty="0">
              <a:latin typeface="Times" charset="0"/>
            </a:endParaRPr>
          </a:p>
        </p:txBody>
      </p:sp>
    </p:spTree>
    <p:custDataLst>
      <p:tags r:id="rId2"/>
    </p:custDataLst>
  </p:cSld>
  <p:clrMapOvr>
    <a:masterClrMapping/>
  </p:clrMapOvr>
  <p:transition spd="med"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868362"/>
          </a:xfrm>
          <a:ln/>
        </p:spPr>
        <p:txBody>
          <a:bodyPr vert="horz" wrap="square" lIns="91440" tIns="45720" rIns="91440" bIns="45720" anchor="ctr"/>
          <a:p>
            <a:r>
              <a:rPr lang="en-US" altLang="en-US" u="sng" dirty="0"/>
              <a:t>Reference</a:t>
            </a:r>
            <a:endParaRPr lang="en-US" altLang="en-US" u="sng" dirty="0"/>
          </a:p>
        </p:txBody>
      </p:sp>
      <p:sp>
        <p:nvSpPr>
          <p:cNvPr id="19459" name="Slide Number Placeholder 3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" altLang="en-US" sz="1400" dirty="0">
                <a:ea typeface="MS PGothic" panose="020B0600070205080204" pitchFamily="34" charset="-128"/>
              </a:rPr>
            </a:fld>
            <a:endParaRPr lang="" altLang="en-US" sz="1400" dirty="0">
              <a:ea typeface="MS PGothic" panose="020B0600070205080204" pitchFamily="34" charset="-128"/>
            </a:endParaRPr>
          </a:p>
        </p:txBody>
      </p:sp>
      <p:pic>
        <p:nvPicPr>
          <p:cNvPr id="19460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8" y="1487488"/>
            <a:ext cx="3906837" cy="472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1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1385888"/>
            <a:ext cx="4252913" cy="408622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3"/>
    </p:custDataLst>
  </p:cSld>
  <p:clrMapOvr>
    <a:masterClrMapping/>
  </p:clrMapOvr>
  <p:transition spd="med"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482" name="Picture 6"/>
          <p:cNvPicPr>
            <a:picLocks noChangeAspect="1"/>
          </p:cNvPicPr>
          <p:nvPr/>
        </p:nvPicPr>
        <p:blipFill>
          <a:blip r:embed="rId1">
            <a:lum bright="70001" contrast="-70000"/>
          </a:blip>
          <a:stretch>
            <a:fillRect/>
          </a:stretch>
        </p:blipFill>
        <p:spPr>
          <a:xfrm>
            <a:off x="0" y="0"/>
            <a:ext cx="8936038" cy="6248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3" name="Content Placeholder 3"/>
          <p:cNvSpPr>
            <a:spLocks noGrp="1"/>
          </p:cNvSpPr>
          <p:nvPr>
            <p:ph idx="1"/>
          </p:nvPr>
        </p:nvSpPr>
        <p:spPr>
          <a:xfrm>
            <a:off x="457200" y="3048000"/>
            <a:ext cx="8229600" cy="1524000"/>
          </a:xfrm>
          <a:ln/>
        </p:spPr>
        <p:txBody>
          <a:bodyPr vert="horz" wrap="square" lIns="91440" tIns="45720" rIns="91440" bIns="45720" anchor="t"/>
          <a:p>
            <a:pPr algn="ctr">
              <a:buFont typeface="Wingdings" panose="05000000000000000000" pitchFamily="2" charset="2"/>
              <a:buNone/>
            </a:pPr>
            <a:r>
              <a:rPr lang="en-US" altLang="en-US" sz="9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  <a:endParaRPr lang="en-US" altLang="en-US" sz="96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484" name="Slide Number Placeholder 1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ar-SA" altLang="en-US" sz="1000" dirty="0">
                <a:ea typeface="MS PGothic" panose="020B0600070205080204" pitchFamily="34" charset="-128"/>
              </a:rPr>
            </a:fld>
            <a:endParaRPr lang="ar-SA" altLang="en-US" sz="1000" dirty="0">
              <a:ea typeface="MS PGothic" panose="020B0600070205080204" pitchFamily="34" charset="-128"/>
            </a:endParaRPr>
          </a:p>
        </p:txBody>
      </p:sp>
    </p:spTree>
    <p:custDataLst>
      <p:tags r:id="rId2"/>
    </p:custDataLst>
  </p:cSld>
  <p:clrMapOvr>
    <a:masterClrMapping/>
  </p:clrMapOvr>
  <p:transition spd="med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Title 2"/>
          <p:cNvSpPr>
            <a:spLocks noGrp="1"/>
          </p:cNvSpPr>
          <p:nvPr>
            <p:ph type="title"/>
          </p:nvPr>
        </p:nvSpPr>
        <p:spPr>
          <a:xfrm>
            <a:off x="304800" y="17463"/>
            <a:ext cx="8229600" cy="1143000"/>
          </a:xfrm>
          <a:ln/>
        </p:spPr>
        <p:txBody>
          <a:bodyPr vert="horz" wrap="square" lIns="91440" tIns="45720" rIns="91440" bIns="45720" anchor="ctr"/>
          <a:p>
            <a:r>
              <a:rPr lang="en-US" altLang="en-US" b="1" u="sng" dirty="0"/>
              <a:t>Objectives</a:t>
            </a:r>
            <a:endParaRPr lang="en-US" altLang="en-US" b="1" u="sng" dirty="0"/>
          </a:p>
        </p:txBody>
      </p:sp>
      <p:sp>
        <p:nvSpPr>
          <p:cNvPr id="3075" name="Content Placeholder 3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184775"/>
          </a:xfrm>
          <a:ln/>
        </p:spPr>
        <p:txBody>
          <a:bodyPr vert="horz" wrap="square" lIns="91440" tIns="45720" rIns="91440" bIns="45720" anchor="t"/>
          <a:p>
            <a:pPr marL="400050">
              <a:buFont typeface="Wingdings" panose="05000000000000000000" pitchFamily="2" charset="2"/>
              <a:buChar char="§"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Thyroid gland.</a:t>
            </a: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>
              <a:buFont typeface="Wingdings" panose="05000000000000000000" pitchFamily="2" charset="2"/>
              <a:buChar char="§"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Parathyroid gland. </a:t>
            </a: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>
              <a:buFont typeface="Wingdings" panose="05000000000000000000" pitchFamily="2" charset="2"/>
              <a:buChar char="§"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Pancreas.</a:t>
            </a: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>
              <a:buFont typeface="Wingdings" panose="05000000000000000000" pitchFamily="2" charset="2"/>
              <a:buChar char="§"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adrenal gland.</a:t>
            </a: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>
              <a:buFont typeface="Wingdings" panose="05000000000000000000" pitchFamily="2" charset="2"/>
              <a:buChar char="§"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Testes. </a:t>
            </a: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>
              <a:buFont typeface="Wingdings" panose="05000000000000000000" pitchFamily="2" charset="2"/>
              <a:buChar char="§"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Ovaries.</a:t>
            </a: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>
              <a:buFont typeface="Wingdings" panose="05000000000000000000" pitchFamily="2" charset="2"/>
              <a:buChar char="§"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Thymus gland.</a:t>
            </a: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>
              <a:buFont typeface="Wingdings" panose="05000000000000000000" pitchFamily="2" charset="2"/>
              <a:buChar char="§"/>
            </a:pPr>
            <a:endParaRPr lang="en-US" altLang="en-US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76" name="Slide Number Placeholder 1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ar-SA" altLang="en-US" sz="1400" dirty="0">
                <a:ea typeface="MS PGothic" panose="020B0600070205080204" pitchFamily="34" charset="-128"/>
              </a:rPr>
            </a:fld>
            <a:endParaRPr lang="ar-SA" altLang="en-US" sz="1400" dirty="0">
              <a:ea typeface="MS PGothic" panose="020B0600070205080204" pitchFamily="34" charset="-128"/>
            </a:endParaRPr>
          </a:p>
        </p:txBody>
      </p:sp>
    </p:spTree>
    <p:custDataLst>
      <p:tags r:id="rId1"/>
    </p:custDataLst>
  </p:cSld>
  <p:clrMapOvr>
    <a:masterClrMapping/>
  </p:clrMapOvr>
  <p:transition spd="med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4098" name="Slide Number Placeholder 3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ar-SA" altLang="en-US" sz="1400" dirty="0"/>
            </a:fld>
            <a:endParaRPr lang="ar-SA" altLang="en-US" sz="1400" dirty="0"/>
          </a:p>
        </p:txBody>
      </p:sp>
      <p:sp>
        <p:nvSpPr>
          <p:cNvPr id="4099" name="Rectangle 2"/>
          <p:cNvSpPr/>
          <p:nvPr/>
        </p:nvSpPr>
        <p:spPr>
          <a:xfrm>
            <a:off x="0" y="12700"/>
            <a:ext cx="9144000" cy="14478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00FF00"/>
              </a:gs>
            </a:gsLst>
            <a:lin ang="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100" name="Rectangle 5"/>
          <p:cNvSpPr/>
          <p:nvPr/>
        </p:nvSpPr>
        <p:spPr>
          <a:xfrm>
            <a:off x="4572000" y="6324600"/>
            <a:ext cx="2209800" cy="3048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  <p:pic>
        <p:nvPicPr>
          <p:cNvPr id="4101" name="Picture 6"/>
          <p:cNvPicPr>
            <a:picLocks noChangeAspect="1"/>
          </p:cNvPicPr>
          <p:nvPr/>
        </p:nvPicPr>
        <p:blipFill>
          <a:blip r:embed="rId1">
            <a:lum bright="-6000" contrast="12000"/>
          </a:blip>
          <a:srcRect b="3845"/>
          <a:stretch>
            <a:fillRect/>
          </a:stretch>
        </p:blipFill>
        <p:spPr>
          <a:xfrm>
            <a:off x="5170488" y="1727200"/>
            <a:ext cx="3744912" cy="48006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4102" name="Picture 7"/>
          <p:cNvPicPr>
            <a:picLocks noChangeAspect="1"/>
          </p:cNvPicPr>
          <p:nvPr/>
        </p:nvPicPr>
        <p:blipFill>
          <a:blip r:embed="rId2">
            <a:lum bright="-35999" contrast="54000"/>
          </a:blip>
          <a:srcRect b="3860"/>
          <a:stretch>
            <a:fillRect/>
          </a:stretch>
        </p:blipFill>
        <p:spPr>
          <a:xfrm>
            <a:off x="228600" y="1752600"/>
            <a:ext cx="4686300" cy="27432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4103" name="Rectangle 8"/>
          <p:cNvSpPr/>
          <p:nvPr/>
        </p:nvSpPr>
        <p:spPr>
          <a:xfrm>
            <a:off x="101600" y="1614488"/>
            <a:ext cx="8915400" cy="5029200"/>
          </a:xfrm>
          <a:prstGeom prst="rect">
            <a:avLst/>
          </a:prstGeom>
          <a:noFill/>
          <a:ln w="1905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  <p:pic>
        <p:nvPicPr>
          <p:cNvPr id="4104" name="Picture 9" descr="egg50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200" y="4946650"/>
            <a:ext cx="838200" cy="815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5" name="Picture 10" descr="larva50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0600" y="4840288"/>
            <a:ext cx="1200150" cy="9445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6" name="Picture 11" descr="anim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58945">
            <a:off x="3433763" y="4495800"/>
            <a:ext cx="1911350" cy="14938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7" name="AutoShape 12"/>
          <p:cNvSpPr/>
          <p:nvPr/>
        </p:nvSpPr>
        <p:spPr>
          <a:xfrm>
            <a:off x="762000" y="5784850"/>
            <a:ext cx="762000" cy="304800"/>
          </a:xfrm>
          <a:prstGeom prst="rightArrow">
            <a:avLst>
              <a:gd name="adj1" fmla="val 50000"/>
              <a:gd name="adj2" fmla="val 62500"/>
            </a:avLst>
          </a:prstGeom>
          <a:gradFill rotWithShape="1">
            <a:gsLst>
              <a:gs pos="0">
                <a:srgbClr val="760000"/>
              </a:gs>
              <a:gs pos="50000">
                <a:srgbClr val="FF0000"/>
              </a:gs>
              <a:gs pos="100000">
                <a:srgbClr val="760000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108" name="AutoShape 13"/>
          <p:cNvSpPr/>
          <p:nvPr/>
        </p:nvSpPr>
        <p:spPr>
          <a:xfrm>
            <a:off x="1981200" y="5784850"/>
            <a:ext cx="762000" cy="304800"/>
          </a:xfrm>
          <a:prstGeom prst="rightArrow">
            <a:avLst>
              <a:gd name="adj1" fmla="val 50000"/>
              <a:gd name="adj2" fmla="val 62500"/>
            </a:avLst>
          </a:prstGeom>
          <a:gradFill rotWithShape="1">
            <a:gsLst>
              <a:gs pos="0">
                <a:srgbClr val="760000"/>
              </a:gs>
              <a:gs pos="50000">
                <a:srgbClr val="FF0000"/>
              </a:gs>
              <a:gs pos="100000">
                <a:srgbClr val="760000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109" name="AutoShape 14"/>
          <p:cNvSpPr/>
          <p:nvPr/>
        </p:nvSpPr>
        <p:spPr>
          <a:xfrm>
            <a:off x="3276600" y="5784850"/>
            <a:ext cx="762000" cy="304800"/>
          </a:xfrm>
          <a:prstGeom prst="rightArrow">
            <a:avLst>
              <a:gd name="adj1" fmla="val 50000"/>
              <a:gd name="adj2" fmla="val 62500"/>
            </a:avLst>
          </a:prstGeom>
          <a:gradFill rotWithShape="1">
            <a:gsLst>
              <a:gs pos="0">
                <a:srgbClr val="760000"/>
              </a:gs>
              <a:gs pos="50000">
                <a:srgbClr val="FF0000"/>
              </a:gs>
              <a:gs pos="100000">
                <a:srgbClr val="760000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3087" name="Text Box 15"/>
          <p:cNvSpPr txBox="1">
            <a:spLocks noChangeArrowheads="1"/>
          </p:cNvSpPr>
          <p:nvPr/>
        </p:nvSpPr>
        <p:spPr bwMode="auto">
          <a:xfrm>
            <a:off x="152400" y="6089650"/>
            <a:ext cx="914400" cy="3667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en-GB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Egg</a:t>
            </a:r>
            <a:endParaRPr kumimoji="0" lang="en-GB" b="1" kern="1200" cap="none" spc="0" normalizeH="0" baseline="0" noProof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88" name="Text Box 16"/>
          <p:cNvSpPr txBox="1">
            <a:spLocks noChangeArrowheads="1"/>
          </p:cNvSpPr>
          <p:nvPr/>
        </p:nvSpPr>
        <p:spPr bwMode="auto">
          <a:xfrm>
            <a:off x="1295400" y="6089650"/>
            <a:ext cx="914400" cy="3667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en-GB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Larva</a:t>
            </a:r>
            <a:endParaRPr kumimoji="0" lang="en-GB" b="1" kern="1200" cap="none" spc="0" normalizeH="0" baseline="0" noProof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89" name="Text Box 17"/>
          <p:cNvSpPr txBox="1">
            <a:spLocks noChangeArrowheads="1"/>
          </p:cNvSpPr>
          <p:nvPr/>
        </p:nvSpPr>
        <p:spPr bwMode="auto">
          <a:xfrm>
            <a:off x="2590800" y="6089650"/>
            <a:ext cx="914400" cy="3667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en-GB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Pupa</a:t>
            </a:r>
            <a:endParaRPr kumimoji="0" lang="en-GB" b="1" kern="1200" cap="none" spc="0" normalizeH="0" baseline="0" noProof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90" name="Text Box 18"/>
          <p:cNvSpPr txBox="1">
            <a:spLocks noChangeArrowheads="1"/>
          </p:cNvSpPr>
          <p:nvPr/>
        </p:nvSpPr>
        <p:spPr bwMode="auto">
          <a:xfrm>
            <a:off x="4038600" y="6089650"/>
            <a:ext cx="914400" cy="3667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en-GB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Adult</a:t>
            </a:r>
            <a:endParaRPr kumimoji="0" lang="en-GB" b="1" kern="1200" cap="none" spc="0" normalizeH="0" baseline="0" noProof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114" name="Picture 19" descr="chrysalis500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68563" y="4794250"/>
            <a:ext cx="960437" cy="1066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15" name="Text Box 20"/>
          <p:cNvSpPr txBox="1"/>
          <p:nvPr/>
        </p:nvSpPr>
        <p:spPr>
          <a:xfrm>
            <a:off x="1905000" y="533400"/>
            <a:ext cx="5257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en-US" altLang="en-US" sz="2400" b="1" dirty="0">
                <a:latin typeface="Arial" panose="020B0604020202020204" pitchFamily="34" charset="0"/>
              </a:rPr>
              <a:t>CHEMICAL SIGNALS IN ANIMALS</a:t>
            </a:r>
            <a:endParaRPr lang="en-US" altLang="en-US" sz="20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5122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ar-SA" altLang="en-US" sz="1400" dirty="0"/>
            </a:fld>
            <a:endParaRPr lang="ar-SA" altLang="en-US" sz="1400" dirty="0"/>
          </a:p>
        </p:txBody>
      </p:sp>
      <p:pic>
        <p:nvPicPr>
          <p:cNvPr id="5123" name="Picture 6"/>
          <p:cNvPicPr>
            <a:picLocks noChangeAspect="1"/>
          </p:cNvPicPr>
          <p:nvPr/>
        </p:nvPicPr>
        <p:blipFill>
          <a:blip r:embed="rId1">
            <a:lum bright="-12000" contrast="12000"/>
          </a:blip>
          <a:srcRect b="3125"/>
          <a:stretch>
            <a:fillRect/>
          </a:stretch>
        </p:blipFill>
        <p:spPr>
          <a:xfrm>
            <a:off x="5181600" y="1157288"/>
            <a:ext cx="3825875" cy="5410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5638800" y="2300288"/>
            <a:ext cx="1371600" cy="5175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algn="ctr" defTabSz="914400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en-US" sz="1400" b="1" kern="1200" cap="none" spc="0" normalizeH="0" baseline="0" noProof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Thyroid releasing H. </a:t>
            </a:r>
            <a:endParaRPr kumimoji="0" lang="en-GB" sz="1400" b="1" kern="1200" cap="none" spc="0" normalizeH="0" baseline="0" noProof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7264400" y="4144963"/>
            <a:ext cx="1371600" cy="5175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algn="ctr" defTabSz="914400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en-US" sz="1400" b="1" kern="1200" cap="none" spc="0" normalizeH="0" baseline="0" noProof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Thyroid stimulating H. </a:t>
            </a:r>
            <a:endParaRPr kumimoji="0" lang="en-GB" sz="1400" b="1" kern="1200" cap="none" spc="0" normalizeH="0" baseline="0" noProof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5126" name="Group 14"/>
          <p:cNvGrpSpPr/>
          <p:nvPr/>
        </p:nvGrpSpPr>
        <p:grpSpPr>
          <a:xfrm>
            <a:off x="6832600" y="6516688"/>
            <a:ext cx="685800" cy="152400"/>
            <a:chOff x="4304" y="4048"/>
            <a:chExt cx="432" cy="96"/>
          </a:xfrm>
        </p:grpSpPr>
        <p:sp>
          <p:nvSpPr>
            <p:cNvPr id="5130" name="Line 11"/>
            <p:cNvSpPr/>
            <p:nvPr/>
          </p:nvSpPr>
          <p:spPr>
            <a:xfrm>
              <a:off x="4736" y="4048"/>
              <a:ext cx="0" cy="96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131" name="Line 12"/>
            <p:cNvSpPr/>
            <p:nvPr/>
          </p:nvSpPr>
          <p:spPr>
            <a:xfrm flipH="1">
              <a:off x="4304" y="4144"/>
              <a:ext cx="432" cy="0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132" name="Line 13"/>
            <p:cNvSpPr/>
            <p:nvPr/>
          </p:nvSpPr>
          <p:spPr>
            <a:xfrm flipV="1">
              <a:off x="4304" y="4048"/>
              <a:ext cx="0" cy="96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headEnd type="none" w="med" len="med"/>
              <a:tailEnd type="triangle" w="med" len="med"/>
            </a:ln>
          </p:spPr>
        </p:sp>
      </p:grp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0" y="1295400"/>
            <a:ext cx="5181600" cy="4894263"/>
          </a:xfrm>
        </p:spPr>
        <p:txBody>
          <a:bodyPr vert="horz" wrap="square" lIns="91440" tIns="45720" rIns="91440" bIns="45720" numCol="1" anchor="t" anchorCtr="0" compatLnSpc="1">
            <a:spAutoFit/>
          </a:bodyPr>
          <a:lstStyle/>
          <a:p>
            <a:pPr marL="609600" marR="0" lvl="0" indent="-3810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SzTx/>
              <a:buFontTx/>
              <a:buChar char="•"/>
              <a:tabLst>
                <a:tab pos="2743200" algn="l"/>
              </a:tabLst>
              <a:defRPr/>
            </a:pPr>
            <a:r>
              <a:rPr kumimoji="0" lang="en-US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</a:t>
            </a:r>
            <a:r>
              <a:rPr kumimoji="0" lang="en-US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thyroid gland</a:t>
            </a:r>
            <a:r>
              <a:rPr kumimoji="0" lang="en-US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of mammals consists of </a:t>
            </a:r>
            <a:r>
              <a:rPr kumimoji="0" lang="en-US" altLang="en-US" sz="2000" b="0" i="0" u="sng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two lobes</a:t>
            </a:r>
            <a:r>
              <a:rPr kumimoji="0" lang="en-US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located on the ventral surface of the trachea.  It contains 4 small </a:t>
            </a:r>
            <a:r>
              <a:rPr kumimoji="0" lang="en-US" altLang="en-US" sz="2000" b="0" i="0" u="sng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Parathyroid glands</a:t>
            </a:r>
            <a:r>
              <a:rPr kumimoji="0" lang="en-US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It plays role in maintaining normal blood pressure, heart rate and digestion ..etc.</a:t>
            </a:r>
            <a:endParaRPr kumimoji="0" lang="en-US" alt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SzTx/>
              <a:buFontTx/>
              <a:buNone/>
              <a:tabLst>
                <a:tab pos="2743200" algn="l"/>
              </a:tabLst>
              <a:defRPr/>
            </a:pPr>
            <a:endParaRPr kumimoji="0" lang="en-US" alt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609600" marR="0" lvl="0" indent="-3810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SzTx/>
              <a:buFontTx/>
              <a:buChar char="•"/>
              <a:tabLst>
                <a:tab pos="2743200" algn="l"/>
              </a:tabLst>
              <a:defRPr/>
            </a:pPr>
            <a:r>
              <a:rPr kumimoji="0" lang="en-US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Thyroid glands secretes 3 hormones:</a:t>
            </a:r>
            <a:endParaRPr kumimoji="0" lang="en-US" alt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990600" marR="0" lvl="1" indent="-363855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Tx/>
              <a:buFontTx/>
              <a:buAutoNum type="romanUcPeriod"/>
              <a:tabLst>
                <a:tab pos="2743200" algn="l"/>
              </a:tabLst>
              <a:defRPr/>
            </a:pPr>
            <a:r>
              <a:rPr kumimoji="0" lang="en-US" altLang="en-US" sz="2000" b="0" i="0" u="sng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Tri-</a:t>
            </a:r>
            <a:r>
              <a:rPr kumimoji="0" lang="en-US" altLang="en-US" sz="2000" b="0" i="0" u="sng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iodothyronine</a:t>
            </a:r>
            <a:r>
              <a:rPr kumimoji="0" lang="en-US" altLang="en-US" sz="2000" b="0" i="0" u="sng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kumimoji="0" lang="en-US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(T</a:t>
            </a:r>
            <a:r>
              <a:rPr kumimoji="0" lang="en-US" altLang="en-US" sz="2000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en-US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), 3 I atoms</a:t>
            </a:r>
            <a:r>
              <a:rPr kumimoji="0" lang="en-US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]: </a:t>
            </a:r>
            <a:r>
              <a:rPr kumimoji="0" lang="en-US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amino acid derivative.</a:t>
            </a:r>
            <a:r>
              <a:rPr kumimoji="0" lang="en-US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90600" marR="0" lvl="1" indent="-363855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Tx/>
              <a:buFontTx/>
              <a:buAutoNum type="romanUcPeriod"/>
              <a:tabLst>
                <a:tab pos="2743200" algn="l"/>
              </a:tabLst>
              <a:defRPr/>
            </a:pPr>
            <a:r>
              <a:rPr kumimoji="0" lang="en-US" altLang="en-US" sz="2000" b="0" i="0" u="sng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Thyroxine</a:t>
            </a:r>
            <a:r>
              <a:rPr kumimoji="0" lang="en-US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[</a:t>
            </a:r>
            <a:r>
              <a:rPr kumimoji="0" lang="en-US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(T</a:t>
            </a:r>
            <a:r>
              <a:rPr kumimoji="0" lang="en-US" altLang="en-US" sz="2000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kumimoji="0" lang="en-US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), 4 I atoms</a:t>
            </a:r>
            <a:r>
              <a:rPr kumimoji="0" lang="en-US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]:</a:t>
            </a:r>
            <a:r>
              <a:rPr kumimoji="0" lang="en-US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amino acid derivative</a:t>
            </a:r>
            <a:r>
              <a:rPr kumimoji="0" lang="en-US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90600" marR="0" lvl="1" indent="-3048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SzTx/>
              <a:buFontTx/>
              <a:buChar char="–"/>
              <a:tabLst>
                <a:tab pos="2743200" algn="l"/>
              </a:tabLst>
              <a:defRPr/>
            </a:pPr>
            <a:r>
              <a:rPr kumimoji="0" lang="en-US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Stimulates and maintain metabolic processes.</a:t>
            </a:r>
            <a:endParaRPr kumimoji="0" lang="en-US" alt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90600" marR="0" lvl="1" indent="-3048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SzTx/>
              <a:buFontTx/>
              <a:buChar char="–"/>
              <a:tabLst>
                <a:tab pos="2743200" algn="l"/>
              </a:tabLst>
              <a:defRPr/>
            </a:pPr>
            <a:r>
              <a:rPr kumimoji="0" lang="en-US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Secretion is regulated by </a:t>
            </a:r>
            <a:r>
              <a:rPr kumimoji="0" lang="en-US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TSH</a:t>
            </a:r>
            <a:r>
              <a:rPr kumimoji="0" lang="en-US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hormones. </a:t>
            </a:r>
            <a:endParaRPr kumimoji="0" lang="en-US" alt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8" name="Rectangle 3"/>
          <p:cNvSpPr>
            <a:spLocks noGrp="1"/>
          </p:cNvSpPr>
          <p:nvPr>
            <p:ph type="title"/>
          </p:nvPr>
        </p:nvSpPr>
        <p:spPr>
          <a:xfrm>
            <a:off x="533400" y="76200"/>
            <a:ext cx="8305800" cy="823913"/>
          </a:xfrm>
          <a:ln/>
        </p:spPr>
        <p:txBody>
          <a:bodyPr vert="horz" wrap="square" lIns="91440" tIns="45720" rIns="91440" bIns="45720" anchor="ctr">
            <a:spAutoFit/>
          </a:bodyPr>
          <a:p>
            <a:pPr algn="l" eaLnBrk="1" hangingPunct="1"/>
            <a:r>
              <a:rPr lang="en-US" altLang="en-US" sz="2800" b="1" dirty="0">
                <a:solidFill>
                  <a:srgbClr val="0000FF"/>
                </a:solidFill>
                <a:cs typeface="Times" charset="0"/>
              </a:rPr>
              <a:t>        3. Thyroid gland: </a:t>
            </a:r>
            <a:r>
              <a:rPr lang="en-US" altLang="en-US" sz="2000" b="1" dirty="0">
                <a:solidFill>
                  <a:schemeClr val="tx1"/>
                </a:solidFill>
                <a:cs typeface="Times" charset="0"/>
              </a:rPr>
              <a:t>its</a:t>
            </a:r>
            <a:r>
              <a:rPr lang="en-US" altLang="en-US" sz="2800" b="1" dirty="0">
                <a:solidFill>
                  <a:srgbClr val="0000FF"/>
                </a:solidFill>
                <a:cs typeface="Times" charset="0"/>
              </a:rPr>
              <a:t> </a:t>
            </a:r>
            <a:r>
              <a:rPr lang="en-US" altLang="en-US" sz="2000" b="1" dirty="0">
                <a:solidFill>
                  <a:schemeClr val="tx1"/>
                </a:solidFill>
                <a:cs typeface="Times" charset="0"/>
              </a:rPr>
              <a:t>hormones help in development,</a:t>
            </a:r>
            <a:br>
              <a:rPr lang="en-US" altLang="en-US" sz="2000" b="1" dirty="0">
                <a:solidFill>
                  <a:schemeClr val="tx1"/>
                </a:solidFill>
                <a:cs typeface="Times" charset="0"/>
              </a:rPr>
            </a:br>
            <a:r>
              <a:rPr lang="en-US" altLang="en-US" sz="2000" b="1" dirty="0">
                <a:solidFill>
                  <a:schemeClr val="tx1"/>
                </a:solidFill>
                <a:cs typeface="Times" charset="0"/>
              </a:rPr>
              <a:t>            bioenergetics, and homeostasis</a:t>
            </a:r>
            <a:endParaRPr lang="en-US" altLang="en-US" sz="2400" b="1" dirty="0">
              <a:solidFill>
                <a:schemeClr val="tx1"/>
              </a:solidFill>
            </a:endParaRPr>
          </a:p>
        </p:txBody>
      </p:sp>
      <p:sp>
        <p:nvSpPr>
          <p:cNvPr id="5129" name="Line 6"/>
          <p:cNvSpPr/>
          <p:nvPr/>
        </p:nvSpPr>
        <p:spPr>
          <a:xfrm>
            <a:off x="393700" y="1100138"/>
            <a:ext cx="8305800" cy="0"/>
          </a:xfrm>
          <a:prstGeom prst="line">
            <a:avLst/>
          </a:prstGeom>
          <a:ln w="38100" cap="flat" cmpd="sng">
            <a:solidFill>
              <a:srgbClr val="339966"/>
            </a:solidFill>
            <a:prstDash val="solid"/>
            <a:headEnd type="none" w="med" len="med"/>
            <a:tailEnd type="none" w="med" len="med"/>
          </a:ln>
        </p:spPr>
      </p:sp>
    </p:spTree>
    <p:custDataLst>
      <p:tags r:id="rId2"/>
    </p:custDataLst>
  </p:cSld>
  <p:clrMapOvr>
    <a:masterClrMapping/>
  </p:clrMapOvr>
  <p:transition spd="med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614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ar-SA" altLang="en-US" sz="1400" dirty="0"/>
            </a:fld>
            <a:endParaRPr lang="ar-SA" altLang="en-US" sz="1400" dirty="0"/>
          </a:p>
        </p:txBody>
      </p:sp>
      <p:sp>
        <p:nvSpPr>
          <p:cNvPr id="6147" name="Rectangle 2"/>
          <p:cNvSpPr>
            <a:spLocks noGrp="1"/>
          </p:cNvSpPr>
          <p:nvPr>
            <p:ph idx="1"/>
          </p:nvPr>
        </p:nvSpPr>
        <p:spPr>
          <a:xfrm>
            <a:off x="228600" y="1371600"/>
            <a:ext cx="6248400" cy="4573588"/>
          </a:xfrm>
          <a:ln/>
        </p:spPr>
        <p:txBody>
          <a:bodyPr vert="horz" wrap="square" lIns="91440" tIns="45720" rIns="91440" bIns="45720" anchor="t">
            <a:spAutoFit/>
          </a:bodyPr>
          <a:p>
            <a:pPr marL="609600" indent="-609600" defTabSz="0" eaLnBrk="1" hangingPunct="1">
              <a:buClr>
                <a:srgbClr val="FF0000"/>
              </a:buClr>
              <a:buFont typeface="Symbol" panose="05050102010706020507" pitchFamily="18" charset="2"/>
              <a:buAutoNum type="alphaLcParenR"/>
              <a:tabLst>
                <a:tab pos="2743200" algn="l"/>
              </a:tabLst>
            </a:pPr>
            <a:r>
              <a:rPr lang="en-US" altLang="en-US" sz="24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Hyperthyroidism: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defTabSz="0" eaLnBrk="1" hangingPunct="1">
              <a:buClr>
                <a:srgbClr val="FF0000"/>
              </a:buClr>
              <a:buFont typeface="Symbol" panose="05050102010706020507" pitchFamily="18" charset="2"/>
              <a:buNone/>
              <a:tabLst>
                <a:tab pos="2743200" algn="l"/>
              </a:tabLst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It is the </a:t>
            </a:r>
            <a:r>
              <a:rPr lang="en-US" alt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excessive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secretion of thyroid hormones causes: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90600" lvl="1" indent="-304800" defTabSz="0" eaLnBrk="1" hangingPunct="1">
              <a:buClr>
                <a:srgbClr val="0000FF"/>
              </a:buClr>
              <a:buChar char="•"/>
              <a:tabLst>
                <a:tab pos="2743200" algn="l"/>
              </a:tabLst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body temperature, sweating, weight loss, Irritability, high blood pressure.</a:t>
            </a:r>
            <a:endParaRPr lang="en-US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defTabSz="0" eaLnBrk="1" hangingPunct="1">
              <a:buClr>
                <a:srgbClr val="FF0000"/>
              </a:buClr>
              <a:buFont typeface="Symbol" panose="05050102010706020507" pitchFamily="18" charset="2"/>
              <a:buAutoNum type="alphaLcParenR" startAt="2"/>
              <a:tabLst>
                <a:tab pos="2743200" algn="l"/>
              </a:tabLst>
            </a:pPr>
            <a:r>
              <a:rPr lang="en-US" altLang="en-US" sz="24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Hypothyroidism: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defTabSz="0" eaLnBrk="1" hangingPunct="1">
              <a:buClr>
                <a:srgbClr val="FF0000"/>
              </a:buClr>
              <a:buFont typeface="Symbol" panose="05050102010706020507" pitchFamily="18" charset="2"/>
              <a:buNone/>
              <a:tabLst>
                <a:tab pos="2743200" algn="l"/>
              </a:tabLst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It is an </a:t>
            </a:r>
            <a:r>
              <a:rPr lang="en-US" alt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insufficient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قليل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amount of thyroid hormones 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because deficiency of 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human diet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ea typeface="Arial Unicode MS" panose="020B0604020202020204" pitchFamily="34" charset="-128"/>
              </a:rPr>
              <a:t>(causes 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Goiter</a:t>
            </a:r>
            <a:r>
              <a:rPr lang="en-US" altLang="en-US" sz="2400" dirty="0">
                <a:latin typeface="Times New Roman" panose="02020603050405020304" pitchFamily="18" charset="0"/>
                <a:ea typeface="Arial Unicode MS" panose="020B0604020202020204" pitchFamily="34" charset="-128"/>
              </a:rPr>
              <a:t>).</a:t>
            </a:r>
            <a:endParaRPr lang="en-US" altLang="en-US" sz="2400" dirty="0"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990600" lvl="1" indent="-304800" defTabSz="0" eaLnBrk="1" hangingPunct="1">
              <a:buClr>
                <a:srgbClr val="0000FF"/>
              </a:buClr>
              <a:buFont typeface="Symbol" panose="05050102010706020507" pitchFamily="18" charset="2"/>
              <a:buChar char="·"/>
              <a:tabLst>
                <a:tab pos="2743200" algn="l"/>
              </a:tabLst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Infants: cretinism. </a:t>
            </a:r>
            <a:endParaRPr lang="en-US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90600" lvl="1" indent="-304800" defTabSz="0" eaLnBrk="1" hangingPunct="1">
              <a:buClr>
                <a:srgbClr val="0000FF"/>
              </a:buClr>
              <a:buFont typeface="Symbol" panose="05050102010706020507" pitchFamily="18" charset="2"/>
              <a:buChar char="·"/>
              <a:tabLst>
                <a:tab pos="2743200" algn="l"/>
              </a:tabLst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Adults: weight gain, lethargy</a:t>
            </a:r>
            <a:r>
              <a:rPr lang="ar-SA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الخمول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cold  intolerance.</a:t>
            </a:r>
            <a:endParaRPr lang="en-US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90600" lvl="1" indent="-304800" defTabSz="0" eaLnBrk="1" hangingPunct="1">
              <a:buClr>
                <a:srgbClr val="0000FF"/>
              </a:buClr>
              <a:buFont typeface="Symbol" panose="05050102010706020507" pitchFamily="18" charset="2"/>
              <a:buChar char="·"/>
              <a:tabLst>
                <a:tab pos="2743200" algn="l"/>
              </a:tabLst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Goiter : often is associated with iodine                                                       deficiency.</a:t>
            </a:r>
            <a:endParaRPr lang="en-US" alt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48" name="Rectangle 4"/>
          <p:cNvSpPr/>
          <p:nvPr/>
        </p:nvSpPr>
        <p:spPr>
          <a:xfrm>
            <a:off x="228600" y="152400"/>
            <a:ext cx="8610600" cy="11176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812800" indent="-812800" defTabSz="0" eaLnBrk="1" hangingPunct="1">
              <a:spcBef>
                <a:spcPct val="20000"/>
              </a:spcBef>
              <a:buClr>
                <a:srgbClr val="0000FF"/>
              </a:buClr>
              <a:buFont typeface="Symbol" panose="05050102010706020507" pitchFamily="18" charset="2"/>
              <a:buAutoNum type="romanUcPeriod" startAt="3"/>
              <a:tabLst>
                <a:tab pos="2743200" algn="l"/>
              </a:tabLst>
            </a:pPr>
            <a:r>
              <a:rPr lang="en-US" altLang="en-US" sz="2400" u="sng" dirty="0">
                <a:solidFill>
                  <a:srgbClr val="0000FF"/>
                </a:solidFill>
                <a:latin typeface="Arial" panose="020B0604020202020204" pitchFamily="34" charset="0"/>
                <a:cs typeface="Times" charset="0"/>
              </a:rPr>
              <a:t>Calcitonin:</a:t>
            </a:r>
            <a:r>
              <a:rPr lang="en-US" altLang="en-US" sz="2000" dirty="0">
                <a:solidFill>
                  <a:srgbClr val="0000FF"/>
                </a:solidFill>
                <a:latin typeface="Arial" panose="020B0604020202020204" pitchFamily="34" charset="0"/>
                <a:cs typeface="Times" charset="0"/>
              </a:rPr>
              <a:t> </a:t>
            </a:r>
            <a:r>
              <a:rPr lang="en-US" altLang="en-US" sz="2000" dirty="0">
                <a:latin typeface="Arial" panose="020B0604020202020204" pitchFamily="34" charset="0"/>
                <a:cs typeface="Times" charset="0"/>
              </a:rPr>
              <a:t>a</a:t>
            </a:r>
            <a:r>
              <a:rPr lang="en-US" altLang="en-US" sz="2000" dirty="0">
                <a:solidFill>
                  <a:srgbClr val="0000FF"/>
                </a:solidFill>
                <a:latin typeface="Arial" panose="020B0604020202020204" pitchFamily="34" charset="0"/>
                <a:cs typeface="Times" charset="0"/>
              </a:rPr>
              <a:t> </a:t>
            </a: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  <a:cs typeface="Times" charset="0"/>
              </a:rPr>
              <a:t>peptide</a:t>
            </a:r>
            <a:r>
              <a:rPr lang="en-US" altLang="en-US" sz="2000" dirty="0">
                <a:solidFill>
                  <a:srgbClr val="0000FF"/>
                </a:solidFill>
                <a:latin typeface="Arial" panose="020B0604020202020204" pitchFamily="34" charset="0"/>
                <a:cs typeface="Times" charset="0"/>
              </a:rPr>
              <a:t>.</a:t>
            </a:r>
            <a:endParaRPr lang="en-US" altLang="en-US" dirty="0">
              <a:solidFill>
                <a:srgbClr val="0000FF"/>
              </a:solidFill>
              <a:latin typeface="Arial" panose="020B0604020202020204" pitchFamily="34" charset="0"/>
              <a:cs typeface="Times" charset="0"/>
            </a:endParaRPr>
          </a:p>
          <a:p>
            <a:pPr marL="1168400" lvl="1" indent="-363220" defTabSz="0" eaLnBrk="1" hangingPunct="1">
              <a:spcBef>
                <a:spcPct val="20000"/>
              </a:spcBef>
              <a:buClr>
                <a:srgbClr val="339933"/>
              </a:buClr>
              <a:buFont typeface="Symbol" panose="05050102010706020507" pitchFamily="18" charset="2"/>
              <a:buChar char="·"/>
              <a:tabLst>
                <a:tab pos="2743200" algn="l"/>
              </a:tabLst>
            </a:pPr>
            <a:r>
              <a:rPr lang="en-US" altLang="en-US" dirty="0">
                <a:latin typeface="Arial" panose="020B0604020202020204" pitchFamily="34" charset="0"/>
                <a:cs typeface="Times" charset="0"/>
              </a:rPr>
              <a:t>Lowers blood </a:t>
            </a: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  <a:cs typeface="Times" charset="0"/>
              </a:rPr>
              <a:t>Ca</a:t>
            </a:r>
            <a:r>
              <a:rPr lang="en-US" altLang="en-US" baseline="30000" dirty="0">
                <a:solidFill>
                  <a:srgbClr val="0000FF"/>
                </a:solidFill>
                <a:latin typeface="Arial" panose="020B0604020202020204" pitchFamily="34" charset="0"/>
                <a:cs typeface="Times" charset="0"/>
              </a:rPr>
              <a:t>2+ </a:t>
            </a:r>
            <a:r>
              <a:rPr lang="en-US" altLang="en-US" dirty="0">
                <a:latin typeface="Arial" panose="020B0604020202020204" pitchFamily="34" charset="0"/>
                <a:cs typeface="Times" charset="0"/>
              </a:rPr>
              <a:t>levels.</a:t>
            </a:r>
            <a:endParaRPr lang="en-US" altLang="en-US" dirty="0">
              <a:latin typeface="Arial" panose="020B0604020202020204" pitchFamily="34" charset="0"/>
              <a:cs typeface="Times" charset="0"/>
            </a:endParaRPr>
          </a:p>
          <a:p>
            <a:pPr marL="1168400" lvl="1" indent="-363220" defTabSz="0" eaLnBrk="1" hangingPunct="1">
              <a:spcBef>
                <a:spcPct val="20000"/>
              </a:spcBef>
              <a:buClr>
                <a:srgbClr val="339933"/>
              </a:buClr>
              <a:buFont typeface="Symbol" panose="05050102010706020507" pitchFamily="18" charset="2"/>
              <a:buChar char="·"/>
              <a:tabLst>
                <a:tab pos="2743200" algn="l"/>
              </a:tabLst>
            </a:pPr>
            <a:r>
              <a:rPr lang="en-US" altLang="en-US" dirty="0">
                <a:latin typeface="Arial" panose="020B0604020202020204" pitchFamily="34" charset="0"/>
                <a:cs typeface="Times" charset="0"/>
              </a:rPr>
              <a:t>Its secretion regulated by calcium in blood.</a:t>
            </a:r>
            <a:endParaRPr lang="en-US" altLang="en-US" dirty="0">
              <a:latin typeface="Arial" panose="020B0604020202020204" pitchFamily="34" charset="0"/>
              <a:ea typeface="Times" charset="0"/>
            </a:endParaRPr>
          </a:p>
        </p:txBody>
      </p:sp>
      <p:pic>
        <p:nvPicPr>
          <p:cNvPr id="4102" name="Picture 6"/>
          <p:cNvPicPr>
            <a:picLocks noChangeAspect="1"/>
          </p:cNvPicPr>
          <p:nvPr/>
        </p:nvPicPr>
        <p:blipFill>
          <a:blip r:embed="rId1"/>
          <a:srcRect t="10001"/>
          <a:stretch>
            <a:fillRect/>
          </a:stretch>
        </p:blipFill>
        <p:spPr>
          <a:xfrm>
            <a:off x="6664325" y="457200"/>
            <a:ext cx="2514600" cy="30480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2"/>
    </p:custData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7170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ar-SA" altLang="en-US" sz="1400" dirty="0"/>
            </a:fld>
            <a:endParaRPr lang="ar-SA" altLang="en-US" sz="1400" dirty="0"/>
          </a:p>
        </p:txBody>
      </p:sp>
      <p:sp>
        <p:nvSpPr>
          <p:cNvPr id="7171" name="Rectangle 2"/>
          <p:cNvSpPr>
            <a:spLocks noGrp="1"/>
          </p:cNvSpPr>
          <p:nvPr>
            <p:ph idx="1"/>
          </p:nvPr>
        </p:nvSpPr>
        <p:spPr>
          <a:xfrm>
            <a:off x="152400" y="990600"/>
            <a:ext cx="8686800" cy="5386388"/>
          </a:xfrm>
          <a:ln/>
        </p:spPr>
        <p:txBody>
          <a:bodyPr vert="horz" wrap="square" lIns="91440" tIns="45720" rIns="91440" bIns="45720" anchor="t">
            <a:spAutoFit/>
          </a:bodyPr>
          <a:p>
            <a:pPr defTabSz="0"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100" dirty="0">
                <a:cs typeface="Times" charset="0"/>
              </a:rPr>
              <a:t>PTH is secreted by</a:t>
            </a:r>
            <a:r>
              <a:rPr lang="en-US" altLang="en-US" sz="2500" dirty="0">
                <a:cs typeface="Times" charset="0"/>
              </a:rPr>
              <a:t> </a:t>
            </a:r>
            <a:r>
              <a:rPr lang="en-US" altLang="en-US" sz="2000" dirty="0">
                <a:cs typeface="Times" charset="0"/>
              </a:rPr>
              <a:t>The four </a:t>
            </a:r>
            <a:r>
              <a:rPr lang="en-US" altLang="en-US" sz="2000" dirty="0">
                <a:solidFill>
                  <a:srgbClr val="0000FF"/>
                </a:solidFill>
                <a:cs typeface="Times" charset="0"/>
              </a:rPr>
              <a:t>parathyroid glands</a:t>
            </a:r>
            <a:r>
              <a:rPr lang="en-US" altLang="en-US" sz="2000" dirty="0">
                <a:cs typeface="Times" charset="0"/>
              </a:rPr>
              <a:t> which are embedded in the surface of the thyroid gland</a:t>
            </a:r>
            <a:r>
              <a:rPr lang="en-US" altLang="en-US" sz="2500" dirty="0">
                <a:cs typeface="Times" charset="0"/>
              </a:rPr>
              <a:t>. </a:t>
            </a:r>
            <a:r>
              <a:rPr lang="en-US" altLang="en-US" sz="2100" dirty="0">
                <a:cs typeface="Times" charset="0"/>
              </a:rPr>
              <a:t>It functions as:</a:t>
            </a:r>
            <a:endParaRPr lang="en-US" altLang="en-US" sz="2100" dirty="0">
              <a:cs typeface="Times" charset="0"/>
            </a:endParaRPr>
          </a:p>
          <a:p>
            <a:pPr lvl="1" defTabSz="0"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1800" dirty="0">
                <a:cs typeface="Times" charset="0"/>
              </a:rPr>
              <a:t>Raises blood </a:t>
            </a:r>
            <a:r>
              <a:rPr lang="en-US" altLang="en-US" sz="1800" dirty="0">
                <a:solidFill>
                  <a:srgbClr val="0000FF"/>
                </a:solidFill>
                <a:cs typeface="Times" charset="0"/>
              </a:rPr>
              <a:t>Ca</a:t>
            </a:r>
            <a:r>
              <a:rPr lang="en-US" altLang="en-US" sz="1800" baseline="30000" dirty="0">
                <a:solidFill>
                  <a:srgbClr val="0000FF"/>
                </a:solidFill>
                <a:cs typeface="Times" charset="0"/>
              </a:rPr>
              <a:t>2+ </a:t>
            </a:r>
            <a:r>
              <a:rPr lang="en-US" altLang="en-US" sz="1800" dirty="0">
                <a:cs typeface="Times" charset="0"/>
              </a:rPr>
              <a:t>levels.</a:t>
            </a:r>
            <a:endParaRPr lang="en-US" altLang="en-US" sz="1800" dirty="0">
              <a:cs typeface="Times" charset="0"/>
            </a:endParaRPr>
          </a:p>
          <a:p>
            <a:pPr lvl="1" defTabSz="0"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1800" dirty="0">
                <a:cs typeface="Times" charset="0"/>
              </a:rPr>
              <a:t>Secretion is regulated by calcium in the blood.</a:t>
            </a:r>
            <a:endParaRPr lang="en-US" altLang="en-US" sz="1800" dirty="0">
              <a:cs typeface="Times" charset="0"/>
            </a:endParaRPr>
          </a:p>
          <a:p>
            <a:pPr lvl="1" defTabSz="0"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1800" dirty="0">
                <a:cs typeface="Times" charset="0"/>
              </a:rPr>
              <a:t>Causes </a:t>
            </a:r>
            <a:r>
              <a:rPr lang="en-US" altLang="en-US" sz="1800" dirty="0">
                <a:solidFill>
                  <a:srgbClr val="FF0000"/>
                </a:solidFill>
                <a:cs typeface="Times" charset="0"/>
              </a:rPr>
              <a:t>osteoclasts</a:t>
            </a:r>
            <a:r>
              <a:rPr lang="en-US" altLang="en-US" sz="1800" dirty="0">
                <a:cs typeface="Times" charset="0"/>
              </a:rPr>
              <a:t> to break down bone, releasing </a:t>
            </a:r>
            <a:r>
              <a:rPr lang="en-US" altLang="en-US" sz="1800" dirty="0">
                <a:solidFill>
                  <a:srgbClr val="0000FF"/>
                </a:solidFill>
                <a:cs typeface="Times" charset="0"/>
              </a:rPr>
              <a:t>Ca</a:t>
            </a:r>
            <a:r>
              <a:rPr lang="en-US" altLang="en-US" sz="1800" baseline="30000" dirty="0">
                <a:solidFill>
                  <a:srgbClr val="0000FF"/>
                </a:solidFill>
                <a:cs typeface="Times" charset="0"/>
              </a:rPr>
              <a:t>2+</a:t>
            </a:r>
            <a:r>
              <a:rPr lang="en-US" altLang="en-US" sz="1800" dirty="0">
                <a:cs typeface="Times" charset="0"/>
              </a:rPr>
              <a:t> into the blood.</a:t>
            </a:r>
            <a:endParaRPr lang="en-US" altLang="en-US" sz="1800" dirty="0">
              <a:cs typeface="Times" charset="0"/>
            </a:endParaRPr>
          </a:p>
          <a:p>
            <a:pPr lvl="1" defTabSz="0"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1800" dirty="0">
                <a:cs typeface="Times" charset="0"/>
              </a:rPr>
              <a:t>Stimulates the kidneys to reabsorb </a:t>
            </a:r>
            <a:r>
              <a:rPr lang="en-US" altLang="en-US" sz="1800" dirty="0">
                <a:solidFill>
                  <a:srgbClr val="0000FF"/>
                </a:solidFill>
                <a:cs typeface="Times" charset="0"/>
              </a:rPr>
              <a:t>Ca</a:t>
            </a:r>
            <a:r>
              <a:rPr lang="en-US" altLang="en-US" sz="1800" baseline="30000" dirty="0">
                <a:solidFill>
                  <a:srgbClr val="0000FF"/>
                </a:solidFill>
                <a:cs typeface="Times" charset="0"/>
              </a:rPr>
              <a:t>2+</a:t>
            </a:r>
            <a:r>
              <a:rPr lang="en-US" altLang="en-US" sz="1800" dirty="0">
                <a:cs typeface="Times" charset="0"/>
              </a:rPr>
              <a:t>.</a:t>
            </a:r>
            <a:endParaRPr lang="en-US" altLang="en-US" sz="1800" dirty="0">
              <a:cs typeface="Times" charset="0"/>
            </a:endParaRPr>
          </a:p>
          <a:p>
            <a:pPr lvl="1" defTabSz="0"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1800" dirty="0">
                <a:cs typeface="Times" charset="0"/>
              </a:rPr>
              <a:t>Stimulates kidneys to convert vitamin D to its active form, which stimulate intestine to absorb </a:t>
            </a:r>
            <a:r>
              <a:rPr lang="en-US" altLang="en-US" sz="1800" dirty="0">
                <a:solidFill>
                  <a:srgbClr val="0000FF"/>
                </a:solidFill>
                <a:cs typeface="Times" charset="0"/>
              </a:rPr>
              <a:t>Ca</a:t>
            </a:r>
            <a:r>
              <a:rPr lang="en-US" altLang="en-US" sz="1800" baseline="30000" dirty="0">
                <a:solidFill>
                  <a:srgbClr val="0000FF"/>
                </a:solidFill>
                <a:cs typeface="Times" charset="0"/>
              </a:rPr>
              <a:t>2+</a:t>
            </a:r>
            <a:r>
              <a:rPr lang="en-US" altLang="en-US" sz="1800" dirty="0">
                <a:cs typeface="Times" charset="0"/>
              </a:rPr>
              <a:t>.</a:t>
            </a:r>
            <a:endParaRPr lang="en-US" altLang="en-US" sz="1800" dirty="0">
              <a:cs typeface="Times" charset="0"/>
            </a:endParaRPr>
          </a:p>
          <a:p>
            <a:pPr lvl="1" defTabSz="0"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000" dirty="0">
                <a:solidFill>
                  <a:srgbClr val="0000FF"/>
                </a:solidFill>
                <a:cs typeface="Times" charset="0"/>
              </a:rPr>
              <a:t>PTH and calcitonin</a:t>
            </a:r>
            <a:r>
              <a:rPr lang="en-US" altLang="en-US" sz="1800" dirty="0">
                <a:cs typeface="Times" charset="0"/>
              </a:rPr>
              <a:t> are antagonistic hormones. Thus</a:t>
            </a:r>
            <a:r>
              <a:rPr lang="en-US" altLang="en-US" sz="2000" dirty="0">
                <a:solidFill>
                  <a:srgbClr val="0000FF"/>
                </a:solidFill>
                <a:cs typeface="Times" charset="0"/>
              </a:rPr>
              <a:t> </a:t>
            </a:r>
            <a:r>
              <a:rPr lang="en-US" altLang="en-US" sz="1800" dirty="0">
                <a:cs typeface="Times" charset="0"/>
              </a:rPr>
              <a:t>PTH and calcitonin regulate blood calcium level (important role in homeostasis).</a:t>
            </a:r>
            <a:endParaRPr lang="en-US" altLang="en-US" sz="1800" dirty="0">
              <a:cs typeface="Times" charset="0"/>
            </a:endParaRPr>
          </a:p>
          <a:p>
            <a:pPr lvl="1" defTabSz="0" eaLnBrk="1" hangingPunct="1">
              <a:buClr>
                <a:srgbClr val="339933"/>
              </a:buClr>
              <a:buNone/>
              <a:tabLst>
                <a:tab pos="2743200" algn="l"/>
              </a:tabLst>
            </a:pPr>
            <a:endParaRPr lang="en-US" altLang="en-US" sz="1000" dirty="0">
              <a:cs typeface="Times" charset="0"/>
            </a:endParaRPr>
          </a:p>
          <a:p>
            <a:pPr defTabSz="0"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000" dirty="0">
                <a:solidFill>
                  <a:srgbClr val="FF0000"/>
                </a:solidFill>
                <a:cs typeface="Times" charset="0"/>
              </a:rPr>
              <a:t>Hypoparathyoidism</a:t>
            </a:r>
            <a:r>
              <a:rPr lang="en-US" altLang="en-US" sz="2000" dirty="0">
                <a:cs typeface="Times" charset="0"/>
              </a:rPr>
              <a:t> </a:t>
            </a:r>
            <a:r>
              <a:rPr lang="en-US" altLang="en-US" sz="2400" dirty="0">
                <a:solidFill>
                  <a:srgbClr val="0000FF"/>
                </a:solidFill>
                <a:cs typeface="Times" charset="0"/>
              </a:rPr>
              <a:t>(tetany):</a:t>
            </a:r>
            <a:r>
              <a:rPr lang="en-US" altLang="en-US" sz="2000" dirty="0">
                <a:cs typeface="Times" charset="0"/>
              </a:rPr>
              <a:t> </a:t>
            </a:r>
            <a:endParaRPr lang="en-US" altLang="en-US" sz="2000" dirty="0">
              <a:cs typeface="Times" charset="0"/>
            </a:endParaRPr>
          </a:p>
          <a:p>
            <a:pPr defTabSz="0" eaLnBrk="1" hangingPunct="1">
              <a:buClr>
                <a:srgbClr val="339933"/>
              </a:buClr>
              <a:buNone/>
              <a:tabLst>
                <a:tab pos="2743200" algn="l"/>
              </a:tabLst>
            </a:pPr>
            <a:r>
              <a:rPr lang="en-US" altLang="en-US" sz="2000" dirty="0">
                <a:cs typeface="Times" charset="0"/>
              </a:rPr>
              <a:t>      It is a</a:t>
            </a:r>
            <a:r>
              <a:rPr lang="en-US" altLang="en-US" sz="1800" dirty="0">
                <a:cs typeface="Times" charset="0"/>
              </a:rPr>
              <a:t> lack of PTH which causes:</a:t>
            </a:r>
            <a:endParaRPr lang="en-US" altLang="en-US" sz="2000" dirty="0">
              <a:cs typeface="Times" charset="0"/>
            </a:endParaRPr>
          </a:p>
          <a:p>
            <a:pPr marL="1428750" lvl="3" defTabSz="0"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1800" dirty="0">
                <a:solidFill>
                  <a:srgbClr val="0000FF"/>
                </a:solidFill>
                <a:cs typeface="Times" charset="0"/>
              </a:rPr>
              <a:t>Ca</a:t>
            </a:r>
            <a:r>
              <a:rPr lang="en-US" altLang="en-US" sz="1800" baseline="30000" dirty="0">
                <a:solidFill>
                  <a:srgbClr val="0000FF"/>
                </a:solidFill>
                <a:cs typeface="Times" charset="0"/>
              </a:rPr>
              <a:t>2+</a:t>
            </a:r>
            <a:r>
              <a:rPr lang="en-US" altLang="en-US" sz="1400" baseline="30000" dirty="0">
                <a:solidFill>
                  <a:srgbClr val="0000FF"/>
                </a:solidFill>
                <a:cs typeface="Times" charset="0"/>
              </a:rPr>
              <a:t> </a:t>
            </a:r>
            <a:r>
              <a:rPr lang="en-US" altLang="en-US" sz="1800" dirty="0">
                <a:cs typeface="Times" charset="0"/>
              </a:rPr>
              <a:t>levels in the blood drop.</a:t>
            </a:r>
            <a:endParaRPr lang="en-US" altLang="en-US" sz="1800" dirty="0">
              <a:cs typeface="Times" charset="0"/>
            </a:endParaRPr>
          </a:p>
          <a:p>
            <a:pPr marL="1428750" lvl="3" defTabSz="0"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1800" dirty="0">
                <a:cs typeface="Times" charset="0"/>
              </a:rPr>
              <a:t>Convulsive</a:t>
            </a:r>
            <a:r>
              <a:rPr lang="ar-SA" altLang="en-US" sz="1800" dirty="0">
                <a:cs typeface="Times" charset="0"/>
              </a:rPr>
              <a:t> تشنج </a:t>
            </a:r>
            <a:r>
              <a:rPr lang="en-US" altLang="en-US" sz="1800" dirty="0">
                <a:cs typeface="Times" charset="0"/>
              </a:rPr>
              <a:t> contractions of the                                                skeletal muscles.</a:t>
            </a:r>
            <a:endParaRPr lang="en-US" altLang="en-US" sz="1800" dirty="0">
              <a:ea typeface="Times" charset="0"/>
            </a:endParaRPr>
          </a:p>
        </p:txBody>
      </p:sp>
      <p:sp>
        <p:nvSpPr>
          <p:cNvPr id="7172" name="Rectangle 3"/>
          <p:cNvSpPr>
            <a:spLocks noGrp="1"/>
          </p:cNvSpPr>
          <p:nvPr>
            <p:ph type="title"/>
          </p:nvPr>
        </p:nvSpPr>
        <p:spPr>
          <a:xfrm>
            <a:off x="228600" y="131763"/>
            <a:ext cx="8470900" cy="790575"/>
          </a:xfrm>
          <a:ln/>
        </p:spPr>
        <p:txBody>
          <a:bodyPr vert="horz" wrap="square" lIns="91440" tIns="45720" rIns="91440" bIns="45720" anchor="ctr">
            <a:spAutoFit/>
          </a:bodyPr>
          <a:p>
            <a:pPr algn="l" eaLnBrk="1" hangingPunct="1">
              <a:lnSpc>
                <a:spcPct val="70000"/>
              </a:lnSpc>
            </a:pPr>
            <a:r>
              <a:rPr lang="en-US" altLang="en-US" sz="2800" b="1" dirty="0">
                <a:solidFill>
                  <a:srgbClr val="0000FF"/>
                </a:solidFill>
                <a:cs typeface="Times" charset="0"/>
              </a:rPr>
              <a:t>4- Parathyroid gland:</a:t>
            </a:r>
            <a:r>
              <a:rPr lang="en-US" altLang="en-US" sz="3200" b="1" dirty="0">
                <a:solidFill>
                  <a:srgbClr val="0000FF"/>
                </a:solidFill>
                <a:cs typeface="Times" charset="0"/>
              </a:rPr>
              <a:t> </a:t>
            </a:r>
            <a:br>
              <a:rPr lang="en-US" altLang="en-US" sz="3200" b="1" dirty="0">
                <a:solidFill>
                  <a:srgbClr val="0000FF"/>
                </a:solidFill>
                <a:cs typeface="Times" charset="0"/>
              </a:rPr>
            </a:br>
            <a:r>
              <a:rPr lang="en-US" altLang="en-US" sz="2000" b="1" dirty="0">
                <a:solidFill>
                  <a:schemeClr val="tx1"/>
                </a:solidFill>
                <a:cs typeface="Times" charset="0"/>
              </a:rPr>
              <a:t>Secretes Parathyroid hormone</a:t>
            </a:r>
            <a:r>
              <a:rPr lang="en-US" altLang="en-US" sz="2000" b="1" dirty="0">
                <a:solidFill>
                  <a:srgbClr val="0000FF"/>
                </a:solidFill>
                <a:cs typeface="Times" charset="0"/>
              </a:rPr>
              <a:t> (PTH): </a:t>
            </a:r>
            <a:r>
              <a:rPr lang="en-US" altLang="en-US" sz="2000" b="1" dirty="0">
                <a:solidFill>
                  <a:schemeClr val="tx1"/>
                </a:solidFill>
                <a:cs typeface="Times" charset="0"/>
              </a:rPr>
              <a:t>it is</a:t>
            </a:r>
            <a:r>
              <a:rPr lang="en-US" altLang="en-US" sz="2000" b="1" dirty="0">
                <a:solidFill>
                  <a:srgbClr val="0000FF"/>
                </a:solidFill>
                <a:cs typeface="Times" charset="0"/>
              </a:rPr>
              <a:t> </a:t>
            </a:r>
            <a:r>
              <a:rPr lang="en-US" altLang="en-US" sz="2000" b="1" dirty="0">
                <a:solidFill>
                  <a:srgbClr val="FF0000"/>
                </a:solidFill>
                <a:cs typeface="Times" charset="0"/>
              </a:rPr>
              <a:t>a peptide</a:t>
            </a:r>
            <a:r>
              <a:rPr lang="en-US" altLang="en-US" sz="3200" b="1" dirty="0">
                <a:solidFill>
                  <a:srgbClr val="0000FF"/>
                </a:solidFill>
                <a:cs typeface="Times" charset="0"/>
              </a:rPr>
              <a:t> </a:t>
            </a:r>
            <a:endParaRPr lang="en-US" altLang="en-US" sz="3200" b="1" dirty="0">
              <a:solidFill>
                <a:srgbClr val="0000FF"/>
              </a:solidFill>
              <a:ea typeface="Times" charset="0"/>
            </a:endParaRPr>
          </a:p>
        </p:txBody>
      </p:sp>
      <p:pic>
        <p:nvPicPr>
          <p:cNvPr id="7173" name="Picture 6" descr="imagesCA84CF1U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48400" y="4821238"/>
            <a:ext cx="2819400" cy="19605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4" name="Line 7"/>
          <p:cNvSpPr/>
          <p:nvPr/>
        </p:nvSpPr>
        <p:spPr>
          <a:xfrm>
            <a:off x="4267200" y="5257800"/>
            <a:ext cx="1905000" cy="152400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7175" name="Line 6"/>
          <p:cNvSpPr/>
          <p:nvPr/>
        </p:nvSpPr>
        <p:spPr>
          <a:xfrm>
            <a:off x="393700" y="1100138"/>
            <a:ext cx="8305800" cy="0"/>
          </a:xfrm>
          <a:prstGeom prst="line">
            <a:avLst/>
          </a:prstGeom>
          <a:ln w="38100" cap="flat" cmpd="sng">
            <a:solidFill>
              <a:srgbClr val="339966"/>
            </a:solidFill>
            <a:prstDash val="solid"/>
            <a:headEnd type="none" w="med" len="med"/>
            <a:tailEnd type="none" w="med" len="med"/>
          </a:ln>
        </p:spPr>
      </p:sp>
    </p:spTree>
    <p:custDataLst>
      <p:tags r:id="rId2"/>
    </p:custDataLst>
  </p:cSld>
  <p:clrMapOvr>
    <a:masterClrMapping/>
  </p:clrMapOvr>
  <p:transition spd="med"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8194" name="Slide Number Placeholder 3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ar-SA" altLang="en-US" sz="1400" dirty="0"/>
            </a:fld>
            <a:endParaRPr lang="ar-SA" altLang="en-US" sz="1400" dirty="0"/>
          </a:p>
        </p:txBody>
      </p:sp>
      <p:pic>
        <p:nvPicPr>
          <p:cNvPr id="8195" name="Picture 2"/>
          <p:cNvPicPr>
            <a:picLocks noChangeAspect="1"/>
          </p:cNvPicPr>
          <p:nvPr/>
        </p:nvPicPr>
        <p:blipFill>
          <a:blip r:embed="rId1">
            <a:lum bright="-12000" contrast="12000"/>
          </a:blip>
          <a:srcRect b="3262"/>
          <a:stretch>
            <a:fillRect/>
          </a:stretch>
        </p:blipFill>
        <p:spPr>
          <a:xfrm>
            <a:off x="762000" y="1219200"/>
            <a:ext cx="7848600" cy="5638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6" name="Text Box 5"/>
          <p:cNvSpPr txBox="1"/>
          <p:nvPr/>
        </p:nvSpPr>
        <p:spPr>
          <a:xfrm>
            <a:off x="304800" y="152400"/>
            <a:ext cx="8686800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00FF"/>
                </a:solidFill>
                <a:latin typeface="Arial" panose="020B0604020202020204" pitchFamily="34" charset="0"/>
              </a:rPr>
              <a:t>Hormonal control of 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calcium</a:t>
            </a:r>
            <a:r>
              <a:rPr lang="en-US" altLang="en-US" sz="2400" b="1" dirty="0">
                <a:solidFill>
                  <a:srgbClr val="0000FF"/>
                </a:solidFill>
                <a:latin typeface="Arial" panose="020B0604020202020204" pitchFamily="34" charset="0"/>
              </a:rPr>
              <a:t>: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sz="2400" b="1" dirty="0">
                <a:solidFill>
                  <a:srgbClr val="0000FF"/>
                </a:solidFill>
                <a:latin typeface="Arial" panose="020B0604020202020204" pitchFamily="34" charset="0"/>
              </a:rPr>
              <a:t>homeostasis in mammals blood</a:t>
            </a:r>
            <a:endParaRPr lang="en-GB" altLang="en-US" sz="24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8197" name="Line 6"/>
          <p:cNvSpPr/>
          <p:nvPr/>
        </p:nvSpPr>
        <p:spPr>
          <a:xfrm>
            <a:off x="393700" y="1100138"/>
            <a:ext cx="8305800" cy="0"/>
          </a:xfrm>
          <a:prstGeom prst="line">
            <a:avLst/>
          </a:prstGeom>
          <a:ln w="38100" cap="flat" cmpd="sng">
            <a:solidFill>
              <a:srgbClr val="339966"/>
            </a:solidFill>
            <a:prstDash val="solid"/>
            <a:headEnd type="none" w="med" len="med"/>
            <a:tailEnd type="none" w="med" len="med"/>
          </a:ln>
        </p:spPr>
      </p:sp>
    </p:spTree>
    <p:custDataLst>
      <p:tags r:id="rId2"/>
    </p:custDataLst>
  </p:cSld>
  <p:clrMapOvr>
    <a:masterClrMapping/>
  </p:clrMapOvr>
  <p:transition spd="med"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1266" name="Rectangle 2"/>
          <p:cNvSpPr>
            <a:spLocks noGrp="1" noChangeArrowheads="1"/>
          </p:cNvSpPr>
          <p:nvPr>
            <p:ph idx="1"/>
          </p:nvPr>
        </p:nvSpPr>
        <p:spPr>
          <a:xfrm>
            <a:off x="76200" y="1403350"/>
            <a:ext cx="8915400" cy="5207000"/>
          </a:xfrm>
        </p:spPr>
        <p:txBody>
          <a:bodyPr vert="horz" wrap="square" lIns="91440" tIns="45720" rIns="91440" bIns="45720" numCol="1" anchor="t" anchorCtr="0" compatLnSpc="1">
            <a:spAutoFit/>
          </a:bodyPr>
          <a:lstStyle/>
          <a:p>
            <a:pPr marL="347980" marR="0" lvl="0" indent="-33845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SzTx/>
              <a:buFontTx/>
              <a:buChar char="•"/>
              <a:tabLst>
                <a:tab pos="2743200" algn="l"/>
              </a:tabLst>
              <a:defRPr/>
            </a:pP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Times" charset="0"/>
              </a:rPr>
              <a:t>The pancreas has both endocrine and exocrine functions.</a:t>
            </a:r>
            <a:endParaRPr kumimoji="0" lang="en-US" alt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Times" charset="0"/>
            </a:endParaRPr>
          </a:p>
          <a:p>
            <a:pPr marL="990600" marR="0" lvl="1" indent="-3048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SzTx/>
              <a:buFontTx/>
              <a:buChar char="–"/>
              <a:tabLst>
                <a:tab pos="2743200" algn="l"/>
              </a:tabLst>
              <a:defRPr/>
            </a:pPr>
            <a:r>
              <a:rPr kumimoji="0" lang="en-US" altLang="en-US" sz="1800" b="0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Times" charset="0"/>
              </a:rPr>
              <a:t>Exocrine function</a:t>
            </a:r>
            <a:r>
              <a:rPr kumimoji="0" lang="en-US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Times" charset="0"/>
              </a:rPr>
              <a:t>: secretion of bicarbonate ions and digestive enzymes.</a:t>
            </a:r>
            <a:endParaRPr kumimoji="0" lang="en-US" alt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Times" charset="0"/>
            </a:endParaRPr>
          </a:p>
          <a:p>
            <a:pPr marL="990600" marR="0" lvl="1" indent="-3048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SzTx/>
              <a:buFontTx/>
              <a:buChar char="–"/>
              <a:tabLst>
                <a:tab pos="2743200" algn="l"/>
              </a:tabLst>
              <a:defRPr/>
            </a:pPr>
            <a:r>
              <a:rPr kumimoji="0" lang="en-US" altLang="en-US" sz="1800" b="0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Times" charset="0"/>
              </a:rPr>
              <a:t>Endocrine function</a:t>
            </a:r>
            <a:r>
              <a:rPr kumimoji="0" lang="en-US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Times" charset="0"/>
              </a:rPr>
              <a:t>: </a:t>
            </a:r>
            <a:r>
              <a:rPr kumimoji="0" lang="en-US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cs typeface="Times" charset="0"/>
              </a:rPr>
              <a:t>insulin</a:t>
            </a:r>
            <a:r>
              <a:rPr kumimoji="0" lang="en-US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Times" charset="0"/>
              </a:rPr>
              <a:t> and </a:t>
            </a:r>
            <a:r>
              <a:rPr kumimoji="0" lang="en-US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cs typeface="Times" charset="0"/>
              </a:rPr>
              <a:t>glucagon</a:t>
            </a:r>
            <a:r>
              <a:rPr kumimoji="0" lang="en-US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Times" charset="0"/>
              </a:rPr>
              <a:t> are secreted by </a:t>
            </a:r>
            <a:r>
              <a:rPr kumimoji="0" lang="en-US" altLang="en-US" sz="2000" b="0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cs typeface="Times" charset="0"/>
              </a:rPr>
              <a:t>beta</a:t>
            </a:r>
            <a:r>
              <a:rPr kumimoji="0" lang="en-US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Times" charset="0"/>
              </a:rPr>
              <a:t> and </a:t>
            </a:r>
            <a:r>
              <a:rPr kumimoji="0" lang="en-US" altLang="en-US" sz="2000" b="0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cs typeface="Times" charset="0"/>
              </a:rPr>
              <a:t>alpha</a:t>
            </a:r>
            <a:r>
              <a:rPr kumimoji="0" lang="en-US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Times" charset="0"/>
              </a:rPr>
              <a:t> cells of </a:t>
            </a:r>
            <a:r>
              <a:rPr kumimoji="0" lang="en-US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cs typeface="Times" charset="0"/>
              </a:rPr>
              <a:t>islets of Langerhans</a:t>
            </a:r>
            <a:r>
              <a:rPr kumimoji="0" lang="en-US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Times" charset="0"/>
              </a:rPr>
              <a:t>.</a:t>
            </a:r>
            <a:endParaRPr kumimoji="0" lang="en-US" alt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Times" charset="0"/>
            </a:endParaRPr>
          </a:p>
          <a:p>
            <a:pPr marL="990600" marR="0" lvl="1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SzTx/>
              <a:buFontTx/>
              <a:buNone/>
              <a:tabLst>
                <a:tab pos="2743200" algn="l"/>
              </a:tabLst>
              <a:defRPr/>
            </a:pPr>
            <a:endParaRPr kumimoji="0" lang="en-US" altLang="en-US" sz="5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Times" charset="0"/>
            </a:endParaRPr>
          </a:p>
          <a:p>
            <a:pPr marL="990600" marR="0" lvl="1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Tx/>
              <a:buFontTx/>
              <a:buAutoNum type="arabicPeriod"/>
              <a:tabLst>
                <a:tab pos="2743200" algn="l"/>
              </a:tabLst>
              <a:defRPr/>
            </a:pPr>
            <a:r>
              <a:rPr kumimoji="0" lang="en-US" altLang="en-US" sz="2600" b="0" i="0" u="sng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cs typeface="Times" charset="0"/>
              </a:rPr>
              <a:t>Insulin:</a:t>
            </a:r>
            <a:r>
              <a:rPr kumimoji="0" lang="en-US" alt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Times" charset="0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Times" charset="0"/>
              </a:rPr>
              <a:t>a protein secreted by </a:t>
            </a:r>
            <a:r>
              <a:rPr kumimoji="0" lang="en-US" altLang="en-US" sz="2000" b="0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cs typeface="Times" charset="0"/>
              </a:rPr>
              <a:t>beta cells</a:t>
            </a:r>
            <a:r>
              <a:rPr kumimoji="0" lang="en-US" alt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Times" charset="0"/>
              </a:rPr>
              <a:t>.</a:t>
            </a:r>
            <a:endParaRPr kumimoji="0" lang="en-US" altLang="en-US" sz="2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Times" charset="0"/>
            </a:endParaRPr>
          </a:p>
          <a:p>
            <a:pPr marL="1314450" marR="0" lvl="2" indent="-28130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SzTx/>
              <a:buFontTx/>
              <a:buChar char="•"/>
              <a:tabLst>
                <a:tab pos="2743200" algn="l"/>
              </a:tabLst>
              <a:defRPr/>
            </a:pPr>
            <a:r>
              <a:rPr kumimoji="0" lang="en-US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Times" charset="0"/>
              </a:rPr>
              <a:t>Lowers blood glucose levels.</a:t>
            </a:r>
            <a:endParaRPr kumimoji="0" lang="en-US" alt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Times" charset="0"/>
            </a:endParaRPr>
          </a:p>
          <a:p>
            <a:pPr marL="1581150" marR="0" lvl="3" indent="-26860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SzTx/>
              <a:buFontTx/>
              <a:buChar char="–"/>
              <a:tabLst>
                <a:tab pos="2743200" algn="l"/>
              </a:tabLst>
              <a:defRPr/>
            </a:pPr>
            <a:r>
              <a:rPr kumimoji="0" lang="en-US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Times" charset="0"/>
              </a:rPr>
              <a:t>Stimulates all body cells (except brain cells) to take up glucose.</a:t>
            </a:r>
            <a:endParaRPr kumimoji="0" lang="en-US" alt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Times" charset="0"/>
            </a:endParaRPr>
          </a:p>
          <a:p>
            <a:pPr marL="1581150" marR="0" lvl="3" indent="-26860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SzTx/>
              <a:buFontTx/>
              <a:buChar char="–"/>
              <a:tabLst>
                <a:tab pos="2743200" algn="l"/>
              </a:tabLst>
              <a:defRPr/>
            </a:pPr>
            <a:r>
              <a:rPr kumimoji="0" lang="en-US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Times" charset="0"/>
              </a:rPr>
              <a:t>Slows </a:t>
            </a:r>
            <a:r>
              <a:rPr kumimoji="0" lang="en-US" alt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Times" charset="0"/>
              </a:rPr>
              <a:t>glycogenolysis</a:t>
            </a:r>
            <a:r>
              <a:rPr kumimoji="0" lang="en-US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Times" charset="0"/>
              </a:rPr>
              <a:t> (a source of glucose).</a:t>
            </a:r>
            <a:endParaRPr kumimoji="0" lang="en-US" alt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Times" charset="0"/>
            </a:endParaRPr>
          </a:p>
          <a:p>
            <a:pPr marL="1581150" marR="0" lvl="3" indent="-26860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SzTx/>
              <a:buFontTx/>
              <a:buChar char="–"/>
              <a:tabLst>
                <a:tab pos="2743200" algn="l"/>
              </a:tabLst>
              <a:defRPr/>
            </a:pPr>
            <a:r>
              <a:rPr kumimoji="0" lang="en-US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Times" charset="0"/>
              </a:rPr>
              <a:t>Inhibits gluconeogenesis.</a:t>
            </a:r>
            <a:endParaRPr kumimoji="0" lang="en-US" alt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Times" charset="0"/>
            </a:endParaRPr>
          </a:p>
          <a:p>
            <a:pPr marL="1314450" marR="0" lvl="2" indent="-28130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SzTx/>
              <a:buFontTx/>
              <a:buChar char="•"/>
              <a:tabLst>
                <a:tab pos="2743200" algn="l"/>
              </a:tabLst>
              <a:defRPr/>
            </a:pPr>
            <a:r>
              <a:rPr kumimoji="0" lang="en-US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Times" charset="0"/>
              </a:rPr>
              <a:t>Secretion is regulated by glucose in blood (</a:t>
            </a:r>
            <a:r>
              <a:rPr kumimoji="0" lang="en-US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Times" charset="0"/>
              </a:rPr>
              <a:t>negative feedback</a:t>
            </a:r>
            <a:r>
              <a:rPr kumimoji="0" lang="en-US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Times" charset="0"/>
              </a:rPr>
              <a:t>).</a:t>
            </a:r>
            <a:endParaRPr kumimoji="0" lang="en-US" alt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Times" charset="0"/>
            </a:endParaRPr>
          </a:p>
          <a:p>
            <a:pPr marL="1314450" marR="0" lvl="2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SzTx/>
              <a:buFontTx/>
              <a:buNone/>
              <a:tabLst>
                <a:tab pos="2743200" algn="l"/>
              </a:tabLst>
              <a:defRPr/>
            </a:pPr>
            <a:endParaRPr kumimoji="0" lang="en-US" altLang="en-US" sz="1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Times" charset="0"/>
            </a:endParaRPr>
          </a:p>
          <a:p>
            <a:pPr marL="990600" marR="0" lvl="1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SzTx/>
              <a:buFontTx/>
              <a:buChar char="–"/>
              <a:tabLst>
                <a:tab pos="2743200" algn="l"/>
              </a:tabLst>
              <a:defRPr/>
            </a:pPr>
            <a:r>
              <a:rPr kumimoji="0" lang="en-US" altLang="en-US" sz="21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cs typeface="Times" charset="0"/>
              </a:rPr>
              <a:t>Hypo-</a:t>
            </a:r>
            <a:r>
              <a:rPr kumimoji="0" lang="en-US" altLang="en-US" sz="21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cs typeface="Times" charset="0"/>
              </a:rPr>
              <a:t>insulinism</a:t>
            </a:r>
            <a:r>
              <a:rPr kumimoji="0" lang="en-US" altLang="en-US" sz="21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cs typeface="Times" charset="0"/>
              </a:rPr>
              <a:t>:</a:t>
            </a:r>
            <a:r>
              <a:rPr kumimoji="0" lang="en-US" altLang="en-US" sz="2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Times" charset="0"/>
              </a:rPr>
              <a:t> </a:t>
            </a:r>
            <a:r>
              <a:rPr kumimoji="0" lang="en-US" altLang="en-US" sz="21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Times" charset="0"/>
              </a:rPr>
              <a:t>diabetes mellitus</a:t>
            </a:r>
            <a:r>
              <a:rPr kumimoji="0" lang="en-US" altLang="en-US" sz="2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Times" charset="0"/>
              </a:rPr>
              <a:t>.</a:t>
            </a:r>
            <a:endParaRPr kumimoji="0" lang="en-US" altLang="en-US" sz="21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Times" charset="0"/>
            </a:endParaRPr>
          </a:p>
          <a:p>
            <a:pPr marL="1314450" marR="0" lvl="2" indent="-28130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SzTx/>
              <a:buFontTx/>
              <a:buChar char="•"/>
              <a:tabLst>
                <a:tab pos="2743200" algn="l"/>
              </a:tabLst>
              <a:defRPr/>
            </a:pPr>
            <a:r>
              <a:rPr kumimoji="0" lang="en-US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Times" charset="0"/>
              </a:rPr>
              <a:t>Hereditary factors and play a role in its development.</a:t>
            </a:r>
            <a:endParaRPr kumimoji="0" lang="en-US" alt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Times" charset="0"/>
            </a:endParaRPr>
          </a:p>
          <a:p>
            <a:pPr marL="1314450" marR="0" lvl="2" indent="-28130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SzTx/>
              <a:buFontTx/>
              <a:buChar char="•"/>
              <a:tabLst>
                <a:tab pos="2743200" algn="l"/>
              </a:tabLst>
              <a:defRPr/>
            </a:pPr>
            <a:r>
              <a:rPr kumimoji="0" lang="en-US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Times" charset="0"/>
              </a:rPr>
              <a:t>High blood sugar levels </a:t>
            </a:r>
            <a:r>
              <a:rPr kumimoji="0" lang="en-US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" charset="0"/>
                <a:cs typeface="Times" charset="0"/>
              </a:rPr>
              <a:t>–</a:t>
            </a:r>
            <a:r>
              <a:rPr kumimoji="0" lang="en-US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Times" charset="0"/>
              </a:rPr>
              <a:t> sugar is excreted in the urine.</a:t>
            </a:r>
            <a:endParaRPr kumimoji="0" lang="en-US" alt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Times" charset="0"/>
            </a:endParaRPr>
          </a:p>
          <a:p>
            <a:pPr marL="1314450" marR="0" lvl="2" indent="-28130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SzTx/>
              <a:buFontTx/>
              <a:buChar char="•"/>
              <a:tabLst>
                <a:tab pos="2743200" algn="l"/>
              </a:tabLst>
              <a:defRPr/>
            </a:pPr>
            <a:r>
              <a:rPr kumimoji="0" lang="en-US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Times" charset="0"/>
              </a:rPr>
              <a:t>Symptoms: excessive urination and excessive thirst.</a:t>
            </a:r>
            <a:endParaRPr kumimoji="0" lang="en-US" alt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Times" charset="0"/>
            </a:endParaRPr>
          </a:p>
        </p:txBody>
      </p:sp>
      <p:sp>
        <p:nvSpPr>
          <p:cNvPr id="9219" name="Rectangle 3"/>
          <p:cNvSpPr>
            <a:spLocks noGrp="1"/>
          </p:cNvSpPr>
          <p:nvPr>
            <p:ph type="title"/>
          </p:nvPr>
        </p:nvSpPr>
        <p:spPr>
          <a:xfrm>
            <a:off x="393700" y="-14287"/>
            <a:ext cx="8305800" cy="1098550"/>
          </a:xfrm>
          <a:ln/>
        </p:spPr>
        <p:txBody>
          <a:bodyPr vert="horz" wrap="square" lIns="91440" tIns="45720" rIns="91440" bIns="45720" anchor="ctr">
            <a:spAutoFit/>
          </a:bodyPr>
          <a:p>
            <a:pPr algn="l" eaLnBrk="1" hangingPunct="1"/>
            <a:r>
              <a:rPr lang="en-US" altLang="en-US" sz="2800" b="1" dirty="0">
                <a:solidFill>
                  <a:srgbClr val="0000FF"/>
                </a:solidFill>
                <a:cs typeface="Times" charset="0"/>
              </a:rPr>
              <a:t>5.</a:t>
            </a:r>
            <a:r>
              <a:rPr lang="en-US" altLang="en-US" sz="2000" b="1" dirty="0">
                <a:solidFill>
                  <a:srgbClr val="0000FF"/>
                </a:solidFill>
                <a:cs typeface="Times" charset="0"/>
              </a:rPr>
              <a:t> </a:t>
            </a:r>
            <a:r>
              <a:rPr lang="en-US" altLang="en-US" sz="2800" b="1" dirty="0">
                <a:solidFill>
                  <a:srgbClr val="0000FF"/>
                </a:solidFill>
                <a:cs typeface="Times" charset="0"/>
              </a:rPr>
              <a:t>Pancreas</a:t>
            </a:r>
            <a:r>
              <a:rPr lang="en-US" altLang="en-US" sz="2000" b="1" dirty="0">
                <a:solidFill>
                  <a:srgbClr val="0000FF"/>
                </a:solidFill>
                <a:cs typeface="Times" charset="0"/>
              </a:rPr>
              <a:t>: </a:t>
            </a:r>
            <a:br>
              <a:rPr lang="en-US" altLang="en-US" sz="2000" b="1" dirty="0">
                <a:solidFill>
                  <a:srgbClr val="0000FF"/>
                </a:solidFill>
                <a:cs typeface="Times" charset="0"/>
              </a:rPr>
            </a:br>
            <a:r>
              <a:rPr lang="en-US" altLang="en-US" sz="2000" b="1" dirty="0">
                <a:solidFill>
                  <a:schemeClr val="tx1"/>
                </a:solidFill>
                <a:cs typeface="Times" charset="0"/>
              </a:rPr>
              <a:t>The e</a:t>
            </a:r>
            <a:r>
              <a:rPr lang="en-US" altLang="en-US" sz="1800" b="1" dirty="0">
                <a:solidFill>
                  <a:schemeClr val="tx1"/>
                </a:solidFill>
                <a:cs typeface="Times" charset="0"/>
              </a:rPr>
              <a:t>ndocrine tissues of the pancreas secrete insulin and</a:t>
            </a:r>
            <a:r>
              <a:rPr lang="en-GB" altLang="en-US" sz="1800" b="1" dirty="0">
                <a:solidFill>
                  <a:schemeClr val="tx1"/>
                </a:solidFill>
                <a:cs typeface="Times" charset="0"/>
              </a:rPr>
              <a:t> </a:t>
            </a:r>
            <a:r>
              <a:rPr lang="en-US" altLang="en-US" sz="1800" b="1" dirty="0">
                <a:solidFill>
                  <a:schemeClr val="tx1"/>
                </a:solidFill>
                <a:cs typeface="Times" charset="0"/>
              </a:rPr>
              <a:t>glucagon, antagonistic hormones that regulate blood glucose</a:t>
            </a:r>
            <a:endParaRPr lang="en-US" altLang="en-US" sz="1800" b="1" dirty="0">
              <a:solidFill>
                <a:schemeClr val="tx1"/>
              </a:solidFill>
              <a:ea typeface="Times" charset="0"/>
            </a:endParaRPr>
          </a:p>
        </p:txBody>
      </p:sp>
      <p:sp>
        <p:nvSpPr>
          <p:cNvPr id="9220" name="Line 6"/>
          <p:cNvSpPr/>
          <p:nvPr/>
        </p:nvSpPr>
        <p:spPr>
          <a:xfrm>
            <a:off x="393700" y="1100138"/>
            <a:ext cx="8305800" cy="0"/>
          </a:xfrm>
          <a:prstGeom prst="line">
            <a:avLst/>
          </a:prstGeom>
          <a:ln w="38100" cap="flat" cmpd="sng">
            <a:solidFill>
              <a:srgbClr val="339966"/>
            </a:solidFill>
            <a:prstDash val="solid"/>
            <a:headEnd type="none" w="med" len="med"/>
            <a:tailEnd type="none" w="med" len="med"/>
          </a:ln>
        </p:spPr>
      </p:sp>
    </p:spTree>
    <p:custDataLst>
      <p:tags r:id="rId1"/>
    </p:custDataLst>
  </p:cSld>
  <p:clrMapOvr>
    <a:masterClrMapping/>
  </p:clrMapOvr>
  <p:transition spd="med"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0242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ar-SA" altLang="en-US" sz="1400" dirty="0"/>
            </a:fld>
            <a:endParaRPr lang="ar-SA" altLang="en-US" sz="1400" dirty="0"/>
          </a:p>
        </p:txBody>
      </p:sp>
      <p:sp>
        <p:nvSpPr>
          <p:cNvPr id="10243" name="Rectangle 2"/>
          <p:cNvSpPr>
            <a:spLocks noGrp="1"/>
          </p:cNvSpPr>
          <p:nvPr>
            <p:ph idx="1"/>
          </p:nvPr>
        </p:nvSpPr>
        <p:spPr>
          <a:xfrm>
            <a:off x="76200" y="522288"/>
            <a:ext cx="8991600" cy="5035550"/>
          </a:xfrm>
          <a:ln/>
        </p:spPr>
        <p:txBody>
          <a:bodyPr vert="horz" wrap="square" lIns="91440" tIns="45720" rIns="91440" bIns="45720" anchor="t">
            <a:spAutoFit/>
          </a:bodyPr>
          <a:p>
            <a:pPr marL="990600" lvl="1" indent="-533400" defTabSz="0" eaLnBrk="1" hangingPunct="1">
              <a:buClr>
                <a:srgbClr val="0000FF"/>
              </a:buClr>
              <a:buAutoNum type="alphaLcParenR"/>
              <a:tabLst>
                <a:tab pos="2743200" algn="l"/>
              </a:tabLst>
            </a:pPr>
            <a:r>
              <a:rPr lang="en-US" altLang="en-US" sz="2000" dirty="0">
                <a:solidFill>
                  <a:srgbClr val="0000FF"/>
                </a:solidFill>
                <a:cs typeface="Times" charset="0"/>
              </a:rPr>
              <a:t>Type 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000" dirty="0">
                <a:solidFill>
                  <a:srgbClr val="0000FF"/>
                </a:solidFill>
                <a:cs typeface="Times" charset="0"/>
              </a:rPr>
              <a:t> </a:t>
            </a:r>
            <a:r>
              <a:rPr lang="en-US" altLang="en-US" sz="2000" i="1" dirty="0">
                <a:solidFill>
                  <a:srgbClr val="0000FF"/>
                </a:solidFill>
                <a:cs typeface="Times" charset="0"/>
              </a:rPr>
              <a:t>diabetes mellitus</a:t>
            </a:r>
            <a:r>
              <a:rPr lang="en-US" altLang="en-US" sz="2000" dirty="0">
                <a:cs typeface="Times" charset="0"/>
              </a:rPr>
              <a:t> (</a:t>
            </a:r>
            <a:r>
              <a:rPr lang="en-US" altLang="en-US" sz="1800" dirty="0">
                <a:solidFill>
                  <a:srgbClr val="FF0000"/>
                </a:solidFill>
                <a:cs typeface="Times" charset="0"/>
              </a:rPr>
              <a:t>insulin-dependent diabetes</a:t>
            </a:r>
            <a:r>
              <a:rPr lang="en-US" altLang="en-US" sz="2000" dirty="0">
                <a:cs typeface="Times" charset="0"/>
              </a:rPr>
              <a:t>).</a:t>
            </a:r>
            <a:endParaRPr lang="en-US" altLang="en-US" sz="2000" dirty="0">
              <a:cs typeface="Times" charset="0"/>
            </a:endParaRPr>
          </a:p>
          <a:p>
            <a:pPr marL="1314450" lvl="2" indent="-457200" defTabSz="0"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1800" dirty="0">
                <a:cs typeface="Times" charset="0"/>
              </a:rPr>
              <a:t>Autoimmune disorder.</a:t>
            </a:r>
            <a:endParaRPr lang="en-US" altLang="en-US" sz="1800" dirty="0">
              <a:cs typeface="Times" charset="0"/>
            </a:endParaRPr>
          </a:p>
          <a:p>
            <a:pPr marL="1314450" lvl="2" indent="-457200" defTabSz="0"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1800" dirty="0">
                <a:cs typeface="Times" charset="0"/>
              </a:rPr>
              <a:t>Usually appears in childhood </a:t>
            </a:r>
            <a:r>
              <a:rPr lang="" altLang="en-US" sz="1800" dirty="0">
                <a:cs typeface="Times" charset="0"/>
              </a:rPr>
              <a:t>الطفولة</a:t>
            </a:r>
            <a:r>
              <a:rPr lang="en-US" altLang="en-US" sz="1800" dirty="0">
                <a:cs typeface="Times" charset="0"/>
              </a:rPr>
              <a:t>.</a:t>
            </a:r>
            <a:endParaRPr lang="en-US" altLang="en-US" sz="1800" dirty="0">
              <a:cs typeface="Times" charset="0"/>
            </a:endParaRPr>
          </a:p>
          <a:p>
            <a:pPr marL="1314450" lvl="2" indent="-457200" defTabSz="0"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1800" dirty="0">
                <a:cs typeface="Times" charset="0"/>
              </a:rPr>
              <a:t>Treatment: insulin injections.</a:t>
            </a:r>
            <a:endParaRPr lang="en-US" altLang="en-US" sz="1800" dirty="0">
              <a:cs typeface="Times" charset="0"/>
            </a:endParaRPr>
          </a:p>
          <a:p>
            <a:pPr marL="1314450" lvl="2" indent="-457200" defTabSz="0" eaLnBrk="1" hangingPunct="1">
              <a:buClr>
                <a:srgbClr val="339933"/>
              </a:buClr>
              <a:buNone/>
              <a:tabLst>
                <a:tab pos="2743200" algn="l"/>
              </a:tabLst>
            </a:pPr>
            <a:endParaRPr lang="en-US" altLang="en-US" sz="1400" dirty="0">
              <a:cs typeface="Times" charset="0"/>
            </a:endParaRPr>
          </a:p>
          <a:p>
            <a:pPr marL="990600" lvl="1" indent="-533400" defTabSz="0" eaLnBrk="1" hangingPunct="1">
              <a:buClr>
                <a:srgbClr val="0000FF"/>
              </a:buClr>
              <a:buAutoNum type="alphaLcParenR" startAt="2"/>
              <a:tabLst>
                <a:tab pos="2743200" algn="l"/>
              </a:tabLst>
            </a:pPr>
            <a:r>
              <a:rPr lang="en-US" altLang="en-US" sz="2000" dirty="0">
                <a:solidFill>
                  <a:srgbClr val="0000FF"/>
                </a:solidFill>
                <a:cs typeface="Times" charset="0"/>
              </a:rPr>
              <a:t>Type 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altLang="en-US" sz="2000" dirty="0">
                <a:solidFill>
                  <a:srgbClr val="0000FF"/>
                </a:solidFill>
                <a:cs typeface="Times" charset="0"/>
              </a:rPr>
              <a:t> </a:t>
            </a:r>
            <a:r>
              <a:rPr lang="en-US" altLang="en-US" sz="2000" i="1" dirty="0">
                <a:solidFill>
                  <a:srgbClr val="0000FF"/>
                </a:solidFill>
                <a:cs typeface="Times" charset="0"/>
              </a:rPr>
              <a:t>diabetes mellitus</a:t>
            </a:r>
            <a:r>
              <a:rPr lang="en-US" altLang="en-US" sz="2000" dirty="0">
                <a:cs typeface="Times" charset="0"/>
              </a:rPr>
              <a:t> (</a:t>
            </a:r>
            <a:r>
              <a:rPr lang="en-US" altLang="en-US" sz="1800" dirty="0">
                <a:solidFill>
                  <a:srgbClr val="FF0000"/>
                </a:solidFill>
                <a:cs typeface="Times" charset="0"/>
              </a:rPr>
              <a:t>non-insulin-dependent diabetes</a:t>
            </a:r>
            <a:r>
              <a:rPr lang="en-US" altLang="en-US" sz="2000" dirty="0">
                <a:cs typeface="Times" charset="0"/>
              </a:rPr>
              <a:t>).</a:t>
            </a:r>
            <a:endParaRPr lang="en-US" altLang="en-US" sz="2000" dirty="0">
              <a:cs typeface="Times" charset="0"/>
            </a:endParaRPr>
          </a:p>
          <a:p>
            <a:pPr marL="1314450" lvl="2" indent="-457200" defTabSz="0"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1800" dirty="0">
                <a:cs typeface="Times" charset="0"/>
              </a:rPr>
              <a:t>Usually due to </a:t>
            </a:r>
            <a:r>
              <a:rPr lang="en-US" altLang="en-US" sz="1800" u="sng" dirty="0">
                <a:cs typeface="Times" charset="0"/>
              </a:rPr>
              <a:t>target cells</a:t>
            </a:r>
            <a:r>
              <a:rPr lang="en-US" altLang="en-US" sz="1800" dirty="0">
                <a:cs typeface="Times" charset="0"/>
              </a:rPr>
              <a:t> having a decreased </a:t>
            </a:r>
            <a:r>
              <a:rPr lang="en-US" altLang="en-US" sz="1800" u="sng" dirty="0">
                <a:cs typeface="Times" charset="0"/>
              </a:rPr>
              <a:t>responsiveness</a:t>
            </a:r>
            <a:r>
              <a:rPr lang="en-US" altLang="en-US" sz="1800" dirty="0">
                <a:cs typeface="Times" charset="0"/>
              </a:rPr>
              <a:t> to insulin. </a:t>
            </a:r>
            <a:endParaRPr lang="en-US" altLang="en-US" sz="1800" dirty="0">
              <a:cs typeface="Times" charset="0"/>
            </a:endParaRPr>
          </a:p>
          <a:p>
            <a:pPr marL="1314450" lvl="2" indent="-457200" defTabSz="0"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1800" dirty="0">
                <a:cs typeface="Times" charset="0"/>
              </a:rPr>
              <a:t>Usually occurs after age 40 </a:t>
            </a:r>
            <a:r>
              <a:rPr lang="en-US" altLang="en-US" sz="1800" dirty="0">
                <a:latin typeface="Times" charset="0"/>
                <a:cs typeface="Times" charset="0"/>
              </a:rPr>
              <a:t>–</a:t>
            </a:r>
            <a:r>
              <a:rPr lang="en-US" altLang="en-US" sz="1800" dirty="0">
                <a:cs typeface="Times" charset="0"/>
              </a:rPr>
              <a:t> risk increases with age.</a:t>
            </a:r>
            <a:endParaRPr lang="en-US" altLang="en-US" sz="1800" dirty="0">
              <a:cs typeface="Times" charset="0"/>
            </a:endParaRPr>
          </a:p>
          <a:p>
            <a:pPr marL="1314450" lvl="2" indent="-457200" defTabSz="0"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1800" dirty="0">
                <a:cs typeface="Times" charset="0"/>
              </a:rPr>
              <a:t>Accounts for over 90% of diabetes cases.</a:t>
            </a:r>
            <a:endParaRPr lang="en-US" altLang="en-US" sz="1800" dirty="0">
              <a:cs typeface="Times" charset="0"/>
            </a:endParaRPr>
          </a:p>
          <a:p>
            <a:pPr marL="1314450" lvl="2" indent="-457200" defTabSz="0" eaLnBrk="1" hangingPunct="1">
              <a:buClr>
                <a:srgbClr val="339933"/>
              </a:buClr>
              <a:buNone/>
              <a:tabLst>
                <a:tab pos="2743200" algn="l"/>
              </a:tabLst>
            </a:pPr>
            <a:endParaRPr lang="en-US" altLang="en-US" sz="1200" dirty="0">
              <a:cs typeface="Times" charset="0"/>
            </a:endParaRPr>
          </a:p>
          <a:p>
            <a:pPr marL="990600" lvl="1" indent="-533400" defTabSz="0" eaLnBrk="1" hangingPunct="1">
              <a:buClr>
                <a:srgbClr val="0000FF"/>
              </a:buClr>
              <a:buAutoNum type="arabicPeriod" startAt="2"/>
              <a:tabLst>
                <a:tab pos="2743200" algn="l"/>
              </a:tabLst>
            </a:pPr>
            <a:r>
              <a:rPr lang="en-US" altLang="en-US" sz="2600" u="sng" dirty="0">
                <a:solidFill>
                  <a:srgbClr val="0000FF"/>
                </a:solidFill>
                <a:cs typeface="Times" charset="0"/>
              </a:rPr>
              <a:t>Glucagon:</a:t>
            </a:r>
            <a:r>
              <a:rPr lang="en-US" altLang="en-US" sz="2600" dirty="0">
                <a:cs typeface="Times" charset="0"/>
              </a:rPr>
              <a:t> </a:t>
            </a:r>
            <a:r>
              <a:rPr lang="en-US" altLang="en-US" sz="2000" dirty="0">
                <a:cs typeface="Times" charset="0"/>
              </a:rPr>
              <a:t>a protein secreted by </a:t>
            </a:r>
            <a:r>
              <a:rPr lang="en-US" altLang="en-US" sz="2000" u="sng" dirty="0">
                <a:solidFill>
                  <a:srgbClr val="FF0000"/>
                </a:solidFill>
                <a:cs typeface="Times" charset="0"/>
              </a:rPr>
              <a:t>alpha cells</a:t>
            </a:r>
            <a:r>
              <a:rPr lang="en-US" altLang="en-US" sz="2000" dirty="0">
                <a:cs typeface="Times" charset="0"/>
              </a:rPr>
              <a:t>.</a:t>
            </a:r>
            <a:endParaRPr lang="en-US" altLang="en-US" sz="2000" dirty="0">
              <a:cs typeface="Times" charset="0"/>
            </a:endParaRPr>
          </a:p>
          <a:p>
            <a:pPr marL="1314450" lvl="2" indent="-457200" defTabSz="0"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000" dirty="0">
                <a:cs typeface="Times" charset="0"/>
              </a:rPr>
              <a:t>Raises blood glucose levels. </a:t>
            </a:r>
            <a:endParaRPr lang="en-US" altLang="en-US" sz="2000" dirty="0">
              <a:cs typeface="Times" charset="0"/>
            </a:endParaRPr>
          </a:p>
          <a:p>
            <a:pPr marL="1581150" lvl="3" indent="-381000" defTabSz="0"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1800" dirty="0">
                <a:cs typeface="Times" charset="0"/>
              </a:rPr>
              <a:t>Stimulates glycogenolysis in the liver and skeletal muscle to produce glucose. </a:t>
            </a:r>
            <a:endParaRPr lang="en-US" altLang="en-US" sz="1800" dirty="0">
              <a:cs typeface="Times" charset="0"/>
            </a:endParaRPr>
          </a:p>
          <a:p>
            <a:pPr marL="1581150" lvl="3" indent="-381000" defTabSz="0"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1800" dirty="0">
                <a:cs typeface="Times" charset="0"/>
              </a:rPr>
              <a:t>Secretion is regulated by glucose in blood (negative feedback).</a:t>
            </a:r>
            <a:r>
              <a:rPr lang="en-US" altLang="en-US" sz="1600" dirty="0">
                <a:cs typeface="Times" charset="0"/>
              </a:rPr>
              <a:t> </a:t>
            </a:r>
            <a:endParaRPr lang="en-US" altLang="en-US" sz="1600" dirty="0">
              <a:ea typeface="Times" charset="0"/>
            </a:endParaRPr>
          </a:p>
        </p:txBody>
      </p:sp>
    </p:spTree>
    <p:custDataLst>
      <p:tags r:id="rId1"/>
    </p:custDataLst>
  </p:cSld>
  <p:clrMapOvr>
    <a:masterClrMapping/>
  </p:clrMapOvr>
  <p:transition spd="med">
    <p:random/>
  </p:transition>
</p:sld>
</file>

<file path=ppt/tags/tag1.xml><?xml version="1.0" encoding="utf-8"?>
<p:tagLst xmlns:p="http://schemas.openxmlformats.org/presentationml/2006/main">
  <p:tag name="ARTICULATE_SLIDE_THUMBNAIL_REFRESH" val="1"/>
</p:tagLst>
</file>

<file path=ppt/tags/tag10.xml><?xml version="1.0" encoding="utf-8"?>
<p:tagLst xmlns:p="http://schemas.openxmlformats.org/presentationml/2006/main">
  <p:tag name="ARTICULATE_SLIDE_THUMBNAIL_REFRESH" val="1"/>
</p:tagLst>
</file>

<file path=ppt/tags/tag11.xml><?xml version="1.0" encoding="utf-8"?>
<p:tagLst xmlns:p="http://schemas.openxmlformats.org/presentationml/2006/main">
  <p:tag name="ARTICULATE_SLIDE_THUMBNAIL_REFRESH" val="1"/>
</p:tagLst>
</file>

<file path=ppt/tags/tag12.xml><?xml version="1.0" encoding="utf-8"?>
<p:tagLst xmlns:p="http://schemas.openxmlformats.org/presentationml/2006/main">
  <p:tag name="ARTICULATE_SLIDE_THUMBNAIL_REFRESH" val="1"/>
</p:tagLst>
</file>

<file path=ppt/tags/tag13.xml><?xml version="1.0" encoding="utf-8"?>
<p:tagLst xmlns:p="http://schemas.openxmlformats.org/presentationml/2006/main">
  <p:tag name="ARTICULATE_SLIDE_THUMBNAIL_REFRESH" val="1"/>
</p:tagLst>
</file>

<file path=ppt/tags/tag14.xml><?xml version="1.0" encoding="utf-8"?>
<p:tagLst xmlns:p="http://schemas.openxmlformats.org/presentationml/2006/main">
  <p:tag name="ARTICULATE_SLIDE_THUMBNAIL_REFRESH" val="1"/>
</p:tagLst>
</file>

<file path=ppt/tags/tag15.xml><?xml version="1.0" encoding="utf-8"?>
<p:tagLst xmlns:p="http://schemas.openxmlformats.org/presentationml/2006/main">
  <p:tag name="ARTICULATE_SLIDE_THUMBNAIL_REFRESH" val="1"/>
</p:tagLst>
</file>

<file path=ppt/tags/tag16.xml><?xml version="1.0" encoding="utf-8"?>
<p:tagLst xmlns:p="http://schemas.openxmlformats.org/presentationml/2006/main">
  <p:tag name="ARTICULATE_SLIDE_THUMBNAIL_REFRESH" val="1"/>
</p:tagLst>
</file>

<file path=ppt/tags/tag17.xml><?xml version="1.0" encoding="utf-8"?>
<p:tagLst xmlns:p="http://schemas.openxmlformats.org/presentationml/2006/main">
  <p:tag name="ARTICULATE_SLIDE_THUMBNAIL_REFRESH" val="1"/>
</p:tagLst>
</file>

<file path=ppt/tags/tag2.xml><?xml version="1.0" encoding="utf-8"?>
<p:tagLst xmlns:p="http://schemas.openxmlformats.org/presentationml/2006/main">
  <p:tag name="ARTICULATE_SLIDE_THUMBNAIL_REFRESH" val="1"/>
</p:tagLst>
</file>

<file path=ppt/tags/tag3.xml><?xml version="1.0" encoding="utf-8"?>
<p:tagLst xmlns:p="http://schemas.openxmlformats.org/presentationml/2006/main">
  <p:tag name="ARTICULATE_SLIDE_THUMBNAIL_REFRESH" val="1"/>
</p:tagLst>
</file>

<file path=ppt/tags/tag4.xml><?xml version="1.0" encoding="utf-8"?>
<p:tagLst xmlns:p="http://schemas.openxmlformats.org/presentationml/2006/main">
  <p:tag name="ARTICULATE_SLIDE_THUMBNAIL_REFRESH" val="1"/>
</p:tagLst>
</file>

<file path=ppt/tags/tag5.xml><?xml version="1.0" encoding="utf-8"?>
<p:tagLst xmlns:p="http://schemas.openxmlformats.org/presentationml/2006/main">
  <p:tag name="ARTICULATE_SLIDE_THUMBNAIL_REFRESH" val="1"/>
</p:tagLst>
</file>

<file path=ppt/tags/tag6.xml><?xml version="1.0" encoding="utf-8"?>
<p:tagLst xmlns:p="http://schemas.openxmlformats.org/presentationml/2006/main">
  <p:tag name="ARTICULATE_SLIDE_THUMBNAIL_REFRESH" val="1"/>
</p:tagLst>
</file>

<file path=ppt/tags/tag7.xml><?xml version="1.0" encoding="utf-8"?>
<p:tagLst xmlns:p="http://schemas.openxmlformats.org/presentationml/2006/main">
  <p:tag name="ARTICULATE_SLIDE_THUMBNAIL_REFRESH" val="1"/>
</p:tagLst>
</file>

<file path=ppt/tags/tag8.xml><?xml version="1.0" encoding="utf-8"?>
<p:tagLst xmlns:p="http://schemas.openxmlformats.org/presentationml/2006/main">
  <p:tag name="ARTICULATE_SLIDE_THUMBNAIL_REFRESH" val="1"/>
</p:tagLst>
</file>

<file path=ppt/tags/tag9.xml><?xml version="1.0" encoding="utf-8"?>
<p:tagLst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6278</Words>
  <Application>WPS Presentation</Application>
  <PresentationFormat>On-screen Show (4:3)</PresentationFormat>
  <Paragraphs>209</Paragraphs>
  <Slides>19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4" baseType="lpstr">
      <vt:lpstr>Arial</vt:lpstr>
      <vt:lpstr>SimSun</vt:lpstr>
      <vt:lpstr>Wingdings</vt:lpstr>
      <vt:lpstr>MS PGothic</vt:lpstr>
      <vt:lpstr>Impact</vt:lpstr>
      <vt:lpstr>FranklinGotTDemCon</vt:lpstr>
      <vt:lpstr>Times New Roman</vt:lpstr>
      <vt:lpstr>Times</vt:lpstr>
      <vt:lpstr>Arial Unicode MS</vt:lpstr>
      <vt:lpstr>Symbol</vt:lpstr>
      <vt:lpstr>Courier10 BT</vt:lpstr>
      <vt:lpstr>Microsoft YaHei</vt:lpstr>
      <vt:lpstr/>
      <vt:lpstr>Arial Unicode MS</vt:lpstr>
      <vt:lpstr>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sameh</cp:lastModifiedBy>
  <cp:revision>93</cp:revision>
  <dcterms:created xsi:type="dcterms:W3CDTF">2006-05-06T20:26:14Z</dcterms:created>
  <dcterms:modified xsi:type="dcterms:W3CDTF">2018-01-22T20:30:17Z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DC814410-03CA-4A77-8208-58DDCF28CC37</vt:lpwstr>
  </property>
  <property fmtid="{D5CDD505-2E9C-101B-9397-08002B2CF9AE}" pid="3" name="ArticulatePath">
    <vt:lpwstr>Lecture 26</vt:lpwstr>
  </property>
  <property fmtid="{D5CDD505-2E9C-101B-9397-08002B2CF9AE}" pid="4" name="KSOProductBuildVer">
    <vt:lpwstr>1033-10.2.0.5978</vt:lpwstr>
  </property>
</Properties>
</file>