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58"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E1C32814-B2D3-4F8C-A113-06237B1AF1DC}" type="datetimeFigureOut">
              <a:rPr lang="en-US" smtClean="0"/>
              <a:pPr/>
              <a:t>1/5/2010</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FAF4923-EF4F-4BB4-B2FD-399253F646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AF4923-EF4F-4BB4-B2FD-399253F6469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5224418-6D84-4FB3-B85F-BF83E5A9EC58}" type="datetimeFigureOut">
              <a:rPr lang="en-US" smtClean="0"/>
              <a:pPr/>
              <a:t>1/5/2010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224418-6D84-4FB3-B85F-BF83E5A9EC58}"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224418-6D84-4FB3-B85F-BF83E5A9EC58}"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224418-6D84-4FB3-B85F-BF83E5A9EC58}"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224418-6D84-4FB3-B85F-BF83E5A9EC58}" type="datetimeFigureOut">
              <a:rPr lang="en-US" smtClean="0"/>
              <a:pPr/>
              <a:t>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224418-6D84-4FB3-B85F-BF83E5A9EC58}"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224418-6D84-4FB3-B85F-BF83E5A9EC58}" type="datetimeFigureOut">
              <a:rPr lang="en-US" smtClean="0"/>
              <a:pPr/>
              <a:t>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224418-6D84-4FB3-B85F-BF83E5A9EC58}" type="datetimeFigureOut">
              <a:rPr lang="en-US" smtClean="0"/>
              <a:pPr/>
              <a:t>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24418-6D84-4FB3-B85F-BF83E5A9EC58}" type="datetimeFigureOut">
              <a:rPr lang="en-US" smtClean="0"/>
              <a:pPr/>
              <a:t>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224418-6D84-4FB3-B85F-BF83E5A9EC58}"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9E028-6BB4-4D5E-9D5E-1BEF94B2F8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224418-6D84-4FB3-B85F-BF83E5A9EC58}" type="datetimeFigureOut">
              <a:rPr lang="en-US" smtClean="0"/>
              <a:pPr/>
              <a:t>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6E9E028-6BB4-4D5E-9D5E-1BEF94B2F86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224418-6D84-4FB3-B85F-BF83E5A9EC58}" type="datetimeFigureOut">
              <a:rPr lang="en-US" smtClean="0"/>
              <a:pPr/>
              <a:t>1/5/2010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E9E028-6BB4-4D5E-9D5E-1BEF94B2F86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err="1" smtClean="0"/>
              <a:t>الهرمونات</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SA" dirty="0" smtClean="0">
                <a:cs typeface="+mj-cs"/>
              </a:rPr>
              <a:t>أي خلل في تلك العوامل يؤدي إلى تغيير سريع في كمية أو نشاط الهرمون </a:t>
            </a:r>
            <a:r>
              <a:rPr lang="ar-SA" dirty="0" err="1" smtClean="0">
                <a:cs typeface="+mj-cs"/>
              </a:rPr>
              <a:t>و</a:t>
            </a:r>
            <a:r>
              <a:rPr lang="ar-SA" dirty="0" smtClean="0">
                <a:cs typeface="+mj-cs"/>
              </a:rPr>
              <a:t> بالتالي خلل في وظيفة العضو المستهدف.</a:t>
            </a:r>
          </a:p>
          <a:p>
            <a:pPr algn="r" rtl="1"/>
            <a:r>
              <a:rPr lang="ar-SA" dirty="0" smtClean="0">
                <a:cs typeface="+mj-cs"/>
              </a:rPr>
              <a:t>يلاحظ أن هناك نوع من العلاقة التنظيمية في جهاز الغدد الصماء </a:t>
            </a:r>
            <a:r>
              <a:rPr lang="ar-SA" dirty="0" err="1" smtClean="0">
                <a:cs typeface="+mj-cs"/>
              </a:rPr>
              <a:t>و</a:t>
            </a:r>
            <a:r>
              <a:rPr lang="ar-SA" dirty="0" smtClean="0">
                <a:cs typeface="+mj-cs"/>
              </a:rPr>
              <a:t> نوع من التوازن في عمل الغدد المختلفة. </a:t>
            </a:r>
          </a:p>
          <a:p>
            <a:pPr lvl="1" algn="r" rtl="1"/>
            <a:r>
              <a:rPr lang="ar-SA" dirty="0" smtClean="0">
                <a:cs typeface="+mj-cs"/>
              </a:rPr>
              <a:t>مثال: تفرز العوامل المحفزة من </a:t>
            </a:r>
            <a:r>
              <a:rPr lang="en-US" dirty="0" smtClean="0">
                <a:cs typeface="+mj-cs"/>
              </a:rPr>
              <a:t>hypothalamus</a:t>
            </a:r>
            <a:r>
              <a:rPr lang="ar-SA" dirty="0" smtClean="0">
                <a:cs typeface="+mj-cs"/>
              </a:rPr>
              <a:t> و يحفز تصنيع </a:t>
            </a:r>
            <a:r>
              <a:rPr lang="ar-SA" dirty="0" err="1" smtClean="0">
                <a:cs typeface="+mj-cs"/>
              </a:rPr>
              <a:t>و</a:t>
            </a:r>
            <a:r>
              <a:rPr lang="ar-SA" dirty="0" smtClean="0">
                <a:cs typeface="+mj-cs"/>
              </a:rPr>
              <a:t> إفراز </a:t>
            </a:r>
            <a:r>
              <a:rPr lang="ar-SA" dirty="0" err="1" smtClean="0">
                <a:cs typeface="+mj-cs"/>
              </a:rPr>
              <a:t>الهرمونات</a:t>
            </a:r>
            <a:r>
              <a:rPr lang="ar-SA" dirty="0" smtClean="0">
                <a:cs typeface="+mj-cs"/>
              </a:rPr>
              <a:t> من الفص الأمامي للغده النخامية التي بدورها تحفز إفراز </a:t>
            </a:r>
            <a:r>
              <a:rPr lang="ar-SA" dirty="0" err="1" smtClean="0">
                <a:cs typeface="+mj-cs"/>
              </a:rPr>
              <a:t>الهرمونات</a:t>
            </a:r>
            <a:r>
              <a:rPr lang="ar-SA" dirty="0" smtClean="0">
                <a:cs typeface="+mj-cs"/>
              </a:rPr>
              <a:t> من غدة صماء أخرى مستهدفه.</a:t>
            </a:r>
            <a:endParaRPr lang="en-US" dirty="0" smtClean="0">
              <a:cs typeface="+mj-cs"/>
            </a:endParaRPr>
          </a:p>
          <a:p>
            <a:pPr algn="r" rtl="1"/>
            <a:r>
              <a:rPr lang="ar-SA" dirty="0" smtClean="0">
                <a:cs typeface="+mj-cs"/>
              </a:rPr>
              <a:t>وعند ارتفاع مستوى </a:t>
            </a:r>
            <a:r>
              <a:rPr lang="ar-SA" dirty="0" err="1" smtClean="0">
                <a:cs typeface="+mj-cs"/>
              </a:rPr>
              <a:t>الهرمونات</a:t>
            </a:r>
            <a:r>
              <a:rPr lang="ar-SA" dirty="0" smtClean="0">
                <a:cs typeface="+mj-cs"/>
              </a:rPr>
              <a:t> </a:t>
            </a:r>
            <a:r>
              <a:rPr lang="ar-SA" dirty="0" err="1" smtClean="0">
                <a:cs typeface="+mj-cs"/>
              </a:rPr>
              <a:t>المفرزة</a:t>
            </a:r>
            <a:r>
              <a:rPr lang="ar-SA" dirty="0" smtClean="0">
                <a:cs typeface="+mj-cs"/>
              </a:rPr>
              <a:t> من الفص الأمامي للغدة النخامية يثبط إفراز العوامل المحفزة من </a:t>
            </a:r>
            <a:r>
              <a:rPr lang="en-US" dirty="0" smtClean="0">
                <a:cs typeface="+mj-cs"/>
              </a:rPr>
              <a:t>hypothalamus</a:t>
            </a:r>
            <a:r>
              <a:rPr lang="ar-SA" dirty="0" smtClean="0">
                <a:cs typeface="+mj-cs"/>
              </a:rPr>
              <a:t> من خلال التغذية المرتدة ، وعند ارتفاع مستوى الهرمونات المفرزة من الغدة المستهدفة يثبط إفراز العوامل المحفزة من </a:t>
            </a:r>
            <a:r>
              <a:rPr lang="en-US" dirty="0" smtClean="0">
                <a:cs typeface="+mj-cs"/>
              </a:rPr>
              <a:t>hypothalamus</a:t>
            </a:r>
            <a:r>
              <a:rPr lang="ar-SA" dirty="0" smtClean="0">
                <a:cs typeface="+mj-cs"/>
              </a:rPr>
              <a:t> و </a:t>
            </a:r>
            <a:r>
              <a:rPr lang="ar-SA" dirty="0" err="1" smtClean="0">
                <a:cs typeface="+mj-cs"/>
              </a:rPr>
              <a:t>الهرمونات</a:t>
            </a:r>
            <a:r>
              <a:rPr lang="ar-SA" dirty="0" smtClean="0">
                <a:cs typeface="+mj-cs"/>
              </a:rPr>
              <a:t> من الغدة النخامية من خلال التغذية المرتدة.</a:t>
            </a:r>
            <a:endParaRPr lang="en-US" dirty="0" smtClean="0">
              <a:cs typeface="+mj-cs"/>
            </a:endParaRPr>
          </a:p>
        </p:txBody>
      </p:sp>
      <p:sp>
        <p:nvSpPr>
          <p:cNvPr id="4" name="Title 1"/>
          <p:cNvSpPr>
            <a:spLocks noGrp="1"/>
          </p:cNvSpPr>
          <p:nvPr>
            <p:ph type="title"/>
          </p:nvPr>
        </p:nvSpPr>
        <p:spPr/>
        <p:txBody>
          <a:bodyPr/>
          <a:lstStyle/>
          <a:p>
            <a:pPr algn="r" rtl="1"/>
            <a:r>
              <a:rPr lang="ar-SA" dirty="0" smtClean="0"/>
              <a:t>تابع التحكم أو تنظيم عمل </a:t>
            </a:r>
            <a:r>
              <a:rPr lang="ar-SA" dirty="0" err="1" smtClean="0"/>
              <a:t>الهرمونات</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a:r>
              <a:rPr lang="ar-SA" dirty="0" smtClean="0"/>
              <a:t>تابع التحكم أو تنظيم عمل </a:t>
            </a:r>
            <a:r>
              <a:rPr lang="ar-SA" dirty="0" err="1" smtClean="0"/>
              <a:t>الهرمونات</a:t>
            </a:r>
            <a:endParaRPr lang="en-US" dirty="0"/>
          </a:p>
        </p:txBody>
      </p:sp>
      <p:sp>
        <p:nvSpPr>
          <p:cNvPr id="5" name="Rectangle 5"/>
          <p:cNvSpPr>
            <a:spLocks noChangeArrowheads="1"/>
          </p:cNvSpPr>
          <p:nvPr/>
        </p:nvSpPr>
        <p:spPr bwMode="auto">
          <a:xfrm>
            <a:off x="1143000" y="2133600"/>
            <a:ext cx="6705600" cy="533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r>
              <a:rPr lang="ar-SA" sz="3600" dirty="0">
                <a:cs typeface="+mj-cs"/>
              </a:rPr>
              <a:t>العوامل المحفزة من </a:t>
            </a:r>
            <a:r>
              <a:rPr lang="en-US" sz="3600" dirty="0">
                <a:cs typeface="+mj-cs"/>
              </a:rPr>
              <a:t>hypothalamus</a:t>
            </a:r>
          </a:p>
        </p:txBody>
      </p:sp>
      <p:sp>
        <p:nvSpPr>
          <p:cNvPr id="6" name="Line 6"/>
          <p:cNvSpPr>
            <a:spLocks noChangeShapeType="1"/>
          </p:cNvSpPr>
          <p:nvPr/>
        </p:nvSpPr>
        <p:spPr bwMode="auto">
          <a:xfrm flipH="1">
            <a:off x="4349195" y="2819400"/>
            <a:ext cx="0" cy="640080"/>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endParaRPr lang="en-US"/>
          </a:p>
        </p:txBody>
      </p:sp>
      <p:sp>
        <p:nvSpPr>
          <p:cNvPr id="7" name="Rectangle 8"/>
          <p:cNvSpPr>
            <a:spLocks noChangeArrowheads="1"/>
          </p:cNvSpPr>
          <p:nvPr/>
        </p:nvSpPr>
        <p:spPr bwMode="auto">
          <a:xfrm>
            <a:off x="914400" y="3657600"/>
            <a:ext cx="7086600" cy="5334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ar-SA" sz="3200" dirty="0" smtClean="0">
                <a:cs typeface="+mj-cs"/>
              </a:rPr>
              <a:t>إفراز </a:t>
            </a:r>
            <a:r>
              <a:rPr lang="ar-SA" sz="3200" dirty="0" err="1">
                <a:cs typeface="+mj-cs"/>
              </a:rPr>
              <a:t>الهرمونات</a:t>
            </a:r>
            <a:r>
              <a:rPr lang="ar-SA" sz="3200" dirty="0">
                <a:cs typeface="+mj-cs"/>
              </a:rPr>
              <a:t> من الفص </a:t>
            </a:r>
            <a:r>
              <a:rPr lang="ar-SA" sz="3200" dirty="0" smtClean="0">
                <a:cs typeface="+mj-cs"/>
              </a:rPr>
              <a:t>الأمامي </a:t>
            </a:r>
            <a:r>
              <a:rPr lang="ar-SA" sz="3200" dirty="0">
                <a:cs typeface="+mj-cs"/>
              </a:rPr>
              <a:t>للغده </a:t>
            </a:r>
            <a:r>
              <a:rPr lang="ar-SA" sz="3200" dirty="0" smtClean="0">
                <a:cs typeface="+mj-cs"/>
              </a:rPr>
              <a:t>النخامية</a:t>
            </a:r>
            <a:endParaRPr lang="en-US" sz="3200" dirty="0">
              <a:cs typeface="+mj-cs"/>
            </a:endParaRPr>
          </a:p>
        </p:txBody>
      </p:sp>
      <p:sp>
        <p:nvSpPr>
          <p:cNvPr id="9" name="Rectangle 10"/>
          <p:cNvSpPr>
            <a:spLocks noChangeArrowheads="1"/>
          </p:cNvSpPr>
          <p:nvPr/>
        </p:nvSpPr>
        <p:spPr bwMode="auto">
          <a:xfrm>
            <a:off x="990600" y="5181600"/>
            <a:ext cx="7086600" cy="6096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lnSpc>
                <a:spcPct val="90000"/>
              </a:lnSpc>
              <a:spcBef>
                <a:spcPct val="20000"/>
              </a:spcBef>
            </a:pPr>
            <a:r>
              <a:rPr lang="ar-SA" sz="3200" dirty="0">
                <a:cs typeface="+mj-cs"/>
              </a:rPr>
              <a:t>تحفز </a:t>
            </a:r>
            <a:r>
              <a:rPr lang="ar-SA" sz="3200" dirty="0" smtClean="0">
                <a:cs typeface="+mj-cs"/>
              </a:rPr>
              <a:t>إفراز </a:t>
            </a:r>
            <a:r>
              <a:rPr lang="ar-SA" sz="3200" dirty="0" err="1">
                <a:cs typeface="+mj-cs"/>
              </a:rPr>
              <a:t>الهرمونات</a:t>
            </a:r>
            <a:r>
              <a:rPr lang="ar-SA" sz="3200" dirty="0">
                <a:cs typeface="+mj-cs"/>
              </a:rPr>
              <a:t> من غدة </a:t>
            </a:r>
            <a:r>
              <a:rPr lang="ar-SA" sz="3200" dirty="0" smtClean="0">
                <a:cs typeface="+mj-cs"/>
              </a:rPr>
              <a:t>صماء أخرى </a:t>
            </a:r>
            <a:r>
              <a:rPr lang="ar-SA" sz="3200" dirty="0">
                <a:cs typeface="+mj-cs"/>
              </a:rPr>
              <a:t>مستهدفه</a:t>
            </a:r>
            <a:r>
              <a:rPr lang="ar-SA" dirty="0">
                <a:cs typeface="+mj-cs"/>
              </a:rPr>
              <a:t> </a:t>
            </a:r>
            <a:endParaRPr lang="en-US" dirty="0">
              <a:cs typeface="+mj-cs"/>
            </a:endParaRPr>
          </a:p>
        </p:txBody>
      </p:sp>
      <p:sp>
        <p:nvSpPr>
          <p:cNvPr id="10" name="Line 6"/>
          <p:cNvSpPr>
            <a:spLocks noChangeShapeType="1"/>
          </p:cNvSpPr>
          <p:nvPr/>
        </p:nvSpPr>
        <p:spPr bwMode="auto">
          <a:xfrm flipH="1">
            <a:off x="4394916" y="4419600"/>
            <a:ext cx="0" cy="640080"/>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a:t>
            </a:r>
            <a:r>
              <a:rPr lang="ar-SA" dirty="0" err="1" smtClean="0"/>
              <a:t>التشابة</a:t>
            </a:r>
            <a:r>
              <a:rPr lang="ar-SA" dirty="0" smtClean="0"/>
              <a:t> مع الأنزيمات</a:t>
            </a:r>
            <a:endParaRPr lang="en-US" dirty="0"/>
          </a:p>
        </p:txBody>
      </p:sp>
      <p:sp>
        <p:nvSpPr>
          <p:cNvPr id="3" name="Content Placeholder 2"/>
          <p:cNvSpPr>
            <a:spLocks noGrp="1"/>
          </p:cNvSpPr>
          <p:nvPr>
            <p:ph idx="1"/>
          </p:nvPr>
        </p:nvSpPr>
        <p:spPr/>
        <p:txBody>
          <a:bodyPr/>
          <a:lstStyle/>
          <a:p>
            <a:pPr algn="r" rtl="1"/>
            <a:r>
              <a:rPr lang="ar-SA" dirty="0" smtClean="0">
                <a:cs typeface="+mj-cs"/>
              </a:rPr>
              <a:t>كلاهما يعمل كمحفز للعمليات الحيوية.</a:t>
            </a:r>
          </a:p>
          <a:p>
            <a:pPr algn="r" rtl="1"/>
            <a:r>
              <a:rPr lang="ar-SA" dirty="0" smtClean="0">
                <a:cs typeface="+mj-cs"/>
              </a:rPr>
              <a:t>كلاهما يحتاج إليه الجسم بكميه قليله.</a:t>
            </a:r>
          </a:p>
          <a:p>
            <a:pPr algn="r" rtl="1"/>
            <a:r>
              <a:rPr lang="ar-SA" dirty="0" smtClean="0">
                <a:cs typeface="+mj-cs"/>
              </a:rPr>
              <a:t>كلاهما لا يستهلك أثناء التفاعل.</a:t>
            </a:r>
          </a:p>
          <a:p>
            <a:pPr algn="r" rtl="1"/>
            <a:endParaRPr lang="en-US" dirty="0">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الاختلاف مع </a:t>
            </a:r>
            <a:r>
              <a:rPr lang="ar-SA" smtClean="0"/>
              <a:t>الهرمونات</a:t>
            </a:r>
            <a:endParaRPr lang="en-US"/>
          </a:p>
        </p:txBody>
      </p:sp>
      <p:sp>
        <p:nvSpPr>
          <p:cNvPr id="3" name="Content Placeholder 2"/>
          <p:cNvSpPr>
            <a:spLocks noGrp="1"/>
          </p:cNvSpPr>
          <p:nvPr>
            <p:ph idx="1"/>
          </p:nvPr>
        </p:nvSpPr>
        <p:spPr/>
        <p:txBody>
          <a:bodyPr/>
          <a:lstStyle/>
          <a:p>
            <a:pPr algn="r" rtl="1"/>
            <a:r>
              <a:rPr lang="ar-SA" sz="2400" dirty="0" smtClean="0">
                <a:cs typeface="+mj-cs"/>
              </a:rPr>
              <a:t>يتم تصنيع الهرمون في عضو غير العضو المستهدف.</a:t>
            </a:r>
          </a:p>
          <a:p>
            <a:pPr algn="r" rtl="1"/>
            <a:r>
              <a:rPr lang="ar-SA" sz="2400" dirty="0" smtClean="0">
                <a:cs typeface="+mj-cs"/>
              </a:rPr>
              <a:t>يتم إفراز </a:t>
            </a:r>
            <a:r>
              <a:rPr lang="ar-SA" sz="2400" dirty="0" err="1" smtClean="0">
                <a:cs typeface="+mj-cs"/>
              </a:rPr>
              <a:t>الهرمونات</a:t>
            </a:r>
            <a:r>
              <a:rPr lang="ar-SA" sz="2400" dirty="0" smtClean="0">
                <a:cs typeface="+mj-cs"/>
              </a:rPr>
              <a:t> إلى الدم أولا حيث يتم نقل هذه </a:t>
            </a:r>
            <a:r>
              <a:rPr lang="ar-SA" sz="2400" dirty="0" err="1" smtClean="0">
                <a:cs typeface="+mj-cs"/>
              </a:rPr>
              <a:t>الهرمونات</a:t>
            </a:r>
            <a:r>
              <a:rPr lang="ar-SA" sz="2400" dirty="0" smtClean="0">
                <a:cs typeface="+mj-cs"/>
              </a:rPr>
              <a:t> بسرعة شديدة من خلال الدورة الدموية إلى العضو المستهدف (بالتالي تركيز الهرمونات في الدم هو مقياس لنشاط الغدد الصماء).</a:t>
            </a:r>
          </a:p>
          <a:p>
            <a:pPr algn="r" rtl="1"/>
            <a:r>
              <a:rPr lang="ar-SA" sz="2400" dirty="0" smtClean="0">
                <a:cs typeface="+mj-cs"/>
              </a:rPr>
              <a:t>الإنزيمات تكون دائما بروتينات في طبيعتها إما </a:t>
            </a:r>
            <a:r>
              <a:rPr lang="ar-SA" sz="2400" dirty="0" err="1" smtClean="0">
                <a:cs typeface="+mj-cs"/>
              </a:rPr>
              <a:t>الهرمونات</a:t>
            </a:r>
            <a:r>
              <a:rPr lang="ar-SA" sz="2400" dirty="0" smtClean="0">
                <a:cs typeface="+mj-cs"/>
              </a:rPr>
              <a:t> تختلف في تركيبها الكيميائي.</a:t>
            </a:r>
          </a:p>
          <a:p>
            <a:pPr algn="r" rtl="1">
              <a:buFont typeface="Wingdings" pitchFamily="2" charset="2"/>
              <a:buNone/>
            </a:pPr>
            <a:r>
              <a:rPr lang="ar-SA" sz="2400" dirty="0" smtClean="0">
                <a:cs typeface="+mj-cs"/>
              </a:rPr>
              <a:t> </a:t>
            </a:r>
          </a:p>
          <a:p>
            <a:pPr algn="r" rt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أمثلة على بعض </a:t>
            </a:r>
            <a:r>
              <a:rPr lang="ar-SA" dirty="0" err="1" smtClean="0"/>
              <a:t>الهرمونات</a:t>
            </a:r>
            <a:endParaRPr lang="en-US" dirty="0"/>
          </a:p>
        </p:txBody>
      </p:sp>
      <p:graphicFrame>
        <p:nvGraphicFramePr>
          <p:cNvPr id="4" name="Content Placeholder 3"/>
          <p:cNvGraphicFramePr>
            <a:graphicFrameLocks noGrp="1"/>
          </p:cNvGraphicFramePr>
          <p:nvPr>
            <p:ph idx="1"/>
          </p:nvPr>
        </p:nvGraphicFramePr>
        <p:xfrm>
          <a:off x="228600" y="1935163"/>
          <a:ext cx="8458200" cy="4709160"/>
        </p:xfrm>
        <a:graphic>
          <a:graphicData uri="http://schemas.openxmlformats.org/drawingml/2006/table">
            <a:tbl>
              <a:tblPr firstRow="1" bandRow="1">
                <a:tableStyleId>{5C22544A-7EE6-4342-B048-85BDC9FD1C3A}</a:tableStyleId>
              </a:tblPr>
              <a:tblGrid>
                <a:gridCol w="3505200"/>
                <a:gridCol w="2743200"/>
                <a:gridCol w="2209800"/>
              </a:tblGrid>
              <a:tr h="370840">
                <a:tc>
                  <a:txBody>
                    <a:bodyPr/>
                    <a:lstStyle/>
                    <a:p>
                      <a:pPr algn="ctr" rtl="1"/>
                      <a:r>
                        <a:rPr lang="ar-SA" sz="2100" dirty="0" smtClean="0">
                          <a:cs typeface="+mj-cs"/>
                        </a:rPr>
                        <a:t>وظيفته</a:t>
                      </a:r>
                      <a:endParaRPr lang="en-US" sz="2100" dirty="0">
                        <a:cs typeface="+mj-cs"/>
                      </a:endParaRPr>
                    </a:p>
                  </a:txBody>
                  <a:tcPr/>
                </a:tc>
                <a:tc>
                  <a:txBody>
                    <a:bodyPr/>
                    <a:lstStyle/>
                    <a:p>
                      <a:pPr algn="ctr" rtl="1"/>
                      <a:r>
                        <a:rPr lang="ar-SA" sz="2100" dirty="0" smtClean="0">
                          <a:cs typeface="+mj-cs"/>
                        </a:rPr>
                        <a:t>الهرمون</a:t>
                      </a:r>
                      <a:endParaRPr lang="en-US" sz="2100" dirty="0">
                        <a:cs typeface="+mj-cs"/>
                      </a:endParaRPr>
                    </a:p>
                  </a:txBody>
                  <a:tcPr/>
                </a:tc>
                <a:tc>
                  <a:txBody>
                    <a:bodyPr/>
                    <a:lstStyle/>
                    <a:p>
                      <a:pPr algn="ctr" rtl="1"/>
                      <a:r>
                        <a:rPr lang="ar-SA" sz="2100" dirty="0" smtClean="0">
                          <a:cs typeface="+mj-cs"/>
                        </a:rPr>
                        <a:t>الغدة </a:t>
                      </a:r>
                      <a:r>
                        <a:rPr lang="ar-SA" sz="2100" dirty="0" err="1" smtClean="0">
                          <a:cs typeface="+mj-cs"/>
                        </a:rPr>
                        <a:t>المفرزة</a:t>
                      </a:r>
                      <a:endParaRPr lang="en-US" sz="2100" dirty="0">
                        <a:cs typeface="+mj-cs"/>
                      </a:endParaRPr>
                    </a:p>
                  </a:txBody>
                  <a:tcPr/>
                </a:tc>
              </a:tr>
              <a:tr h="370840">
                <a:tc>
                  <a:txBody>
                    <a:bodyPr/>
                    <a:lstStyle/>
                    <a:p>
                      <a:pPr algn="r" rtl="1"/>
                      <a:r>
                        <a:rPr lang="ar-SA" sz="2100" dirty="0" smtClean="0">
                          <a:cs typeface="+mj-cs"/>
                        </a:rPr>
                        <a:t>انقباض الرحم أثناء الولادة</a:t>
                      </a:r>
                      <a:endParaRPr lang="en-US" sz="2100" dirty="0">
                        <a:cs typeface="+mj-cs"/>
                      </a:endParaRPr>
                    </a:p>
                  </a:txBody>
                  <a:tcPr/>
                </a:tc>
                <a:tc>
                  <a:txBody>
                    <a:bodyPr/>
                    <a:lstStyle/>
                    <a:p>
                      <a:pPr algn="r" rtl="1"/>
                      <a:r>
                        <a:rPr lang="ar-SA" sz="2100" dirty="0" err="1" smtClean="0">
                          <a:cs typeface="+mj-cs"/>
                        </a:rPr>
                        <a:t>الاكسيوتوسين</a:t>
                      </a:r>
                      <a:endParaRPr lang="en-US" sz="2100" dirty="0">
                        <a:cs typeface="+mj-cs"/>
                      </a:endParaRPr>
                    </a:p>
                  </a:txBody>
                  <a:tcPr/>
                </a:tc>
                <a:tc>
                  <a:txBody>
                    <a:bodyPr/>
                    <a:lstStyle/>
                    <a:p>
                      <a:pPr algn="r" rtl="1"/>
                      <a:r>
                        <a:rPr lang="ar-SA" sz="2100" dirty="0" smtClean="0">
                          <a:cs typeface="+mj-cs"/>
                        </a:rPr>
                        <a:t>الفص الخلفي للغدة النخامية</a:t>
                      </a:r>
                      <a:endParaRPr lang="en-US" sz="2100" dirty="0">
                        <a:cs typeface="+mj-cs"/>
                      </a:endParaRPr>
                    </a:p>
                  </a:txBody>
                  <a:tcPr/>
                </a:tc>
              </a:tr>
              <a:tr h="370840">
                <a:tc>
                  <a:txBody>
                    <a:bodyPr/>
                    <a:lstStyle/>
                    <a:p>
                      <a:pPr algn="r" rtl="1"/>
                      <a:r>
                        <a:rPr lang="ar-SA" sz="2100" dirty="0" smtClean="0">
                          <a:cs typeface="+mj-cs"/>
                        </a:rPr>
                        <a:t>التحكم في معدل التمثيل </a:t>
                      </a:r>
                      <a:r>
                        <a:rPr lang="ar-SA" sz="2100" dirty="0" err="1" smtClean="0">
                          <a:cs typeface="+mj-cs"/>
                        </a:rPr>
                        <a:t>الأيضي</a:t>
                      </a:r>
                      <a:endParaRPr lang="en-US" sz="2100" dirty="0">
                        <a:cs typeface="+mj-cs"/>
                      </a:endParaRPr>
                    </a:p>
                  </a:txBody>
                  <a:tcPr/>
                </a:tc>
                <a:tc>
                  <a:txBody>
                    <a:bodyPr/>
                    <a:lstStyle/>
                    <a:p>
                      <a:pPr algn="r" rtl="1"/>
                      <a:r>
                        <a:rPr lang="ar-SA" sz="2100" dirty="0" err="1" smtClean="0">
                          <a:cs typeface="+mj-cs"/>
                        </a:rPr>
                        <a:t>الثيروكسين</a:t>
                      </a:r>
                      <a:endParaRPr lang="en-US" sz="2100" dirty="0">
                        <a:cs typeface="+mj-cs"/>
                      </a:endParaRPr>
                    </a:p>
                  </a:txBody>
                  <a:tcPr/>
                </a:tc>
                <a:tc>
                  <a:txBody>
                    <a:bodyPr/>
                    <a:lstStyle/>
                    <a:p>
                      <a:pPr algn="r" rtl="1"/>
                      <a:r>
                        <a:rPr lang="ar-SA" sz="2100" dirty="0" smtClean="0">
                          <a:cs typeface="+mj-cs"/>
                        </a:rPr>
                        <a:t>الغدة</a:t>
                      </a:r>
                      <a:r>
                        <a:rPr lang="ar-SA" sz="2100" baseline="0" dirty="0" smtClean="0">
                          <a:cs typeface="+mj-cs"/>
                        </a:rPr>
                        <a:t> الدرقية</a:t>
                      </a:r>
                      <a:endParaRPr lang="en-US" sz="2100" dirty="0">
                        <a:cs typeface="+mj-cs"/>
                      </a:endParaRPr>
                    </a:p>
                  </a:txBody>
                  <a:tcPr/>
                </a:tc>
              </a:tr>
              <a:tr h="370840">
                <a:tc>
                  <a:txBody>
                    <a:bodyPr/>
                    <a:lstStyle/>
                    <a:p>
                      <a:pPr algn="r" rtl="1"/>
                      <a:r>
                        <a:rPr lang="ar-SA" sz="2100" dirty="0" smtClean="0">
                          <a:cs typeface="+mj-cs"/>
                        </a:rPr>
                        <a:t>تنظيم</a:t>
                      </a:r>
                      <a:r>
                        <a:rPr lang="ar-SA" sz="2100" baseline="0" dirty="0" smtClean="0">
                          <a:cs typeface="+mj-cs"/>
                        </a:rPr>
                        <a:t> التمثيل </a:t>
                      </a:r>
                      <a:r>
                        <a:rPr lang="ar-SA" sz="2100" baseline="0" dirty="0" err="1" smtClean="0">
                          <a:cs typeface="+mj-cs"/>
                        </a:rPr>
                        <a:t>الأيضي</a:t>
                      </a:r>
                      <a:r>
                        <a:rPr lang="ar-SA" sz="2100" baseline="0" dirty="0" smtClean="0">
                          <a:cs typeface="+mj-cs"/>
                        </a:rPr>
                        <a:t> للجلوكوز</a:t>
                      </a:r>
                      <a:endParaRPr lang="en-US" sz="2100" dirty="0">
                        <a:cs typeface="+mj-cs"/>
                      </a:endParaRPr>
                    </a:p>
                  </a:txBody>
                  <a:tcPr/>
                </a:tc>
                <a:tc>
                  <a:txBody>
                    <a:bodyPr/>
                    <a:lstStyle/>
                    <a:p>
                      <a:pPr algn="r" rtl="1"/>
                      <a:r>
                        <a:rPr lang="ar-SA" sz="2100" dirty="0" smtClean="0">
                          <a:cs typeface="+mj-cs"/>
                        </a:rPr>
                        <a:t>- </a:t>
                      </a:r>
                      <a:r>
                        <a:rPr lang="ar-SA" sz="2100" dirty="0" err="1" smtClean="0">
                          <a:cs typeface="+mj-cs"/>
                        </a:rPr>
                        <a:t>الإنسولين</a:t>
                      </a:r>
                      <a:r>
                        <a:rPr lang="ar-SA" sz="2100" dirty="0" smtClean="0">
                          <a:cs typeface="+mj-cs"/>
                        </a:rPr>
                        <a:t> (يفرز</a:t>
                      </a:r>
                      <a:r>
                        <a:rPr lang="ar-SA" sz="2100" baseline="0" dirty="0" smtClean="0">
                          <a:cs typeface="+mj-cs"/>
                        </a:rPr>
                        <a:t> من خلايا بيتا)</a:t>
                      </a:r>
                      <a:endParaRPr lang="ar-SA" sz="2100" dirty="0" smtClean="0">
                        <a:cs typeface="+mj-cs"/>
                      </a:endParaRPr>
                    </a:p>
                    <a:p>
                      <a:pPr algn="r" rtl="1"/>
                      <a:r>
                        <a:rPr lang="ar-SA" sz="2100" dirty="0" smtClean="0">
                          <a:cs typeface="+mj-cs"/>
                        </a:rPr>
                        <a:t>- </a:t>
                      </a:r>
                      <a:r>
                        <a:rPr lang="ar-SA" sz="2100" dirty="0" err="1" smtClean="0">
                          <a:cs typeface="+mj-cs"/>
                        </a:rPr>
                        <a:t>الجلوكاجون</a:t>
                      </a:r>
                      <a:r>
                        <a:rPr lang="ar-SA" sz="2100" dirty="0" smtClean="0">
                          <a:cs typeface="+mj-cs"/>
                        </a:rPr>
                        <a:t> (يفرز من خلايا ألفا)</a:t>
                      </a:r>
                      <a:endParaRPr lang="en-US" sz="2100" dirty="0">
                        <a:cs typeface="+mj-cs"/>
                      </a:endParaRPr>
                    </a:p>
                  </a:txBody>
                  <a:tcPr/>
                </a:tc>
                <a:tc>
                  <a:txBody>
                    <a:bodyPr/>
                    <a:lstStyle/>
                    <a:p>
                      <a:pPr algn="r" rtl="1"/>
                      <a:r>
                        <a:rPr lang="ar-SA" sz="2100" dirty="0" smtClean="0">
                          <a:cs typeface="+mj-cs"/>
                        </a:rPr>
                        <a:t>غدة البنكرياس</a:t>
                      </a:r>
                      <a:endParaRPr lang="en-US" sz="2100" dirty="0">
                        <a:cs typeface="+mj-cs"/>
                      </a:endParaRPr>
                    </a:p>
                  </a:txBody>
                  <a:tcPr/>
                </a:tc>
              </a:tr>
              <a:tr h="370840">
                <a:tc>
                  <a:txBody>
                    <a:bodyPr/>
                    <a:lstStyle/>
                    <a:p>
                      <a:pPr algn="r" rtl="1"/>
                      <a:endParaRPr lang="ar-SA" sz="2100" dirty="0" smtClean="0">
                        <a:cs typeface="+mj-cs"/>
                      </a:endParaRPr>
                    </a:p>
                    <a:p>
                      <a:pPr algn="r" rtl="1">
                        <a:buFontTx/>
                        <a:buChar char="-"/>
                      </a:pPr>
                      <a:r>
                        <a:rPr lang="ar-SA" sz="2100" dirty="0" smtClean="0">
                          <a:cs typeface="+mj-cs"/>
                        </a:rPr>
                        <a:t> الحفاظ على مستوى الأملاح بالجسم</a:t>
                      </a:r>
                    </a:p>
                    <a:p>
                      <a:pPr algn="r" rtl="1">
                        <a:buFontTx/>
                        <a:buChar char="-"/>
                      </a:pPr>
                      <a:r>
                        <a:rPr lang="ar-SA" sz="2100" dirty="0" smtClean="0">
                          <a:cs typeface="+mj-cs"/>
                        </a:rPr>
                        <a:t> أبقاء الجسم في حالة اتزان </a:t>
                      </a:r>
                      <a:r>
                        <a:rPr lang="ar-SA" sz="2100" dirty="0" err="1" smtClean="0">
                          <a:cs typeface="+mj-cs"/>
                        </a:rPr>
                        <a:t>أيضي</a:t>
                      </a:r>
                      <a:endParaRPr lang="ar-SA" sz="2100" dirty="0" smtClean="0">
                        <a:cs typeface="+mj-cs"/>
                      </a:endParaRPr>
                    </a:p>
                    <a:p>
                      <a:pPr algn="r" rtl="1">
                        <a:buFontTx/>
                        <a:buChar char="-"/>
                      </a:pPr>
                      <a:endParaRPr lang="ar-SA" sz="2100" dirty="0" smtClean="0">
                        <a:cs typeface="+mj-cs"/>
                      </a:endParaRPr>
                    </a:p>
                    <a:p>
                      <a:pPr algn="r" rtl="1">
                        <a:buFontTx/>
                        <a:buChar char="-"/>
                      </a:pPr>
                      <a:r>
                        <a:rPr lang="ar-SA" sz="2100" dirty="0" smtClean="0">
                          <a:cs typeface="+mj-cs"/>
                        </a:rPr>
                        <a:t> أعداد</a:t>
                      </a:r>
                      <a:r>
                        <a:rPr lang="ar-SA" sz="2100" baseline="0" dirty="0" smtClean="0">
                          <a:cs typeface="+mj-cs"/>
                        </a:rPr>
                        <a:t> الجسم في حالة الخطر</a:t>
                      </a:r>
                      <a:endParaRPr lang="ar-SA" sz="2100" dirty="0" smtClean="0">
                        <a:cs typeface="+mj-cs"/>
                      </a:endParaRPr>
                    </a:p>
                  </a:txBody>
                  <a:tcPr/>
                </a:tc>
                <a:tc>
                  <a:txBody>
                    <a:bodyPr/>
                    <a:lstStyle/>
                    <a:p>
                      <a:pPr algn="r" rtl="1"/>
                      <a:endParaRPr lang="ar-SA" sz="2100" dirty="0" smtClean="0">
                        <a:cs typeface="+mj-cs"/>
                      </a:endParaRPr>
                    </a:p>
                    <a:p>
                      <a:pPr algn="r" rtl="1"/>
                      <a:r>
                        <a:rPr lang="ar-SA" sz="2100" dirty="0" smtClean="0">
                          <a:cs typeface="+mj-cs"/>
                        </a:rPr>
                        <a:t>- </a:t>
                      </a:r>
                      <a:r>
                        <a:rPr lang="ar-SA" sz="2100" dirty="0" err="1" smtClean="0">
                          <a:cs typeface="+mj-cs"/>
                        </a:rPr>
                        <a:t>ألدوستيرون</a:t>
                      </a:r>
                      <a:endParaRPr lang="ar-SA" sz="2100" dirty="0" smtClean="0">
                        <a:cs typeface="+mj-cs"/>
                      </a:endParaRPr>
                    </a:p>
                    <a:p>
                      <a:pPr algn="r" rtl="1">
                        <a:buFontTx/>
                        <a:buChar char="-"/>
                      </a:pPr>
                      <a:r>
                        <a:rPr lang="ar-SA" sz="2100" dirty="0" smtClean="0">
                          <a:cs typeface="+mj-cs"/>
                        </a:rPr>
                        <a:t> </a:t>
                      </a:r>
                      <a:r>
                        <a:rPr lang="ar-SA" sz="2100" dirty="0" err="1" smtClean="0">
                          <a:cs typeface="+mj-cs"/>
                        </a:rPr>
                        <a:t>كورتيزول</a:t>
                      </a:r>
                      <a:endParaRPr lang="ar-SA" sz="2100" dirty="0" smtClean="0">
                        <a:cs typeface="+mj-cs"/>
                      </a:endParaRPr>
                    </a:p>
                    <a:p>
                      <a:pPr algn="r" rtl="1">
                        <a:buFontTx/>
                        <a:buChar char="-"/>
                      </a:pPr>
                      <a:endParaRPr lang="ar-SA" sz="2100" dirty="0" smtClean="0">
                        <a:cs typeface="+mj-cs"/>
                      </a:endParaRPr>
                    </a:p>
                    <a:p>
                      <a:pPr algn="r" rtl="1">
                        <a:buFontTx/>
                        <a:buChar char="-"/>
                      </a:pPr>
                      <a:r>
                        <a:rPr lang="ar-SA" sz="2100" dirty="0" smtClean="0">
                          <a:cs typeface="+mj-cs"/>
                        </a:rPr>
                        <a:t> أدرينالين</a:t>
                      </a:r>
                      <a:endParaRPr lang="en-US" sz="2100" dirty="0">
                        <a:cs typeface="+mj-cs"/>
                      </a:endParaRPr>
                    </a:p>
                  </a:txBody>
                  <a:tcPr/>
                </a:tc>
                <a:tc>
                  <a:txBody>
                    <a:bodyPr/>
                    <a:lstStyle/>
                    <a:p>
                      <a:pPr algn="r" rtl="1"/>
                      <a:r>
                        <a:rPr lang="ar-SA" sz="2100" dirty="0" smtClean="0">
                          <a:cs typeface="+mj-cs"/>
                        </a:rPr>
                        <a:t>الغدة</a:t>
                      </a:r>
                      <a:r>
                        <a:rPr lang="ar-SA" sz="2100" baseline="0" dirty="0" smtClean="0">
                          <a:cs typeface="+mj-cs"/>
                        </a:rPr>
                        <a:t> </a:t>
                      </a:r>
                      <a:r>
                        <a:rPr lang="ar-SA" sz="2100" dirty="0" err="1" smtClean="0">
                          <a:cs typeface="+mj-cs"/>
                        </a:rPr>
                        <a:t>الكظرية</a:t>
                      </a:r>
                      <a:r>
                        <a:rPr lang="ar-SA" sz="2100" dirty="0" smtClean="0">
                          <a:cs typeface="+mj-cs"/>
                        </a:rPr>
                        <a:t>:</a:t>
                      </a:r>
                    </a:p>
                    <a:p>
                      <a:pPr algn="r" rtl="1">
                        <a:buFontTx/>
                        <a:buChar char="-"/>
                      </a:pPr>
                      <a:r>
                        <a:rPr lang="ar-SA" sz="2100" dirty="0" smtClean="0">
                          <a:cs typeface="+mj-cs"/>
                        </a:rPr>
                        <a:t>القشرة</a:t>
                      </a:r>
                    </a:p>
                    <a:p>
                      <a:pPr algn="r" rtl="1">
                        <a:buFontTx/>
                        <a:buChar char="-"/>
                      </a:pPr>
                      <a:endParaRPr lang="ar-SA" sz="2100" dirty="0" smtClean="0">
                        <a:cs typeface="+mj-cs"/>
                      </a:endParaRPr>
                    </a:p>
                    <a:p>
                      <a:pPr algn="r" rtl="1">
                        <a:buFontTx/>
                        <a:buChar char="-"/>
                      </a:pPr>
                      <a:endParaRPr lang="ar-SA" sz="2100" dirty="0" smtClean="0">
                        <a:cs typeface="+mj-cs"/>
                      </a:endParaRPr>
                    </a:p>
                    <a:p>
                      <a:pPr algn="r" rtl="1">
                        <a:buFontTx/>
                        <a:buChar char="-"/>
                      </a:pPr>
                      <a:r>
                        <a:rPr lang="ar-SA" sz="2100" dirty="0" smtClean="0">
                          <a:cs typeface="+mj-cs"/>
                        </a:rPr>
                        <a:t> النخاع</a:t>
                      </a:r>
                      <a:endParaRPr lang="en-US" sz="2100" dirty="0">
                        <a:cs typeface="+mj-cs"/>
                      </a:endParaRPr>
                    </a:p>
                  </a:txBody>
                  <a:tcPr/>
                </a:tc>
              </a:tr>
              <a:tr h="370840">
                <a:tc>
                  <a:txBody>
                    <a:bodyPr/>
                    <a:lstStyle/>
                    <a:p>
                      <a:pPr algn="r" rtl="1"/>
                      <a:endParaRPr lang="ar-SA" sz="2100" dirty="0" smtClean="0">
                        <a:cs typeface="+mj-cs"/>
                      </a:endParaRPr>
                    </a:p>
                    <a:p>
                      <a:pPr algn="r" rtl="1">
                        <a:buFontTx/>
                        <a:buChar char="-"/>
                      </a:pPr>
                      <a:r>
                        <a:rPr lang="ar-SA" sz="2100" dirty="0" smtClean="0">
                          <a:cs typeface="+mj-cs"/>
                        </a:rPr>
                        <a:t> تنظيم التناسل والصفات الجنسية في الإناث</a:t>
                      </a:r>
                    </a:p>
                    <a:p>
                      <a:pPr marL="0" marR="0" indent="0" algn="r" defTabSz="914400" rtl="1" eaLnBrk="1" fontAlgn="auto" latinLnBrk="0" hangingPunct="1">
                        <a:lnSpc>
                          <a:spcPct val="100000"/>
                        </a:lnSpc>
                        <a:spcBef>
                          <a:spcPts val="0"/>
                        </a:spcBef>
                        <a:spcAft>
                          <a:spcPts val="0"/>
                        </a:spcAft>
                        <a:buClrTx/>
                        <a:buSzTx/>
                        <a:buFontTx/>
                        <a:buChar char="-"/>
                        <a:tabLst/>
                        <a:defRPr/>
                      </a:pPr>
                      <a:r>
                        <a:rPr lang="ar-SA" sz="2100" dirty="0" smtClean="0">
                          <a:cs typeface="+mj-cs"/>
                        </a:rPr>
                        <a:t> تنظيم التناسل والصفات الجنسية في الذكور</a:t>
                      </a:r>
                    </a:p>
                  </a:txBody>
                  <a:tcPr/>
                </a:tc>
                <a:tc>
                  <a:txBody>
                    <a:bodyPr/>
                    <a:lstStyle/>
                    <a:p>
                      <a:pPr algn="r" rtl="1"/>
                      <a:endParaRPr lang="ar-SA" sz="2100" dirty="0" smtClean="0">
                        <a:cs typeface="+mj-cs"/>
                      </a:endParaRPr>
                    </a:p>
                    <a:p>
                      <a:pPr algn="r" rtl="1">
                        <a:buFontTx/>
                        <a:buChar char="-"/>
                      </a:pPr>
                      <a:r>
                        <a:rPr lang="ar-SA" sz="2100" dirty="0" err="1" smtClean="0">
                          <a:cs typeface="+mj-cs"/>
                        </a:rPr>
                        <a:t>استروجين</a:t>
                      </a:r>
                      <a:endParaRPr lang="ar-SA" sz="2100" dirty="0" smtClean="0">
                        <a:cs typeface="+mj-cs"/>
                      </a:endParaRPr>
                    </a:p>
                    <a:p>
                      <a:pPr algn="r" rtl="1">
                        <a:buFontTx/>
                        <a:buChar char="-"/>
                      </a:pPr>
                      <a:r>
                        <a:rPr lang="ar-SA" sz="2100" dirty="0" smtClean="0">
                          <a:cs typeface="+mj-cs"/>
                        </a:rPr>
                        <a:t> </a:t>
                      </a:r>
                      <a:r>
                        <a:rPr lang="ar-SA" sz="2100" dirty="0" err="1" smtClean="0">
                          <a:cs typeface="+mj-cs"/>
                        </a:rPr>
                        <a:t>تستوستيرون</a:t>
                      </a:r>
                      <a:endParaRPr lang="en-US" sz="2100" dirty="0">
                        <a:cs typeface="+mj-cs"/>
                      </a:endParaRPr>
                    </a:p>
                  </a:txBody>
                  <a:tcPr/>
                </a:tc>
                <a:tc>
                  <a:txBody>
                    <a:bodyPr/>
                    <a:lstStyle/>
                    <a:p>
                      <a:pPr algn="r" rtl="1"/>
                      <a:r>
                        <a:rPr lang="ar-SA" sz="2100" dirty="0" smtClean="0">
                          <a:cs typeface="+mj-cs"/>
                        </a:rPr>
                        <a:t>الغدد</a:t>
                      </a:r>
                      <a:r>
                        <a:rPr lang="ar-SA" sz="2100" baseline="0" dirty="0" smtClean="0">
                          <a:cs typeface="+mj-cs"/>
                        </a:rPr>
                        <a:t> التناسلية:</a:t>
                      </a:r>
                    </a:p>
                    <a:p>
                      <a:pPr algn="r" rtl="1">
                        <a:buFontTx/>
                        <a:buChar char="-"/>
                      </a:pPr>
                      <a:r>
                        <a:rPr lang="ar-SA" sz="2100" baseline="0" dirty="0" smtClean="0">
                          <a:cs typeface="+mj-cs"/>
                        </a:rPr>
                        <a:t> المبيض</a:t>
                      </a:r>
                    </a:p>
                    <a:p>
                      <a:pPr algn="r" rtl="1">
                        <a:buFontTx/>
                        <a:buChar char="-"/>
                      </a:pPr>
                      <a:r>
                        <a:rPr lang="ar-SA" sz="2100" baseline="0" dirty="0" smtClean="0">
                          <a:cs typeface="+mj-cs"/>
                        </a:rPr>
                        <a:t> الخصية</a:t>
                      </a:r>
                      <a:endParaRPr lang="en-US" sz="2100" dirty="0">
                        <a:cs typeface="+mj-cs"/>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تعريفها</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cs typeface="+mj-cs"/>
              </a:rPr>
              <a:t>الكائنات الحية الراقية تتكون من أجهزة عدة والتي لا تعمل بصورة منفصلة وإنما يوجد نوع من الترابط بينهم.</a:t>
            </a:r>
          </a:p>
          <a:p>
            <a:pPr algn="r" rtl="1"/>
            <a:r>
              <a:rPr lang="ar-SA" dirty="0" smtClean="0">
                <a:cs typeface="+mj-cs"/>
              </a:rPr>
              <a:t>الترابط يكون من خلال مسارين:</a:t>
            </a:r>
          </a:p>
          <a:p>
            <a:pPr lvl="1" algn="r" rtl="1"/>
            <a:r>
              <a:rPr lang="ar-SA" b="1" dirty="0" smtClean="0">
                <a:cs typeface="+mj-cs"/>
              </a:rPr>
              <a:t>1- المسار العصبي:</a:t>
            </a:r>
          </a:p>
          <a:p>
            <a:pPr lvl="2" algn="r" rtl="1"/>
            <a:r>
              <a:rPr lang="ar-SA" dirty="0" smtClean="0">
                <a:cs typeface="+mj-cs"/>
              </a:rPr>
              <a:t>عبارة عن المخ الذي يستقبل </a:t>
            </a:r>
            <a:r>
              <a:rPr lang="ar-SA" dirty="0" err="1" smtClean="0">
                <a:cs typeface="+mj-cs"/>
              </a:rPr>
              <a:t>الس</a:t>
            </a:r>
            <a:r>
              <a:rPr lang="ar-SA" dirty="0" err="1" smtClean="0">
                <a:cs typeface="+mj-cs"/>
              </a:rPr>
              <a:t>ي</a:t>
            </a:r>
            <a:r>
              <a:rPr lang="ar-SA" dirty="0" err="1" smtClean="0">
                <a:cs typeface="+mj-cs"/>
              </a:rPr>
              <a:t>لات</a:t>
            </a:r>
            <a:r>
              <a:rPr lang="ar-SA" dirty="0" smtClean="0">
                <a:cs typeface="+mj-cs"/>
              </a:rPr>
              <a:t> </a:t>
            </a:r>
            <a:r>
              <a:rPr lang="ar-SA" dirty="0" smtClean="0">
                <a:cs typeface="+mj-cs"/>
              </a:rPr>
              <a:t>العصيبة من الأجهزة المختلفة من خلال الأعصاب. </a:t>
            </a:r>
          </a:p>
          <a:p>
            <a:pPr lvl="1" algn="r" rtl="1"/>
            <a:r>
              <a:rPr lang="ar-SA" b="1" dirty="0" smtClean="0">
                <a:cs typeface="+mj-cs"/>
              </a:rPr>
              <a:t>2- المسار الكيميائي:</a:t>
            </a:r>
          </a:p>
          <a:p>
            <a:pPr lvl="2" algn="r" rtl="1"/>
            <a:r>
              <a:rPr lang="ar-SA" dirty="0" smtClean="0">
                <a:cs typeface="+mj-cs"/>
              </a:rPr>
              <a:t>عبارة عن الغدد الصماء التي تفرز مركبات كيميائية تسمى </a:t>
            </a:r>
            <a:r>
              <a:rPr lang="ar-SA" dirty="0" err="1" smtClean="0">
                <a:cs typeface="+mj-cs"/>
              </a:rPr>
              <a:t>الهرمونات</a:t>
            </a:r>
            <a:r>
              <a:rPr lang="ar-SA" dirty="0" smtClean="0">
                <a:cs typeface="+mj-cs"/>
              </a:rPr>
              <a:t>.</a:t>
            </a:r>
            <a:endParaRPr lang="en-US" dirty="0" smtClean="0">
              <a:cs typeface="+mj-cs"/>
            </a:endParaRPr>
          </a:p>
          <a:p>
            <a:pPr lvl="2" algn="r" rtl="1"/>
            <a:r>
              <a:rPr lang="ar-SA" dirty="0" smtClean="0">
                <a:cs typeface="+mj-cs"/>
              </a:rPr>
              <a:t>تسمى الصماء لأنها تفرز </a:t>
            </a:r>
            <a:r>
              <a:rPr lang="ar-SA" dirty="0" err="1" smtClean="0">
                <a:cs typeface="+mj-cs"/>
              </a:rPr>
              <a:t>إفرازاتها</a:t>
            </a:r>
            <a:r>
              <a:rPr lang="ar-SA" dirty="0" smtClean="0">
                <a:cs typeface="+mj-cs"/>
              </a:rPr>
              <a:t>  إلى الدم مباشرة دون المرور في قنوات</a:t>
            </a:r>
            <a:r>
              <a:rPr lang="ar-SA" sz="2400" dirty="0" smtClean="0">
                <a:cs typeface="+mj-cs"/>
              </a:rPr>
              <a:t>.</a:t>
            </a:r>
            <a:endParaRPr lang="ar-SA" dirty="0" smtClean="0">
              <a:cs typeface="+mj-cs"/>
            </a:endParaRPr>
          </a:p>
          <a:p>
            <a:pPr algn="r" rtl="1"/>
            <a:r>
              <a:rPr lang="ar-SA" dirty="0" err="1" smtClean="0">
                <a:cs typeface="+mj-cs"/>
              </a:rPr>
              <a:t>الهرمونات</a:t>
            </a:r>
            <a:r>
              <a:rPr lang="ar-SA" dirty="0" smtClean="0">
                <a:cs typeface="+mj-cs"/>
              </a:rPr>
              <a:t> عبارة عن مواد كيميائية تفرز بواسطة الغدد الصماء </a:t>
            </a:r>
            <a:r>
              <a:rPr lang="ar-SA" dirty="0" err="1" smtClean="0">
                <a:cs typeface="+mj-cs"/>
              </a:rPr>
              <a:t>اللا</a:t>
            </a:r>
            <a:r>
              <a:rPr lang="ar-SA" dirty="0" smtClean="0">
                <a:cs typeface="+mj-cs"/>
              </a:rPr>
              <a:t> </a:t>
            </a:r>
            <a:r>
              <a:rPr lang="ar-SA" dirty="0" err="1" smtClean="0">
                <a:cs typeface="+mj-cs"/>
              </a:rPr>
              <a:t>قنوية</a:t>
            </a:r>
            <a:r>
              <a:rPr lang="ar-SA" dirty="0" smtClean="0">
                <a:cs typeface="+mj-cs"/>
              </a:rPr>
              <a:t> إلى الدم مباشرة بكميات قليلة ويقوم الدم بحملها إلى أهدافها المحددة ( </a:t>
            </a:r>
            <a:r>
              <a:rPr lang="en-US" dirty="0" smtClean="0">
                <a:cs typeface="+mj-cs"/>
              </a:rPr>
              <a:t>target organ</a:t>
            </a:r>
            <a:r>
              <a:rPr lang="ar-SA" dirty="0" smtClean="0">
                <a:cs typeface="+mj-cs"/>
              </a:rPr>
              <a:t> ) لتؤدي عملها. </a:t>
            </a:r>
            <a:endParaRPr lang="en-US" dirty="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a:t>
            </a:r>
            <a:r>
              <a:rPr lang="ar-SA" dirty="0" err="1" smtClean="0"/>
              <a:t>الهرمونات</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dirty="0" smtClean="0">
                <a:cs typeface="+mj-cs"/>
              </a:rPr>
              <a:t>إن أكثر ما يميـّز الهرمون هو أنها تُفرز في مكان الغدد الصمّاء وتؤثر في مكان آخر بعيداً عنه! ويسمى المكان الذي يؤثر فيه الهرمون  "بالعضو الهدف"، حيث ترتبط هذه الهرمونات بمستقبلات خاصة موجودة على سطح الخلية (الغشاء الخلوي) أو في النواة</a:t>
            </a:r>
            <a:r>
              <a:rPr lang="ar-SA" sz="2400" dirty="0" smtClean="0">
                <a:cs typeface="+mj-cs"/>
              </a:rPr>
              <a:t>.</a:t>
            </a:r>
            <a:endParaRPr lang="ar-SA" dirty="0" smtClean="0">
              <a:cs typeface="+mj-cs"/>
            </a:endParaRPr>
          </a:p>
          <a:p>
            <a:pPr algn="r" rtl="1"/>
            <a:r>
              <a:rPr lang="ar-SA" dirty="0" smtClean="0">
                <a:cs typeface="+mj-cs"/>
              </a:rPr>
              <a:t>تختلف </a:t>
            </a:r>
            <a:r>
              <a:rPr lang="ar-SA" dirty="0" err="1" smtClean="0">
                <a:cs typeface="+mj-cs"/>
              </a:rPr>
              <a:t>الهرمونات</a:t>
            </a:r>
            <a:r>
              <a:rPr lang="ar-SA" dirty="0" smtClean="0">
                <a:cs typeface="+mj-cs"/>
              </a:rPr>
              <a:t> في التركيب الكيميائي ، الوظيفة ، ميكانيكية عملها ، العضو المستهدف الذي تعمل عليه.</a:t>
            </a:r>
          </a:p>
          <a:p>
            <a:pPr algn="r" rtl="1"/>
            <a:r>
              <a:rPr lang="ar-SA" dirty="0" smtClean="0">
                <a:cs typeface="+mj-cs"/>
              </a:rPr>
              <a:t>التركيب الكيميائي </a:t>
            </a:r>
            <a:r>
              <a:rPr lang="ar-SA" dirty="0" err="1" smtClean="0">
                <a:cs typeface="+mj-cs"/>
              </a:rPr>
              <a:t>للهرمونات</a:t>
            </a:r>
            <a:r>
              <a:rPr lang="ar-SA" dirty="0" smtClean="0">
                <a:cs typeface="+mj-cs"/>
              </a:rPr>
              <a:t> يقسم إلى ثلاثة أقسام:</a:t>
            </a:r>
          </a:p>
          <a:p>
            <a:pPr lvl="1" algn="r" rtl="1"/>
            <a:r>
              <a:rPr lang="en-US" b="1" dirty="0" smtClean="0">
                <a:cs typeface="+mj-cs"/>
              </a:rPr>
              <a:t>peptide or protein hormones -1 </a:t>
            </a:r>
            <a:r>
              <a:rPr lang="ar-SA" b="1" dirty="0" smtClean="0">
                <a:cs typeface="+mj-cs"/>
              </a:rPr>
              <a:t> </a:t>
            </a:r>
            <a:r>
              <a:rPr lang="ar-SA" b="1" dirty="0" err="1" smtClean="0">
                <a:cs typeface="+mj-cs"/>
              </a:rPr>
              <a:t>هرمونات</a:t>
            </a:r>
            <a:r>
              <a:rPr lang="ar-SA" b="1" dirty="0" smtClean="0">
                <a:cs typeface="+mj-cs"/>
              </a:rPr>
              <a:t> </a:t>
            </a:r>
            <a:r>
              <a:rPr lang="ar-SA" b="1" dirty="0" err="1" smtClean="0">
                <a:cs typeface="+mj-cs"/>
              </a:rPr>
              <a:t>ببتیدیة</a:t>
            </a:r>
            <a:r>
              <a:rPr lang="ar-SA" b="1" dirty="0" smtClean="0">
                <a:cs typeface="+mj-cs"/>
              </a:rPr>
              <a:t> أو بروتینیة التركیب:</a:t>
            </a:r>
          </a:p>
          <a:p>
            <a:pPr lvl="2" algn="r" rtl="1"/>
            <a:r>
              <a:rPr lang="ar-SA" sz="2000" dirty="0" smtClean="0">
                <a:cs typeface="+mj-cs"/>
              </a:rPr>
              <a:t>تتكون </a:t>
            </a:r>
            <a:r>
              <a:rPr lang="ar-SA" sz="2000" dirty="0" err="1" smtClean="0">
                <a:cs typeface="+mj-cs"/>
              </a:rPr>
              <a:t>الهرمونات</a:t>
            </a:r>
            <a:r>
              <a:rPr lang="ar-SA" sz="2000" dirty="0" smtClean="0">
                <a:cs typeface="+mj-cs"/>
              </a:rPr>
              <a:t> من سلاسل متعددة </a:t>
            </a:r>
            <a:r>
              <a:rPr lang="ar-SA" sz="2000" dirty="0" err="1" smtClean="0">
                <a:cs typeface="+mj-cs"/>
              </a:rPr>
              <a:t>الببتيد</a:t>
            </a:r>
            <a:r>
              <a:rPr lang="ar-SA" sz="2000" dirty="0" smtClean="0">
                <a:cs typeface="+mj-cs"/>
              </a:rPr>
              <a:t> مثل الأنسولين أو </a:t>
            </a:r>
            <a:r>
              <a:rPr lang="ar-SA" sz="2000" dirty="0" err="1" smtClean="0">
                <a:cs typeface="+mj-cs"/>
              </a:rPr>
              <a:t>هرمونات</a:t>
            </a:r>
            <a:r>
              <a:rPr lang="ar-SA" sz="2000" dirty="0" smtClean="0">
                <a:cs typeface="+mj-cs"/>
              </a:rPr>
              <a:t> الفص الخلفي الغدة النخامية.</a:t>
            </a:r>
            <a:endParaRPr lang="ar-SA" dirty="0" smtClean="0">
              <a:cs typeface="+mj-cs"/>
            </a:endParaRPr>
          </a:p>
          <a:p>
            <a:pPr lvl="1" algn="r" rtl="1"/>
            <a:r>
              <a:rPr lang="ar-SA" b="1" dirty="0" smtClean="0">
                <a:cs typeface="+mj-cs"/>
              </a:rPr>
              <a:t> </a:t>
            </a:r>
            <a:r>
              <a:rPr lang="en-US" b="1" dirty="0" smtClean="0">
                <a:cs typeface="+mj-cs"/>
              </a:rPr>
              <a:t>steroid hormones -2 </a:t>
            </a:r>
            <a:r>
              <a:rPr lang="ar-SA" b="1" dirty="0" smtClean="0">
                <a:cs typeface="+mj-cs"/>
              </a:rPr>
              <a:t> </a:t>
            </a:r>
            <a:r>
              <a:rPr lang="ar-SA" b="1" dirty="0" err="1" smtClean="0">
                <a:cs typeface="+mj-cs"/>
              </a:rPr>
              <a:t>ه</a:t>
            </a:r>
            <a:r>
              <a:rPr lang="ar-SA" b="1" dirty="0" err="1" smtClean="0">
                <a:cs typeface="+mj-cs"/>
              </a:rPr>
              <a:t>رمونات</a:t>
            </a:r>
            <a:r>
              <a:rPr lang="ar-SA" b="1" dirty="0" smtClean="0">
                <a:cs typeface="+mj-cs"/>
              </a:rPr>
              <a:t> </a:t>
            </a:r>
            <a:r>
              <a:rPr lang="ar-SA" b="1" dirty="0" err="1" smtClean="0">
                <a:cs typeface="+mj-cs"/>
              </a:rPr>
              <a:t>ستیرودیة</a:t>
            </a:r>
            <a:r>
              <a:rPr lang="ar-SA" b="1" dirty="0" smtClean="0">
                <a:cs typeface="+mj-cs"/>
              </a:rPr>
              <a:t>:</a:t>
            </a:r>
          </a:p>
          <a:p>
            <a:pPr lvl="2" algn="r" rtl="1"/>
            <a:r>
              <a:rPr lang="ar-SA" sz="2000" dirty="0" smtClean="0">
                <a:cs typeface="+mj-cs"/>
              </a:rPr>
              <a:t>تشمل </a:t>
            </a:r>
            <a:r>
              <a:rPr lang="ar-SA" sz="2000" dirty="0" err="1" smtClean="0">
                <a:cs typeface="+mj-cs"/>
              </a:rPr>
              <a:t>الهرمونات</a:t>
            </a:r>
            <a:r>
              <a:rPr lang="ar-SA" sz="2000" dirty="0" smtClean="0">
                <a:cs typeface="+mj-cs"/>
              </a:rPr>
              <a:t> الجنسية </a:t>
            </a:r>
            <a:r>
              <a:rPr lang="ar-SA" sz="2000" dirty="0" err="1" smtClean="0">
                <a:cs typeface="+mj-cs"/>
              </a:rPr>
              <a:t>وهرمونات</a:t>
            </a:r>
            <a:r>
              <a:rPr lang="ar-SA" sz="2000" dirty="0" smtClean="0">
                <a:cs typeface="+mj-cs"/>
              </a:rPr>
              <a:t> الغدة </a:t>
            </a:r>
            <a:r>
              <a:rPr lang="ar-SA" sz="2000" dirty="0" err="1" smtClean="0">
                <a:cs typeface="+mj-cs"/>
              </a:rPr>
              <a:t>الكظرية</a:t>
            </a:r>
            <a:r>
              <a:rPr lang="ar-SA" sz="2000" dirty="0" smtClean="0">
                <a:cs typeface="+mj-cs"/>
              </a:rPr>
              <a:t>.</a:t>
            </a:r>
            <a:endParaRPr lang="ar-SA" dirty="0" smtClean="0">
              <a:cs typeface="+mj-cs"/>
            </a:endParaRPr>
          </a:p>
          <a:p>
            <a:pPr lvl="1" algn="r" rtl="1"/>
            <a:r>
              <a:rPr lang="en-US" b="1" dirty="0" smtClean="0">
                <a:cs typeface="+mj-cs"/>
              </a:rPr>
              <a:t>amino </a:t>
            </a:r>
            <a:r>
              <a:rPr lang="en-US" b="1" dirty="0" smtClean="0">
                <a:cs typeface="+mj-cs"/>
              </a:rPr>
              <a:t>acid-related hormones -3 </a:t>
            </a:r>
            <a:r>
              <a:rPr lang="ar-SA" b="1" dirty="0" smtClean="0">
                <a:cs typeface="+mj-cs"/>
              </a:rPr>
              <a:t> </a:t>
            </a:r>
            <a:r>
              <a:rPr lang="ar-SA" b="1" dirty="0" err="1" smtClean="0">
                <a:cs typeface="+mj-cs"/>
              </a:rPr>
              <a:t>ه</a:t>
            </a:r>
            <a:r>
              <a:rPr lang="ar-SA" b="1" dirty="0" err="1" smtClean="0">
                <a:cs typeface="+mj-cs"/>
              </a:rPr>
              <a:t>رمونات</a:t>
            </a:r>
            <a:r>
              <a:rPr lang="ar-SA" b="1" dirty="0" smtClean="0">
                <a:cs typeface="+mj-cs"/>
              </a:rPr>
              <a:t> </a:t>
            </a:r>
            <a:r>
              <a:rPr lang="ar-SA" b="1" dirty="0" smtClean="0">
                <a:cs typeface="+mj-cs"/>
              </a:rPr>
              <a:t>مشتقة من الأحماض </a:t>
            </a:r>
            <a:r>
              <a:rPr lang="ar-SA" b="1" dirty="0" err="1" smtClean="0">
                <a:cs typeface="+mj-cs"/>
              </a:rPr>
              <a:t>الأمینیة</a:t>
            </a:r>
            <a:r>
              <a:rPr lang="ar-SA" b="1" dirty="0" smtClean="0">
                <a:cs typeface="+mj-cs"/>
              </a:rPr>
              <a:t>:</a:t>
            </a:r>
          </a:p>
          <a:p>
            <a:pPr lvl="2" algn="r" rtl="1"/>
            <a:r>
              <a:rPr lang="ar-SA" dirty="0" smtClean="0">
                <a:cs typeface="+mj-cs"/>
              </a:rPr>
              <a:t>مثل </a:t>
            </a:r>
            <a:r>
              <a:rPr lang="ar-SA" dirty="0" err="1" smtClean="0">
                <a:cs typeface="+mj-cs"/>
              </a:rPr>
              <a:t>هرمونات</a:t>
            </a:r>
            <a:r>
              <a:rPr lang="ar-SA" dirty="0" smtClean="0">
                <a:cs typeface="+mj-cs"/>
              </a:rPr>
              <a:t> الغدة الدرقية.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الغدد الصماء</a:t>
            </a:r>
            <a:endParaRPr lang="en-US" dirty="0"/>
          </a:p>
        </p:txBody>
      </p:sp>
      <p:sp>
        <p:nvSpPr>
          <p:cNvPr id="3" name="Content Placeholder 2"/>
          <p:cNvSpPr>
            <a:spLocks noGrp="1"/>
          </p:cNvSpPr>
          <p:nvPr>
            <p:ph idx="1"/>
          </p:nvPr>
        </p:nvSpPr>
        <p:spPr/>
        <p:txBody>
          <a:bodyPr>
            <a:normAutofit/>
          </a:bodyPr>
          <a:lstStyle/>
          <a:p>
            <a:pPr algn="r" rtl="1"/>
            <a:r>
              <a:rPr lang="ar-SA" b="1" dirty="0" smtClean="0">
                <a:cs typeface="+mj-cs"/>
              </a:rPr>
              <a:t>يوجد عدة غدد صماء في الجسم:</a:t>
            </a:r>
          </a:p>
          <a:p>
            <a:pPr lvl="1" algn="r" rtl="1"/>
            <a:r>
              <a:rPr lang="ar-SA" dirty="0" smtClean="0">
                <a:cs typeface="+mj-cs"/>
              </a:rPr>
              <a:t>1- الغدة النخامية (فص أمامي ، فص خلفي).</a:t>
            </a:r>
          </a:p>
          <a:p>
            <a:pPr lvl="1" algn="r" rtl="1"/>
            <a:r>
              <a:rPr lang="ar-SA" dirty="0" smtClean="0">
                <a:cs typeface="+mj-cs"/>
              </a:rPr>
              <a:t>2- الغدة الدرقية.</a:t>
            </a:r>
          </a:p>
          <a:p>
            <a:pPr lvl="1" algn="r" rtl="1"/>
            <a:r>
              <a:rPr lang="ar-SA" dirty="0" smtClean="0">
                <a:cs typeface="+mj-cs"/>
              </a:rPr>
              <a:t>3- الغدة الجار درقية.</a:t>
            </a:r>
          </a:p>
          <a:p>
            <a:pPr lvl="1" algn="r" rtl="1"/>
            <a:r>
              <a:rPr lang="ar-SA" dirty="0" smtClean="0">
                <a:cs typeface="+mj-cs"/>
              </a:rPr>
              <a:t>4- الغدة </a:t>
            </a:r>
            <a:r>
              <a:rPr lang="ar-SA" dirty="0" err="1" smtClean="0">
                <a:cs typeface="+mj-cs"/>
              </a:rPr>
              <a:t>الكظرية</a:t>
            </a:r>
            <a:r>
              <a:rPr lang="ar-SA" dirty="0" smtClean="0">
                <a:cs typeface="+mj-cs"/>
              </a:rPr>
              <a:t>.</a:t>
            </a:r>
          </a:p>
          <a:p>
            <a:pPr lvl="1" algn="r" rtl="1"/>
            <a:r>
              <a:rPr lang="ar-SA" dirty="0" smtClean="0">
                <a:cs typeface="+mj-cs"/>
              </a:rPr>
              <a:t>5- البنكرياس.</a:t>
            </a:r>
          </a:p>
          <a:p>
            <a:pPr lvl="1" algn="r" rtl="1"/>
            <a:r>
              <a:rPr lang="ar-SA" dirty="0" smtClean="0">
                <a:cs typeface="+mj-cs"/>
              </a:rPr>
              <a:t>6-الغدة التناسلية: (الخصية ، المبيض).</a:t>
            </a:r>
          </a:p>
          <a:p>
            <a:pPr lvl="1" algn="r" rtl="1"/>
            <a:r>
              <a:rPr lang="ar-SA" dirty="0" smtClean="0">
                <a:cs typeface="+mj-cs"/>
              </a:rPr>
              <a:t>7- الغدد الصماء في الجهاز الهضمي.</a:t>
            </a:r>
          </a:p>
          <a:p>
            <a:pPr lvl="1" algn="r" rtl="1"/>
            <a:r>
              <a:rPr lang="ar-SA" dirty="0" smtClean="0">
                <a:cs typeface="+mj-cs"/>
              </a:rPr>
              <a:t>8- الغدة تحت المهاد البصري.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وظيفة </a:t>
            </a:r>
            <a:r>
              <a:rPr lang="ar-SA" dirty="0" err="1" smtClean="0"/>
              <a:t>الهرمونات</a:t>
            </a:r>
            <a:endParaRPr lang="en-US" dirty="0"/>
          </a:p>
        </p:txBody>
      </p:sp>
      <p:sp>
        <p:nvSpPr>
          <p:cNvPr id="3" name="Content Placeholder 2"/>
          <p:cNvSpPr>
            <a:spLocks noGrp="1"/>
          </p:cNvSpPr>
          <p:nvPr>
            <p:ph idx="1"/>
          </p:nvPr>
        </p:nvSpPr>
        <p:spPr/>
        <p:txBody>
          <a:bodyPr>
            <a:normAutofit/>
          </a:bodyPr>
          <a:lstStyle/>
          <a:p>
            <a:pPr algn="r" rtl="1"/>
            <a:r>
              <a:rPr lang="ar-SA" dirty="0" smtClean="0">
                <a:cs typeface="+mj-cs"/>
              </a:rPr>
              <a:t>تعمل كمواد محفزة للعمليات الحيوية المختلفة في الجسم.</a:t>
            </a:r>
          </a:p>
          <a:p>
            <a:pPr algn="r" rtl="1"/>
            <a:r>
              <a:rPr lang="ar-SA" dirty="0" smtClean="0">
                <a:cs typeface="+mj-cs"/>
              </a:rPr>
              <a:t>يوجد مستقبلات بروتينية على </a:t>
            </a:r>
            <a:r>
              <a:rPr lang="ar-SA" b="1" dirty="0" smtClean="0">
                <a:cs typeface="+mj-cs"/>
              </a:rPr>
              <a:t>سطح الخلايا</a:t>
            </a:r>
            <a:r>
              <a:rPr lang="ar-SA" dirty="0" smtClean="0">
                <a:cs typeface="+mj-cs"/>
              </a:rPr>
              <a:t> أو </a:t>
            </a:r>
            <a:r>
              <a:rPr lang="ar-SA" b="1" dirty="0" smtClean="0">
                <a:cs typeface="+mj-cs"/>
              </a:rPr>
              <a:t>في </a:t>
            </a:r>
            <a:r>
              <a:rPr lang="ar-SA" b="1" dirty="0" err="1" smtClean="0">
                <a:cs typeface="+mj-cs"/>
              </a:rPr>
              <a:t>السيتوبلازم</a:t>
            </a:r>
            <a:r>
              <a:rPr lang="ar-SA" dirty="0" smtClean="0">
                <a:cs typeface="+mj-cs"/>
              </a:rPr>
              <a:t> ترتبط </a:t>
            </a:r>
            <a:r>
              <a:rPr lang="ar-SA" dirty="0" err="1" smtClean="0">
                <a:cs typeface="+mj-cs"/>
              </a:rPr>
              <a:t>بها</a:t>
            </a:r>
            <a:r>
              <a:rPr lang="ar-SA" dirty="0" smtClean="0">
                <a:cs typeface="+mj-cs"/>
              </a:rPr>
              <a:t> </a:t>
            </a:r>
            <a:r>
              <a:rPr lang="ar-SA" dirty="0" err="1" smtClean="0">
                <a:cs typeface="+mj-cs"/>
              </a:rPr>
              <a:t>الهرمونات</a:t>
            </a:r>
            <a:r>
              <a:rPr lang="ar-SA" dirty="0" smtClean="0">
                <a:cs typeface="+mj-cs"/>
              </a:rPr>
              <a:t> لتؤدي وظائفها.</a:t>
            </a:r>
          </a:p>
          <a:p>
            <a:pPr algn="r" rtl="1"/>
            <a:r>
              <a:rPr lang="ar-SA" dirty="0" smtClean="0">
                <a:cs typeface="+mj-cs"/>
              </a:rPr>
              <a:t>الارتباط بين الهرمون والمستقبل يؤدي إلى إحداث تغيرات في نشاط الخلية مثل:</a:t>
            </a:r>
          </a:p>
          <a:p>
            <a:pPr lvl="1" algn="r" rtl="1"/>
            <a:r>
              <a:rPr lang="ar-SA" dirty="0" smtClean="0">
                <a:cs typeface="+mj-cs"/>
              </a:rPr>
              <a:t>زيادة في إنتاج البروتينات والأنزيمات في الخلية.</a:t>
            </a:r>
          </a:p>
          <a:p>
            <a:pPr lvl="1" algn="r" rtl="1"/>
            <a:r>
              <a:rPr lang="ar-SA" dirty="0" smtClean="0">
                <a:cs typeface="+mj-cs"/>
              </a:rPr>
              <a:t>زيادة في نشاط بعض الأنزيمات.</a:t>
            </a:r>
          </a:p>
          <a:p>
            <a:pPr lvl="1" algn="r" rtl="1"/>
            <a:r>
              <a:rPr lang="ar-SA" dirty="0" smtClean="0">
                <a:cs typeface="+mj-cs"/>
              </a:rPr>
              <a:t>زيادة في انقسام الخلية.</a:t>
            </a:r>
          </a:p>
          <a:p>
            <a:pPr lvl="1" algn="r" rtl="1"/>
            <a:r>
              <a:rPr lang="ar-SA" dirty="0" smtClean="0">
                <a:cs typeface="+mj-cs"/>
              </a:rPr>
              <a:t>تغيير في </a:t>
            </a:r>
            <a:r>
              <a:rPr lang="ar-SA" dirty="0" err="1" smtClean="0">
                <a:cs typeface="+mj-cs"/>
              </a:rPr>
              <a:t>نفاذية</a:t>
            </a:r>
            <a:r>
              <a:rPr lang="ar-SA" dirty="0" smtClean="0">
                <a:cs typeface="+mj-cs"/>
              </a:rPr>
              <a:t> الغشاء الخلوي لبعض الجزيئات وهذه التغيرات تؤدي إلى إحداث التغير المطلوب </a:t>
            </a:r>
          </a:p>
          <a:p>
            <a:pPr algn="r" rtl="1"/>
            <a:endParaRPr lang="en-US" dirty="0">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ميكانيكية عمل </a:t>
            </a:r>
            <a:r>
              <a:rPr lang="ar-SA" dirty="0" err="1" smtClean="0"/>
              <a:t>الهرمونات</a:t>
            </a:r>
            <a:endParaRPr lang="en-US" dirty="0"/>
          </a:p>
        </p:txBody>
      </p:sp>
      <p:sp>
        <p:nvSpPr>
          <p:cNvPr id="3" name="Content Placeholder 2"/>
          <p:cNvSpPr>
            <a:spLocks noGrp="1"/>
          </p:cNvSpPr>
          <p:nvPr>
            <p:ph idx="1"/>
          </p:nvPr>
        </p:nvSpPr>
        <p:spPr/>
        <p:txBody>
          <a:bodyPr>
            <a:normAutofit/>
          </a:bodyPr>
          <a:lstStyle/>
          <a:p>
            <a:pPr algn="r" rtl="1">
              <a:lnSpc>
                <a:spcPct val="90000"/>
              </a:lnSpc>
            </a:pPr>
            <a:r>
              <a:rPr lang="ar-SA" sz="2000" b="1" dirty="0" smtClean="0">
                <a:cs typeface="+mj-cs"/>
              </a:rPr>
              <a:t>1- </a:t>
            </a:r>
            <a:r>
              <a:rPr lang="fr-FR" sz="2000" b="1" dirty="0" smtClean="0">
                <a:cs typeface="+mj-cs"/>
              </a:rPr>
              <a:t> </a:t>
            </a:r>
            <a:r>
              <a:rPr lang="ar-SA" b="1" dirty="0" smtClean="0">
                <a:cs typeface="+mj-cs"/>
              </a:rPr>
              <a:t>بعض </a:t>
            </a:r>
            <a:r>
              <a:rPr lang="ar-SA" b="1" dirty="0" err="1" smtClean="0">
                <a:cs typeface="+mj-cs"/>
              </a:rPr>
              <a:t>الهرمونات</a:t>
            </a:r>
            <a:r>
              <a:rPr lang="ar-SA" b="1" dirty="0" smtClean="0">
                <a:cs typeface="+mj-cs"/>
              </a:rPr>
              <a:t> تعمل من خلال تحفيز تصنيع </a:t>
            </a:r>
            <a:r>
              <a:rPr lang="en-US" b="1" dirty="0" smtClean="0">
                <a:cs typeface="+mj-cs"/>
              </a:rPr>
              <a:t>mRNA</a:t>
            </a:r>
            <a:r>
              <a:rPr lang="ar-SA" b="1" dirty="0" smtClean="0">
                <a:cs typeface="+mj-cs"/>
              </a:rPr>
              <a:t> المسئول عن نقل المعلومات الخاصة بتصنيع أنزيم معين.</a:t>
            </a:r>
          </a:p>
          <a:p>
            <a:pPr lvl="1" algn="r" rtl="1">
              <a:lnSpc>
                <a:spcPct val="90000"/>
              </a:lnSpc>
            </a:pPr>
            <a:r>
              <a:rPr lang="ar-SA" dirty="0" smtClean="0">
                <a:cs typeface="+mj-cs"/>
              </a:rPr>
              <a:t>مثال عليها:</a:t>
            </a:r>
            <a:r>
              <a:rPr lang="en-US" dirty="0" smtClean="0">
                <a:cs typeface="+mj-cs"/>
              </a:rPr>
              <a:t> </a:t>
            </a:r>
            <a:r>
              <a:rPr lang="ar-SA" dirty="0" err="1" smtClean="0">
                <a:cs typeface="+mj-cs"/>
              </a:rPr>
              <a:t>الهرمونات</a:t>
            </a:r>
            <a:r>
              <a:rPr lang="ar-SA" dirty="0" smtClean="0">
                <a:cs typeface="+mj-cs"/>
              </a:rPr>
              <a:t> الجنسية ، التي لها القدرة على الانتقال إلى داخل الخلية والارتباط</a:t>
            </a:r>
            <a:r>
              <a:rPr lang="en-US" dirty="0" smtClean="0">
                <a:cs typeface="+mj-cs"/>
              </a:rPr>
              <a:t> </a:t>
            </a:r>
            <a:r>
              <a:rPr lang="ar-SA" dirty="0" smtClean="0">
                <a:cs typeface="+mj-cs"/>
              </a:rPr>
              <a:t>مع بروتين معين وينتج عن هذا الارتباط </a:t>
            </a:r>
            <a:r>
              <a:rPr lang="ar-SA" dirty="0" err="1" smtClean="0">
                <a:cs typeface="+mj-cs"/>
              </a:rPr>
              <a:t>التأثيرعلى</a:t>
            </a:r>
            <a:r>
              <a:rPr lang="ar-SA" dirty="0" smtClean="0">
                <a:cs typeface="+mj-cs"/>
              </a:rPr>
              <a:t> تصنيع </a:t>
            </a:r>
            <a:r>
              <a:rPr lang="en-US" dirty="0" smtClean="0">
                <a:cs typeface="+mj-cs"/>
              </a:rPr>
              <a:t>mRNA</a:t>
            </a:r>
            <a:r>
              <a:rPr lang="ar-SA" dirty="0" smtClean="0">
                <a:cs typeface="+mj-cs"/>
              </a:rPr>
              <a:t> بواسطة الحامض النووي</a:t>
            </a:r>
            <a:r>
              <a:rPr lang="fr-FR" dirty="0" smtClean="0">
                <a:cs typeface="+mj-cs"/>
              </a:rPr>
              <a:t> DNA </a:t>
            </a:r>
            <a:r>
              <a:rPr lang="ar-SA" dirty="0" smtClean="0">
                <a:cs typeface="+mj-cs"/>
              </a:rPr>
              <a:t> في النواة</a:t>
            </a:r>
            <a:r>
              <a:rPr lang="ar-SA" sz="2400" dirty="0" smtClean="0">
                <a:cs typeface="+mj-cs"/>
              </a:rPr>
              <a:t>.</a:t>
            </a:r>
          </a:p>
          <a:p>
            <a:pPr marL="274320" lvl="1" indent="-274320" algn="r" rtl="1">
              <a:lnSpc>
                <a:spcPct val="90000"/>
              </a:lnSpc>
              <a:buClr>
                <a:schemeClr val="accent3"/>
              </a:buClr>
              <a:buSzPct val="95000"/>
            </a:pPr>
            <a:r>
              <a:rPr lang="ar-SA" b="1" dirty="0" smtClean="0">
                <a:cs typeface="+mj-cs"/>
              </a:rPr>
              <a:t> 2-</a:t>
            </a:r>
            <a:r>
              <a:rPr lang="fr-FR" b="1" dirty="0" smtClean="0">
                <a:cs typeface="+mj-cs"/>
              </a:rPr>
              <a:t> </a:t>
            </a:r>
            <a:r>
              <a:rPr lang="ar-SA" b="1" dirty="0" smtClean="0">
                <a:cs typeface="+mj-cs"/>
              </a:rPr>
              <a:t>بعض </a:t>
            </a:r>
            <a:r>
              <a:rPr lang="ar-SA" b="1" dirty="0" err="1" smtClean="0">
                <a:cs typeface="+mj-cs"/>
              </a:rPr>
              <a:t>الهرمونات</a:t>
            </a:r>
            <a:r>
              <a:rPr lang="ar-SA" b="1" dirty="0" smtClean="0">
                <a:cs typeface="+mj-cs"/>
              </a:rPr>
              <a:t> تعمل من خلال تنشيط الهرمون لأحد الأنزيمات.</a:t>
            </a:r>
          </a:p>
          <a:p>
            <a:pPr lvl="1" algn="r" rtl="1"/>
            <a:r>
              <a:rPr lang="ar-SA" sz="2200" dirty="0" smtClean="0">
                <a:cs typeface="+mj-cs"/>
              </a:rPr>
              <a:t>مثال: </a:t>
            </a:r>
            <a:r>
              <a:rPr lang="ar-SA" sz="2400" dirty="0" smtClean="0">
                <a:cs typeface="+mj-cs"/>
              </a:rPr>
              <a:t>هرمون</a:t>
            </a:r>
            <a:r>
              <a:rPr lang="fr-FR" sz="2400" dirty="0" smtClean="0">
                <a:cs typeface="+mj-cs"/>
              </a:rPr>
              <a:t> </a:t>
            </a:r>
            <a:r>
              <a:rPr lang="ar-SA" sz="2400" dirty="0" err="1" smtClean="0">
                <a:cs typeface="+mj-cs"/>
              </a:rPr>
              <a:t>الإنسولين</a:t>
            </a:r>
            <a:r>
              <a:rPr lang="ar-SA" sz="2400" dirty="0" smtClean="0">
                <a:cs typeface="+mj-cs"/>
              </a:rPr>
              <a:t> الذي يقوم بتحفيز نشاط </a:t>
            </a:r>
            <a:r>
              <a:rPr lang="ar-SA" sz="2400" dirty="0" err="1" smtClean="0">
                <a:cs typeface="+mj-cs"/>
              </a:rPr>
              <a:t>الجلوكوكينيز</a:t>
            </a:r>
            <a:r>
              <a:rPr lang="ar-SA" sz="2400" dirty="0" smtClean="0">
                <a:cs typeface="+mj-cs"/>
              </a:rPr>
              <a:t> (</a:t>
            </a:r>
            <a:r>
              <a:rPr lang="ar-SA" dirty="0" smtClean="0">
                <a:cs typeface="+mj-cs"/>
              </a:rPr>
              <a:t>أ</a:t>
            </a:r>
            <a:r>
              <a:rPr lang="ar-SA" sz="2400" dirty="0" smtClean="0">
                <a:cs typeface="+mj-cs"/>
              </a:rPr>
              <a:t>ي تحفيز عملية دخول</a:t>
            </a:r>
            <a:r>
              <a:rPr lang="en-US" sz="2400" dirty="0" smtClean="0">
                <a:cs typeface="+mj-cs"/>
              </a:rPr>
              <a:t> </a:t>
            </a:r>
            <a:r>
              <a:rPr lang="ar-SA" sz="2400" dirty="0" err="1" smtClean="0">
                <a:cs typeface="+mj-cs"/>
              </a:rPr>
              <a:t>ال</a:t>
            </a:r>
            <a:r>
              <a:rPr lang="ar-EG" sz="2400" dirty="0" smtClean="0">
                <a:cs typeface="+mj-cs"/>
              </a:rPr>
              <a:t>ج</a:t>
            </a:r>
            <a:r>
              <a:rPr lang="ar-SA" sz="2400" dirty="0" err="1" smtClean="0">
                <a:cs typeface="+mj-cs"/>
              </a:rPr>
              <a:t>لوكوز</a:t>
            </a:r>
            <a:r>
              <a:rPr lang="ar-SA" sz="2400" dirty="0" smtClean="0">
                <a:cs typeface="+mj-cs"/>
              </a:rPr>
              <a:t> إلى داخل الخلية ، بالإضافة إلى استهلاكه) وبالتالي يمنع ارتفاعه في الدم ، هرمون النمو يقوم  بتثبيط الانزيم و يكون له تاثير عكس تأثير الإنسولين.</a:t>
            </a:r>
            <a:endParaRPr lang="fr-FR" sz="2400" dirty="0" smtClean="0">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ميكانيكية عمل </a:t>
            </a:r>
            <a:r>
              <a:rPr lang="ar-SA" dirty="0" err="1" smtClean="0"/>
              <a:t>الهرمونات</a:t>
            </a:r>
            <a:endParaRPr lang="en-US" dirty="0"/>
          </a:p>
        </p:txBody>
      </p:sp>
      <p:sp>
        <p:nvSpPr>
          <p:cNvPr id="3" name="Content Placeholder 2"/>
          <p:cNvSpPr>
            <a:spLocks noGrp="1"/>
          </p:cNvSpPr>
          <p:nvPr>
            <p:ph idx="1"/>
          </p:nvPr>
        </p:nvSpPr>
        <p:spPr/>
        <p:txBody>
          <a:bodyPr>
            <a:normAutofit/>
          </a:bodyPr>
          <a:lstStyle/>
          <a:p>
            <a:pPr algn="r" rtl="1">
              <a:lnSpc>
                <a:spcPct val="90000"/>
              </a:lnSpc>
            </a:pPr>
            <a:r>
              <a:rPr lang="ar-SA" b="1" dirty="0" smtClean="0">
                <a:cs typeface="+mj-cs"/>
              </a:rPr>
              <a:t>3-</a:t>
            </a:r>
            <a:r>
              <a:rPr lang="fr-FR" b="1" dirty="0" smtClean="0">
                <a:cs typeface="+mj-cs"/>
              </a:rPr>
              <a:t> </a:t>
            </a:r>
            <a:r>
              <a:rPr lang="ar-SA" b="1" dirty="0" smtClean="0">
                <a:cs typeface="+mj-cs"/>
              </a:rPr>
              <a:t>بعض </a:t>
            </a:r>
            <a:r>
              <a:rPr lang="ar-SA" b="1" dirty="0" err="1" smtClean="0">
                <a:cs typeface="+mj-cs"/>
              </a:rPr>
              <a:t>الهرمونات</a:t>
            </a:r>
            <a:r>
              <a:rPr lang="ar-SA" b="1" dirty="0" smtClean="0">
                <a:cs typeface="+mj-cs"/>
              </a:rPr>
              <a:t> تعمل من خلال تغيير من مقدرة الجدار الخلوي ليسمح بعبور بعض</a:t>
            </a:r>
            <a:r>
              <a:rPr lang="en-US" b="1" dirty="0" smtClean="0">
                <a:cs typeface="+mj-cs"/>
              </a:rPr>
              <a:t> </a:t>
            </a:r>
            <a:r>
              <a:rPr lang="ar-SA" b="1" dirty="0" smtClean="0">
                <a:cs typeface="+mj-cs"/>
              </a:rPr>
              <a:t>المواد إلى الداخل أو الخارج.</a:t>
            </a:r>
          </a:p>
          <a:p>
            <a:pPr lvl="1" algn="r" rtl="1">
              <a:lnSpc>
                <a:spcPct val="90000"/>
              </a:lnSpc>
            </a:pPr>
            <a:r>
              <a:rPr lang="ar-SA" dirty="0" smtClean="0">
                <a:cs typeface="+mj-cs"/>
              </a:rPr>
              <a:t>مثل: هرمون </a:t>
            </a:r>
            <a:r>
              <a:rPr lang="ar-SA" dirty="0" err="1" smtClean="0">
                <a:cs typeface="+mj-cs"/>
              </a:rPr>
              <a:t>الإنسولين</a:t>
            </a:r>
            <a:r>
              <a:rPr lang="ar-SA" dirty="0" smtClean="0">
                <a:cs typeface="+mj-cs"/>
              </a:rPr>
              <a:t> وهرمون النمو،</a:t>
            </a:r>
            <a:r>
              <a:rPr lang="en-US" dirty="0" smtClean="0">
                <a:cs typeface="+mj-cs"/>
              </a:rPr>
              <a:t> </a:t>
            </a:r>
            <a:r>
              <a:rPr lang="ar-SA" dirty="0" smtClean="0">
                <a:cs typeface="+mj-cs"/>
              </a:rPr>
              <a:t>حيث يعتبران مثالان على مقدرة </a:t>
            </a:r>
            <a:r>
              <a:rPr lang="ar-SA" dirty="0" err="1" smtClean="0">
                <a:cs typeface="+mj-cs"/>
              </a:rPr>
              <a:t>الهرمونات</a:t>
            </a:r>
            <a:r>
              <a:rPr lang="ar-SA" dirty="0" smtClean="0">
                <a:cs typeface="+mj-cs"/>
              </a:rPr>
              <a:t> على تغير </a:t>
            </a:r>
            <a:r>
              <a:rPr lang="ar-SA" dirty="0" err="1" smtClean="0">
                <a:cs typeface="+mj-cs"/>
              </a:rPr>
              <a:t>النفاذية</a:t>
            </a:r>
            <a:r>
              <a:rPr lang="ar-SA" dirty="0" smtClean="0">
                <a:cs typeface="+mj-cs"/>
              </a:rPr>
              <a:t> ، </a:t>
            </a:r>
            <a:r>
              <a:rPr lang="ar-SA" dirty="0" err="1" smtClean="0">
                <a:cs typeface="+mj-cs"/>
              </a:rPr>
              <a:t>فالإنسولين</a:t>
            </a:r>
            <a:r>
              <a:rPr lang="ar-SA" dirty="0" smtClean="0">
                <a:cs typeface="+mj-cs"/>
              </a:rPr>
              <a:t> يسمح بدخول</a:t>
            </a:r>
            <a:r>
              <a:rPr lang="en-US" dirty="0" smtClean="0">
                <a:cs typeface="+mj-cs"/>
              </a:rPr>
              <a:t> </a:t>
            </a:r>
            <a:r>
              <a:rPr lang="ar-SA" dirty="0" err="1" smtClean="0">
                <a:cs typeface="+mj-cs"/>
              </a:rPr>
              <a:t>ال</a:t>
            </a:r>
            <a:r>
              <a:rPr lang="ar-EG" dirty="0" smtClean="0">
                <a:cs typeface="+mj-cs"/>
              </a:rPr>
              <a:t>ج</a:t>
            </a:r>
            <a:r>
              <a:rPr lang="ar-SA" dirty="0" err="1" smtClean="0">
                <a:cs typeface="+mj-cs"/>
              </a:rPr>
              <a:t>لوكوز</a:t>
            </a:r>
            <a:r>
              <a:rPr lang="ar-SA" dirty="0" smtClean="0">
                <a:cs typeface="+mj-cs"/>
              </a:rPr>
              <a:t> إلى داخل الخلية ، أما هرمون النمو فيسمح بدخول الأحماض الأمينية إلى</a:t>
            </a:r>
            <a:r>
              <a:rPr lang="en-US" dirty="0" smtClean="0">
                <a:cs typeface="+mj-cs"/>
              </a:rPr>
              <a:t> </a:t>
            </a:r>
            <a:r>
              <a:rPr lang="ar-SA" dirty="0" smtClean="0">
                <a:cs typeface="+mj-cs"/>
              </a:rPr>
              <a:t>الخلية لكي يتم تصنيع البروتين.</a:t>
            </a:r>
            <a:endParaRPr lang="en-US" dirty="0" smtClean="0">
              <a:cs typeface="+mj-cs"/>
            </a:endParaRPr>
          </a:p>
          <a:p>
            <a:pPr algn="r" rtl="1">
              <a:lnSpc>
                <a:spcPct val="80000"/>
              </a:lnSpc>
            </a:pPr>
            <a:r>
              <a:rPr lang="ar-SA" sz="2000" b="1" dirty="0" smtClean="0">
                <a:cs typeface="+mj-cs"/>
              </a:rPr>
              <a:t>4</a:t>
            </a:r>
            <a:r>
              <a:rPr lang="ar-SA" b="1" dirty="0" smtClean="0">
                <a:cs typeface="+mj-cs"/>
              </a:rPr>
              <a:t>- بعض </a:t>
            </a:r>
            <a:r>
              <a:rPr lang="ar-SA" b="1" dirty="0" err="1" smtClean="0">
                <a:cs typeface="+mj-cs"/>
              </a:rPr>
              <a:t>الهرمونات</a:t>
            </a:r>
            <a:r>
              <a:rPr lang="ar-SA" b="1" dirty="0" smtClean="0">
                <a:cs typeface="+mj-cs"/>
              </a:rPr>
              <a:t> تعمل من خلال </a:t>
            </a:r>
            <a:r>
              <a:rPr lang="ar-SA" b="1" dirty="0" err="1" smtClean="0">
                <a:cs typeface="+mj-cs"/>
              </a:rPr>
              <a:t>التاثير</a:t>
            </a:r>
            <a:r>
              <a:rPr lang="ar-SA" b="1" dirty="0" smtClean="0">
                <a:cs typeface="+mj-cs"/>
              </a:rPr>
              <a:t> على تصنيع </a:t>
            </a:r>
            <a:r>
              <a:rPr lang="en-US" b="1" dirty="0" err="1" smtClean="0">
                <a:cs typeface="+mj-cs"/>
              </a:rPr>
              <a:t>cAMP</a:t>
            </a:r>
            <a:endParaRPr lang="ar-SA" b="1" dirty="0" smtClean="0">
              <a:cs typeface="+mj-cs"/>
            </a:endParaRPr>
          </a:p>
          <a:p>
            <a:pPr lvl="1" algn="r" rtl="1">
              <a:lnSpc>
                <a:spcPct val="80000"/>
              </a:lnSpc>
            </a:pPr>
            <a:r>
              <a:rPr lang="ar-SA" dirty="0" smtClean="0">
                <a:cs typeface="+mj-cs"/>
              </a:rPr>
              <a:t>مثل </a:t>
            </a:r>
            <a:r>
              <a:rPr lang="ar-SA" dirty="0" err="1" smtClean="0">
                <a:cs typeface="+mj-cs"/>
              </a:rPr>
              <a:t>الجلوكاجون</a:t>
            </a:r>
            <a:r>
              <a:rPr lang="ar-SA" dirty="0" smtClean="0">
                <a:cs typeface="+mj-cs"/>
              </a:rPr>
              <a:t> الذي يؤدي إلى زيادة في تكسير </a:t>
            </a:r>
            <a:r>
              <a:rPr lang="ar-SA" dirty="0" err="1" smtClean="0">
                <a:cs typeface="+mj-cs"/>
              </a:rPr>
              <a:t>الجلايكوجين</a:t>
            </a:r>
            <a:r>
              <a:rPr lang="ar-SA" dirty="0" smtClean="0">
                <a:cs typeface="+mj-cs"/>
              </a:rPr>
              <a:t> و تحويله إلى جلوكوز.</a:t>
            </a:r>
            <a:r>
              <a:rPr lang="en-US" dirty="0" smtClean="0">
                <a:cs typeface="+mj-cs"/>
              </a:rPr>
              <a:t> </a:t>
            </a:r>
            <a:r>
              <a:rPr lang="ar-SA" dirty="0" err="1" smtClean="0">
                <a:cs typeface="+mj-cs"/>
              </a:rPr>
              <a:t>الجلوكاجون</a:t>
            </a:r>
            <a:r>
              <a:rPr lang="ar-SA" dirty="0" smtClean="0">
                <a:cs typeface="+mj-cs"/>
              </a:rPr>
              <a:t> يقوم بتنشيط </a:t>
            </a:r>
            <a:r>
              <a:rPr lang="ar-SA" dirty="0" err="1" smtClean="0">
                <a:cs typeface="+mj-cs"/>
              </a:rPr>
              <a:t>ادنيليت</a:t>
            </a:r>
            <a:r>
              <a:rPr lang="ar-SA" dirty="0" smtClean="0">
                <a:cs typeface="+mj-cs"/>
              </a:rPr>
              <a:t> </a:t>
            </a:r>
            <a:r>
              <a:rPr lang="ar-SA" dirty="0" err="1" smtClean="0">
                <a:cs typeface="+mj-cs"/>
              </a:rPr>
              <a:t>سايكليز</a:t>
            </a:r>
            <a:r>
              <a:rPr lang="ar-SA" dirty="0" smtClean="0">
                <a:cs typeface="+mj-cs"/>
              </a:rPr>
              <a:t> وهو المسئول عن تصنيع </a:t>
            </a:r>
            <a:r>
              <a:rPr lang="en-US" dirty="0" err="1" smtClean="0">
                <a:cs typeface="+mj-cs"/>
              </a:rPr>
              <a:t>cAMP</a:t>
            </a:r>
            <a:r>
              <a:rPr lang="ar-SA" dirty="0" smtClean="0">
                <a:cs typeface="+mj-cs"/>
              </a:rPr>
              <a:t> بعدها يقوم </a:t>
            </a:r>
            <a:r>
              <a:rPr lang="en-US" dirty="0" smtClean="0">
                <a:cs typeface="+mj-cs"/>
              </a:rPr>
              <a:t> </a:t>
            </a:r>
            <a:r>
              <a:rPr lang="en-US" dirty="0" err="1" smtClean="0">
                <a:cs typeface="+mj-cs"/>
              </a:rPr>
              <a:t>cAMP</a:t>
            </a:r>
            <a:r>
              <a:rPr lang="en-US" dirty="0" smtClean="0">
                <a:cs typeface="+mj-cs"/>
              </a:rPr>
              <a:t> </a:t>
            </a:r>
            <a:r>
              <a:rPr lang="ar-SA" dirty="0" smtClean="0">
                <a:cs typeface="+mj-cs"/>
              </a:rPr>
              <a:t> بحث بعض البروتينات داخل الخلية مما يؤدي إلى زيادة في تكسير </a:t>
            </a:r>
            <a:r>
              <a:rPr lang="ar-SA" dirty="0" err="1" smtClean="0">
                <a:cs typeface="+mj-cs"/>
              </a:rPr>
              <a:t>الجلايكوجين</a:t>
            </a:r>
            <a:r>
              <a:rPr lang="ar-SA" dirty="0" smtClean="0">
                <a:cs typeface="+mj-cs"/>
              </a:rPr>
              <a:t> ، </a:t>
            </a:r>
            <a:r>
              <a:rPr lang="ar-SA" dirty="0" err="1" smtClean="0">
                <a:cs typeface="+mj-cs"/>
              </a:rPr>
              <a:t>الإنسولين</a:t>
            </a:r>
            <a:r>
              <a:rPr lang="ar-SA" dirty="0" smtClean="0">
                <a:cs typeface="+mj-cs"/>
              </a:rPr>
              <a:t> يقوم  بتحفيز </a:t>
            </a:r>
            <a:r>
              <a:rPr lang="ar-SA" dirty="0" err="1" smtClean="0">
                <a:cs typeface="+mj-cs"/>
              </a:rPr>
              <a:t>الفوسفوداي</a:t>
            </a:r>
            <a:r>
              <a:rPr lang="ar-SA" dirty="0" smtClean="0">
                <a:cs typeface="+mj-cs"/>
              </a:rPr>
              <a:t> </a:t>
            </a:r>
            <a:r>
              <a:rPr lang="ar-SA" dirty="0" err="1" smtClean="0">
                <a:cs typeface="+mj-cs"/>
              </a:rPr>
              <a:t>ايستريز</a:t>
            </a:r>
            <a:r>
              <a:rPr lang="ar-SA" dirty="0" smtClean="0">
                <a:cs typeface="+mj-cs"/>
              </a:rPr>
              <a:t> المسئول عن تكسير </a:t>
            </a:r>
            <a:r>
              <a:rPr lang="en-US" dirty="0" err="1" smtClean="0">
                <a:cs typeface="+mj-cs"/>
              </a:rPr>
              <a:t>cAMP</a:t>
            </a:r>
            <a:r>
              <a:rPr lang="ar-SA" dirty="0" smtClean="0">
                <a:cs typeface="+mj-cs"/>
              </a:rPr>
              <a:t> مما يثبط عمل تكسير </a:t>
            </a:r>
            <a:r>
              <a:rPr lang="ar-SA" dirty="0" err="1" smtClean="0">
                <a:cs typeface="+mj-cs"/>
              </a:rPr>
              <a:t>الجلايكوجين</a:t>
            </a:r>
            <a:r>
              <a:rPr lang="ar-SA" sz="2000" dirty="0" smtClean="0">
                <a:cs typeface="+mj-cs"/>
              </a:rPr>
              <a:t>.</a:t>
            </a:r>
            <a:endParaRPr lang="en-US" sz="2000" dirty="0" smtClean="0">
              <a:cs typeface="+mj-cs"/>
            </a:endParaRPr>
          </a:p>
          <a:p>
            <a:pPr algn="r" rtl="1"/>
            <a:endParaRPr lang="en-US" dirty="0">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ميكانيكية عمل </a:t>
            </a:r>
            <a:r>
              <a:rPr lang="ar-SA" dirty="0" err="1" smtClean="0"/>
              <a:t>الهرمونات</a:t>
            </a:r>
            <a:endParaRPr lang="en-US" dirty="0"/>
          </a:p>
        </p:txBody>
      </p:sp>
      <p:sp>
        <p:nvSpPr>
          <p:cNvPr id="3" name="Content Placeholder 2"/>
          <p:cNvSpPr>
            <a:spLocks noGrp="1"/>
          </p:cNvSpPr>
          <p:nvPr>
            <p:ph idx="1"/>
          </p:nvPr>
        </p:nvSpPr>
        <p:spPr/>
        <p:txBody>
          <a:bodyPr/>
          <a:lstStyle/>
          <a:p>
            <a:pPr algn="r" rtl="1"/>
            <a:r>
              <a:rPr lang="ar-SA" sz="2800" b="1" dirty="0" smtClean="0">
                <a:cs typeface="+mj-cs"/>
              </a:rPr>
              <a:t>5- بعض </a:t>
            </a:r>
            <a:r>
              <a:rPr lang="ar-SA" sz="2800" b="1" dirty="0" err="1" smtClean="0">
                <a:cs typeface="+mj-cs"/>
              </a:rPr>
              <a:t>الهرمونات</a:t>
            </a:r>
            <a:r>
              <a:rPr lang="ar-SA" sz="2800" b="1" dirty="0" smtClean="0">
                <a:cs typeface="+mj-cs"/>
              </a:rPr>
              <a:t> تعمل من خلال تحفيز الأنزيمات في </a:t>
            </a:r>
            <a:r>
              <a:rPr lang="ar-SA" sz="2800" b="1" dirty="0" err="1" smtClean="0">
                <a:cs typeface="+mj-cs"/>
              </a:rPr>
              <a:t>الريبوسومات</a:t>
            </a:r>
            <a:r>
              <a:rPr lang="ar-SA" sz="2800" b="1" dirty="0" smtClean="0">
                <a:cs typeface="+mj-cs"/>
              </a:rPr>
              <a:t> و ذلك من خلال التأثير على سرعة ترجمة المعلومات أو الشفرة المحمولة بواسطة </a:t>
            </a:r>
            <a:r>
              <a:rPr lang="en-US" sz="2800" b="1" dirty="0" smtClean="0">
                <a:cs typeface="+mj-cs"/>
              </a:rPr>
              <a:t>mRNA</a:t>
            </a:r>
            <a:r>
              <a:rPr lang="ar-SA" sz="2800" b="1" dirty="0" smtClean="0">
                <a:cs typeface="+mj-cs"/>
              </a:rPr>
              <a:t>.</a:t>
            </a:r>
          </a:p>
          <a:p>
            <a:pPr lvl="1" algn="r" rtl="1"/>
            <a:r>
              <a:rPr lang="ar-SA" dirty="0" smtClean="0">
                <a:cs typeface="+mj-cs"/>
              </a:rPr>
              <a:t>مثل </a:t>
            </a:r>
            <a:r>
              <a:rPr lang="ar-SA" dirty="0" err="1" smtClean="0">
                <a:cs typeface="+mj-cs"/>
              </a:rPr>
              <a:t>هرمونات</a:t>
            </a:r>
            <a:r>
              <a:rPr lang="ar-SA" dirty="0" smtClean="0">
                <a:cs typeface="+mj-cs"/>
              </a:rPr>
              <a:t> النمو.</a:t>
            </a:r>
            <a:endParaRPr lang="en-US" dirty="0" smtClean="0">
              <a:cs typeface="+mj-cs"/>
            </a:endParaRPr>
          </a:p>
          <a:p>
            <a:pPr algn="r" rtl="1"/>
            <a:endParaRPr lang="en-US" dirty="0">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التحكم أو تنظيم عمل </a:t>
            </a:r>
            <a:r>
              <a:rPr lang="ar-SA" dirty="0" err="1" smtClean="0"/>
              <a:t>الهرمونات</a:t>
            </a:r>
            <a:endParaRPr lang="en-US" dirty="0"/>
          </a:p>
        </p:txBody>
      </p:sp>
      <p:sp>
        <p:nvSpPr>
          <p:cNvPr id="3" name="Content Placeholder 2"/>
          <p:cNvSpPr>
            <a:spLocks noGrp="1"/>
          </p:cNvSpPr>
          <p:nvPr>
            <p:ph idx="1"/>
          </p:nvPr>
        </p:nvSpPr>
        <p:spPr/>
        <p:txBody>
          <a:bodyPr/>
          <a:lstStyle/>
          <a:p>
            <a:pPr marL="609600" indent="-609600" algn="r" rtl="1"/>
            <a:r>
              <a:rPr lang="ar-SA" b="1" dirty="0" smtClean="0">
                <a:cs typeface="+mj-cs"/>
              </a:rPr>
              <a:t>ينظم عمل </a:t>
            </a:r>
            <a:r>
              <a:rPr lang="ar-SA" b="1" dirty="0" err="1" smtClean="0">
                <a:cs typeface="+mj-cs"/>
              </a:rPr>
              <a:t>الهرمونات</a:t>
            </a:r>
            <a:r>
              <a:rPr lang="ar-SA" b="1" dirty="0" smtClean="0">
                <a:cs typeface="+mj-cs"/>
              </a:rPr>
              <a:t> من خلال العوامل التالية:</a:t>
            </a:r>
          </a:p>
          <a:p>
            <a:pPr marL="975360" lvl="1" indent="-609600" algn="r" rtl="1">
              <a:buFontTx/>
              <a:buAutoNum type="arabicPeriod"/>
            </a:pPr>
            <a:r>
              <a:rPr lang="ar-SA" dirty="0" smtClean="0">
                <a:cs typeface="+mj-cs"/>
              </a:rPr>
              <a:t>معدل تصنيع </a:t>
            </a:r>
            <a:r>
              <a:rPr lang="ar-SA" dirty="0" err="1" smtClean="0">
                <a:cs typeface="+mj-cs"/>
              </a:rPr>
              <a:t>و</a:t>
            </a:r>
            <a:r>
              <a:rPr lang="ar-SA" dirty="0" smtClean="0">
                <a:cs typeface="+mj-cs"/>
              </a:rPr>
              <a:t> إفراز الهرمون المختزن في الغدة الصماء.</a:t>
            </a:r>
          </a:p>
          <a:p>
            <a:pPr marL="975360" lvl="1" indent="-609600" algn="r" rtl="1">
              <a:buFontTx/>
              <a:buAutoNum type="arabicPeriod"/>
            </a:pPr>
            <a:r>
              <a:rPr lang="ar-SA" dirty="0" smtClean="0">
                <a:cs typeface="+mj-cs"/>
              </a:rPr>
              <a:t>الجهاز الخاص لنقل بعض </a:t>
            </a:r>
            <a:r>
              <a:rPr lang="ar-SA" dirty="0" err="1" smtClean="0">
                <a:cs typeface="+mj-cs"/>
              </a:rPr>
              <a:t>الهرمونات</a:t>
            </a:r>
            <a:r>
              <a:rPr lang="ar-SA" dirty="0" smtClean="0">
                <a:cs typeface="+mj-cs"/>
              </a:rPr>
              <a:t> في البلازما من مكان التصنيع إلى العضو المستهدف.</a:t>
            </a:r>
          </a:p>
          <a:p>
            <a:pPr marL="975360" lvl="1" indent="-609600" algn="r" rtl="1">
              <a:buFontTx/>
              <a:buAutoNum type="arabicPeriod"/>
            </a:pPr>
            <a:r>
              <a:rPr lang="ar-SA" dirty="0" smtClean="0">
                <a:cs typeface="+mj-cs"/>
              </a:rPr>
              <a:t>معدل تحويل الهرمون إلى صورته النشطة.</a:t>
            </a:r>
          </a:p>
          <a:p>
            <a:pPr marL="975360" lvl="1" indent="-609600" algn="r" rtl="1">
              <a:buFontTx/>
              <a:buAutoNum type="arabicPeriod"/>
            </a:pPr>
            <a:r>
              <a:rPr lang="ar-SA" dirty="0" smtClean="0">
                <a:cs typeface="+mj-cs"/>
              </a:rPr>
              <a:t>المواقع المنظمة أو الخاصة بالارتباط بالهرمون في </a:t>
            </a:r>
            <a:r>
              <a:rPr lang="ar-SA" dirty="0" err="1" smtClean="0">
                <a:cs typeface="+mj-cs"/>
              </a:rPr>
              <a:t>سيتوبلازم</a:t>
            </a:r>
            <a:r>
              <a:rPr lang="ar-SA" dirty="0" smtClean="0">
                <a:cs typeface="+mj-cs"/>
              </a:rPr>
              <a:t> الخلية أو على سطح الخلية المستهدفة.</a:t>
            </a:r>
          </a:p>
          <a:p>
            <a:pPr marL="975360" lvl="1" indent="-609600" algn="r" rtl="1">
              <a:buFontTx/>
              <a:buAutoNum type="arabicPeriod"/>
            </a:pPr>
            <a:r>
              <a:rPr lang="ar-SA" dirty="0" smtClean="0">
                <a:cs typeface="+mj-cs"/>
              </a:rPr>
              <a:t>معدل تكسير الهرمون في الكبد </a:t>
            </a:r>
            <a:r>
              <a:rPr lang="ar-SA" dirty="0" err="1" smtClean="0">
                <a:cs typeface="+mj-cs"/>
              </a:rPr>
              <a:t>و</a:t>
            </a:r>
            <a:r>
              <a:rPr lang="ar-SA" dirty="0" smtClean="0">
                <a:cs typeface="+mj-cs"/>
              </a:rPr>
              <a:t> الكلى.</a:t>
            </a:r>
            <a:endParaRPr lang="en-US" dirty="0" smtClean="0">
              <a:cs typeface="+mj-cs"/>
            </a:endParaRPr>
          </a:p>
          <a:p>
            <a:pPr algn="r" rtl="1"/>
            <a:endParaRPr lang="en-US" dirty="0">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TotalTime>
  <Words>849</Words>
  <Application>Microsoft Office PowerPoint</Application>
  <PresentationFormat>On-screen Show (4:3)</PresentationFormat>
  <Paragraphs>128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الهرمونات</vt:lpstr>
      <vt:lpstr>تعريفها</vt:lpstr>
      <vt:lpstr>تابع الهرمونات</vt:lpstr>
      <vt:lpstr>الغدد الصماء</vt:lpstr>
      <vt:lpstr>وظيفة الهرمونات</vt:lpstr>
      <vt:lpstr>ميكانيكية عمل الهرمونات</vt:lpstr>
      <vt:lpstr>تابع ميكانيكية عمل الهرمونات</vt:lpstr>
      <vt:lpstr>تابع ميكانيكية عمل الهرمونات</vt:lpstr>
      <vt:lpstr>التحكم أو تنظيم عمل الهرمونات</vt:lpstr>
      <vt:lpstr>تابع التحكم أو تنظيم عمل الهرمونات</vt:lpstr>
      <vt:lpstr>تابع التحكم أو تنظيم عمل الهرمونات</vt:lpstr>
      <vt:lpstr>نقاط التشابة مع الأنزيمات</vt:lpstr>
      <vt:lpstr>نقاط الاختلاف مع الهرمونات</vt:lpstr>
      <vt:lpstr>أمثلة على بعض الهرمونات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الهرمونات</dc:title>
  <dc:creator>Nojood</dc:creator>
  <cp:lastModifiedBy>Nojood</cp:lastModifiedBy>
  <cp:revision>21</cp:revision>
  <dcterms:created xsi:type="dcterms:W3CDTF">2009-01-16T20:04:18Z</dcterms:created>
  <dcterms:modified xsi:type="dcterms:W3CDTF">2010-01-05T19:36:44Z</dcterms:modified>
</cp:coreProperties>
</file>