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0" r:id="rId3"/>
    <p:sldId id="301" r:id="rId5"/>
    <p:sldId id="257" r:id="rId6"/>
    <p:sldId id="299" r:id="rId7"/>
    <p:sldId id="266" r:id="rId8"/>
    <p:sldId id="295" r:id="rId9"/>
    <p:sldId id="296" r:id="rId10"/>
    <p:sldId id="267" r:id="rId11"/>
    <p:sldId id="270" r:id="rId12"/>
    <p:sldId id="271" r:id="rId13"/>
    <p:sldId id="277" r:id="rId14"/>
    <p:sldId id="279" r:id="rId15"/>
    <p:sldId id="272" r:id="rId16"/>
    <p:sldId id="276" r:id="rId17"/>
    <p:sldId id="273" r:id="rId18"/>
    <p:sldId id="298" r:id="rId19"/>
    <p:sldId id="302" r:id="rId20"/>
    <p:sldId id="303" r:id="rId21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ar-SA" altLang="en-US" sz="1200" dirty="0"/>
            </a:fld>
            <a:endParaRPr lang="ar-SA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GB" altLang="en-US" sz="1200" dirty="0">
                <a:ea typeface="MS PGothic" panose="020B0600070205080204" pitchFamily="34" charset="-128"/>
              </a:rPr>
            </a:fld>
            <a:endParaRPr lang="en-GB" altLang="en-US" sz="1200" dirty="0">
              <a:ea typeface="MS PGothic" panose="020B0600070205080204" pitchFamily="34" charset="-128"/>
            </a:endParaRPr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Ro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Ro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GB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GB" altLang="en-US" dirty="0"/>
              <a:t>Click to edit Master text styles</a:t>
            </a:r>
            <a:endParaRPr lang="en-GB" altLang="en-US" dirty="0"/>
          </a:p>
          <a:p>
            <a:pPr lvl="1"/>
            <a:r>
              <a:rPr lang="en-GB" altLang="en-US" dirty="0"/>
              <a:t>Second level</a:t>
            </a:r>
            <a:endParaRPr lang="en-GB" altLang="en-US" dirty="0"/>
          </a:p>
          <a:p>
            <a:pPr lvl="2"/>
            <a:r>
              <a:rPr lang="en-GB" altLang="en-US" dirty="0"/>
              <a:t>Third level</a:t>
            </a:r>
            <a:endParaRPr lang="en-GB" altLang="en-US" dirty="0"/>
          </a:p>
          <a:p>
            <a:pPr lvl="3"/>
            <a:r>
              <a:rPr lang="en-GB" altLang="en-US" dirty="0"/>
              <a:t>Fourth level</a:t>
            </a:r>
            <a:endParaRPr lang="en-GB" altLang="en-US" dirty="0"/>
          </a:p>
          <a:p>
            <a:pPr lvl="4"/>
            <a:r>
              <a:rPr lang="en-GB" altLang="en-US" dirty="0"/>
              <a:t>Fifth 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hyperlink" Target="http://ksu.edu.sa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0038" y="2225675"/>
            <a:ext cx="4576763" cy="525463"/>
          </a:xfrm>
          <a:effectLst>
            <a:outerShdw dist="35921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Zoology 109 course</a:t>
            </a:r>
            <a:endParaRPr kumimoji="0" lang="en-GB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860675"/>
            <a:ext cx="4876800" cy="685800"/>
          </a:xfrm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General Animal Biology</a:t>
            </a:r>
            <a:endParaRPr kumimoji="0" lang="en-GB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125913" y="3630613"/>
            <a:ext cx="4648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1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For Premedical Student</a:t>
            </a:r>
            <a:endParaRPr kumimoji="0" lang="en-GB" sz="32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Picture 8" descr="A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>
            <a:off x="2895600" y="407988"/>
            <a:ext cx="3048000" cy="103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342063"/>
            <a:ext cx="1524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rtl="1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1438-1439H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7" name="Text Box 5"/>
          <p:cNvSpPr txBox="1"/>
          <p:nvPr/>
        </p:nvSpPr>
        <p:spPr>
          <a:xfrm>
            <a:off x="4125913" y="4210050"/>
            <a:ext cx="46482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rtl="1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FranklinGotTDemCon"/>
              </a:rPr>
              <a:t>Zoology Department</a:t>
            </a:r>
            <a:endParaRPr lang="en-GB" altLang="en-US" sz="3200" b="1" dirty="0">
              <a:solidFill>
                <a:srgbClr val="0000FF"/>
              </a:solidFill>
              <a:latin typeface="FranklinGotTDemCon"/>
            </a:endParaRPr>
          </a:p>
          <a:p>
            <a:pPr algn="ctr" rtl="1" eaLnBrk="1" hangingPunct="1"/>
            <a:endParaRPr lang="en-GB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25 : 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 System (</a:t>
            </a:r>
            <a:r>
              <a:rPr lang="en-US" altLang="en-US" sz="2000" dirty="0">
                <a:latin typeface="Arial" panose="020B0604020202020204" pitchFamily="34" charset="0"/>
              </a:rPr>
              <a:t>Hormones and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000" dirty="0">
                <a:latin typeface="Arial" panose="020B0604020202020204" pitchFamily="34" charset="0"/>
              </a:rPr>
              <a:t>the Endocrine System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906838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4" descr="King Saud Universit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63" y="0"/>
            <a:ext cx="2420937" cy="1143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0" y="1154113"/>
            <a:ext cx="5791200" cy="5703888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hypothalamus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pituitary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gland, control the initial release of many hormones for the endocrine system.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" charset="0"/>
            </a:endParaRPr>
          </a:p>
          <a:p>
            <a:pPr marL="990600" marR="0" lvl="1" indent="-300355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>
                <a:tab pos="2743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+mn-cs"/>
              </a:rPr>
              <a:t>hypothalamus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is the area of the brain that coordinates many activities of the nervous and endocrine systems.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990600" marR="0" lvl="1" indent="-30035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>
                <a:tab pos="2743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+mn-cs"/>
              </a:rPr>
              <a:t>pituitary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gland has two parts, anterior and posterior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+mn-cs"/>
              </a:rPr>
              <a:t>The posterior part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stores and releases hormones produced by the hypothalamus.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990600" marR="0" lvl="1" indent="-30035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Neurosecretory cells of the hypothalamus produce hormones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Times" charset="0"/>
              </a:rPr>
              <a:t>: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>
                <a:tab pos="2743200" algn="l"/>
              </a:tabLst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844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lphaLcParenR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Releasing hormones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stimulate the anterior pituitary (</a:t>
            </a:r>
            <a:r>
              <a:rPr kumimoji="0" lang="en-US" alt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adenohypophysis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) to secrete hormones.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844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lphaLcParenR" startAt="2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Inhibiting hormones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prevent the anterior pituitary from secreting hormones.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title"/>
          </p:nvPr>
        </p:nvSpPr>
        <p:spPr>
          <a:xfrm>
            <a:off x="1143000" y="158750"/>
            <a:ext cx="7162800" cy="682625"/>
          </a:xfrm>
          <a:ln/>
        </p:spPr>
        <p:txBody>
          <a:bodyPr vert="horz" wrap="square" lIns="91440" tIns="45720" rIns="91440" bIns="45720" anchor="ctr">
            <a:spAutoFit/>
          </a:bodyPr>
          <a:p>
            <a:pPr algn="l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00FF"/>
                </a:solidFill>
                <a:cs typeface="Times" charset="0"/>
              </a:rPr>
              <a:t>The hypothalamus and pituitary integrate many functions of the vertebrate endocrine system</a:t>
            </a:r>
            <a:endParaRPr lang="en-US" altLang="en-US" sz="2400" b="1" dirty="0">
              <a:solidFill>
                <a:srgbClr val="0000FF"/>
              </a:solidFill>
              <a:ea typeface="Times" charset="0"/>
            </a:endParaRPr>
          </a:p>
        </p:txBody>
      </p:sp>
      <p:grpSp>
        <p:nvGrpSpPr>
          <p:cNvPr id="11268" name="Group 18"/>
          <p:cNvGrpSpPr/>
          <p:nvPr/>
        </p:nvGrpSpPr>
        <p:grpSpPr>
          <a:xfrm>
            <a:off x="5867400" y="1143000"/>
            <a:ext cx="3276600" cy="5715000"/>
            <a:chOff x="3696" y="555"/>
            <a:chExt cx="2064" cy="3680"/>
          </a:xfrm>
        </p:grpSpPr>
        <p:pic>
          <p:nvPicPr>
            <p:cNvPr id="11270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96" y="555"/>
              <a:ext cx="1872" cy="18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1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3" y="2496"/>
              <a:ext cx="1777" cy="1739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1272" name="Rectangle 10"/>
            <p:cNvSpPr/>
            <p:nvPr/>
          </p:nvSpPr>
          <p:spPr>
            <a:xfrm>
              <a:off x="4704" y="1440"/>
              <a:ext cx="240" cy="288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ar-SA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73" name="Line 11"/>
            <p:cNvSpPr/>
            <p:nvPr/>
          </p:nvSpPr>
          <p:spPr>
            <a:xfrm flipH="1">
              <a:off x="3984" y="1728"/>
              <a:ext cx="720" cy="76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4" name="Line 12"/>
            <p:cNvSpPr/>
            <p:nvPr/>
          </p:nvSpPr>
          <p:spPr>
            <a:xfrm>
              <a:off x="4944" y="1728"/>
              <a:ext cx="816" cy="76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Hypothalamus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Posterior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pituitary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Anterior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pituitary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8" name="Line 16"/>
            <p:cNvSpPr/>
            <p:nvPr/>
          </p:nvSpPr>
          <p:spPr>
            <a:xfrm flipH="1">
              <a:off x="5184" y="3504"/>
              <a:ext cx="288" cy="28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79" name="Line 17"/>
            <p:cNvSpPr/>
            <p:nvPr/>
          </p:nvSpPr>
          <p:spPr>
            <a:xfrm>
              <a:off x="4464" y="3552"/>
              <a:ext cx="192" cy="192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1269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3"/>
    </p:custDataLst>
  </p:cSld>
  <p:clrMapOvr>
    <a:masterClrMapping/>
  </p:clrMapOvr>
  <p:transition spd="med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032375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609600" indent="-609600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1800" b="1" u="sng" dirty="0">
                <a:solidFill>
                  <a:srgbClr val="FF0000"/>
                </a:solidFill>
                <a:cs typeface="Times" charset="0"/>
              </a:rPr>
              <a:t>A)- Anterior pituitary hormones.</a:t>
            </a:r>
            <a:endParaRPr lang="en-US" altLang="en-US" sz="1800" b="1" u="sng" dirty="0">
              <a:solidFill>
                <a:srgbClr val="FF0000"/>
              </a:solidFill>
              <a:cs typeface="Times" charset="0"/>
            </a:endParaRPr>
          </a:p>
          <a:p>
            <a:pPr marL="990600" lvl="1" indent="-533400" defTabSz="0" eaLnBrk="1" hangingPunct="1">
              <a:lnSpc>
                <a:spcPct val="90000"/>
              </a:lnSpc>
              <a:buClr>
                <a:srgbClr val="0000FF"/>
              </a:buClr>
              <a:buAutoNum type="arabicParenR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FF"/>
                </a:solidFill>
                <a:cs typeface="Times" charset="0"/>
              </a:rPr>
              <a:t>Growth hormone (GH):</a:t>
            </a:r>
            <a:r>
              <a:rPr lang="en-US" altLang="en-US" sz="1600" b="1" dirty="0">
                <a:cs typeface="Times" charset="0"/>
              </a:rPr>
              <a:t> a</a:t>
            </a:r>
            <a:r>
              <a:rPr lang="en-US" altLang="en-US" sz="1600" b="1" dirty="0">
                <a:solidFill>
                  <a:srgbClr val="FF0000"/>
                </a:solidFill>
                <a:cs typeface="Times" charset="0"/>
              </a:rPr>
              <a:t> protein.</a:t>
            </a:r>
            <a:endParaRPr lang="en-US" altLang="en-US" sz="1600" b="1" dirty="0">
              <a:solidFill>
                <a:srgbClr val="FF0000"/>
              </a:solidFill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Stimulates growth and metabolism.</a:t>
            </a:r>
            <a:endParaRPr lang="en-US" altLang="en-US" sz="14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Secretion is regulated by hypothalamic hormones.</a:t>
            </a:r>
            <a:endParaRPr lang="en-US" altLang="en-US" sz="14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Acts directly on tissues or acts </a:t>
            </a:r>
            <a:r>
              <a:rPr lang="en-US" altLang="en-US" sz="1400" b="1" i="1" dirty="0">
                <a:cs typeface="Times" charset="0"/>
              </a:rPr>
              <a:t>via</a:t>
            </a:r>
            <a:r>
              <a:rPr lang="en-US" altLang="en-US" sz="1400" b="1" dirty="0">
                <a:cs typeface="Times" charset="0"/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cs typeface="Times" charset="0"/>
              </a:rPr>
              <a:t>growth factors</a:t>
            </a:r>
            <a:r>
              <a:rPr lang="en-US" altLang="en-US" sz="1400" b="1" dirty="0">
                <a:cs typeface="Times" charset="0"/>
              </a:rPr>
              <a:t>.</a:t>
            </a:r>
            <a:endParaRPr lang="en-US" altLang="en-US" sz="14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u="sng" dirty="0">
                <a:cs typeface="Times" charset="0"/>
              </a:rPr>
              <a:t>Gigantism:</a:t>
            </a:r>
            <a:r>
              <a:rPr lang="en-US" altLang="en-US" sz="1400" b="1" dirty="0">
                <a:cs typeface="Times" charset="0"/>
              </a:rPr>
              <a:t> </a:t>
            </a:r>
            <a:r>
              <a:rPr lang="" altLang="en-US" sz="1400" dirty="0">
                <a:cs typeface="Times" charset="0"/>
              </a:rPr>
              <a:t>العملقة</a:t>
            </a:r>
            <a:r>
              <a:rPr lang="en-US" altLang="en-US" sz="1400" b="1" dirty="0">
                <a:cs typeface="Times" charset="0"/>
              </a:rPr>
              <a:t> excessive GH during </a:t>
            </a:r>
            <a:r>
              <a:rPr lang="en-US" altLang="en-US" sz="1400" b="1" u="sng" dirty="0">
                <a:cs typeface="Times" charset="0"/>
              </a:rPr>
              <a:t>development</a:t>
            </a:r>
            <a:r>
              <a:rPr lang="en-US" altLang="en-US" sz="1400" b="1" dirty="0">
                <a:cs typeface="Times" charset="0"/>
              </a:rPr>
              <a:t>.</a:t>
            </a:r>
            <a:endParaRPr lang="en-US" altLang="en-US" sz="14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u="sng" dirty="0">
                <a:cs typeface="Times" charset="0"/>
              </a:rPr>
              <a:t>Acromegaly</a:t>
            </a:r>
            <a:r>
              <a:rPr lang="en-US" altLang="en-US" sz="1400" b="1" dirty="0">
                <a:cs typeface="Times" charset="0"/>
              </a:rPr>
              <a:t>: excessive GH production during </a:t>
            </a:r>
            <a:r>
              <a:rPr lang="en-US" altLang="en-US" sz="1400" b="1" u="sng" dirty="0">
                <a:cs typeface="Times" charset="0"/>
              </a:rPr>
              <a:t>adulthood</a:t>
            </a:r>
            <a:r>
              <a:rPr lang="en-US" altLang="en-US" sz="1400" b="1" dirty="0">
                <a:cs typeface="Times" charset="0"/>
              </a:rPr>
              <a:t>.</a:t>
            </a:r>
            <a:endParaRPr lang="en-US" altLang="en-US" sz="14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Hypopituitary dwarfism </a:t>
            </a:r>
            <a:r>
              <a:rPr lang="" altLang="en-US" sz="1400" dirty="0">
                <a:cs typeface="Times" charset="0"/>
              </a:rPr>
              <a:t>القزمية</a:t>
            </a:r>
            <a:r>
              <a:rPr lang="en-US" altLang="en-US" sz="1400" b="1" dirty="0">
                <a:cs typeface="Times" charset="0"/>
              </a:rPr>
              <a:t>: childhood GH deficiency.</a:t>
            </a:r>
            <a:endParaRPr lang="en-US" altLang="en-US" sz="14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700" b="1" dirty="0">
              <a:cs typeface="Times" charset="0"/>
            </a:endParaRPr>
          </a:p>
          <a:p>
            <a:pPr marL="990600" lvl="1" indent="-533400" defTabSz="0" eaLnBrk="1" hangingPunct="1">
              <a:lnSpc>
                <a:spcPct val="90000"/>
              </a:lnSpc>
              <a:buClr>
                <a:srgbClr val="0000FF"/>
              </a:buClr>
              <a:buAutoNum type="arabicParenR" startAt="2"/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FF"/>
                </a:solidFill>
                <a:cs typeface="Times" charset="0"/>
              </a:rPr>
              <a:t>Prolactin (PRL):</a:t>
            </a:r>
            <a:r>
              <a:rPr lang="en-US" altLang="en-US" sz="1800" b="1" dirty="0">
                <a:cs typeface="Times" charset="0"/>
              </a:rPr>
              <a:t> a </a:t>
            </a:r>
            <a:r>
              <a:rPr lang="en-US" altLang="en-US" sz="1800" b="1" dirty="0">
                <a:solidFill>
                  <a:srgbClr val="FF0000"/>
                </a:solidFill>
                <a:cs typeface="Times" charset="0"/>
              </a:rPr>
              <a:t>protein</a:t>
            </a:r>
            <a:r>
              <a:rPr lang="en-US" altLang="en-US" sz="1800" b="1" dirty="0">
                <a:cs typeface="Times" charset="0"/>
              </a:rPr>
              <a:t>.</a:t>
            </a:r>
            <a:endParaRPr lang="en-US" altLang="en-US" sz="18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cs typeface="Times" charset="0"/>
              </a:rPr>
              <a:t>Stimulates milk production and secretion from </a:t>
            </a:r>
            <a:r>
              <a:rPr lang="en-US" altLang="en-US" sz="1600" b="1" dirty="0">
                <a:solidFill>
                  <a:srgbClr val="0000FF"/>
                </a:solidFill>
                <a:cs typeface="Times" charset="0"/>
              </a:rPr>
              <a:t>mammary gland</a:t>
            </a:r>
            <a:r>
              <a:rPr lang="en-US" altLang="en-US" sz="1600" b="1" dirty="0">
                <a:cs typeface="Times" charset="0"/>
              </a:rPr>
              <a:t> </a:t>
            </a:r>
            <a:r>
              <a:rPr lang="" altLang="en-US" sz="1400" b="1" dirty="0">
                <a:cs typeface="Times" charset="0"/>
              </a:rPr>
              <a:t>الغدد اللبنية</a:t>
            </a:r>
            <a:r>
              <a:rPr lang="en-US" altLang="en-US" sz="1600" b="1" dirty="0">
                <a:cs typeface="Times" charset="0"/>
              </a:rPr>
              <a:t>. This secretion is regulated by hypothalamic hormones.</a:t>
            </a:r>
            <a:endParaRPr lang="en-US" altLang="en-US" sz="16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300" b="1" dirty="0">
              <a:cs typeface="Times" charset="0"/>
            </a:endParaRPr>
          </a:p>
          <a:p>
            <a:pPr marL="990600" lvl="1" indent="-533400" defTabSz="0" eaLnBrk="1" hangingPunct="1">
              <a:lnSpc>
                <a:spcPct val="90000"/>
              </a:lnSpc>
              <a:buClr>
                <a:srgbClr val="0000FF"/>
              </a:buClr>
              <a:buAutoNum type="arabicParenR" startAt="3"/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FF"/>
                </a:solidFill>
                <a:cs typeface="Times" charset="0"/>
              </a:rPr>
              <a:t>Gonadotropins : </a:t>
            </a:r>
            <a:r>
              <a:rPr lang="en-US" altLang="en-US" sz="1800" b="1" dirty="0">
                <a:solidFill>
                  <a:srgbClr val="FF0000"/>
                </a:solidFill>
                <a:cs typeface="Times" charset="0"/>
              </a:rPr>
              <a:t>glyocoproteins</a:t>
            </a:r>
            <a:r>
              <a:rPr lang="en-US" altLang="en-US" sz="1800" b="1" dirty="0">
                <a:cs typeface="Times" charset="0"/>
              </a:rPr>
              <a:t>.</a:t>
            </a:r>
            <a:endParaRPr lang="en-US" altLang="en-US" sz="18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FF"/>
                </a:solidFill>
                <a:cs typeface="Times" charset="0"/>
              </a:rPr>
              <a:t>Follicle-stimulating hormone (FSH).</a:t>
            </a:r>
            <a:endParaRPr lang="en-US" altLang="en-US" sz="1600" b="1" dirty="0">
              <a:solidFill>
                <a:srgbClr val="0000FF"/>
              </a:solidFill>
              <a:cs typeface="Times" charset="0"/>
            </a:endParaRPr>
          </a:p>
          <a:p>
            <a:pPr marL="1581150" lvl="3" indent="-20955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Stimulates production of </a:t>
            </a:r>
            <a:r>
              <a:rPr lang="en-US" altLang="en-US" sz="1400" b="1" u="sng" dirty="0">
                <a:cs typeface="Times" charset="0"/>
              </a:rPr>
              <a:t>sperms</a:t>
            </a:r>
            <a:r>
              <a:rPr lang="en-US" altLang="en-US" sz="1400" b="1" dirty="0">
                <a:cs typeface="Times" charset="0"/>
              </a:rPr>
              <a:t> and </a:t>
            </a:r>
            <a:r>
              <a:rPr lang="en-US" altLang="en-US" sz="1400" b="1" u="sng" dirty="0">
                <a:cs typeface="Times" charset="0"/>
              </a:rPr>
              <a:t>ova</a:t>
            </a:r>
            <a:r>
              <a:rPr lang="en-US" altLang="en-US" sz="1400" b="1" dirty="0">
                <a:cs typeface="Times" charset="0"/>
              </a:rPr>
              <a:t>.</a:t>
            </a:r>
            <a:endParaRPr lang="en-US" altLang="en-US" sz="1400" b="1" dirty="0">
              <a:cs typeface="Times" charset="0"/>
            </a:endParaRPr>
          </a:p>
          <a:p>
            <a:pPr marL="1581150" lvl="3" indent="-20955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Secretion is regulated by hypothalamic hormones.</a:t>
            </a:r>
            <a:endParaRPr lang="en-US" altLang="en-US" sz="1400" b="1" dirty="0">
              <a:cs typeface="Times" charset="0"/>
            </a:endParaRPr>
          </a:p>
          <a:p>
            <a:pPr marL="1314450" lvl="2" indent="-22987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FF"/>
                </a:solidFill>
                <a:cs typeface="Times" charset="0"/>
              </a:rPr>
              <a:t>Luteinizing hormone (LH) </a:t>
            </a:r>
            <a:r>
              <a:rPr lang="" altLang="en-US" sz="1400" b="1" dirty="0">
                <a:cs typeface="Times" charset="0"/>
              </a:rPr>
              <a:t>المُحفز لتكوين الجسم الأصفر</a:t>
            </a:r>
            <a:r>
              <a:rPr lang="en-US" altLang="en-US" sz="1600" b="1" dirty="0">
                <a:solidFill>
                  <a:srgbClr val="0000FF"/>
                </a:solidFill>
                <a:cs typeface="Times" charset="0"/>
              </a:rPr>
              <a:t>.</a:t>
            </a:r>
            <a:endParaRPr lang="en-US" altLang="en-US" sz="1600" b="1" dirty="0">
              <a:solidFill>
                <a:srgbClr val="0000FF"/>
              </a:solidFill>
              <a:cs typeface="Times" charset="0"/>
            </a:endParaRPr>
          </a:p>
          <a:p>
            <a:pPr marL="1581150" lvl="3" indent="-20955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Stimulates ovaries and testes. </a:t>
            </a:r>
            <a:endParaRPr lang="en-US" altLang="en-US" sz="1400" b="1" dirty="0">
              <a:cs typeface="Times" charset="0"/>
            </a:endParaRPr>
          </a:p>
          <a:p>
            <a:pPr marL="1581150" lvl="3" indent="-20955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400" b="1" dirty="0">
                <a:cs typeface="Times" charset="0"/>
              </a:rPr>
              <a:t>Secretion is regulated by hypothalamic hormones.</a:t>
            </a:r>
            <a:endParaRPr lang="en-US" altLang="en-US" sz="1200" b="1" dirty="0">
              <a:ea typeface="Times" charset="0"/>
            </a:endParaRPr>
          </a:p>
        </p:txBody>
      </p:sp>
      <p:sp>
        <p:nvSpPr>
          <p:cNvPr id="12291" name="Text Box 6"/>
          <p:cNvSpPr txBox="1"/>
          <p:nvPr/>
        </p:nvSpPr>
        <p:spPr>
          <a:xfrm>
            <a:off x="1371600" y="152400"/>
            <a:ext cx="7620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1)- Pituitary gland: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</a:rPr>
              <a:t>Secrets 9 hormones ( 7 hormones by the anterior part and 2 hormones by the posterior part).</a:t>
            </a:r>
            <a:endParaRPr lang="en-GB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2292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6988" y="0"/>
            <a:ext cx="8686800" cy="6623050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1035050" marR="0" lvl="1" indent="-577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arabicParenR" startAt="4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Thyroid-stimulating hormone (TSH):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a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glycoprotein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.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Stimulates thyroid gland.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Secretion is regulated by </a:t>
            </a:r>
            <a:r>
              <a:rPr kumimoji="0" lang="en-US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thyroxine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in blood.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Secretion is also regulated by hypothalamic hormones.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035050" marR="0" lvl="1" indent="-577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arabicParenR" startAt="5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Adrenocorticotropic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 hormone (ACTH):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a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peptide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Stimulates adrenal cortex secretion of </a:t>
            </a:r>
            <a:r>
              <a:rPr kumimoji="0" lang="en-US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glucocorticoids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Secretion is regulated by </a:t>
            </a:r>
            <a:r>
              <a:rPr kumimoji="0" lang="en-US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glucocorticoids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and hypothalamic hormones.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035050" marR="0" lvl="1" indent="-577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arabicParenR" startAt="6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Melanocyte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-stimulating hormone (MSH):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a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peptide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.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May play a role in fat metabolism.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amphibians, fishes, and reptiles, MSH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regulates skin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color by controlling pigment distribution in skin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cells called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melanocytes.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2550" marR="0" lvl="2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035050" marR="0" lvl="1" indent="-5778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arabicParenR" startAt="7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Endorphins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: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peptides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.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051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Inhibit pain perception.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52550" marR="0" lvl="2" indent="-2051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Effects mimicked by heroin and other opiate drugs.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14339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15363" name="Rectangle 2"/>
          <p:cNvSpPr>
            <a:spLocks noGrp="1"/>
          </p:cNvSpPr>
          <p:nvPr>
            <p:ph idx="1"/>
          </p:nvPr>
        </p:nvSpPr>
        <p:spPr>
          <a:xfrm>
            <a:off x="0" y="304800"/>
            <a:ext cx="5105400" cy="5816600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B)- Posterior pituitary hormones.</a:t>
            </a:r>
            <a:endParaRPr lang="en-US" alt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Neurosecretory cells of the hypothalamus synthesize the two posterior pituitary hormones: antidiuretic hormone and oxytocin.</a:t>
            </a:r>
            <a:endParaRPr lang="en-US" alt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Oxytocin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peptide.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contraction of the uterus and 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mammary glands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is regulated by the nervous system.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Antidiuretic hormone (ADH):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peptide.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retention of    water by the 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Kidney tubules).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 decreases  urination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regulated by  water/salt balance.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0"/>
            <a:ext cx="38862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1"/>
          <p:cNvSpPr/>
          <p:nvPr/>
        </p:nvSpPr>
        <p:spPr>
          <a:xfrm>
            <a:off x="5486400" y="5713413"/>
            <a:ext cx="3505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Figure 45.14 Production and release of posterior pituitary hormones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Rectangle 5"/>
          <p:cNvSpPr/>
          <p:nvPr/>
        </p:nvSpPr>
        <p:spPr>
          <a:xfrm>
            <a:off x="228600" y="152400"/>
            <a:ext cx="8686800" cy="3206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Pineal gland: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الغدة الصنوبرية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small mass of tissue near the center of the mammalian brain and is involved in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biorhythms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pineal gland secretes the hormone,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melatonin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2286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biological rhythms associated with reproduction.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2286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is regulated by light/dark cycles.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387" name="Group 25"/>
          <p:cNvGrpSpPr/>
          <p:nvPr/>
        </p:nvGrpSpPr>
        <p:grpSpPr>
          <a:xfrm>
            <a:off x="2209800" y="3843338"/>
            <a:ext cx="5229225" cy="2938462"/>
            <a:chOff x="1392" y="2112"/>
            <a:chExt cx="3294" cy="1851"/>
          </a:xfrm>
        </p:grpSpPr>
        <p:pic>
          <p:nvPicPr>
            <p:cNvPr id="16388" name="Picture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12" y="2112"/>
              <a:ext cx="1872" cy="18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Pineal gland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90" name="Line 22"/>
            <p:cNvSpPr/>
            <p:nvPr/>
          </p:nvSpPr>
          <p:spPr>
            <a:xfrm>
              <a:off x="2160" y="2400"/>
              <a:ext cx="624" cy="52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1134" cy="1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Pituitary hormones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92" name="Line 24"/>
            <p:cNvSpPr/>
            <p:nvPr/>
          </p:nvSpPr>
          <p:spPr>
            <a:xfrm flipH="1" flipV="1">
              <a:off x="3264" y="3216"/>
              <a:ext cx="288" cy="14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  <p:custDataLst>
      <p:tags r:id="rId2"/>
    </p:custDataLst>
  </p:cSld>
  <p:clrMapOvr>
    <a:masterClrMapping/>
  </p:clrMapOvr>
  <p:transition spd="med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45.9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endocrine glands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their hormones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>
            <a:hlinkClick r:id="" action="ppaction://hlinkshowjump?jump=nextslide"/>
          </p:cNvPr>
          <p:cNvSpPr/>
          <p:nvPr/>
        </p:nvSpPr>
        <p:spPr>
          <a:xfrm>
            <a:off x="5913438" y="6324600"/>
            <a:ext cx="639762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sp>
        <p:nvSpPr>
          <p:cNvPr id="17412" name="Rectangle 4">
            <a:hlinkClick r:id="" action="ppaction://hlinkshowjump?jump=endshow"/>
          </p:cNvPr>
          <p:cNvSpPr/>
          <p:nvPr/>
        </p:nvSpPr>
        <p:spPr>
          <a:xfrm>
            <a:off x="7924800" y="6324600"/>
            <a:ext cx="639763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sp>
        <p:nvSpPr>
          <p:cNvPr id="17413" name="Rectangle 5">
            <a:hlinkClick r:id="" action="ppaction://hlinkshowjump?jump=previousslide"/>
          </p:cNvPr>
          <p:cNvSpPr/>
          <p:nvPr/>
        </p:nvSpPr>
        <p:spPr>
          <a:xfrm>
            <a:off x="5080000" y="6311900"/>
            <a:ext cx="639763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sp>
        <p:nvSpPr>
          <p:cNvPr id="17414" name="Rectangle 6">
            <a:hlinkClick r:id="" action="ppaction://noaction"/>
          </p:cNvPr>
          <p:cNvSpPr/>
          <p:nvPr/>
        </p:nvSpPr>
        <p:spPr>
          <a:xfrm>
            <a:off x="6781800" y="6311900"/>
            <a:ext cx="914400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pic>
        <p:nvPicPr>
          <p:cNvPr id="17415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865188"/>
            <a:ext cx="8778875" cy="58404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  <a:ln/>
        </p:spPr>
        <p:txBody>
          <a:bodyPr vert="horz" wrap="square" lIns="91440" tIns="45720" rIns="91440" bIns="45720" anchor="ctr"/>
          <a:p>
            <a:r>
              <a:rPr lang="en-US" altLang="en-US" u="sng" dirty="0"/>
              <a:t>Reference</a:t>
            </a:r>
            <a:endParaRPr lang="en-US" altLang="en-US" u="sng" dirty="0"/>
          </a:p>
        </p:txBody>
      </p:sp>
      <p:sp>
        <p:nvSpPr>
          <p:cNvPr id="18435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en-US" sz="1400" dirty="0">
                <a:ea typeface="MS PGothic" panose="020B0600070205080204" pitchFamily="34" charset="-128"/>
              </a:rPr>
            </a:fld>
            <a:endParaRPr lang="" altLang="en-US" sz="1400" dirty="0">
              <a:ea typeface="MS PGothic" panose="020B0600070205080204" pitchFamily="34" charset="-128"/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487488"/>
            <a:ext cx="3906837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85888"/>
            <a:ext cx="4252913" cy="4086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6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8936038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524000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" panose="05000000000000000000" pitchFamily="2" charset="2"/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000" dirty="0">
                <a:ea typeface="MS PGothic" panose="020B0600070205080204" pitchFamily="34" charset="-128"/>
              </a:rPr>
            </a:fld>
            <a:endParaRPr lang="ar-SA" altLang="en-US" sz="1000" dirty="0">
              <a:ea typeface="MS PGothic" panose="020B0600070205080204" pitchFamily="34" charset="-128"/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" y="174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en-US" b="1" u="sng" dirty="0"/>
              <a:t>Objectives</a:t>
            </a:r>
            <a:endParaRPr lang="en-US" altLang="en-US" b="1" u="sng" dirty="0"/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4775"/>
          </a:xfrm>
          <a:ln/>
        </p:spPr>
        <p:txBody>
          <a:bodyPr vert="horz" wrap="square" lIns="91440" tIns="45720" rIns="91440" bIns="45720" anchor="t"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SIGNALS IN ANIMALS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and Secretion.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of Hormones and Mechanism of chemical signaling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AutoNum type="arabicParenR"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gland: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Follicle-stimulating hormone (FSH) and luteinizing hormone (LH)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Thyroid-stimulating hormone (TSH)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Adrenocorticotropic hormone (ACTH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Prolactin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Growth hormone (GH)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Melanocyte-stimulating hormone (MSH).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Endorphins.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Oxytocin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AutoNum type="arabi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Vasopressin (antidiuretic hormone, ADH)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arenR"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Pineal gland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4099" name="Rectangle 3"/>
          <p:cNvSpPr/>
          <p:nvPr/>
        </p:nvSpPr>
        <p:spPr>
          <a:xfrm>
            <a:off x="0" y="1270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6"/>
          <p:cNvSpPr/>
          <p:nvPr/>
        </p:nvSpPr>
        <p:spPr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1">
            <a:lum bright="-6000" contrast="12000"/>
          </a:blip>
          <a:srcRect b="3845"/>
          <a:stretch>
            <a:fillRect/>
          </a:stretch>
        </p:blipFill>
        <p:spPr>
          <a:xfrm>
            <a:off x="5170488" y="1727200"/>
            <a:ext cx="3744912" cy="4800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2" name="Picture 11"/>
          <p:cNvPicPr>
            <a:picLocks noChangeAspect="1"/>
          </p:cNvPicPr>
          <p:nvPr/>
        </p:nvPicPr>
        <p:blipFill>
          <a:blip r:embed="rId2">
            <a:lum bright="-35999" contrast="54000"/>
          </a:blip>
          <a:srcRect b="3860"/>
          <a:stretch>
            <a:fillRect/>
          </a:stretch>
        </p:blipFill>
        <p:spPr>
          <a:xfrm>
            <a:off x="228600" y="1752600"/>
            <a:ext cx="4686300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03" name="Rectangle 2"/>
          <p:cNvSpPr/>
          <p:nvPr/>
        </p:nvSpPr>
        <p:spPr>
          <a:xfrm>
            <a:off x="101600" y="1614488"/>
            <a:ext cx="8915400" cy="5029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104" name="Picture 15" descr="egg5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4946650"/>
            <a:ext cx="838200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6" descr="larva5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840288"/>
            <a:ext cx="120015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7" descr="ani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8945">
            <a:off x="3433763" y="4495800"/>
            <a:ext cx="1911350" cy="1493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AutoShape 18"/>
          <p:cNvSpPr/>
          <p:nvPr/>
        </p:nvSpPr>
        <p:spPr>
          <a:xfrm>
            <a:off x="762000" y="57848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8" name="AutoShape 19"/>
          <p:cNvSpPr/>
          <p:nvPr/>
        </p:nvSpPr>
        <p:spPr>
          <a:xfrm>
            <a:off x="1981200" y="57848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9" name="AutoShape 20"/>
          <p:cNvSpPr/>
          <p:nvPr/>
        </p:nvSpPr>
        <p:spPr>
          <a:xfrm>
            <a:off x="3276600" y="57848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524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2954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Larva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5908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Pupa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0386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4" name="Picture 12" descr="chrysalis50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563" y="4794250"/>
            <a:ext cx="960437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371600" y="533400"/>
            <a:ext cx="6248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SIGNALS IN ANIMALS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09600"/>
          </a:xfrm>
          <a:ln/>
        </p:spPr>
        <p:txBody>
          <a:bodyPr vert="horz" wrap="square" lIns="91440" tIns="45720" rIns="91440" bIns="45720" anchor="ctr"/>
          <a:p>
            <a:r>
              <a:rPr lang="en-US" altLang="en-US" sz="3600" b="1" u="sng" dirty="0">
                <a:solidFill>
                  <a:srgbClr val="0000FF"/>
                </a:solidFill>
              </a:rPr>
              <a:t>Function and Secretion</a:t>
            </a:r>
            <a:endParaRPr lang="en-US" alt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5410200" cy="510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Hormones: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substances secreted by cells 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the blood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act to regulate the activity of other cells in the body.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Hormones affect all cells in the body and are made and secreted by endocrine glands.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Endocrine glands: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ductless organs that secret hormones either into the bloodstream or the fluid around cells.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endocrine glands can be found through out the body and are collectively known as the endocrine system.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Endocrine glands, such as the pancreas, can also be exocrine glands.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+mn-cs"/>
              </a:rPr>
              <a:t>Exocrine glands: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secrete substances through ducts to specific locations inside and outside the body.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5124" name="Picture 10"/>
          <p:cNvPicPr>
            <a:picLocks noChangeAspect="1"/>
          </p:cNvPicPr>
          <p:nvPr/>
        </p:nvPicPr>
        <p:blipFill>
          <a:blip r:embed="rId1">
            <a:lum bright="-6000" contrast="12000"/>
          </a:blip>
          <a:srcRect b="3845"/>
          <a:stretch>
            <a:fillRect/>
          </a:stretch>
        </p:blipFill>
        <p:spPr>
          <a:xfrm>
            <a:off x="5715000" y="1447800"/>
            <a:ext cx="3352800" cy="4800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12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charRg st="120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206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charRg st="206" end="3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320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charRg st="320" end="4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428" end="4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charRg st="428" end="4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498" end="5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charRg st="498" end="5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334000"/>
          </a:xfrm>
          <a:ln/>
        </p:spPr>
        <p:txBody>
          <a:bodyPr vert="horz" wrap="square" lIns="91440" tIns="45720" rIns="91440" bIns="45720" anchor="t"/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2000" dirty="0"/>
              <a:t>Nervous and endocrine systems are the main internal communication and regulation systems.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2000" dirty="0"/>
              <a:t>The animal hormone-secreting cells constitute the endocrine system.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2000" dirty="0"/>
              <a:t>Hormone secreting organs are called </a:t>
            </a:r>
            <a:r>
              <a:rPr lang="en-US" altLang="en-US" sz="2000" dirty="0">
                <a:solidFill>
                  <a:srgbClr val="FF0000"/>
                </a:solidFill>
              </a:rPr>
              <a:t>Endocrine Glands</a:t>
            </a:r>
            <a:r>
              <a:rPr lang="en-US" altLang="en-US" sz="2000" dirty="0"/>
              <a:t> (ductless glands</a:t>
            </a:r>
            <a:r>
              <a:rPr lang="" altLang="en-US" sz="2000" dirty="0"/>
              <a:t> الغدد الصماء </a:t>
            </a:r>
            <a:r>
              <a:rPr lang="en-US" altLang="en-US" sz="2000" dirty="0"/>
              <a:t>). While </a:t>
            </a:r>
            <a:r>
              <a:rPr lang="en-US" altLang="en-US" sz="2000" dirty="0">
                <a:solidFill>
                  <a:srgbClr val="FF0000"/>
                </a:solidFill>
              </a:rPr>
              <a:t>Exocrine Glands</a:t>
            </a:r>
            <a:r>
              <a:rPr lang="en-US" altLang="en-US" sz="2000" dirty="0"/>
              <a:t> secrete substances through ducts to specific locations inside and outside the body.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2000" dirty="0"/>
              <a:t>Hormone is a chemical signal secreted into blood stream and regulates communicating messages within the body.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2000" dirty="0"/>
              <a:t>Target cell is the site that is reached by the hormone to which it responds.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2000" dirty="0"/>
              <a:t>Complete changes in the body is regulated by hormones (e.g. metamorphosis in insects).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2000" dirty="0"/>
              <a:t>Types of hormones are [</a:t>
            </a:r>
            <a:r>
              <a:rPr lang="en-US" altLang="en-US" sz="2000" dirty="0">
                <a:solidFill>
                  <a:srgbClr val="0000FF"/>
                </a:solidFill>
              </a:rPr>
              <a:t>Polypeptide H., Amino acid derivatives H or Steroid H.</a:t>
            </a:r>
            <a:r>
              <a:rPr lang="en-US" altLang="en-US" sz="2000" dirty="0"/>
              <a:t>].  </a:t>
            </a:r>
            <a:endParaRPr lang="en-GB" altLang="en-US" sz="2000" dirty="0"/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9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charRg st="90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58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charRg st="158" end="3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350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charRg st="350" end="4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460" end="5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charRg st="460" end="5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537" end="6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charRg st="537" end="6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624" end="7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charRg st="624" end="7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Slide Number Placeholder 3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fld id="{9A0DB2DC-4C9A-4742-B13C-FB6460FD3503}" type="slidenum">
              <a:rPr lang="ar-SA" altLang="en-US" sz="1400" dirty="0">
                <a:latin typeface="Arial" panose="020B0604020202020204" pitchFamily="34" charset="0"/>
              </a:rPr>
            </a:fld>
            <a:endParaRPr lang="ar-SA" altLang="en-US" sz="1400" dirty="0">
              <a:latin typeface="Arial" panose="020B0604020202020204" pitchFamily="34" charset="0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r="1802" b="58104"/>
          <a:stretch>
            <a:fillRect/>
          </a:stretch>
        </p:blipFill>
        <p:spPr>
          <a:xfrm>
            <a:off x="457200" y="4800600"/>
            <a:ext cx="8305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5"/>
          <p:cNvSpPr txBox="1"/>
          <p:nvPr/>
        </p:nvSpPr>
        <p:spPr>
          <a:xfrm>
            <a:off x="7315200" y="4267200"/>
            <a:ext cx="838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400" b="1" dirty="0">
              <a:latin typeface="Times" charset="0"/>
            </a:endParaRPr>
          </a:p>
          <a:p>
            <a:endParaRPr lang="en-US" altLang="en-US" sz="2400" dirty="0">
              <a:latin typeface="Times" charset="0"/>
            </a:endParaRPr>
          </a:p>
        </p:txBody>
      </p:sp>
      <p:sp>
        <p:nvSpPr>
          <p:cNvPr id="7173" name="Text Box 10"/>
          <p:cNvSpPr txBox="1"/>
          <p:nvPr/>
        </p:nvSpPr>
        <p:spPr>
          <a:xfrm>
            <a:off x="279400" y="3609975"/>
            <a:ext cx="8534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I): Protein hormones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 to a receptor protein on the surface of the target cell which</a:t>
            </a:r>
            <a:r>
              <a:rPr lang="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trigger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transduction pathway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11"/>
          <p:cNvSpPr/>
          <p:nvPr/>
        </p:nvSpPr>
        <p:spPr>
          <a:xfrm>
            <a:off x="228600" y="152400"/>
            <a:ext cx="8534400" cy="792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lnSpc>
                <a:spcPct val="80000"/>
              </a:lnSpc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of Hormones and Mechanism of chemical signaling: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004888"/>
            <a:ext cx="8763000" cy="2590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Hormones fall into three major chemical classes: polypeptides, steroids, and amines.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hormone insulin, for example, is a polypeptide that contains two chains in its active form.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Steroid hormones, such as cortisol, are lipids that contain four fused carbon rings. All are derived from the steroid cholesterol.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Epinephrine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thyroxine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amine hormones, each synthesized from a single amino acid, either tyrosine or tryptophan.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Polypeptides and most amine hormones are water-soluble, whereas steroid hormones and other largely nonpolar (hydrophobic) hormones, such 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thyroxine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are lipid-soluble.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Slide Number Placeholder 3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fld id="{9A0DB2DC-4C9A-4742-B13C-FB6460FD3503}" type="slidenum">
              <a:rPr lang="ar-SA" altLang="en-US" sz="1400" dirty="0">
                <a:latin typeface="Arial" panose="020B0604020202020204" pitchFamily="34" charset="0"/>
              </a:rPr>
            </a:fld>
            <a:endParaRPr lang="ar-SA" altLang="en-US" sz="1400" dirty="0">
              <a:latin typeface="Arial" panose="020B0604020202020204" pitchFamily="34" charset="0"/>
            </a:endParaRPr>
          </a:p>
        </p:txBody>
      </p:sp>
      <p:sp>
        <p:nvSpPr>
          <p:cNvPr id="8195" name="Text Box 4"/>
          <p:cNvSpPr txBox="1"/>
          <p:nvPr/>
        </p:nvSpPr>
        <p:spPr>
          <a:xfrm>
            <a:off x="0" y="944563"/>
            <a:ext cx="8953500" cy="1419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 Steroid hormones: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Penetrate the cell and bind to a receptor protein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inside the target</a:t>
            </a:r>
            <a:r>
              <a:rPr lang="en-US" altLang="en-US" b="1" dirty="0">
                <a:latin typeface="Arial" panose="020B0604020202020204" pitchFamily="34" charset="0"/>
              </a:rPr>
              <a:t> cell. This also will trigger </a:t>
            </a:r>
            <a:r>
              <a:rPr lang="en-US" altLang="en-US" b="1" u="sng" dirty="0">
                <a:latin typeface="Arial" panose="020B0604020202020204" pitchFamily="34" charset="0"/>
              </a:rPr>
              <a:t>signal transduction pathway</a:t>
            </a:r>
            <a:r>
              <a:rPr lang="en-US" altLang="en-US" b="1" dirty="0">
                <a:latin typeface="Arial" panose="020B0604020202020204" pitchFamily="34" charset="0"/>
              </a:rPr>
              <a:t> (for triggering mRNA transcription for synthesizing a specific protein).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t="48662" b="9451"/>
          <a:stretch>
            <a:fillRect/>
          </a:stretch>
        </p:blipFill>
        <p:spPr>
          <a:xfrm>
            <a:off x="228600" y="2895600"/>
            <a:ext cx="8610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9"/>
          <p:cNvSpPr/>
          <p:nvPr/>
        </p:nvSpPr>
        <p:spPr>
          <a:xfrm>
            <a:off x="152400" y="5257800"/>
            <a:ext cx="8991600" cy="1001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000" b="1" dirty="0">
                <a:latin typeface="Arial" panose="020B0604020202020204" pitchFamily="34" charset="0"/>
                <a:cs typeface="Times" charset="0"/>
              </a:rPr>
              <a:t>Estrogen, progesterone, vitamin D and </a:t>
            </a:r>
            <a:r>
              <a:rPr lang="en-US" altLang="en-US" sz="2000" b="1" dirty="0">
                <a:latin typeface="Arial" panose="020B0604020202020204" pitchFamily="34" charset="0"/>
              </a:rPr>
              <a:t>Nitric oxide (NO)</a:t>
            </a:r>
            <a:r>
              <a:rPr lang="en-US" altLang="en-US" sz="2000" b="1" dirty="0">
                <a:latin typeface="Arial" panose="020B0604020202020204" pitchFamily="34" charset="0"/>
                <a:cs typeface="Times" charset="0"/>
              </a:rPr>
              <a:t>.</a:t>
            </a:r>
            <a:endParaRPr lang="en-US" altLang="en-US" sz="2000" b="1" dirty="0">
              <a:latin typeface="Arial" panose="020B0604020202020204" pitchFamily="34" charset="0"/>
              <a:cs typeface="Times" charset="0"/>
            </a:endParaRPr>
          </a:p>
          <a:p>
            <a:pPr marL="742950" lvl="1" indent="-28575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Times" charset="0"/>
              </a:rPr>
              <a:t>Usually, the intracellular receptor activated by a hormone is a transcription factor.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ea typeface="Times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548640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b="1" dirty="0">
                <a:solidFill>
                  <a:srgbClr val="FF0000"/>
                </a:solidFill>
                <a:cs typeface="Times" charset="0"/>
              </a:rPr>
              <a:t>Tropic hormones:</a:t>
            </a:r>
            <a:r>
              <a:rPr lang="en-US" altLang="en-US" sz="2000" b="1" dirty="0">
                <a:cs typeface="Times" charset="0"/>
              </a:rPr>
              <a:t> </a:t>
            </a:r>
            <a:r>
              <a:rPr lang="" altLang="en-US" sz="1800" b="1" dirty="0">
                <a:cs typeface="Times" charset="0"/>
              </a:rPr>
              <a:t>الهرمونات المحفزة (المنبهة)</a:t>
            </a:r>
            <a:r>
              <a:rPr lang="en-US" altLang="en-US" sz="2000" b="1" dirty="0">
                <a:cs typeface="Times" charset="0"/>
              </a:rPr>
              <a:t> Target other endocrine glands and are important to understanding chemical coordination.</a:t>
            </a:r>
            <a:endParaRPr lang="en-US" altLang="en-US" sz="2000" b="1" dirty="0">
              <a:cs typeface="Times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AE" altLang="en-US" sz="2000" b="1" dirty="0">
                <a:solidFill>
                  <a:srgbClr val="00B050"/>
                </a:solidFill>
              </a:rPr>
              <a:t> لأنها لا تتبع التصنيف السابق  </a:t>
            </a:r>
            <a:r>
              <a:rPr lang="en-GB" altLang="en-US" sz="2000" b="1" dirty="0">
                <a:solidFill>
                  <a:srgbClr val="00B050"/>
                </a:solidFill>
              </a:rPr>
              <a:t>tropic hormones</a:t>
            </a:r>
            <a:r>
              <a:rPr lang="ar-AE" altLang="en-US" sz="2000" b="1" dirty="0">
                <a:solidFill>
                  <a:srgbClr val="00B050"/>
                </a:solidFill>
              </a:rPr>
              <a:t>   تم تغيير فورمات</a:t>
            </a:r>
            <a:endParaRPr lang="en-US" altLang="en-US" sz="2000" b="1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Many endocrine organs contain specialized nerve cells called </a:t>
            </a:r>
            <a:r>
              <a:rPr lang="en-US" altLang="en-US" sz="2000" b="1" dirty="0">
                <a:solidFill>
                  <a:srgbClr val="FF0000"/>
                </a:solidFill>
              </a:rPr>
              <a:t>neurosecretory cells</a:t>
            </a:r>
            <a:r>
              <a:rPr lang="en-US" altLang="en-US" sz="2000" b="1" dirty="0"/>
              <a:t> that secret hormones.</a:t>
            </a:r>
            <a:endParaRPr lang="en-US" altLang="en-US" sz="2000" b="1" dirty="0"/>
          </a:p>
          <a:p>
            <a:pPr eaLnBrk="1" hangingPunct="1">
              <a:lnSpc>
                <a:spcPct val="80000"/>
              </a:lnSpc>
              <a:buNone/>
            </a:pPr>
            <a:endParaRPr lang="en-US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The hormone epinephrine has two functions:</a:t>
            </a:r>
            <a:endParaRPr lang="en-US" altLang="en-US" sz="20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/>
              <a:t>As a hormone of the endocrine system.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/>
              <a:t>As a signal in the nervous system. 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  <a:buNone/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Feedback is common in regulation of the activity of both endocrine and nervous systems (homeostasis)</a:t>
            </a:r>
            <a:r>
              <a:rPr lang="ar-SA" altLang="en-US" sz="2000" b="1" dirty="0"/>
              <a:t>:</a:t>
            </a:r>
            <a:endParaRPr lang="en-US" altLang="en-US" sz="20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/>
              <a:t>Calcitonin and parathyroid hormones play an important role in maintaining the concentration of the blood calcium constant.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/>
              <a:t>They are secreted from thyroid and parathyroid glands respectively.</a:t>
            </a:r>
            <a:endParaRPr lang="en-US" altLang="en-US" sz="1800" b="1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en-US" sz="1800" b="1" dirty="0"/>
              <a:t> </a:t>
            </a: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Hormones regulate the development of                                              invertebrates (e.g. insects)   </a:t>
            </a:r>
            <a:endParaRPr lang="en-GB" altLang="en-US" sz="2000" b="1" dirty="0"/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33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charRg st="133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98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charRg st="198" end="3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03" end="3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charRg st="303" end="3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46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charRg st="346" end="3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84" end="4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charRg st="384" end="4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421" end="5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charRg st="421" end="5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523" end="6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charRg st="523" end="6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646" end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charRg st="646" end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714" end="7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charRg st="714" end="7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716" end="8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charRg st="716" end="8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10243" name="Rectangle 2"/>
          <p:cNvSpPr>
            <a:spLocks noGrp="1"/>
          </p:cNvSpPr>
          <p:nvPr>
            <p:ph idx="1"/>
          </p:nvPr>
        </p:nvSpPr>
        <p:spPr>
          <a:xfrm>
            <a:off x="304800" y="1344613"/>
            <a:ext cx="3886200" cy="4699000"/>
          </a:xfrm>
          <a:ln>
            <a:solidFill>
              <a:schemeClr val="tx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buFont typeface="Symbol" panose="05050102010706020507" pitchFamily="18" charset="2"/>
              <a:buChar char="·"/>
              <a:tabLst>
                <a:tab pos="2743200" algn="l"/>
              </a:tabLs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 hormones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buClr>
                <a:srgbClr val="339933"/>
              </a:buClr>
              <a:buFont typeface="Symbol" panose="05050102010706020507" pitchFamily="18" charset="2"/>
              <a:buNone/>
              <a:tabLst>
                <a:tab pos="2743200" algn="l"/>
              </a:tabLst>
            </a:pP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الهرمون المنبه للغدد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buClr>
                <a:srgbClr val="339933"/>
              </a:buClr>
              <a:buFont typeface="Symbol" panose="05050102010706020507" pitchFamily="18" charset="2"/>
              <a:buNone/>
              <a:tabLst>
                <a:tab pos="2743200" algn="l"/>
              </a:tabLst>
            </a:pPr>
            <a:endParaRPr lang="en-GB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buClr>
                <a:srgbClr val="339933"/>
              </a:buClr>
              <a:buFont typeface="Symbol" panose="05050102010706020507" pitchFamily="18" charset="2"/>
              <a:buChar char="·"/>
              <a:tabLst>
                <a:tab pos="2743200" algn="l"/>
              </a:tabLst>
            </a:pP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arget other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</a:t>
            </a:r>
            <a:b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are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understanding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coordination.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165000"/>
              </a:lnSpc>
              <a:buClr>
                <a:srgbClr val="339933"/>
              </a:buClr>
              <a:buFont typeface="Symbol" panose="05050102010706020507" pitchFamily="18" charset="2"/>
              <a:buNone/>
              <a:tabLst>
                <a:tab pos="2743200" algn="l"/>
              </a:tabLst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has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endocrine glands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Rectang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762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b="1" u="sng" dirty="0">
                <a:solidFill>
                  <a:srgbClr val="0000FF"/>
                </a:solidFill>
              </a:rPr>
              <a:t>The Vertebrate Endocrine System</a:t>
            </a:r>
            <a:endParaRPr lang="en-US" alt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10245" name="Text Box 7"/>
          <p:cNvSpPr txBox="1"/>
          <p:nvPr/>
        </p:nvSpPr>
        <p:spPr>
          <a:xfrm>
            <a:off x="7543800" y="6491288"/>
            <a:ext cx="1497013" cy="2905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1300" b="1" dirty="0">
                <a:latin typeface="Times" charset="0"/>
              </a:rPr>
              <a:t>Fig. 45.5, Page 960</a:t>
            </a:r>
            <a:endParaRPr lang="en-US" altLang="en-US" sz="1300" dirty="0">
              <a:latin typeface="Times" charset="0"/>
            </a:endParaRPr>
          </a:p>
        </p:txBody>
      </p:sp>
      <p:pic>
        <p:nvPicPr>
          <p:cNvPr id="10246" name="Picture 6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b="3845"/>
          <a:stretch>
            <a:fillRect/>
          </a:stretch>
        </p:blipFill>
        <p:spPr>
          <a:xfrm>
            <a:off x="4508500" y="1066800"/>
            <a:ext cx="4635500" cy="5791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blinds/>
  </p:transition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7327</Words>
  <Application>WPS Presentation</Application>
  <PresentationFormat>On-screen Show (4:3)</PresentationFormat>
  <Paragraphs>217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MS PGothic</vt:lpstr>
      <vt:lpstr>Impact</vt:lpstr>
      <vt:lpstr>FranklinGotTDemCon</vt:lpstr>
      <vt:lpstr>Times New Roman</vt:lpstr>
      <vt:lpstr>Times</vt:lpstr>
      <vt:lpstr>Symbol</vt:lpstr>
      <vt:lpstr>FranklinGotTDemCon</vt:lpstr>
      <vt:lpstr>Courier10 BT</vt:lpstr>
      <vt:lpstr>Microsoft YaHei</vt:lpstr>
      <vt:lpstr/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sameh</cp:lastModifiedBy>
  <cp:revision>122</cp:revision>
  <dcterms:created xsi:type="dcterms:W3CDTF">2006-05-04T18:23:22Z</dcterms:created>
  <dcterms:modified xsi:type="dcterms:W3CDTF">2018-01-22T20:27:45Z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7E40E83F-5537-44BE-A9E7-5F8DDE89FD60</vt:lpwstr>
  </property>
  <property fmtid="{D5CDD505-2E9C-101B-9397-08002B2CF9AE}" pid="3" name="ArticulatePath">
    <vt:lpwstr>Lecture 25</vt:lpwstr>
  </property>
  <property fmtid="{D5CDD505-2E9C-101B-9397-08002B2CF9AE}" pid="4" name="KSOProductBuildVer">
    <vt:lpwstr>1033-10.2.0.5978</vt:lpwstr>
  </property>
</Properties>
</file>