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349AE-1865-430E-B4FC-6E6E71540FA2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3EA8-D2EC-4389-9090-F0EA8943E4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3EA8-D2EC-4389-9090-F0EA8943E4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AB6E93-7F19-4D40-AD3A-D0C9680FB6A4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813BC7-8A8C-4635-B947-541158A191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NA_chemical_structure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NA_chemical_structure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C_DNA_base_pair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en.wikipedia.org/wiki/File:AT_DNA_base_pair.svg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الأحماض النووية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شكل يوضح عملية الاستنساخ</a:t>
            </a:r>
            <a:endParaRPr lang="en-US" dirty="0"/>
          </a:p>
        </p:txBody>
      </p:sp>
      <p:pic>
        <p:nvPicPr>
          <p:cNvPr id="28674" name="Picture 2" descr="http://www.accessexcellence.org/RC/VL/GG/images/dna_replicat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133600"/>
            <a:ext cx="5257800" cy="449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28800" y="2286000"/>
            <a:ext cx="2438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الحامض النووي </a:t>
            </a:r>
            <a:r>
              <a:rPr lang="ar-SA" dirty="0" err="1" smtClean="0"/>
              <a:t>الرايبوزي</a:t>
            </a:r>
            <a:r>
              <a:rPr lang="ar-SA" dirty="0" smtClean="0"/>
              <a:t> </a:t>
            </a:r>
            <a:r>
              <a:rPr lang="ar-SA" dirty="0" err="1" smtClean="0"/>
              <a:t>ال</a:t>
            </a:r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يصنع من الحامض النووي </a:t>
            </a:r>
            <a:r>
              <a:rPr lang="ar-SA" sz="2800" dirty="0" err="1" smtClean="0">
                <a:cs typeface="+mj-cs"/>
              </a:rPr>
              <a:t>الديوكسي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رايبوز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DNA</a:t>
            </a:r>
            <a:r>
              <a:rPr lang="ar-SA" sz="2800" dirty="0" smtClean="0">
                <a:cs typeface="+mj-cs"/>
              </a:rPr>
              <a:t> عن طريق ترجمته.</a:t>
            </a:r>
          </a:p>
          <a:p>
            <a:pPr algn="r" rtl="1"/>
            <a:r>
              <a:rPr lang="ar-SA" sz="2800" dirty="0" smtClean="0">
                <a:cs typeface="+mj-cs"/>
              </a:rPr>
              <a:t>يتألف بنفس شكل </a:t>
            </a:r>
            <a:r>
              <a:rPr lang="ar-SA" sz="2800" dirty="0" err="1" smtClean="0">
                <a:cs typeface="+mj-cs"/>
              </a:rPr>
              <a:t>ال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DNA</a:t>
            </a:r>
            <a:r>
              <a:rPr lang="ar-SA" sz="2800" dirty="0" smtClean="0">
                <a:cs typeface="+mj-cs"/>
              </a:rPr>
              <a:t> ولكن يختلف:</a:t>
            </a:r>
          </a:p>
          <a:p>
            <a:pPr lvl="1" algn="r" rtl="1"/>
            <a:r>
              <a:rPr lang="ar-SA" sz="2600" dirty="0" smtClean="0">
                <a:cs typeface="+mj-cs"/>
              </a:rPr>
              <a:t>بوجود سكر </a:t>
            </a:r>
            <a:r>
              <a:rPr lang="ar-SA" sz="2600" dirty="0" err="1" smtClean="0">
                <a:cs typeface="+mj-cs"/>
              </a:rPr>
              <a:t>الريبوز</a:t>
            </a:r>
            <a:r>
              <a:rPr lang="ar-SA" sz="2600" dirty="0" smtClean="0">
                <a:cs typeface="+mj-cs"/>
              </a:rPr>
              <a:t> بدلاً من </a:t>
            </a:r>
            <a:r>
              <a:rPr lang="ar-SA" sz="2600" dirty="0" err="1" smtClean="0">
                <a:cs typeface="+mj-cs"/>
              </a:rPr>
              <a:t>الديوكسي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رايبوز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يوجد </a:t>
            </a:r>
            <a:r>
              <a:rPr lang="ar-SA" sz="2600" dirty="0" err="1" smtClean="0">
                <a:cs typeface="+mj-cs"/>
              </a:rPr>
              <a:t>اليوراسيل</a:t>
            </a:r>
            <a:r>
              <a:rPr lang="ar-SA" sz="2600" dirty="0" smtClean="0">
                <a:cs typeface="+mj-cs"/>
              </a:rPr>
              <a:t> بدلاً من </a:t>
            </a:r>
            <a:r>
              <a:rPr lang="ar-SA" sz="2600" dirty="0" err="1" smtClean="0">
                <a:cs typeface="+mj-cs"/>
              </a:rPr>
              <a:t>الثايمين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تكون في خيط واحد بدلاً من </a:t>
            </a:r>
            <a:r>
              <a:rPr lang="ar-SA" sz="2600" dirty="0" err="1" smtClean="0">
                <a:cs typeface="+mj-cs"/>
              </a:rPr>
              <a:t>خيطين</a:t>
            </a:r>
            <a:r>
              <a:rPr lang="ar-SA" sz="2600" dirty="0" smtClean="0">
                <a:cs typeface="+mj-cs"/>
              </a:rPr>
              <a:t> مزدوجين.</a:t>
            </a:r>
          </a:p>
          <a:p>
            <a:pPr lvl="1" algn="r" rtl="1"/>
            <a:r>
              <a:rPr lang="ar-SA" sz="2600" dirty="0" smtClean="0">
                <a:cs typeface="+mj-cs"/>
              </a:rPr>
              <a:t>تكون جزيئات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RNA</a:t>
            </a:r>
            <a:r>
              <a:rPr lang="ar-SA" sz="2600" dirty="0" smtClean="0">
                <a:cs typeface="+mj-cs"/>
              </a:rPr>
              <a:t> أصغر من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DNA</a:t>
            </a:r>
            <a:r>
              <a:rPr lang="ar-SA" sz="2600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الحامض النووي </a:t>
            </a:r>
            <a:r>
              <a:rPr lang="ar-SA" dirty="0" err="1" smtClean="0"/>
              <a:t>الرايبوزي</a:t>
            </a:r>
            <a:r>
              <a:rPr lang="ar-SA" dirty="0" smtClean="0"/>
              <a:t>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يوجد ثلاثة أنواع من </a:t>
            </a:r>
            <a:r>
              <a:rPr lang="ar-SA" b="1" dirty="0" err="1" smtClean="0">
                <a:cs typeface="+mj-cs"/>
              </a:rPr>
              <a:t>ال</a:t>
            </a:r>
            <a:r>
              <a:rPr lang="ar-SA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RNA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1- الحامض </a:t>
            </a:r>
            <a:r>
              <a:rPr lang="ar-SA" dirty="0" err="1" smtClean="0">
                <a:cs typeface="+mj-cs"/>
              </a:rPr>
              <a:t>الرايبوزي</a:t>
            </a:r>
            <a:r>
              <a:rPr lang="ar-SA" dirty="0" smtClean="0">
                <a:cs typeface="+mj-cs"/>
              </a:rPr>
              <a:t> الرسول أو الساعي </a:t>
            </a:r>
            <a:r>
              <a:rPr lang="en-US" dirty="0" smtClean="0">
                <a:cs typeface="+mj-cs"/>
              </a:rPr>
              <a:t>mRNA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(messenger RNA)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2- الحامض </a:t>
            </a:r>
            <a:r>
              <a:rPr lang="ar-SA" dirty="0" err="1" smtClean="0">
                <a:cs typeface="+mj-cs"/>
              </a:rPr>
              <a:t>الرايبوزي</a:t>
            </a:r>
            <a:r>
              <a:rPr lang="ar-SA" dirty="0" smtClean="0">
                <a:cs typeface="+mj-cs"/>
              </a:rPr>
              <a:t> الناقل </a:t>
            </a:r>
            <a:r>
              <a:rPr lang="en-US" dirty="0" err="1" smtClean="0">
                <a:cs typeface="+mj-cs"/>
              </a:rPr>
              <a:t>tRNA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(transfer RNA)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3- الحامض </a:t>
            </a:r>
            <a:r>
              <a:rPr lang="ar-SA" dirty="0" err="1" smtClean="0">
                <a:cs typeface="+mj-cs"/>
              </a:rPr>
              <a:t>الريبوزي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الرايبوسومي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rRNA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(ribosomal RNA)</a:t>
            </a: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يصنع في النواة على جزء من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r>
              <a:rPr lang="ar-SA" dirty="0" smtClean="0">
                <a:cs typeface="+mj-cs"/>
              </a:rPr>
              <a:t> بنفس طريقة الاستنساخ ولكن عن طريق أنزيم مختلف واستخدام </a:t>
            </a:r>
            <a:r>
              <a:rPr lang="ar-SA" dirty="0" err="1" smtClean="0">
                <a:cs typeface="+mj-cs"/>
              </a:rPr>
              <a:t>اليوراسيل</a:t>
            </a:r>
            <a:r>
              <a:rPr lang="ar-SA" dirty="0" smtClean="0">
                <a:cs typeface="+mj-cs"/>
              </a:rPr>
              <a:t> بدلاً من </a:t>
            </a:r>
            <a:r>
              <a:rPr lang="ar-SA" dirty="0" err="1" smtClean="0">
                <a:cs typeface="+mj-cs"/>
              </a:rPr>
              <a:t>الثايمين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يحمل المعلومات الوراثية المميزة لجزيء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ينتقل من النواة إلى </a:t>
            </a:r>
            <a:r>
              <a:rPr lang="ar-SA" dirty="0" err="1" smtClean="0">
                <a:cs typeface="+mj-cs"/>
              </a:rPr>
              <a:t>الرايبوسوم</a:t>
            </a:r>
            <a:r>
              <a:rPr lang="ar-SA" dirty="0" smtClean="0">
                <a:cs typeface="+mj-cs"/>
              </a:rPr>
              <a:t> في </a:t>
            </a:r>
            <a:r>
              <a:rPr lang="ar-SA" dirty="0" err="1" smtClean="0">
                <a:cs typeface="+mj-cs"/>
              </a:rPr>
              <a:t>السيتوبلازم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يحمل رسالة لتصنيع نوع واحد من البروتين</a:t>
            </a:r>
            <a:r>
              <a:rPr lang="ar-SA" dirty="0" smtClean="0">
                <a:cs typeface="+mj-cs"/>
              </a:rPr>
              <a:t> ، موجودة في تسلسل القواعد النيتروجينية الذي يحدد ترتيب الأحماض الأمينية في الببتيد.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الحامض </a:t>
            </a:r>
            <a:r>
              <a:rPr lang="ar-SA" dirty="0" err="1" smtClean="0"/>
              <a:t>الرايبوزي</a:t>
            </a:r>
            <a:r>
              <a:rPr lang="ar-SA" dirty="0" smtClean="0"/>
              <a:t> الرسول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smtClean="0"/>
              <a:t>mRNA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يقوم بنقل الأحماض </a:t>
            </a:r>
            <a:r>
              <a:rPr lang="ar-SA" b="1" dirty="0" err="1" smtClean="0">
                <a:cs typeface="+mj-cs"/>
              </a:rPr>
              <a:t>الأمينية</a:t>
            </a:r>
            <a:r>
              <a:rPr lang="ar-SA" b="1" dirty="0" smtClean="0">
                <a:cs typeface="+mj-cs"/>
              </a:rPr>
              <a:t> أثناء عملية تصنيع البروتين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يوجد ناقل واحد محدد لكل حمض أميني.</a:t>
            </a:r>
          </a:p>
          <a:p>
            <a:pPr algn="r" rtl="1"/>
            <a:r>
              <a:rPr lang="ar-SA" dirty="0" smtClean="0">
                <a:cs typeface="+mj-cs"/>
              </a:rPr>
              <a:t>سلاسله قصيرة نسبياً.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الحامض </a:t>
            </a:r>
            <a:r>
              <a:rPr lang="ar-SA" dirty="0" err="1" smtClean="0"/>
              <a:t>الرايبوزي</a:t>
            </a:r>
            <a:r>
              <a:rPr lang="ar-SA" dirty="0" smtClean="0"/>
              <a:t> الناقل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err="1" smtClean="0"/>
              <a:t>tRNA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يوجد في </a:t>
            </a:r>
            <a:r>
              <a:rPr lang="ar-SA" dirty="0" err="1" smtClean="0">
                <a:cs typeface="+mj-cs"/>
              </a:rPr>
              <a:t>الريبوسومات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يوجد مع بعض البروتين في أشكال خاصة لتكوين </a:t>
            </a:r>
            <a:r>
              <a:rPr lang="ar-SA" dirty="0" err="1" smtClean="0">
                <a:cs typeface="+mj-cs"/>
              </a:rPr>
              <a:t>الريبوسومات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يتم فيها تصنيع البروتينات (الريبوسومات)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3- الحامض </a:t>
            </a:r>
            <a:r>
              <a:rPr lang="ar-SA" dirty="0" err="1" smtClean="0"/>
              <a:t>الرايبوزي</a:t>
            </a:r>
            <a:r>
              <a:rPr lang="ar-SA" dirty="0" smtClean="0"/>
              <a:t> </a:t>
            </a:r>
            <a:r>
              <a:rPr lang="ar-SA" dirty="0" err="1" smtClean="0"/>
              <a:t>الرايبوسومي</a:t>
            </a:r>
            <a:r>
              <a:rPr lang="ar-SA" dirty="0" smtClean="0"/>
              <a:t>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err="1" smtClean="0"/>
              <a:t>rRNA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الاختلافات بين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smtClean="0"/>
              <a:t>DNA</a:t>
            </a:r>
            <a:r>
              <a:rPr lang="ar-SA" dirty="0" smtClean="0"/>
              <a:t> و </a:t>
            </a:r>
            <a:r>
              <a:rPr lang="ar-SA" dirty="0" err="1" smtClean="0"/>
              <a:t>ال</a:t>
            </a:r>
            <a:r>
              <a:rPr lang="ar-SA" dirty="0" smtClean="0"/>
              <a:t> </a:t>
            </a:r>
            <a:r>
              <a:rPr lang="en-US" dirty="0" smtClean="0"/>
              <a:t>RNA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err="1" smtClean="0">
                          <a:cs typeface="+mj-cs"/>
                        </a:rPr>
                        <a:t>رايبوز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err="1" smtClean="0">
                          <a:cs typeface="+mj-cs"/>
                        </a:rPr>
                        <a:t>ديوكسي</a:t>
                      </a:r>
                      <a:r>
                        <a:rPr lang="ar-SA" sz="2200" dirty="0" smtClean="0">
                          <a:cs typeface="+mj-cs"/>
                        </a:rPr>
                        <a:t> </a:t>
                      </a:r>
                      <a:r>
                        <a:rPr lang="ar-SA" sz="2200" dirty="0" err="1" smtClean="0">
                          <a:cs typeface="+mj-cs"/>
                        </a:rPr>
                        <a:t>رايبوز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مجموعة السكر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أدينين </a:t>
                      </a:r>
                      <a:r>
                        <a:rPr lang="ar-SA" sz="2200" dirty="0" err="1" smtClean="0">
                          <a:cs typeface="+mj-cs"/>
                        </a:rPr>
                        <a:t>و</a:t>
                      </a:r>
                      <a:r>
                        <a:rPr lang="ar-SA" sz="2200" dirty="0" smtClean="0">
                          <a:cs typeface="+mj-cs"/>
                        </a:rPr>
                        <a:t> </a:t>
                      </a:r>
                      <a:r>
                        <a:rPr lang="ar-SA" sz="2200" dirty="0" err="1" smtClean="0">
                          <a:cs typeface="+mj-cs"/>
                        </a:rPr>
                        <a:t>جوانين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dirty="0" smtClean="0">
                          <a:cs typeface="+mj-cs"/>
                        </a:rPr>
                        <a:t>أدينين </a:t>
                      </a:r>
                      <a:r>
                        <a:rPr lang="ar-SA" sz="2200" dirty="0" err="1" smtClean="0">
                          <a:cs typeface="+mj-cs"/>
                        </a:rPr>
                        <a:t>و</a:t>
                      </a:r>
                      <a:r>
                        <a:rPr lang="ar-SA" sz="2200" dirty="0" smtClean="0">
                          <a:cs typeface="+mj-cs"/>
                        </a:rPr>
                        <a:t> </a:t>
                      </a:r>
                      <a:r>
                        <a:rPr lang="ar-SA" sz="2200" dirty="0" err="1" smtClean="0">
                          <a:cs typeface="+mj-cs"/>
                        </a:rPr>
                        <a:t>جوانين</a:t>
                      </a:r>
                      <a:endParaRPr lang="en-US" sz="22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err="1" smtClean="0">
                          <a:cs typeface="+mj-cs"/>
                        </a:rPr>
                        <a:t>البيورين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err="1" smtClean="0">
                          <a:cs typeface="+mj-cs"/>
                        </a:rPr>
                        <a:t>السايتوسين</a:t>
                      </a:r>
                      <a:r>
                        <a:rPr lang="ar-SA" sz="2200" baseline="0" dirty="0" smtClean="0">
                          <a:cs typeface="+mj-cs"/>
                        </a:rPr>
                        <a:t> و </a:t>
                      </a:r>
                      <a:r>
                        <a:rPr lang="ar-SA" sz="2200" baseline="0" dirty="0" err="1" smtClean="0">
                          <a:cs typeface="+mj-cs"/>
                        </a:rPr>
                        <a:t>اليوراسيل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err="1" smtClean="0">
                          <a:cs typeface="+mj-cs"/>
                        </a:rPr>
                        <a:t>السايتوسين</a:t>
                      </a:r>
                      <a:r>
                        <a:rPr lang="ar-SA" sz="2200" dirty="0" smtClean="0">
                          <a:cs typeface="+mj-cs"/>
                        </a:rPr>
                        <a:t> و </a:t>
                      </a:r>
                      <a:r>
                        <a:rPr lang="ar-SA" sz="2200" dirty="0" err="1" smtClean="0">
                          <a:cs typeface="+mj-cs"/>
                        </a:rPr>
                        <a:t>الثايمين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err="1" smtClean="0">
                          <a:cs typeface="+mj-cs"/>
                        </a:rPr>
                        <a:t>البريميدين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موجود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موجود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الفوسفات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النواة </a:t>
                      </a:r>
                      <a:r>
                        <a:rPr lang="ar-SA" sz="2200" dirty="0" err="1" smtClean="0">
                          <a:cs typeface="+mj-cs"/>
                        </a:rPr>
                        <a:t>والسيتوبلازم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النواة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مكان الوجود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غير موجود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موجود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التركيب</a:t>
                      </a:r>
                      <a:r>
                        <a:rPr lang="ar-SA" sz="2200" b="1" baseline="0" dirty="0" smtClean="0">
                          <a:cs typeface="+mj-cs"/>
                        </a:rPr>
                        <a:t> الحلزوني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تصنيع البروتين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نقل وحفظ المعلومات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الوظيفة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ثلاثة أنواع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 smtClean="0">
                          <a:cs typeface="+mj-cs"/>
                        </a:rPr>
                        <a:t>نوع واحد</a:t>
                      </a:r>
                      <a:endParaRPr lang="en-US" sz="2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>
                          <a:cs typeface="+mj-cs"/>
                        </a:rPr>
                        <a:t>الأنواع</a:t>
                      </a:r>
                      <a:endParaRPr lang="en-US" sz="2200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النيولكيوتيدات</a:t>
            </a:r>
            <a:r>
              <a:rPr lang="ar-SA" dirty="0" smtClean="0"/>
              <a:t> المتعددة(الحامض النووي)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b="1" dirty="0" err="1" smtClean="0">
                <a:cs typeface="+mj-cs"/>
              </a:rPr>
              <a:t>النيوكليوتيدات</a:t>
            </a:r>
            <a:r>
              <a:rPr lang="ar-SA" b="1" dirty="0" smtClean="0">
                <a:cs typeface="+mj-cs"/>
              </a:rPr>
              <a:t> المتعددة أو الحامض النووي يتكون من وحدات متكررة من </a:t>
            </a:r>
            <a:r>
              <a:rPr lang="ar-SA" b="1" dirty="0" err="1" smtClean="0">
                <a:cs typeface="+mj-cs"/>
              </a:rPr>
              <a:t>النيوكليوتيدات</a:t>
            </a:r>
            <a:r>
              <a:rPr lang="ar-SA" b="1" dirty="0" smtClean="0">
                <a:cs typeface="+mj-cs"/>
              </a:rPr>
              <a:t> الأحادية.</a:t>
            </a:r>
          </a:p>
          <a:p>
            <a:pPr algn="r" rtl="1"/>
            <a:r>
              <a:rPr lang="ar-SA" b="1" dirty="0" smtClean="0">
                <a:cs typeface="+mj-cs"/>
              </a:rPr>
              <a:t>أنواع </a:t>
            </a:r>
            <a:r>
              <a:rPr lang="ar-SA" b="1" dirty="0" err="1" smtClean="0">
                <a:cs typeface="+mj-cs"/>
              </a:rPr>
              <a:t>النيوكليوتيدات</a:t>
            </a:r>
            <a:r>
              <a:rPr lang="ar-SA" b="1" dirty="0" smtClean="0">
                <a:cs typeface="+mj-cs"/>
              </a:rPr>
              <a:t> المتعددة:</a:t>
            </a:r>
          </a:p>
          <a:p>
            <a:pPr lvl="1" algn="r" rtl="1"/>
            <a:r>
              <a:rPr lang="ar-SA" dirty="0" smtClean="0">
                <a:cs typeface="+mj-cs"/>
              </a:rPr>
              <a:t>1- </a:t>
            </a:r>
            <a:r>
              <a:rPr lang="ar-SA" dirty="0" err="1" smtClean="0">
                <a:cs typeface="+mj-cs"/>
              </a:rPr>
              <a:t>النيوكليوتيدات</a:t>
            </a:r>
            <a:r>
              <a:rPr lang="ar-SA" dirty="0" smtClean="0">
                <a:cs typeface="+mj-cs"/>
              </a:rPr>
              <a:t> المتعددة التي تتكون من سلسلة طويلة من </a:t>
            </a:r>
            <a:r>
              <a:rPr lang="ar-SA" dirty="0" err="1" smtClean="0">
                <a:cs typeface="+mj-cs"/>
              </a:rPr>
              <a:t>نيوكليوتيدات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مرتبطة </a:t>
            </a:r>
            <a:r>
              <a:rPr lang="ar-SA" dirty="0" err="1" smtClean="0">
                <a:cs typeface="+mj-cs"/>
              </a:rPr>
              <a:t>تساهمياً</a:t>
            </a:r>
            <a:r>
              <a:rPr lang="ar-SA" dirty="0" smtClean="0">
                <a:cs typeface="+mj-cs"/>
              </a:rPr>
              <a:t> تسمى بالحامض النووي </a:t>
            </a:r>
            <a:r>
              <a:rPr lang="ar-SA" dirty="0" err="1" smtClean="0">
                <a:cs typeface="+mj-cs"/>
              </a:rPr>
              <a:t>الديوكسي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r>
              <a:rPr lang="ar-SA" dirty="0" smtClean="0">
                <a:cs typeface="+mj-cs"/>
              </a:rPr>
              <a:t> تحتوي على سكر </a:t>
            </a:r>
            <a:r>
              <a:rPr lang="ar-SA" dirty="0" err="1" smtClean="0">
                <a:cs typeface="+mj-cs"/>
              </a:rPr>
              <a:t>الديوكسي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2- </a:t>
            </a:r>
            <a:r>
              <a:rPr lang="ar-SA" dirty="0" err="1" smtClean="0">
                <a:cs typeface="+mj-cs"/>
              </a:rPr>
              <a:t>النيوكليوتيدات</a:t>
            </a:r>
            <a:r>
              <a:rPr lang="ar-SA" dirty="0" smtClean="0">
                <a:cs typeface="+mj-cs"/>
              </a:rPr>
              <a:t> المتعددة التي تتكون من سلسلة طويلة من </a:t>
            </a:r>
            <a:r>
              <a:rPr lang="ar-SA" dirty="0" err="1" smtClean="0">
                <a:cs typeface="+mj-cs"/>
              </a:rPr>
              <a:t>نيوكليوتيدات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مرتبطة </a:t>
            </a:r>
            <a:r>
              <a:rPr lang="ar-SA" dirty="0" err="1" smtClean="0">
                <a:cs typeface="+mj-cs"/>
              </a:rPr>
              <a:t>تساهمياً</a:t>
            </a:r>
            <a:r>
              <a:rPr lang="ar-SA" dirty="0" smtClean="0">
                <a:cs typeface="+mj-cs"/>
              </a:rPr>
              <a:t> تسمى بالحامض النووي </a:t>
            </a:r>
            <a:r>
              <a:rPr lang="ar-SA" dirty="0" err="1" smtClean="0">
                <a:cs typeface="+mj-cs"/>
              </a:rPr>
              <a:t>الرايبوزي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RNA</a:t>
            </a:r>
            <a:r>
              <a:rPr lang="ar-SA" dirty="0" smtClean="0">
                <a:cs typeface="+mj-cs"/>
              </a:rPr>
              <a:t> تحتوي على سكر </a:t>
            </a:r>
            <a:r>
              <a:rPr lang="ar-SA" dirty="0" err="1" smtClean="0">
                <a:cs typeface="+mj-cs"/>
              </a:rPr>
              <a:t>الرايبوز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تكون الرابطة بين هذه </a:t>
            </a:r>
            <a:r>
              <a:rPr lang="ar-SA" b="1" dirty="0" err="1" smtClean="0">
                <a:cs typeface="+mj-cs"/>
              </a:rPr>
              <a:t>النيوكليوتيدات</a:t>
            </a:r>
            <a:r>
              <a:rPr lang="ar-SA" b="1" dirty="0" smtClean="0">
                <a:cs typeface="+mj-cs"/>
              </a:rPr>
              <a:t> المتعددة رابطة </a:t>
            </a:r>
            <a:r>
              <a:rPr lang="ar-SA" b="1" dirty="0" err="1" smtClean="0">
                <a:cs typeface="+mj-cs"/>
              </a:rPr>
              <a:t>فوسفيت</a:t>
            </a:r>
            <a:r>
              <a:rPr lang="ar-SA" b="1" dirty="0" smtClean="0">
                <a:cs typeface="+mj-cs"/>
              </a:rPr>
              <a:t> ثنائية </a:t>
            </a:r>
            <a:r>
              <a:rPr lang="ar-SA" b="1" dirty="0" err="1" smtClean="0">
                <a:cs typeface="+mj-cs"/>
              </a:rPr>
              <a:t>الاستر</a:t>
            </a:r>
            <a:r>
              <a:rPr lang="ar-SA" b="1" dirty="0" smtClean="0">
                <a:cs typeface="+mj-cs"/>
              </a:rPr>
              <a:t> ، التي تكون بين سكر الخماسي عن طريق مجموعة </a:t>
            </a:r>
            <a:r>
              <a:rPr lang="ar-SA" b="1" dirty="0" err="1" smtClean="0">
                <a:cs typeface="+mj-cs"/>
              </a:rPr>
              <a:t>الهيدروكسيل</a:t>
            </a:r>
            <a:r>
              <a:rPr lang="ar-SA" b="1" dirty="0" smtClean="0">
                <a:cs typeface="+mj-cs"/>
              </a:rPr>
              <a:t> في ذرة الكربون ”3“ في نيوكليوتيد وبين سكر الخماسي في النيوكليوتيد الذي يليه عن طريق مجموعة الهيدروكسيل في ذرة الكربون ”5“.</a:t>
            </a:r>
            <a:endParaRPr lang="en-US" b="1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شكل الحامض النووي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رايبوزي</a:t>
            </a:r>
            <a:r>
              <a:rPr lang="ar-SA" dirty="0" smtClean="0"/>
              <a:t> </a:t>
            </a:r>
            <a:r>
              <a:rPr lang="en-US" dirty="0" smtClean="0"/>
              <a:t>DNA</a:t>
            </a:r>
            <a:endParaRPr lang="en-US" dirty="0"/>
          </a:p>
        </p:txBody>
      </p:sp>
      <p:pic>
        <p:nvPicPr>
          <p:cNvPr id="1026" name="Picture 2" descr="http://upload.wikimedia.org/wikipedia/commons/thumb/e/e4/DNA_chemical_structure.svg/350px-DNA_chemical_structure.svg.png">
            <a:hlinkClick r:id="rId3" tooltip="The chemical structure of DNA. Hydrogen bonds are shown as dotted lines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828800"/>
            <a:ext cx="5257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67200" y="41910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04763" y="4038600"/>
            <a:ext cx="762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شكل الحامض النووي </a:t>
            </a:r>
            <a:r>
              <a:rPr lang="ar-SA" dirty="0" err="1" smtClean="0"/>
              <a:t>الرايبوزي</a:t>
            </a:r>
            <a:r>
              <a:rPr lang="ar-SA" dirty="0" smtClean="0"/>
              <a:t> </a:t>
            </a:r>
            <a:r>
              <a:rPr lang="en-US" dirty="0" smtClean="0"/>
              <a:t>RNA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0" y="2146479"/>
            <a:ext cx="3587969" cy="4101921"/>
            <a:chOff x="3048000" y="2146479"/>
            <a:chExt cx="3587969" cy="4101921"/>
          </a:xfrm>
        </p:grpSpPr>
        <p:sp>
          <p:nvSpPr>
            <p:cNvPr id="9" name="Rectangle 8"/>
            <p:cNvSpPr/>
            <p:nvPr/>
          </p:nvSpPr>
          <p:spPr>
            <a:xfrm>
              <a:off x="5473521" y="2158283"/>
              <a:ext cx="1143000" cy="18674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0879" y="4418526"/>
              <a:ext cx="1219200" cy="18169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458" name="Picture 2" descr="http://upload.wikimedia.org/wikipedia/en/2/2c/RNA_chemical_structure.GIF">
              <a:hlinkClick r:id="rId3" tooltip="Chemical structure of RNA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2146479"/>
              <a:ext cx="2483069" cy="2286000"/>
            </a:xfrm>
            <a:prstGeom prst="rect">
              <a:avLst/>
            </a:prstGeom>
            <a:noFill/>
          </p:spPr>
        </p:pic>
        <p:pic>
          <p:nvPicPr>
            <p:cNvPr id="5" name="Picture 2" descr="http://upload.wikimedia.org/wikipedia/en/2/2c/RNA_chemical_structure.GIF">
              <a:hlinkClick r:id="rId3" tooltip="Chemical structure of RNA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35669" y="4038600"/>
              <a:ext cx="2400300" cy="220980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4267200" y="4101921"/>
              <a:ext cx="76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النيوكليوتيدات</a:t>
            </a:r>
            <a:r>
              <a:rPr lang="ar-SA" dirty="0" smtClean="0"/>
              <a:t> المتعدد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من الشكلين السابقين:</a:t>
            </a:r>
          </a:p>
          <a:p>
            <a:pPr lvl="1" algn="r" rtl="1"/>
            <a:r>
              <a:rPr lang="ar-SA" dirty="0" smtClean="0">
                <a:cs typeface="+mj-cs"/>
              </a:rPr>
              <a:t>أن التركيب </a:t>
            </a:r>
            <a:r>
              <a:rPr lang="ar-SA" dirty="0" err="1" smtClean="0">
                <a:cs typeface="+mj-cs"/>
              </a:rPr>
              <a:t>التساهمي</a:t>
            </a:r>
            <a:r>
              <a:rPr lang="ar-SA" dirty="0" smtClean="0">
                <a:cs typeface="+mj-cs"/>
              </a:rPr>
              <a:t> للأحماض النووية يعتمد على وجود جسر فوسفاتي ثنائي </a:t>
            </a:r>
            <a:r>
              <a:rPr lang="ar-SA" dirty="0" err="1" smtClean="0">
                <a:cs typeface="+mj-cs"/>
              </a:rPr>
              <a:t>الأستر</a:t>
            </a:r>
            <a:r>
              <a:rPr lang="ar-SA" dirty="0" smtClean="0">
                <a:cs typeface="+mj-cs"/>
              </a:rPr>
              <a:t> بين مجموعة 3-</a:t>
            </a:r>
            <a:r>
              <a:rPr lang="ar-SA" dirty="0" err="1" smtClean="0">
                <a:cs typeface="+mj-cs"/>
              </a:rPr>
              <a:t>هيدروكسيل</a:t>
            </a:r>
            <a:r>
              <a:rPr lang="ar-SA" dirty="0" smtClean="0">
                <a:cs typeface="+mj-cs"/>
              </a:rPr>
              <a:t> من </a:t>
            </a:r>
            <a:r>
              <a:rPr lang="ar-SA" dirty="0" err="1" smtClean="0">
                <a:cs typeface="+mj-cs"/>
              </a:rPr>
              <a:t>البنتوز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للنكليوتيد</a:t>
            </a:r>
            <a:r>
              <a:rPr lang="ar-SA" dirty="0" smtClean="0">
                <a:cs typeface="+mj-cs"/>
              </a:rPr>
              <a:t> الأول مع مجموعة 5-</a:t>
            </a:r>
            <a:r>
              <a:rPr lang="ar-SA" dirty="0" err="1" smtClean="0">
                <a:cs typeface="+mj-cs"/>
              </a:rPr>
              <a:t>هيدروكسيل</a:t>
            </a:r>
            <a:r>
              <a:rPr lang="ar-SA" dirty="0" smtClean="0">
                <a:cs typeface="+mj-cs"/>
              </a:rPr>
              <a:t> من </a:t>
            </a:r>
            <a:r>
              <a:rPr lang="ar-SA" dirty="0" err="1" smtClean="0">
                <a:cs typeface="+mj-cs"/>
              </a:rPr>
              <a:t>بنتوز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النيوكليوتيد</a:t>
            </a:r>
            <a:r>
              <a:rPr lang="ar-SA" dirty="0" smtClean="0">
                <a:cs typeface="+mj-cs"/>
              </a:rPr>
              <a:t> الذي يليه ، يعتبر هذا الشكل العمود الفقري للأحماض النووية.</a:t>
            </a:r>
          </a:p>
          <a:p>
            <a:pPr lvl="1" algn="r" rtl="1"/>
            <a:r>
              <a:rPr lang="ar-SA" dirty="0" smtClean="0">
                <a:cs typeface="+mj-cs"/>
              </a:rPr>
              <a:t>تكون قواعد </a:t>
            </a:r>
            <a:r>
              <a:rPr lang="ar-SA" dirty="0" err="1" smtClean="0">
                <a:cs typeface="+mj-cs"/>
              </a:rPr>
              <a:t>البيورين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والبريميدين</a:t>
            </a:r>
            <a:r>
              <a:rPr lang="ar-SA" dirty="0" smtClean="0">
                <a:cs typeface="+mj-cs"/>
              </a:rPr>
              <a:t> عبارة عن سلاسل جانبية متصلة مع وحدات </a:t>
            </a:r>
            <a:r>
              <a:rPr lang="ar-SA" dirty="0" err="1" smtClean="0">
                <a:cs typeface="+mj-cs"/>
              </a:rPr>
              <a:t>البنتوز</a:t>
            </a:r>
            <a:r>
              <a:rPr lang="ar-SA" dirty="0" smtClean="0">
                <a:cs typeface="+mj-cs"/>
              </a:rPr>
              <a:t> في العمود الفقري.</a:t>
            </a:r>
          </a:p>
          <a:p>
            <a:pPr algn="r" rtl="1"/>
            <a:endParaRPr lang="ar-SA" dirty="0" smtClean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الحامض النووي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رايبوز</a:t>
            </a:r>
            <a:r>
              <a:rPr lang="ar-SA" dirty="0" smtClean="0"/>
              <a:t> (</a:t>
            </a:r>
            <a:r>
              <a:rPr lang="ar-SA" dirty="0" err="1" smtClean="0"/>
              <a:t>اللأكسجيني</a:t>
            </a:r>
            <a:r>
              <a:rPr lang="ar-SA" dirty="0" smtClean="0"/>
              <a:t>) </a:t>
            </a:r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يوجد في نواة الخلية في </a:t>
            </a:r>
            <a:r>
              <a:rPr lang="ar-SA" sz="2800" dirty="0" err="1" smtClean="0">
                <a:cs typeface="+mj-cs"/>
              </a:rPr>
              <a:t>الكروموسومات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مسئول عن نقل المعلومات الوراثية.</a:t>
            </a:r>
          </a:p>
          <a:p>
            <a:pPr algn="r" rtl="1"/>
            <a:r>
              <a:rPr lang="ar-SA" sz="2800" dirty="0" smtClean="0">
                <a:cs typeface="+mj-cs"/>
              </a:rPr>
              <a:t>يتكون من </a:t>
            </a:r>
            <a:r>
              <a:rPr lang="ar-SA" sz="2800" dirty="0" err="1" smtClean="0">
                <a:cs typeface="+mj-cs"/>
              </a:rPr>
              <a:t>خيطين</a:t>
            </a:r>
            <a:r>
              <a:rPr lang="ar-SA" sz="2800" dirty="0" smtClean="0">
                <a:cs typeface="+mj-cs"/>
              </a:rPr>
              <a:t> متقابلين من متعدد </a:t>
            </a:r>
            <a:r>
              <a:rPr lang="ar-SA" sz="2800" dirty="0" err="1" smtClean="0">
                <a:cs typeface="+mj-cs"/>
              </a:rPr>
              <a:t>النيوكليوتيد</a:t>
            </a:r>
            <a:r>
              <a:rPr lang="ar-SA" sz="2800" dirty="0" smtClean="0">
                <a:cs typeface="+mj-cs"/>
              </a:rPr>
              <a:t> يلتفان على شكل لولبي مزدوج.</a:t>
            </a:r>
          </a:p>
          <a:p>
            <a:pPr algn="r" rtl="1"/>
            <a:r>
              <a:rPr lang="ar-SA" sz="2800" dirty="0" smtClean="0">
                <a:cs typeface="+mj-cs"/>
              </a:rPr>
              <a:t>تكون القواعد </a:t>
            </a:r>
            <a:r>
              <a:rPr lang="ar-SA" sz="2800" dirty="0" err="1" smtClean="0">
                <a:cs typeface="+mj-cs"/>
              </a:rPr>
              <a:t>النيتروجينية</a:t>
            </a:r>
            <a:r>
              <a:rPr lang="ar-SA" sz="2800" dirty="0" smtClean="0">
                <a:cs typeface="+mj-cs"/>
              </a:rPr>
              <a:t> إلى الداخل ومجموعة </a:t>
            </a:r>
            <a:r>
              <a:rPr lang="ar-SA" sz="2800" dirty="0" err="1" smtClean="0">
                <a:cs typeface="+mj-cs"/>
              </a:rPr>
              <a:t>الفوسفيت</a:t>
            </a:r>
            <a:r>
              <a:rPr lang="ar-SA" sz="2800" dirty="0" smtClean="0">
                <a:cs typeface="+mj-cs"/>
              </a:rPr>
              <a:t> والسكر إلى الخارج.</a:t>
            </a:r>
          </a:p>
          <a:p>
            <a:pPr algn="r" rtl="1"/>
            <a:r>
              <a:rPr lang="ar-SA" sz="2800" dirty="0" smtClean="0">
                <a:cs typeface="+mj-cs"/>
              </a:rPr>
              <a:t>ارتباط القواعد </a:t>
            </a:r>
            <a:r>
              <a:rPr lang="ar-SA" sz="2800" dirty="0" err="1" smtClean="0">
                <a:cs typeface="+mj-cs"/>
              </a:rPr>
              <a:t>النيتروجينية</a:t>
            </a:r>
            <a:r>
              <a:rPr lang="ar-SA" sz="2800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يرتبط </a:t>
            </a:r>
            <a:r>
              <a:rPr lang="ar-SA" dirty="0" err="1" smtClean="0">
                <a:cs typeface="+mj-cs"/>
              </a:rPr>
              <a:t>الأدينين</a:t>
            </a:r>
            <a:r>
              <a:rPr lang="ar-SA" dirty="0" smtClean="0">
                <a:cs typeface="+mj-cs"/>
              </a:rPr>
              <a:t> مع </a:t>
            </a:r>
            <a:r>
              <a:rPr lang="ar-SA" dirty="0" err="1" smtClean="0">
                <a:cs typeface="+mj-cs"/>
              </a:rPr>
              <a:t>الثايمين</a:t>
            </a:r>
            <a:r>
              <a:rPr lang="ar-SA" dirty="0" smtClean="0">
                <a:cs typeface="+mj-cs"/>
              </a:rPr>
              <a:t> برابطتين هيدروجينيتين ، يرتبط السايتوسين مع الثايمين بثلاث روابط هيدروجينة ، أي ترتبط قاعدة بيورين مع قاعدة البريميدين.</a:t>
            </a:r>
            <a:endParaRPr lang="en-US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d/d7/GC_DNA_base_pair.svg/281px-GC_DNA_base_pair.svg.png">
            <a:hlinkClick r:id="rId3" tooltip="GC DNA base pair.sv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133600"/>
            <a:ext cx="3514725" cy="20574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9/91/AT_DNA_base_pair.svg/281px-AT_DNA_base_pair.svg.png">
            <a:hlinkClick r:id="rId5" tooltip="AT DNA base pair.svg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2286000"/>
            <a:ext cx="3514725" cy="19050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ارتباط القواعد </a:t>
            </a:r>
            <a:r>
              <a:rPr lang="ar-SA" dirty="0" err="1" smtClean="0"/>
              <a:t>النيتروجينية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 =  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=  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604716" y="4482921"/>
            <a:ext cx="1097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ghr.nlm.nih.gov/handbook/illustrations/dnastru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81200"/>
            <a:ext cx="4343400" cy="43434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شكل الحامض النووي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رايبوزي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الاستنساخ </a:t>
            </a:r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يحدث عند تكاثر الخلايا وانقسام </a:t>
            </a:r>
            <a:r>
              <a:rPr lang="ar-SA" dirty="0" err="1" smtClean="0">
                <a:cs typeface="+mj-cs"/>
              </a:rPr>
              <a:t>الكروموسومات</a:t>
            </a:r>
            <a:r>
              <a:rPr lang="ar-SA" dirty="0" smtClean="0">
                <a:cs typeface="+mj-cs"/>
              </a:rPr>
              <a:t> لنقل </a:t>
            </a:r>
            <a:r>
              <a:rPr lang="ar-SA" dirty="0" err="1" smtClean="0">
                <a:cs typeface="+mj-cs"/>
              </a:rPr>
              <a:t>و</a:t>
            </a:r>
            <a:r>
              <a:rPr lang="ar-SA" dirty="0" smtClean="0">
                <a:cs typeface="+mj-cs"/>
              </a:rPr>
              <a:t> حفظ المعلومات الوراثية.</a:t>
            </a:r>
          </a:p>
          <a:p>
            <a:pPr algn="r" rtl="1"/>
            <a:r>
              <a:rPr lang="ar-SA" dirty="0" smtClean="0">
                <a:cs typeface="+mj-cs"/>
              </a:rPr>
              <a:t>تتضاعف كمية الحامض النووي </a:t>
            </a:r>
            <a:r>
              <a:rPr lang="ar-SA" dirty="0" err="1" smtClean="0">
                <a:cs typeface="+mj-cs"/>
              </a:rPr>
              <a:t>الديوكسي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ريبوزي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sz="2400" dirty="0" smtClean="0">
                <a:cs typeface="+mj-cs"/>
              </a:rPr>
              <a:t>تعتمد عملية الاستنساخ على طريقة ارتباط القواعد </a:t>
            </a:r>
            <a:r>
              <a:rPr lang="ar-SA" sz="2400" dirty="0" err="1" smtClean="0">
                <a:cs typeface="+mj-cs"/>
              </a:rPr>
              <a:t>النيتروجينية</a:t>
            </a:r>
            <a:r>
              <a:rPr lang="ar-SA" sz="2400" dirty="0" smtClean="0">
                <a:cs typeface="+mj-cs"/>
              </a:rPr>
              <a:t>.</a:t>
            </a:r>
          </a:p>
          <a:p>
            <a:pPr algn="r" rtl="1"/>
            <a:r>
              <a:rPr lang="ar-SA" sz="2400" dirty="0" smtClean="0">
                <a:cs typeface="+mj-cs"/>
              </a:rPr>
              <a:t>طريقة الاستنساخ:</a:t>
            </a:r>
          </a:p>
          <a:p>
            <a:pPr lvl="1" algn="r" rtl="1"/>
            <a:r>
              <a:rPr lang="ar-SA" sz="2200" dirty="0" smtClean="0">
                <a:cs typeface="+mj-cs"/>
              </a:rPr>
              <a:t>في </a:t>
            </a:r>
            <a:r>
              <a:rPr lang="ar-SA" sz="2200" dirty="0" err="1" smtClean="0">
                <a:cs typeface="+mj-cs"/>
              </a:rPr>
              <a:t>النيكليوتيدات</a:t>
            </a:r>
            <a:r>
              <a:rPr lang="ar-SA" sz="2200" dirty="0" smtClean="0">
                <a:cs typeface="+mj-cs"/>
              </a:rPr>
              <a:t> الحرة يبدأ اللولب المزدوج في </a:t>
            </a:r>
            <a:r>
              <a:rPr lang="ar-SA" sz="2200" dirty="0" err="1" smtClean="0">
                <a:cs typeface="+mj-cs"/>
              </a:rPr>
              <a:t>الانفكاك</a:t>
            </a:r>
            <a:r>
              <a:rPr lang="ar-SA" sz="2200" dirty="0" smtClean="0">
                <a:cs typeface="+mj-cs"/>
              </a:rPr>
              <a:t> عند أحد الطرفين.</a:t>
            </a:r>
          </a:p>
          <a:p>
            <a:pPr lvl="1" algn="r" rtl="1"/>
            <a:r>
              <a:rPr lang="ar-SA" sz="2200" dirty="0" smtClean="0">
                <a:cs typeface="+mj-cs"/>
              </a:rPr>
              <a:t>ومن ثم تجذب القواعد المتصلة في السلسلة ما يناسبها من قواعد </a:t>
            </a:r>
            <a:r>
              <a:rPr lang="ar-SA" sz="2200" dirty="0" err="1" smtClean="0">
                <a:cs typeface="+mj-cs"/>
              </a:rPr>
              <a:t>النيكليوتيدات</a:t>
            </a:r>
            <a:r>
              <a:rPr lang="ar-SA" sz="2200" dirty="0" smtClean="0">
                <a:cs typeface="+mj-cs"/>
              </a:rPr>
              <a:t> الحرة.</a:t>
            </a:r>
          </a:p>
          <a:p>
            <a:pPr lvl="1" algn="r" rtl="1"/>
            <a:r>
              <a:rPr lang="ar-SA" sz="2200" dirty="0" smtClean="0">
                <a:cs typeface="+mj-cs"/>
              </a:rPr>
              <a:t>هكذا تصطف </a:t>
            </a:r>
            <a:r>
              <a:rPr lang="ar-SA" sz="2200" dirty="0" err="1" smtClean="0">
                <a:cs typeface="+mj-cs"/>
              </a:rPr>
              <a:t>النيوكليوتيدات</a:t>
            </a:r>
            <a:r>
              <a:rPr lang="ar-SA" sz="2200" dirty="0" smtClean="0">
                <a:cs typeface="+mj-cs"/>
              </a:rPr>
              <a:t> جنباً إلى جنب  في تتابع مثل </a:t>
            </a:r>
            <a:r>
              <a:rPr lang="ar-SA" sz="2200" dirty="0" smtClean="0">
                <a:cs typeface="+mj-cs"/>
              </a:rPr>
              <a:t>التتابع </a:t>
            </a:r>
            <a:r>
              <a:rPr lang="ar-SA" sz="2200" dirty="0" smtClean="0">
                <a:cs typeface="+mj-cs"/>
              </a:rPr>
              <a:t>الموجود في السلسلة الأصلية.</a:t>
            </a:r>
          </a:p>
          <a:p>
            <a:pPr lvl="1" algn="r" rtl="1"/>
            <a:r>
              <a:rPr lang="ar-SA" sz="2200" dirty="0" smtClean="0">
                <a:cs typeface="+mj-cs"/>
              </a:rPr>
              <a:t>ومن ثم يتم وصلها بالروابط </a:t>
            </a:r>
            <a:r>
              <a:rPr lang="ar-SA" sz="2200" dirty="0" err="1" smtClean="0">
                <a:cs typeface="+mj-cs"/>
              </a:rPr>
              <a:t>الأسترية</a:t>
            </a:r>
            <a:r>
              <a:rPr lang="ar-SA" sz="2200" dirty="0" smtClean="0">
                <a:cs typeface="+mj-cs"/>
              </a:rPr>
              <a:t> عن طريق أنزيم خاص.</a:t>
            </a:r>
          </a:p>
          <a:p>
            <a:pPr lvl="1" algn="r" rtl="1"/>
            <a:r>
              <a:rPr lang="ar-SA" sz="2200" dirty="0" smtClean="0">
                <a:cs typeface="+mj-cs"/>
              </a:rPr>
              <a:t>يستمر </a:t>
            </a:r>
            <a:r>
              <a:rPr lang="ar-SA" sz="2200" dirty="0" err="1" smtClean="0">
                <a:cs typeface="+mj-cs"/>
              </a:rPr>
              <a:t>انفكاك</a:t>
            </a:r>
            <a:r>
              <a:rPr lang="ar-SA" sz="2200" dirty="0" smtClean="0">
                <a:cs typeface="+mj-cs"/>
              </a:rPr>
              <a:t> اللولب وإضافة </a:t>
            </a:r>
            <a:r>
              <a:rPr lang="ar-SA" sz="2200" dirty="0" err="1" smtClean="0">
                <a:cs typeface="+mj-cs"/>
              </a:rPr>
              <a:t>النيوكليوتيدات</a:t>
            </a:r>
            <a:r>
              <a:rPr lang="ar-SA" sz="2200" dirty="0" smtClean="0">
                <a:cs typeface="+mj-cs"/>
              </a:rPr>
              <a:t> حتى يتكون لولبان متماثلان من اللولب الأم.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662</Words>
  <Application>Microsoft Office PowerPoint</Application>
  <PresentationFormat>On-screen Show (4:3)</PresentationFormat>
  <Paragraphs>103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تابع الأحماض النووية</vt:lpstr>
      <vt:lpstr>النيولكيوتيدات المتعددة(الحامض النووي)</vt:lpstr>
      <vt:lpstr>شكل الحامض النووي الديوكسي رايبوزي DNA</vt:lpstr>
      <vt:lpstr>شكل الحامض النووي الرايبوزي RNA</vt:lpstr>
      <vt:lpstr>تابع النيوكليوتيدات المتعدد</vt:lpstr>
      <vt:lpstr>الحامض النووي الديوكسي رايبوز (اللأكسجيني) DNA</vt:lpstr>
      <vt:lpstr>ارتباط القواعد النيتروجينية</vt:lpstr>
      <vt:lpstr>شكل الحامض النووي الديوكسي رايبوزي</vt:lpstr>
      <vt:lpstr>الاستنساخ DNA replication</vt:lpstr>
      <vt:lpstr>شكل يوضح عملية الاستنساخ</vt:lpstr>
      <vt:lpstr>الحامض النووي الرايبوزي الRNA</vt:lpstr>
      <vt:lpstr>تابع الحامض النووي الرايبوزي ال RNA</vt:lpstr>
      <vt:lpstr>1- الحامض الرايبوزي الرسول ال mRNA</vt:lpstr>
      <vt:lpstr>2- الحامض الرايبوزي الناقل ال tRNA</vt:lpstr>
      <vt:lpstr>3- الحامض الرايبوزي الرايبوسومي ال rRNA</vt:lpstr>
      <vt:lpstr>الاختلافات بين ال DNA و ال RNA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الأحماض النووية</dc:title>
  <dc:creator>Nojood</dc:creator>
  <cp:lastModifiedBy>Nojood</cp:lastModifiedBy>
  <cp:revision>8</cp:revision>
  <dcterms:created xsi:type="dcterms:W3CDTF">2009-01-10T14:46:00Z</dcterms:created>
  <dcterms:modified xsi:type="dcterms:W3CDTF">2009-01-18T16:34:52Z</dcterms:modified>
</cp:coreProperties>
</file>