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activeX/activeX2.xml" ContentType="application/vnd.ms-office.activeX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8" r:id="rId2"/>
    <p:sldId id="257" r:id="rId3"/>
    <p:sldId id="309" r:id="rId4"/>
    <p:sldId id="299" r:id="rId5"/>
    <p:sldId id="310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311" r:id="rId14"/>
    <p:sldId id="312" r:id="rId15"/>
    <p:sldId id="272" r:id="rId16"/>
    <p:sldId id="276" r:id="rId17"/>
    <p:sldId id="298" r:id="rId18"/>
    <p:sldId id="273" r:id="rId19"/>
    <p:sldId id="303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FF00FF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8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7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5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63AEDD-80F7-436F-8BD1-E48713653A56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1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tags" Target="../tags/tag36.xml"/><Relationship Id="rId7" Type="http://schemas.openxmlformats.org/officeDocument/2006/relationships/image" Target="../media/image6.jpeg"/><Relationship Id="rId12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7.xml"/><Relationship Id="rId9" Type="http://schemas.openxmlformats.org/officeDocument/2006/relationships/image" Target="../media/image13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40.xml"/><Relationship Id="rId7" Type="http://schemas.openxmlformats.org/officeDocument/2006/relationships/image" Target="../media/image2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4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3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5.xml"/><Relationship Id="rId7" Type="http://schemas.openxmlformats.org/officeDocument/2006/relationships/image" Target="../media/image2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" Target="slide2.xml"/><Relationship Id="rId5" Type="http://schemas.openxmlformats.org/officeDocument/2006/relationships/notesSlide" Target="../notesSlides/notesSlide1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8.xml"/><Relationship Id="rId7" Type="http://schemas.openxmlformats.org/officeDocument/2006/relationships/image" Target="../media/image21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5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.wmf"/><Relationship Id="rId3" Type="http://schemas.openxmlformats.org/officeDocument/2006/relationships/tags" Target="../tags/tag21.xml"/><Relationship Id="rId7" Type="http://schemas.openxmlformats.org/officeDocument/2006/relationships/tags" Target="../tags/tag24.xml"/><Relationship Id="rId12" Type="http://schemas.microsoft.com/office/2007/relationships/hdphoto" Target="../media/hdphoto2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3.jpeg"/><Relationship Id="rId5" Type="http://schemas.openxmlformats.org/officeDocument/2006/relationships/tags" Target="../tags/tag22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control" Target="../activeX/activ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7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 smtClean="0">
                <a:cs typeface="Times" charset="0"/>
              </a:rPr>
              <a:t>ذ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epinephrine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respictively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3886200" cy="469900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</a:t>
            </a:r>
            <a:endParaRPr lang="en-GB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الهرمون المنبه للغدد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</a:t>
            </a: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GB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GB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arget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other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glands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are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important to understanding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chemical coordination.</a:t>
            </a:r>
          </a:p>
          <a:p>
            <a:pPr eaLnBrk="1" hangingPunct="1">
              <a:lnSpc>
                <a:spcPct val="165000"/>
              </a:lnSpc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" y="1261033"/>
            <a:ext cx="5942013" cy="5444567"/>
          </a:xfrm>
        </p:spPr>
        <p:txBody>
          <a:bodyPr wrap="square"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for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stores and releases hormones that are produced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(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synthesized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neurosecretory cells of hypothalamus produce hormones that function as: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anterior pituitary (</a:t>
            </a: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anterior pituitary 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the vertebrate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8674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185214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dwarfism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deficiency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25706" y="5858470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 (PRL):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milk production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 secretion from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47132" y="1267736"/>
            <a:ext cx="3320667" cy="4515092"/>
            <a:chOff x="5747132" y="1267736"/>
            <a:chExt cx="3320667" cy="4515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132" y="1267736"/>
              <a:ext cx="3320667" cy="45150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78420" y="1316272"/>
              <a:ext cx="13131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" charset="0"/>
                </a:rPr>
                <a:t>Gigantism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3345120"/>
            <a:ext cx="4249280" cy="2408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3581400"/>
            <a:ext cx="762000" cy="53340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7465" y="1656843"/>
            <a:ext cx="822136" cy="38009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9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75371"/>
            <a:ext cx="7315200" cy="3982629"/>
          </a:xfrm>
        </p:spPr>
        <p:txBody>
          <a:bodyPr wrap="square">
            <a:spAutoFit/>
          </a:bodyPr>
          <a:lstStyle/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thyroid gland.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6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477837" lvl="2" indent="-342900" eaLnBrk="1" hangingPunct="1">
              <a:buClr>
                <a:srgbClr val="0000FF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1295400"/>
            <a:ext cx="7924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للمناسل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(FSH).</a:t>
            </a:r>
          </a:p>
          <a:p>
            <a:pPr marL="1314450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لتكوين الجسم الأصفر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73188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373188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200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1000"/>
            <a:ext cx="56231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438485"/>
            <a:ext cx="4800600" cy="4267115"/>
            <a:chOff x="1920" y="368"/>
            <a:chExt cx="3840" cy="3396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6"/>
            <a:stretch/>
          </p:blipFill>
          <p:spPr bwMode="auto">
            <a:xfrm>
              <a:off x="1920" y="368"/>
              <a:ext cx="3840" cy="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4819471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Both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xytocin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are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synthesized by the hypothalamus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then stored in and released by the posterior pituitary.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8760" y="20114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971800" y="157163"/>
            <a:ext cx="3200400" cy="7445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solidFill>
                  <a:srgbClr val="66FF33"/>
                </a:solidFill>
              </a:rPr>
              <a:t>Objectives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E471B-B697-45ED-A9B4-1DE4A890BBBA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222375"/>
            <a:ext cx="8305800" cy="5483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CHEMICAL SIGNALS (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Hormones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IN ANIMALS</a:t>
            </a:r>
          </a:p>
          <a:p>
            <a:pPr marL="741363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Function and Secretion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Hormones.</a:t>
            </a:r>
          </a:p>
          <a:p>
            <a:pPr marL="741363">
              <a:lnSpc>
                <a:spcPct val="8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Classes of Hormones and Mechanism of Chemical Signaling.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Pituitary gland: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Follicle-stimulating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and luteinizing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Adrenocorticotropic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ACTH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altLang="en-US" sz="2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Prolactin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Growth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Melanocyte-stimulating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Endorphins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Oxytocin</a:t>
            </a:r>
          </a:p>
          <a:p>
            <a:pPr lvl="1">
              <a:buFontTx/>
              <a:buAutoNum type="arabicParenR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ntidiuretic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ADH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Pineal gland</a:t>
            </a:r>
            <a:endParaRPr lang="en-US" altLang="en-US" sz="24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63743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that act to regulate the activity of other cells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ductless organs that secret hormones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 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glands, such as the pancreas, can also be exocrine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secrete substances through ducts to specific locations inside and outside the body.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  <a:ln>
            <a:solidFill>
              <a:srgbClr val="00B0F0"/>
            </a:solidFill>
          </a:ln>
        </p:spPr>
        <p:txBody>
          <a:bodyPr/>
          <a:lstStyle/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animal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hormone-secreting cells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constitute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secrets hormone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blood stream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regulates communicating messages within the body.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reached by the hormone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which it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(e.g. metamorphosis in insects).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[Polypeptide H., Amino acid derivatives H or Steroid H.].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Hormones can be grouped into two types based on their structure. Hormones can either be amino acid-based hormones or steroid hormones.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hormones) 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lipid hormones that body makes from cholesterol 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95" name="sc6316073d784d21afdf53805e7b9dd1" r:id="rId4" imgW="5283360" imgH="3962520"/>
        </mc:Choice>
        <mc:Fallback>
          <p:control name="sc6316073d784d21afdf53805e7b9dd1" r:id="rId4" imgW="5283360" imgH="3962520">
            <p:pic>
              <p:nvPicPr>
                <p:cNvPr id="2" name="sc6316073d784d21afdf53805e7b9dd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1752600"/>
                  <a:ext cx="52832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(for triggering mRNA transcription for synthesizing a specific protein).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257800"/>
            <a:ext cx="86868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Estrogen, progesterone, vitamin D and NO.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steroid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76" name="sc3c9410ca71415195f0d727274bd5f6" r:id="rId4" imgW="5715000" imgH="5769000"/>
        </mc:Choice>
        <mc:Fallback>
          <p:control name="sc3c9410ca71415195f0d727274bd5f6" r:id="rId4" imgW="5715000" imgH="5769000">
            <p:pic>
              <p:nvPicPr>
                <p:cNvPr id="2" name="sc3c9410ca71415195f0d727274bd5f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828800" y="748348"/>
                  <a:ext cx="5715000" cy="5768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601a10-15a3-416c-b42d-36acd92110b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694-d:\ashraf\d\faculty file\e-larning\1433-1434\المحتوى الرقمي\109-lectures\lms-2\lecture-25 endocrine\lecture 25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1ce6c130e4dc8a7e603cd5d814ad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d0be5a3d34f5e8d6475d522d6bf4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ebaf466bb7412daabef9a59739d6b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58.4"/>
  <p:tag name="ANNOTATION_TYPE_1" val="0"/>
  <p:tag name="ANNOTATION_START_1" val="14.5"/>
  <p:tag name="ANNOTATION_END_1" val="16.9"/>
  <p:tag name="ANNOTATION_TOP_1" val="182"/>
  <p:tag name="ANNOTATION_LEFT_1" val="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23.9"/>
  <p:tag name="ANNOTATION_TOP_2" val="179"/>
  <p:tag name="ANNOTATION_LEFT_2" val="2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4.8"/>
  <p:tag name="ANNOTATION_TOP_3" val="183"/>
  <p:tag name="ANNOTATION_LEFT_3" val="49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8"/>
  <p:tag name="ANNOTATION_END_4" val="26.0"/>
  <p:tag name="ANNOTATION_TOP_4" val="181"/>
  <p:tag name="ANNOTATION_LEFT_4" val="58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0"/>
  <p:tag name="ANNOTATION_END_5" val="27.1"/>
  <p:tag name="ANNOTATION_TOP_5" val="221"/>
  <p:tag name="ANNOTATION_LEFT_5" val="9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1"/>
  <p:tag name="ANNOTATION_END_6" val="54.7"/>
  <p:tag name="ANNOTATION_TOP_6" val="214"/>
  <p:tag name="ANNOTATION_LEFT_6" val="29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7"/>
  <p:tag name="ANNOTATION_END_7" val="56.3"/>
  <p:tag name="ANNOTATION_TOP_7" val="252"/>
  <p:tag name="ANNOTATION_LEFT_7" val="89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3"/>
  <p:tag name="ANNOTATION_END_8" val="92.8"/>
  <p:tag name="ANNOTATION_TOP_8" val="257"/>
  <p:tag name="ANNOTATION_LEFT_8" val="4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5.3"/>
  <p:tag name="ANNOTATION_TOP_9" val="334"/>
  <p:tag name="ANNOTATION_LEFT_9" val="7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3"/>
  <p:tag name="ANNOTATION_END_10" val="102.8"/>
  <p:tag name="ANNOTATION_TOP_10" val="413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2.8"/>
  <p:tag name="ANNOTATION_END_11" val="105.4"/>
  <p:tag name="ANNOTATION_TOP_11" val="334"/>
  <p:tag name="ANNOTATION_LEFT_11" val="7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4"/>
  <p:tag name="ANNOTATION_END_12" val="115.3"/>
  <p:tag name="ANNOTATION_TOP_12" val="407"/>
  <p:tag name="ANNOTATION_LEFT_12" val="7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5.3"/>
  <p:tag name="ANNOTATION_END_13" val="117.0"/>
  <p:tag name="ANNOTATION_TOP_13" val="341"/>
  <p:tag name="ANNOTATION_LEFT_13" val="8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18.2"/>
  <p:tag name="ANNOTATION_TOP_14" val="334"/>
  <p:tag name="ANNOTATION_LEFT_14" val="36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2"/>
  <p:tag name="ANNOTATION_END_15" val="119.2"/>
  <p:tag name="ANNOTATION_TOP_15" val="334"/>
  <p:tag name="ANNOTATION_LEFT_15" val="460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2"/>
  <p:tag name="ANNOTATION_END_16" val="120.6"/>
  <p:tag name="ANNOTATION_TOP_16" val="328"/>
  <p:tag name="ANNOTATION_LEFT_16" val="570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6"/>
  <p:tag name="ANNOTATION_END_17" val="131.4"/>
  <p:tag name="ANNOTATION_TOP_17" val="334"/>
  <p:tag name="ANNOTATION_LEFT_17" val="679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4"/>
  <p:tag name="ANNOTATION_END_18" val="133.3"/>
  <p:tag name="ANNOTATION_TOP_18" val="366"/>
  <p:tag name="ANNOTATION_LEFT_18" val="13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3.3"/>
  <p:tag name="ANNOTATION_END_19" val="152.0"/>
  <p:tag name="ANNOTATION_TOP_19" val="381"/>
  <p:tag name="ANNOTATION_LEFT_19" val="47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2.0"/>
  <p:tag name="ANNOTATION_END_20" val="158.1"/>
  <p:tag name="ANNOTATION_TOP_20" val="413"/>
  <p:tag name="ANNOTATION_LEFT_20" val="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1"/>
  <p:tag name="ANNOTATION_END_21" val="159.2"/>
  <p:tag name="ANNOTATION_TOP_21" val="403"/>
  <p:tag name="ANNOTATION_LEFT_21" val="3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9.2"/>
  <p:tag name="ANNOTATION_END_22" val="160.5"/>
  <p:tag name="ANNOTATION_TOP_22" val="407"/>
  <p:tag name="ANNOTATION_LEFT_22" val="45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0.5"/>
  <p:tag name="ANNOTATION_END_23" val="165.0"/>
  <p:tag name="ANNOTATION_TOP_23" val="410"/>
  <p:tag name="ANNOTATION_LEFT_23" val="57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5.0"/>
  <p:tag name="ANNOTATION_END_24" val="166.4"/>
  <p:tag name="ANNOTATION_TOP_24" val="409"/>
  <p:tag name="ANNOTATION_LEFT_24" val="7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6.4"/>
  <p:tag name="ANNOTATION_END_25" val="178.2"/>
  <p:tag name="ANNOTATION_TOP_25" val="443"/>
  <p:tag name="ANNOTATION_LEFT_25" val="19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8.2"/>
  <p:tag name="ANNOTATION_END_26" val="195.4"/>
  <p:tag name="ANNOTATION_TOP_26" val="487"/>
  <p:tag name="ANNOTATION_LEFT_26" val="86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5.4"/>
  <p:tag name="ANNOTATION_END_27" val="205.5"/>
  <p:tag name="ANNOTATION_TOP_27" val="523"/>
  <p:tag name="ANNOTATION_LEFT_27" val="78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5.5"/>
  <p:tag name="ANNOTATION_END_28" val="217.5"/>
  <p:tag name="ANNOTATION_TOP_28" val="572"/>
  <p:tag name="ANNOTATION_LEFT_28" val="6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7.5"/>
  <p:tag name="ANNOTATION_END_29" val="231.4"/>
  <p:tag name="ANNOTATION_TOP_29" val="561"/>
  <p:tag name="ANNOTATION_LEFT_29" val="40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1.4"/>
  <p:tag name="ANNOTATION_END_30" val="248.0"/>
  <p:tag name="ANNOTATION_TOP_30" val="561"/>
  <p:tag name="ANNOTATION_LEFT_30" val="598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8.0"/>
  <p:tag name="ANNOTATION_TOP_31" val="587"/>
  <p:tag name="ANNOTATION_LEFT_31" val="118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57cd07b7774026bdfef15f51ea6fd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157c0eb8fc4770b8ad3215311752a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bf230c139044a38794f350d763a3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699d131a94c7fa896653a2811c5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8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89ec07f-2492-42dc-84bc-3061126bacb2"/>
  <p:tag name="VIDEO_SOURCE_TYPE" val="local"/>
  <p:tag name="VIDEO_TITLE" val="Protein Hormone.MOV"/>
  <p:tag name="OVERRIDE_SWF" val="YES"/>
  <p:tag name="THUMBNAIL_IS_PLACEHOLDER" val="False"/>
  <p:tag name="SWF_MOVIE_PATH" val="6SLpx2jCL59.mp4"/>
  <p:tag name="SWF_MOVIE_PATH_ORIGINAL" val="6SLpx2jCL59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13fa34d5-26e7-4944-ab20-b8c0ac2375a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ac64a611204be8b1c80e9b22a374a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c236b12fd14af1a47db729b5bbeb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f50cf756694db6ab0f43d230be56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0531ab8d4494392f172a7079ab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89acfa1-166a-4bd6-8eaf-9d1495d7308b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71b22164-1b6d-4188-bda6-4339e3f402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cbf78527254fdf8db07f1ffb7d19d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6ddf04a1c1467aa82b8091547184f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47de4643846b1abc05209849b0fc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8321a2121a4efbba5d350c24bf28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d0806b2a0a4ba0993a85fe17343c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be555a32dd4ae7b4f80e6a493418d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70730a73214654864f709748bcc83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1"/>
  <p:tag name="ARTICULATE_AUDIO_RECORDED" val="1"/>
  <p:tag name="ELAPSEDTIME" val="368.4"/>
  <p:tag name="ANNOTATION_TYPE_1" val="0"/>
  <p:tag name="ANNOTATION_START_1" val="11.1"/>
  <p:tag name="ANNOTATION_END_1" val="21.2"/>
  <p:tag name="ANNOTATION_TOP_1" val="43"/>
  <p:tag name="ANNOTATION_LEFT_1" val="14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2"/>
  <p:tag name="ANNOTATION_END_2" val="22.7"/>
  <p:tag name="ANNOTATION_TOP_2" val="47"/>
  <p:tag name="ANNOTATION_LEFT_2" val="43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7"/>
  <p:tag name="ANNOTATION_END_3" val="26.3"/>
  <p:tag name="ANNOTATION_TOP_3" val="45"/>
  <p:tag name="ANNOTATION_LEFT_3" val="51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28.3"/>
  <p:tag name="ANNOTATION_TOP_4" val="43"/>
  <p:tag name="ANNOTATION_LEFT_4" val="67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3"/>
  <p:tag name="ANNOTATION_END_5" val="32.1"/>
  <p:tag name="ANNOTATION_TOP_5" val="77"/>
  <p:tag name="ANNOTATION_LEFT_5" val="21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3.8"/>
  <p:tag name="ANNOTATION_TOP_6" val="76"/>
  <p:tag name="ANNOTATION_LEFT_6" val="41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8"/>
  <p:tag name="ANNOTATION_END_7" val="91.7"/>
  <p:tag name="ANNOTATION_TOP_7" val="75"/>
  <p:tag name="ANNOTATION_LEFT_7" val="63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7"/>
  <p:tag name="ANNOTATION_END_8" val="94.9"/>
  <p:tag name="ANNOTATION_TOP_8" val="154"/>
  <p:tag name="ANNOTATION_LEFT_8" val="3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9"/>
  <p:tag name="ANNOTATION_END_9" val="97.1"/>
  <p:tag name="ANNOTATION_TOP_9" val="183"/>
  <p:tag name="ANNOTATION_LEFT_9" val="7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7.1"/>
  <p:tag name="ANNOTATION_END_10" val="99.2"/>
  <p:tag name="ANNOTATION_TOP_10" val="183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9.2"/>
  <p:tag name="ANNOTATION_END_11" val="101.9"/>
  <p:tag name="ANNOTATION_TOP_11" val="189"/>
  <p:tag name="ANNOTATION_LEFT_11" val="30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9"/>
  <p:tag name="ANNOTATION_END_12" val="106.4"/>
  <p:tag name="ANNOTATION_TOP_12" val="187"/>
  <p:tag name="ANNOTATION_LEFT_12" val="39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6.4"/>
  <p:tag name="ANNOTATION_END_13" val="107.0"/>
  <p:tag name="ANNOTATION_TOP_13" val="211"/>
  <p:tag name="ANNOTATION_LEFT_13" val="12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7.0"/>
  <p:tag name="ANNOTATION_END_14" val="112.0"/>
  <p:tag name="ANNOTATION_TOP_14" val="228"/>
  <p:tag name="ANNOTATION_LEFT_14" val="12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0"/>
  <p:tag name="ANNOTATION_END_15" val="113.6"/>
  <p:tag name="ANNOTATION_TOP_15" val="209"/>
  <p:tag name="ANNOTATION_LEFT_15" val="132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6"/>
  <p:tag name="ANNOTATION_END_16" val="114.8"/>
  <p:tag name="ANNOTATION_TOP_16" val="205"/>
  <p:tag name="ANNOTATION_LEFT_16" val="207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4.8"/>
  <p:tag name="ANNOTATION_END_17" val="121.4"/>
  <p:tag name="ANNOTATION_TOP_17" val="210"/>
  <p:tag name="ANNOTATION_LEFT_17" val="2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4"/>
  <p:tag name="ANNOTATION_END_18" val="124.3"/>
  <p:tag name="ANNOTATION_TOP_18" val="230"/>
  <p:tag name="ANNOTATION_LEFT_18" val="12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3"/>
  <p:tag name="ANNOTATION_END_19" val="162.6"/>
  <p:tag name="ANNOTATION_TOP_19" val="229"/>
  <p:tag name="ANNOTATION_LEFT_19" val="30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2.6"/>
  <p:tag name="ANNOTATION_END_20" val="168.3"/>
  <p:tag name="ANNOTATION_TOP_20" val="254"/>
  <p:tag name="ANNOTATION_LEFT_20" val="235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8.3"/>
  <p:tag name="ANNOTATION_END_21" val="181.8"/>
  <p:tag name="ANNOTATION_TOP_21" val="253"/>
  <p:tag name="ANNOTATION_LEFT_21" val="40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1.8"/>
  <p:tag name="ANNOTATION_END_22" val="182.5"/>
  <p:tag name="ANNOTATION_TOP_22" val="277"/>
  <p:tag name="ANNOTATION_LEFT_22" val="144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2.5"/>
  <p:tag name="ANNOTATION_END_23" val="183.1"/>
  <p:tag name="ANNOTATION_TOP_23" val="307"/>
  <p:tag name="ANNOTATION_LEFT_23" val="1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3.1"/>
  <p:tag name="ANNOTATION_END_24" val="185.8"/>
  <p:tag name="ANNOTATION_TOP_24" val="326"/>
  <p:tag name="ANNOTATION_LEFT_24" val="13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8"/>
  <p:tag name="ANNOTATION_END_25" val="191.2"/>
  <p:tag name="ANNOTATION_TOP_25" val="278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1.2"/>
  <p:tag name="ANNOTATION_END_26" val="192.6"/>
  <p:tag name="ANNOTATION_TOP_26" val="203"/>
  <p:tag name="ANNOTATION_LEFT_26" val="745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2.6"/>
  <p:tag name="ANNOTATION_END_27" val="196.6"/>
  <p:tag name="ANNOTATION_TOP_27" val="297"/>
  <p:tag name="ANNOTATION_LEFT_27" val="82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6.6"/>
  <p:tag name="ANNOTATION_END_28" val="207.9"/>
  <p:tag name="ANNOTATION_TOP_28" val="206"/>
  <p:tag name="ANNOTATION_LEFT_28" val="73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9"/>
  <p:tag name="ANNOTATION_END_29" val="208.7"/>
  <p:tag name="ANNOTATION_TOP_29" val="275"/>
  <p:tag name="ANNOTATION_LEFT_29" val="310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7"/>
  <p:tag name="ANNOTATION_END_30" val="211.8"/>
  <p:tag name="ANNOTATION_TOP_30" val="277"/>
  <p:tag name="ANNOTATION_LEFT_30" val="389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8"/>
  <p:tag name="ANNOTATION_END_31" val="214.4"/>
  <p:tag name="ANNOTATION_TOP_31" val="276"/>
  <p:tag name="ANNOTATION_LEFT_31" val="41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4.4"/>
  <p:tag name="ANNOTATION_END_32" val="224.8"/>
  <p:tag name="ANNOTATION_TOP_32" val="383"/>
  <p:tag name="ANNOTATION_LEFT_32" val="652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4.8"/>
  <p:tag name="ANNOTATION_END_33" val="237.7"/>
  <p:tag name="ANNOTATION_TOP_33" val="301"/>
  <p:tag name="ANNOTATION_LEFT_33" val="170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7.7"/>
  <p:tag name="ANNOTATION_END_34" val="239.5"/>
  <p:tag name="ANNOTATION_TOP_34" val="401"/>
  <p:tag name="ANNOTATION_LEFT_34" val="39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5"/>
  <p:tag name="ANNOTATION_END_35" val="245.1"/>
  <p:tag name="ANNOTATION_TOP_35" val="465"/>
  <p:tag name="ANNOTATION_LEFT_35" val="191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5.1"/>
  <p:tag name="ANNOTATION_END_36" val="252.7"/>
  <p:tag name="ANNOTATION_TOP_36" val="398"/>
  <p:tag name="ANNOTATION_LEFT_36" val="42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2.7"/>
  <p:tag name="ANNOTATION_END_37" val="254.1"/>
  <p:tag name="ANNOTATION_TOP_37" val="303"/>
  <p:tag name="ANNOTATION_LEFT_37" val="17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4.1"/>
  <p:tag name="ANNOTATION_END_38" val="255.5"/>
  <p:tag name="ANNOTATION_TOP_38" val="276"/>
  <p:tag name="ANNOTATION_LEFT_38" val="17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5.5"/>
  <p:tag name="ANNOTATION_END_39" val="257.6"/>
  <p:tag name="ANNOTATION_TOP_39" val="304"/>
  <p:tag name="ANNOTATION_LEFT_39" val="17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7.6"/>
  <p:tag name="ANNOTATION_END_40" val="262.8"/>
  <p:tag name="ANNOTATION_TOP_40" val="301"/>
  <p:tag name="ANNOTATION_LEFT_40" val="29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8"/>
  <p:tag name="ANNOTATION_END_41" val="286.3"/>
  <p:tag name="ANNOTATION_TOP_41" val="300"/>
  <p:tag name="ANNOTATION_LEFT_41" val="471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3"/>
  <p:tag name="ANNOTATION_END_42" val="293.8"/>
  <p:tag name="ANNOTATION_TOP_42" val="324"/>
  <p:tag name="ANNOTATION_LEFT_42" val="175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3.8"/>
  <p:tag name="ANNOTATION_END_43" val="294.9"/>
  <p:tag name="ANNOTATION_TOP_43" val="323"/>
  <p:tag name="ANNOTATION_LEFT_43" val="430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4.9"/>
  <p:tag name="ANNOTATION_END_44" val="295.8"/>
  <p:tag name="ANNOTATION_TOP_44" val="323"/>
  <p:tag name="ANNOTATION_LEFT_44" val="498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95.8"/>
  <p:tag name="ANNOTATION_END_45" val="302.8"/>
  <p:tag name="ANNOTATION_TOP_45" val="323"/>
  <p:tag name="ANNOTATION_LEFT_45" val="527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8"/>
  <p:tag name="ANNOTATION_END_46" val="312.2"/>
  <p:tag name="ANNOTATION_TOP_46" val="391"/>
  <p:tag name="ANNOTATION_LEFT_46" val="65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2"/>
  <p:tag name="ANNOTATION_END_47" val="312.7"/>
  <p:tag name="ANNOTATION_TOP_47" val="276"/>
  <p:tag name="ANNOTATION_LEFT_47" val="148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12.7"/>
  <p:tag name="ANNOTATION_END_48" val="313.3"/>
  <p:tag name="ANNOTATION_TOP_48" val="305"/>
  <p:tag name="ANNOTATION_LEFT_48" val="136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13.3"/>
  <p:tag name="ANNOTATION_END_49" val="316.2"/>
  <p:tag name="ANNOTATION_TOP_49" val="324"/>
  <p:tag name="ANNOTATION_LEFT_49" val="138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16.2"/>
  <p:tag name="ANNOTATION_END_50" val="324.9"/>
  <p:tag name="ANNOTATION_TOP_50" val="636"/>
  <p:tag name="ANNOTATION_LEFT_50" val="6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24.9"/>
  <p:tag name="ANNOTATION_END_51" val="327.6"/>
  <p:tag name="ANNOTATION_TOP_51" val="626"/>
  <p:tag name="ANNOTATION_LEFT_51" val="213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27.6"/>
  <p:tag name="ANNOTATION_END_52" val="329.9"/>
  <p:tag name="ANNOTATION_TOP_52" val="626"/>
  <p:tag name="ANNOTATION_LEFT_52" val="325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9.9"/>
  <p:tag name="ANNOTATION_END_53" val="331.1"/>
  <p:tag name="ANNOTATION_TOP_53" val="656"/>
  <p:tag name="ANNOTATION_LEFT_53" val="98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1.1"/>
  <p:tag name="ANNOTATION_END_54" val="338.1"/>
  <p:tag name="ANNOTATION_TOP_54" val="661"/>
  <p:tag name="ANNOTATION_LEFT_54" val="210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8.1"/>
  <p:tag name="ANNOTATION_END_55" val="347.4"/>
  <p:tag name="ANNOTATION_TOP_55" val="657"/>
  <p:tag name="ANNOTATION_LEFT_55" val="569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7.4"/>
  <p:tag name="ANNOTATION_END_56" val="349.2"/>
  <p:tag name="ANNOTATION_TOP_56" val="685"/>
  <p:tag name="ANNOTATION_LEFT_56" val="284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9.2"/>
  <p:tag name="ANNOTATION_END_57" val="351.5"/>
  <p:tag name="ANNOTATION_TOP_57" val="679"/>
  <p:tag name="ANNOTATION_LEFT_57" val="490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5"/>
  <p:tag name="ANNOTATION_TOP_58" val="636"/>
  <p:tag name="ANNOTATION_LEFT_58" val="61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COUNT" val="58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e09958dbf14ae186c568fbd1d695f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40d8613be54a4392ff42107f79cde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272.4"/>
  <p:tag name="ANNOTATION_TYPE_1" val="0"/>
  <p:tag name="ANNOTATION_START_1" val="8.5"/>
  <p:tag name="ANNOTATION_END_1" val="11.9"/>
  <p:tag name="ANNOTATION_TOP_1" val="152"/>
  <p:tag name="ANNOTATION_LEFT_1" val="6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9"/>
  <p:tag name="ANNOTATION_END_2" val="15.0"/>
  <p:tag name="ANNOTATION_TOP_2" val="152"/>
  <p:tag name="ANNOTATION_LEFT_2" val="37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31.2"/>
  <p:tag name="ANNOTATION_TOP_3" val="156"/>
  <p:tag name="ANNOTATION_LEFT_3" val="10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2"/>
  <p:tag name="ANNOTATION_END_4" val="31.9"/>
  <p:tag name="ANNOTATION_TOP_4" val="180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9"/>
  <p:tag name="ANNOTATION_END_5" val="36.7"/>
  <p:tag name="ANNOTATION_TOP_5" val="243"/>
  <p:tag name="ANNOTATION_LEFT_5" val="10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7"/>
  <p:tag name="ANNOTATION_END_6" val="38.4"/>
  <p:tag name="ANNOTATION_TOP_6" val="177"/>
  <p:tag name="ANNOTATION_LEFT_6" val="41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9.9"/>
  <p:tag name="ANNOTATION_TOP_7" val="194"/>
  <p:tag name="ANNOTATION_LEFT_7" val="148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9"/>
  <p:tag name="ANNOTATION_END_8" val="63.2"/>
  <p:tag name="ANNOTATION_TOP_8" val="224"/>
  <p:tag name="ANNOTATION_LEFT_8" val="1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7.7"/>
  <p:tag name="ANNOTATION_TOP_9" val="245"/>
  <p:tag name="ANNOTATION_LEFT_9" val="11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7"/>
  <p:tag name="ANNOTATION_END_10" val="73.3"/>
  <p:tag name="ANNOTATION_TOP_10" val="235"/>
  <p:tag name="ANNOTATION_LEFT_10" val="34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3"/>
  <p:tag name="ANNOTATION_END_11" val="83.4"/>
  <p:tag name="ANNOTATION_TOP_11" val="263"/>
  <p:tag name="ANNOTATION_LEFT_11" val="1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4"/>
  <p:tag name="ANNOTATION_END_12" val="89.6"/>
  <p:tag name="ANNOTATION_TOP_12" val="286"/>
  <p:tag name="ANNOTATION_LEFT_12" val="16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6"/>
  <p:tag name="ANNOTATION_END_13" val="92.0"/>
  <p:tag name="ANNOTATION_TOP_13" val="324"/>
  <p:tag name="ANNOTATION_LEFT_13" val="69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0"/>
  <p:tag name="ANNOTATION_END_14" val="93.0"/>
  <p:tag name="ANNOTATION_TOP_14" val="326"/>
  <p:tag name="ANNOTATION_LEFT_14" val="19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0"/>
  <p:tag name="ANNOTATION_END_15" val="102.4"/>
  <p:tag name="ANNOTATION_TOP_15" val="323"/>
  <p:tag name="ANNOTATION_LEFT_15" val="3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4"/>
  <p:tag name="ANNOTATION_END_16" val="105.4"/>
  <p:tag name="ANNOTATION_TOP_16" val="320"/>
  <p:tag name="ANNOTATION_LEFT_16" val="47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4"/>
  <p:tag name="ANNOTATION_END_17" val="106.9"/>
  <p:tag name="ANNOTATION_TOP_17" val="321"/>
  <p:tag name="ANNOTATION_LEFT_17" val="57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9"/>
  <p:tag name="ANNOTATION_END_18" val="108.7"/>
  <p:tag name="ANNOTATION_TOP_18" val="154"/>
  <p:tag name="ANNOTATION_LEFT_18" val="55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7"/>
  <p:tag name="ANNOTATION_END_19" val="110.0"/>
  <p:tag name="ANNOTATION_TOP_19" val="159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0.0"/>
  <p:tag name="ANNOTATION_END_20" val="113.4"/>
  <p:tag name="ANNOTATION_TOP_20" val="152"/>
  <p:tag name="ANNOTATION_LEFT_20" val="55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4"/>
  <p:tag name="ANNOTATION_END_21" val="114.0"/>
  <p:tag name="ANNOTATION_TOP_21" val="337"/>
  <p:tag name="ANNOTATION_LEFT_21" val="1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4.0"/>
  <p:tag name="ANNOTATION_END_22" val="115.0"/>
  <p:tag name="ANNOTATION_TOP_22" val="320"/>
  <p:tag name="ANNOTATION_LEFT_22" val="36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0"/>
  <p:tag name="ANNOTATION_END_23" val="116.2"/>
  <p:tag name="ANNOTATION_TOP_23" val="328"/>
  <p:tag name="ANNOTATION_LEFT_23" val="477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2"/>
  <p:tag name="ANNOTATION_END_24" val="123.4"/>
  <p:tag name="ANNOTATION_TOP_24" val="353"/>
  <p:tag name="ANNOTATION_LEFT_24" val="10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4"/>
  <p:tag name="ANNOTATION_END_25" val="126.0"/>
  <p:tag name="ANNOTATION_TOP_25" val="386"/>
  <p:tag name="ANNOTATION_LEFT_25" val="109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35.0"/>
  <p:tag name="ANNOTATION_TOP_26" val="384"/>
  <p:tag name="ANNOTATION_LEFT_26" val="337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5.0"/>
  <p:tag name="ANNOTATION_END_27" val="136.8"/>
  <p:tag name="ANNOTATION_TOP_27" val="413"/>
  <p:tag name="ANNOTATION_LEFT_27" val="111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8"/>
  <p:tag name="ANNOTATION_END_28" val="137.3"/>
  <p:tag name="ANNOTATION_TOP_28" val="407"/>
  <p:tag name="ANNOTATION_LEFT_28" val="1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3"/>
  <p:tag name="ANNOTATION_END_29" val="137.7"/>
  <p:tag name="ANNOTATION_TOP_29" val="421"/>
  <p:tag name="ANNOTATION_LEFT_29" val="299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7.7"/>
  <p:tag name="ANNOTATION_END_30" val="140.0"/>
  <p:tag name="ANNOTATION_TOP_30" val="424"/>
  <p:tag name="ANNOTATION_LEFT_30" val="414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0.0"/>
  <p:tag name="ANNOTATION_END_31" val="140.7"/>
  <p:tag name="ANNOTATION_TOP_31" val="290"/>
  <p:tag name="ANNOTATION_LEFT_31" val="150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0.7"/>
  <p:tag name="ANNOTATION_END_32" val="141.5"/>
  <p:tag name="ANNOTATION_TOP_32" val="219"/>
  <p:tag name="ANNOTATION_LEFT_32" val="150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5"/>
  <p:tag name="ANNOTATION_END_33" val="145.8"/>
  <p:tag name="ANNOTATION_TOP_33" val="413"/>
  <p:tag name="ANNOTATION_LEFT_33" val="105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5.8"/>
  <p:tag name="ANNOTATION_END_34" val="147.0"/>
  <p:tag name="ANNOTATION_TOP_34" val="450"/>
  <p:tag name="ANNOTATION_LEFT_34" val="103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7.0"/>
  <p:tag name="ANNOTATION_END_35" val="148.7"/>
  <p:tag name="ANNOTATION_TOP_35" val="450"/>
  <p:tag name="ANNOTATION_LEFT_35" val="186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8.7"/>
  <p:tag name="ANNOTATION_END_36" val="149.9"/>
  <p:tag name="ANNOTATION_TOP_36" val="446"/>
  <p:tag name="ANNOTATION_LEFT_36" val="275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9.9"/>
  <p:tag name="ANNOTATION_END_37" val="150.7"/>
  <p:tag name="ANNOTATION_TOP_37" val="448"/>
  <p:tag name="ANNOTATION_LEFT_37" val="352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7"/>
  <p:tag name="ANNOTATION_END_38" val="151.0"/>
  <p:tag name="ANNOTATION_TOP_38" val="454"/>
  <p:tag name="ANNOTATION_LEFT_38" val="497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0"/>
  <p:tag name="ANNOTATION_END_39" val="151.2"/>
  <p:tag name="ANNOTATION_TOP_39" val="447"/>
  <p:tag name="ANNOTATION_LEFT_39" val="51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2"/>
  <p:tag name="ANNOTATION_END_40" val="151.5"/>
  <p:tag name="ANNOTATION_TOP_40" val="444"/>
  <p:tag name="ANNOTATION_LEFT_40" val="523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1.5"/>
  <p:tag name="ANNOTATION_END_41" val="154.7"/>
  <p:tag name="ANNOTATION_TOP_41" val="447"/>
  <p:tag name="ANNOTATION_LEFT_41" val="55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4.7"/>
  <p:tag name="ANNOTATION_END_42" val="155.4"/>
  <p:tag name="ANNOTATION_TOP_42" val="454"/>
  <p:tag name="ANNOTATION_LEFT_42" val="202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5.4"/>
  <p:tag name="ANNOTATION_END_43" val="164.1"/>
  <p:tag name="ANNOTATION_TOP_43" val="450"/>
  <p:tag name="ANNOTATION_LEFT_43" val="116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4.1"/>
  <p:tag name="ANNOTATION_END_44" val="170.5"/>
  <p:tag name="ANNOTATION_TOP_44" val="482"/>
  <p:tag name="ANNOTATION_LEFT_44" val="112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0.5"/>
  <p:tag name="ANNOTATION_END_45" val="172.1"/>
  <p:tag name="ANNOTATION_TOP_45" val="487"/>
  <p:tag name="ANNOTATION_LEFT_45" val="36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2.1"/>
  <p:tag name="ANNOTATION_END_46" val="178.1"/>
  <p:tag name="ANNOTATION_TOP_46" val="484"/>
  <p:tag name="ANNOTATION_LEFT_46" val="465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8.1"/>
  <p:tag name="ANNOTATION_END_47" val="187.5"/>
  <p:tag name="ANNOTATION_TOP_47" val="512"/>
  <p:tag name="ANNOTATION_LEFT_47" val="11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7.5"/>
  <p:tag name="ANNOTATION_END_48" val="192.1"/>
  <p:tag name="ANNOTATION_TOP_48" val="547"/>
  <p:tag name="ANNOTATION_LEFT_48" val="63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2.1"/>
  <p:tag name="ANNOTATION_END_49" val="193.9"/>
  <p:tag name="ANNOTATION_TOP_49" val="559"/>
  <p:tag name="ANNOTATION_LEFT_49" val="524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3.9"/>
  <p:tag name="ANNOTATION_END_50" val="196.7"/>
  <p:tag name="ANNOTATION_TOP_50" val="550"/>
  <p:tag name="ANNOTATION_LEFT_50" val="64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6.7"/>
  <p:tag name="ANNOTATION_END_51" val="198.8"/>
  <p:tag name="ANNOTATION_TOP_51" val="581"/>
  <p:tag name="ANNOTATION_LEFT_51" val="155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8"/>
  <p:tag name="ANNOTATION_END_52" val="205.3"/>
  <p:tag name="ANNOTATION_TOP_52" val="588"/>
  <p:tag name="ANNOTATION_LEFT_52" val="291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5.3"/>
  <p:tag name="ANNOTATION_END_53" val="208.3"/>
  <p:tag name="ANNOTATION_TOP_53" val="619"/>
  <p:tag name="ANNOTATION_LEFT_53" val="105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8.3"/>
  <p:tag name="ANNOTATION_END_54" val="210.1"/>
  <p:tag name="ANNOTATION_TOP_54" val="58"/>
  <p:tag name="ANNOTATION_LEFT_54" val="255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0.1"/>
  <p:tag name="ANNOTATION_END_55" val="213.7"/>
  <p:tag name="ANNOTATION_TOP_55" val="626"/>
  <p:tag name="ANNOTATION_LEFT_55" val="105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3.7"/>
  <p:tag name="ANNOTATION_END_56" val="215.4"/>
  <p:tag name="ANNOTATION_TOP_56" val="618"/>
  <p:tag name="ANNOTATION_LEFT_56" val="273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36.5"/>
  <p:tag name="ANNOTATION_TOP_57" val="649"/>
  <p:tag name="ANNOTATION_LEFT_57" val="11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6.5"/>
  <p:tag name="ANNOTATION_END_58" val="239.6"/>
  <p:tag name="ANNOTATION_TOP_58" val="683"/>
  <p:tag name="ANNOTATION_LEFT_58" val="113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9.6"/>
  <p:tag name="ANNOTATION_END_59" val="240.9"/>
  <p:tag name="ANNOTATION_TOP_59" val="683"/>
  <p:tag name="ANNOTATION_LEFT_59" val="302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40.9"/>
  <p:tag name="ANNOTATION_END_60" val="245.6"/>
  <p:tag name="ANNOTATION_TOP_60" val="678"/>
  <p:tag name="ANNOTATION_LEFT_60" val="390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45.6"/>
  <p:tag name="ANNOTATION_END_61" val="257.5"/>
  <p:tag name="ANNOTATION_TOP_61" val="680"/>
  <p:tag name="ANNOTATION_LEFT_61" val="303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7.5"/>
  <p:tag name="ANNOTATION_END_62" val="260.0"/>
  <p:tag name="ANNOTATION_TOP_62" val="612"/>
  <p:tag name="ANNOTATION_LEFT_62" val="103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0.0"/>
  <p:tag name="ANNOTATION_END_63" val="262.2"/>
  <p:tag name="ANNOTATION_TOP_63" val="156"/>
  <p:tag name="ANNOTATION_LEFT_63" val="59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2.2"/>
  <p:tag name="ANNOTATION_END_64" val="263.0"/>
  <p:tag name="ANNOTATION_TOP_64" val="319"/>
  <p:tag name="ANNOTATION_LEFT_64" val="55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3.0"/>
  <p:tag name="ANNOTATION_END_65" val="263.5"/>
  <p:tag name="ANNOTATION_TOP_65" val="453"/>
  <p:tag name="ANNOTATION_LEFT_65" val="6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3.5"/>
  <p:tag name="ANNOTATION_END_66" val="264.0"/>
  <p:tag name="ANNOTATION_TOP_66" val="555"/>
  <p:tag name="ANNOTATION_LEFT_66" val="61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4.0"/>
  <p:tag name="ANNOTATION_END_67" val="267.2"/>
  <p:tag name="ANNOTATION_TOP_67" val="609"/>
  <p:tag name="ANNOTATION_LEFT_67" val="51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7.2"/>
  <p:tag name="ANNOTATION_TOP_68" val="76"/>
  <p:tag name="ANNOTATION_LEFT_68" val="188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COUNT" val="68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032195bb14b62b9a49ebaa44762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bdf5c347484e4782997d31ca429d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d56ebf06b4c65b166462728d41dc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0af247a51498aa623c8dd029941a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ae73ab3efe4a94910fc050aba1ef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e8fe4a6924717b64d5a7ddbefdcd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aa0101c4814066b7a9728edc8c1cd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fa746d40574a62947ee763b878210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ccb95138c74f02849ab6e251bc275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e3858493a433db3400b6110ab78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AUDIO_RECORDED" val="1"/>
  <p:tag name="ELAPSEDTIME" val="87.7"/>
  <p:tag name="ANNOTATION_TYPE_1" val="0"/>
  <p:tag name="ANNOTATION_START_1" val="10.5"/>
  <p:tag name="ANNOTATION_END_1" val="15.2"/>
  <p:tag name="ANNOTATION_TOP_1" val="151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9.4"/>
  <p:tag name="ANNOTATION_TOP_2" val="149"/>
  <p:tag name="ANNOTATION_LEFT_2" val="39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1.0"/>
  <p:tag name="ANNOTATION_TOP_3" val="197"/>
  <p:tag name="ANNOTATION_LEFT_3" val="13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0"/>
  <p:tag name="ANNOTATION_END_4" val="23.4"/>
  <p:tag name="ANNOTATION_TOP_4" val="195"/>
  <p:tag name="ANNOTATION_LEFT_4" val="2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4"/>
  <p:tag name="ANNOTATION_END_5" val="34.8"/>
  <p:tag name="ANNOTATION_TOP_5" val="223"/>
  <p:tag name="ANNOTATION_LEFT_5" val="13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58.4"/>
  <p:tag name="ANNOTATION_TOP_6" val="266"/>
  <p:tag name="ANNOTATION_LEFT_6" val="5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4"/>
  <p:tag name="ANNOTATION_END_7" val="59.7"/>
  <p:tag name="ANNOTATION_TOP_7" val="305"/>
  <p:tag name="ANNOTATION_LEFT_7" val="4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9.7"/>
  <p:tag name="ANNOTATION_END_8" val="61.0"/>
  <p:tag name="ANNOTATION_TOP_8" val="340"/>
  <p:tag name="ANNOTATION_LEFT_8" val="4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5"/>
  <p:tag name="ANNOTATION_TOP_9" val="382"/>
  <p:tag name="ANNOTATION_LEFT_9" val="4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5"/>
  <p:tag name="ANNOTATION_END_10" val="65.0"/>
  <p:tag name="ANNOTATION_TOP_10" val="428"/>
  <p:tag name="ANNOTATION_LEFT_10" val="221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3"/>
  <p:tag name="ANNOTATION_TOP_11" val="455"/>
  <p:tag name="ANNOTATION_LEFT_11" val="3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3"/>
  <p:tag name="ANNOTATION_END_12" val="68.0"/>
  <p:tag name="ANNOTATION_TOP_12" val="497"/>
  <p:tag name="ANNOTATION_LEFT_12" val="5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8.0"/>
  <p:tag name="ANNOTATION_END_13" val="69.4"/>
  <p:tag name="ANNOTATION_TOP_13" val="535"/>
  <p:tag name="ANNOTATION_LEFT_13" val="13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71.0"/>
  <p:tag name="ANNOTATION_TOP_14" val="577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0"/>
  <p:tag name="ANNOTATION_END_15" val="75.0"/>
  <p:tag name="ANNOTATION_TOP_15" val="611"/>
  <p:tag name="ANNOTATION_LEFT_15" val="39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0"/>
  <p:tag name="ANNOTATION_TOP_16" val="657"/>
  <p:tag name="ANNOTATION_LEFT_16" val="6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8a3539bc4848c7a5f5f352b9a36c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1232</Words>
  <Application>Microsoft Office PowerPoint</Application>
  <PresentationFormat>On-screen Show (4:3)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Arial Black</vt:lpstr>
      <vt:lpstr>Courier New</vt:lpstr>
      <vt:lpstr>Impact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the vertebrate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331</cp:revision>
  <dcterms:created xsi:type="dcterms:W3CDTF">2006-05-04T18:23:22Z</dcterms:created>
  <dcterms:modified xsi:type="dcterms:W3CDTF">2019-12-30T05:18:18Z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D:\Ashraf\D\Faculty file\e-Larning\1433-1434\المحتوى الرقمي\109-Lectures\LMS-2\Lecture-25 Endocrine\Lecture 25.ppta</vt:lpwstr>
  </property>
</Properties>
</file>