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62" r:id="rId5"/>
    <p:sldId id="257" r:id="rId6"/>
    <p:sldId id="258" r:id="rId7"/>
    <p:sldId id="263" r:id="rId8"/>
    <p:sldId id="264" r:id="rId9"/>
    <p:sldId id="266" r:id="rId10"/>
    <p:sldId id="267" r:id="rId11"/>
    <p:sldId id="268" r:id="rId12"/>
    <p:sldId id="259" r:id="rId13"/>
    <p:sldId id="260" r:id="rId14"/>
  </p:sldIdLst>
  <p:sldSz cx="9144000" cy="6858000" type="screen4x3"/>
  <p:notesSz cx="6858000" cy="9144000"/>
  <p:defaultTextStyle>
    <a:defPPr>
      <a:defRPr lang="ar-S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77" autoAdjust="0"/>
    <p:restoredTop sz="94660"/>
  </p:normalViewPr>
  <p:slideViewPr>
    <p:cSldViewPr>
      <p:cViewPr varScale="1">
        <p:scale>
          <a:sx n="84" d="100"/>
          <a:sy n="84" d="100"/>
        </p:scale>
        <p:origin x="96" y="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 x" userId="21babf16a3e62147" providerId="LiveId" clId="{BD3B7870-9FBC-4158-A71B-F2890B7D78AA}"/>
    <pc:docChg chg="modSld">
      <pc:chgData name="E x" userId="21babf16a3e62147" providerId="LiveId" clId="{BD3B7870-9FBC-4158-A71B-F2890B7D78AA}" dt="2021-11-09T16:26:34.959" v="13" actId="207"/>
      <pc:docMkLst>
        <pc:docMk/>
      </pc:docMkLst>
      <pc:sldChg chg="modSp mod">
        <pc:chgData name="E x" userId="21babf16a3e62147" providerId="LiveId" clId="{BD3B7870-9FBC-4158-A71B-F2890B7D78AA}" dt="2021-11-09T16:26:34.959" v="13" actId="207"/>
        <pc:sldMkLst>
          <pc:docMk/>
          <pc:sldMk cId="0" sldId="268"/>
        </pc:sldMkLst>
        <pc:spChg chg="mod">
          <ac:chgData name="E x" userId="21babf16a3e62147" providerId="LiveId" clId="{BD3B7870-9FBC-4158-A71B-F2890B7D78AA}" dt="2021-11-09T16:26:34.959" v="13" actId="207"/>
          <ac:spMkLst>
            <pc:docMk/>
            <pc:sldMk cId="0" sldId="268"/>
            <ac:spMk id="3072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B7F9E1D9-94E2-4EFD-A8C2-9C75A2061CCF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91293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331B9-8994-4E7F-9B58-7A5A9504078C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8876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307BD-EC23-4D29-9595-17BA50124369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766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8400D-30B0-4A79-9B59-A5586E8BC01A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2069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2DC3143F-1504-4A10-83F6-AEBD8D652E55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69723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1A094-079D-4733-9B1B-67DEA856CC44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1283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5DE45-DFA7-4B86-AA31-E571E2B9AA28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2443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7DA99-F37F-4D9C-BCCE-1652FB7EE9CF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4505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452FF-4480-43CF-9F4D-B271B996848F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9744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6D2D2-E34F-48BB-8536-4078DB95BAA0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885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hangingPunct="1">
              <a:defRPr/>
            </a:pPr>
            <a:endParaRPr lang="en-US"/>
          </a:p>
        </p:txBody>
      </p:sp>
      <p:sp>
        <p:nvSpPr>
          <p:cNvPr id="6" name="Right Triangle 14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hangingPunct="1">
              <a:defRPr/>
            </a:pPr>
            <a:endParaRPr lang="en-US"/>
          </a:p>
        </p:txBody>
      </p:sp>
      <p:sp>
        <p:nvSpPr>
          <p:cNvPr id="7" name="Freeform 15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6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410AEAF-E331-4919-B12F-5478AC999163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6968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rtl="1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rtl="1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 smtClean="0">
                <a:solidFill>
                  <a:srgbClr val="045C75"/>
                </a:solidFill>
              </a:defRPr>
            </a:lvl1pPr>
          </a:lstStyle>
          <a:p>
            <a:pPr>
              <a:defRPr/>
            </a:pPr>
            <a:fld id="{CB14D40C-5289-4768-85F2-DFF2CC4613A1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27" r:id="rId2"/>
    <p:sldLayoutId id="2147483736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7" r:id="rId9"/>
    <p:sldLayoutId id="2147483733" r:id="rId10"/>
    <p:sldLayoutId id="214748373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Majalla UI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Majalla UI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Majalla UI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Majalla UI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Majalla UI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arbon_dioxide" TargetMode="External"/><Relationship Id="rId2" Type="http://schemas.openxmlformats.org/officeDocument/2006/relationships/hyperlink" Target="http://en.wikipedia.org/wiki/Organic_molecul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Lipid" TargetMode="External"/><Relationship Id="rId5" Type="http://schemas.openxmlformats.org/officeDocument/2006/relationships/hyperlink" Target="http://en.wikipedia.org/wiki/Polysaccharide" TargetMode="External"/><Relationship Id="rId4" Type="http://schemas.openxmlformats.org/officeDocument/2006/relationships/hyperlink" Target="http://en.wikipedia.org/wiki/Protei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786063" y="1795463"/>
            <a:ext cx="3744912" cy="633412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ar-SA" sz="36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Metabolism</a:t>
            </a:r>
            <a:r>
              <a:rPr lang="ar-SA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الأيْض </a:t>
            </a:r>
            <a:endParaRPr lang="en-US" sz="3600" b="1" u="sng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551113"/>
            <a:ext cx="8229600" cy="4021137"/>
          </a:xfrm>
        </p:spPr>
        <p:txBody>
          <a:bodyPr>
            <a:normAutofit/>
          </a:bodyPr>
          <a:lstStyle/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Metabolism</a:t>
            </a:r>
            <a:r>
              <a:rPr lang="ar-SA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:</a:t>
            </a:r>
            <a:r>
              <a:rPr lang="en-GB" sz="18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 is the set of chemical reactions that occur in living organisms to maintain life</a:t>
            </a:r>
            <a:r>
              <a:rPr lang="ar-SA" sz="18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 </a:t>
            </a:r>
            <a:r>
              <a:rPr lang="ar-SA" sz="1600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يحافظ على الحياة </a:t>
            </a:r>
            <a:r>
              <a:rPr lang="en-GB" sz="18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. These enzyme –catalysed reactions allow organisms to grow and reproduce</a:t>
            </a:r>
            <a:r>
              <a:rPr lang="ar-SA" sz="18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 </a:t>
            </a:r>
            <a:r>
              <a:rPr lang="ar-SA" sz="1600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يتناسل </a:t>
            </a:r>
            <a:r>
              <a:rPr lang="en-GB" sz="18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, maintain their structures, and respond to their environments.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GB" sz="16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 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18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Metabolism is usually divided into two categories: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GB" sz="900" b="1" dirty="0">
              <a:effectLst>
                <a:outerShdw blurRad="38100" dist="38100" dir="2700000" algn="tl">
                  <a:srgbClr val="C0C0C0"/>
                </a:outerShdw>
              </a:effectLst>
              <a:ea typeface="+mn-ea"/>
            </a:endParaRP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AutoNum type="alphaLcParenR"/>
              <a:defRPr/>
            </a:pPr>
            <a:r>
              <a:rPr lang="en-GB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Catabolism</a:t>
            </a:r>
            <a:r>
              <a:rPr lang="en-GB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;</a:t>
            </a:r>
            <a:r>
              <a:rPr lang="en-GB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 </a:t>
            </a:r>
            <a:r>
              <a:rPr lang="ar-SA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 </a:t>
            </a:r>
            <a:r>
              <a:rPr lang="ar-SA" sz="16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هدم</a:t>
            </a:r>
            <a:r>
              <a:rPr lang="en-GB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breaks down organic matter, for example to  produce energy in cellular respiration</a:t>
            </a:r>
            <a:r>
              <a:rPr lang="en-GB" sz="16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.</a:t>
            </a:r>
            <a:r>
              <a:rPr lang="en-GB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 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AutoNum type="alphaLcParenR"/>
              <a:defRPr/>
            </a:pPr>
            <a:endParaRPr lang="en-GB" sz="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+mn-ea"/>
            </a:endParaRP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AutoNum type="alphaLcParenR"/>
              <a:defRPr/>
            </a:pPr>
            <a:r>
              <a:rPr lang="en-GB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Anabolism</a:t>
            </a:r>
            <a:r>
              <a:rPr lang="en-GB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;</a:t>
            </a:r>
            <a:r>
              <a:rPr lang="en-GB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 </a:t>
            </a:r>
            <a:r>
              <a:rPr lang="ar-SA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 </a:t>
            </a:r>
            <a:r>
              <a:rPr lang="ar-SA" sz="16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بناء</a:t>
            </a:r>
            <a:r>
              <a:rPr lang="en-GB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constructing </a:t>
            </a:r>
            <a:r>
              <a:rPr lang="ar-SA" sz="16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بناء/تكوين</a:t>
            </a:r>
            <a:r>
              <a:rPr lang="en-GB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 components of cells such as proteins and nucleic acids.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US" sz="1600" b="1" dirty="0">
              <a:effectLst>
                <a:outerShdw blurRad="38100" dist="38100" dir="2700000" algn="tl">
                  <a:srgbClr val="C0C0C0"/>
                </a:outerShdw>
              </a:effectLst>
              <a:ea typeface="+mn-ea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785938" y="866775"/>
            <a:ext cx="5357812" cy="5619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algn="ctr" eaLnBrk="1" hangingPunct="1">
              <a:defRPr/>
            </a:pPr>
            <a:r>
              <a:rPr lang="en-US" sz="32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Lecture 23: Animal physiology</a:t>
            </a:r>
            <a:endParaRPr lang="en-GB" sz="3200" b="1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5" name="Rectangle 11"/>
          <p:cNvSpPr>
            <a:spLocks noGrp="1" noChangeArrowheads="1"/>
          </p:cNvSpPr>
          <p:nvPr>
            <p:ph type="title"/>
          </p:nvPr>
        </p:nvSpPr>
        <p:spPr>
          <a:xfrm>
            <a:off x="2474913" y="908050"/>
            <a:ext cx="3609975" cy="4905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ar-SA" sz="3600" b="1" u="sng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Metabolism</a:t>
            </a:r>
            <a:r>
              <a:rPr lang="ar-SA" sz="28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الأيض </a:t>
            </a:r>
            <a:endParaRPr lang="en-US" sz="3600" b="1" u="sng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468313" y="3981450"/>
            <a:ext cx="3322637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ar-SA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Catabolism</a:t>
            </a:r>
            <a:r>
              <a:rPr lang="ar-SA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الهدم</a:t>
            </a:r>
            <a:r>
              <a:rPr lang="ar-SA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sz="32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4922838" y="3981450"/>
            <a:ext cx="3322637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ar-SA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Anabolism</a:t>
            </a:r>
            <a:r>
              <a:rPr lang="ar-SA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البناء </a:t>
            </a:r>
            <a:endParaRPr lang="en-US" sz="32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1547813" y="1649413"/>
            <a:ext cx="51117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GB" b="1">
                <a:effectLst>
                  <a:outerShdw blurRad="38100" dist="38100" dir="2700000" algn="tl">
                    <a:srgbClr val="C0C0C0"/>
                  </a:outerShdw>
                </a:effectLst>
              </a:rPr>
              <a:t>(Metabolism is the chemical reactions that occur in living organisms to maintain their life, to </a:t>
            </a:r>
            <a:r>
              <a:rPr lang="en-GB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grow</a:t>
            </a:r>
            <a:r>
              <a:rPr lang="en-GB" b="1">
                <a:effectLst>
                  <a:outerShdw blurRad="38100" dist="38100" dir="2700000" algn="tl">
                    <a:srgbClr val="C0C0C0"/>
                  </a:outerShdw>
                </a:effectLst>
              </a:rPr>
              <a:t> and to </a:t>
            </a:r>
            <a:r>
              <a:rPr lang="en-GB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reproduce</a:t>
            </a:r>
            <a:r>
              <a:rPr lang="en-GB" b="1">
                <a:effectLst>
                  <a:outerShdw blurRad="38100" dist="38100" dir="2700000" algn="tl">
                    <a:srgbClr val="C0C0C0"/>
                  </a:outerShdw>
                </a:effectLst>
              </a:rPr>
              <a:t>).</a:t>
            </a:r>
          </a:p>
        </p:txBody>
      </p:sp>
      <p:grpSp>
        <p:nvGrpSpPr>
          <p:cNvPr id="14342" name="Group 22"/>
          <p:cNvGrpSpPr>
            <a:grpSpLocks/>
          </p:cNvGrpSpPr>
          <p:nvPr/>
        </p:nvGrpSpPr>
        <p:grpSpPr bwMode="auto">
          <a:xfrm>
            <a:off x="2124075" y="2778125"/>
            <a:ext cx="4537075" cy="1225550"/>
            <a:chOff x="1383" y="1207"/>
            <a:chExt cx="2858" cy="772"/>
          </a:xfrm>
        </p:grpSpPr>
        <p:sp>
          <p:nvSpPr>
            <p:cNvPr id="14345" name="Line 15"/>
            <p:cNvSpPr>
              <a:spLocks noChangeShapeType="1"/>
            </p:cNvSpPr>
            <p:nvPr/>
          </p:nvSpPr>
          <p:spPr bwMode="auto">
            <a:xfrm>
              <a:off x="2653" y="1207"/>
              <a:ext cx="0" cy="5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14346" name="Line 16"/>
            <p:cNvSpPr>
              <a:spLocks noChangeShapeType="1"/>
            </p:cNvSpPr>
            <p:nvPr/>
          </p:nvSpPr>
          <p:spPr bwMode="auto">
            <a:xfrm flipH="1">
              <a:off x="1384" y="1752"/>
              <a:ext cx="285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14347" name="Line 17"/>
            <p:cNvSpPr>
              <a:spLocks noChangeShapeType="1"/>
            </p:cNvSpPr>
            <p:nvPr/>
          </p:nvSpPr>
          <p:spPr bwMode="auto">
            <a:xfrm>
              <a:off x="1383" y="1752"/>
              <a:ext cx="0" cy="22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14348" name="Line 18"/>
            <p:cNvSpPr>
              <a:spLocks noChangeShapeType="1"/>
            </p:cNvSpPr>
            <p:nvPr/>
          </p:nvSpPr>
          <p:spPr bwMode="auto">
            <a:xfrm>
              <a:off x="4241" y="1752"/>
              <a:ext cx="0" cy="22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SA"/>
            </a:p>
          </p:txBody>
        </p:sp>
      </p:grp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468313" y="4686300"/>
            <a:ext cx="345598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ar-SA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Is</a:t>
            </a:r>
            <a:r>
              <a:rPr lang="ar-SA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ar-SA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the</a:t>
            </a:r>
            <a:r>
              <a:rPr lang="ar-SA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ar-SA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break</a:t>
            </a:r>
            <a:r>
              <a:rPr lang="ar-SA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ar-SA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down</a:t>
            </a:r>
            <a:r>
              <a:rPr lang="ar-SA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of </a:t>
            </a:r>
            <a:r>
              <a:rPr lang="ar-SA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large</a:t>
            </a:r>
            <a:r>
              <a:rPr lang="ar-SA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ar-SA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molecules</a:t>
            </a:r>
            <a:r>
              <a:rPr lang="ar-SA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ar-SA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to</a:t>
            </a:r>
            <a:r>
              <a:rPr lang="ar-SA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ar-SA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provide</a:t>
            </a:r>
            <a:r>
              <a:rPr lang="ar-SA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ar-SA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energy</a:t>
            </a:r>
            <a:r>
              <a:rPr lang="ar-SA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ar-SA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and</a:t>
            </a:r>
            <a:r>
              <a:rPr lang="ar-SA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ar-SA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components</a:t>
            </a:r>
            <a:r>
              <a:rPr lang="ar-SA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ar-SA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needed</a:t>
            </a:r>
            <a:r>
              <a:rPr lang="ar-SA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ar-SA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for</a:t>
            </a:r>
            <a:r>
              <a:rPr lang="ar-SA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ar-SA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anabolic</a:t>
            </a:r>
            <a:r>
              <a:rPr lang="ar-SA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ar-SA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reactions</a:t>
            </a:r>
            <a:r>
              <a:rPr lang="ar-SA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endParaRPr lang="en-GB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4716463" y="4686300"/>
            <a:ext cx="396081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ar-SA" b="1">
                <a:effectLst>
                  <a:outerShdw blurRad="38100" dist="38100" dir="2700000" algn="tl">
                    <a:srgbClr val="C0C0C0"/>
                  </a:outerShdw>
                </a:effectLst>
              </a:rPr>
              <a:t>Is the </a:t>
            </a:r>
            <a:r>
              <a:rPr lang="ar-SA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constructive processes</a:t>
            </a:r>
            <a:r>
              <a:rPr lang="ar-SA" b="1">
                <a:effectLst>
                  <a:outerShdw blurRad="38100" dist="38100" dir="2700000" algn="tl">
                    <a:srgbClr val="C0C0C0"/>
                  </a:outerShdw>
                </a:effectLst>
              </a:rPr>
              <a:t> that uses energy formed by catabolism to synthesize complex molecules for make up cellular structures.</a:t>
            </a:r>
            <a:endParaRPr lang="en-GB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1123950"/>
            <a:ext cx="8229600" cy="5257800"/>
          </a:xfrm>
        </p:spPr>
        <p:txBody>
          <a:bodyPr>
            <a:normAutofit/>
          </a:bodyPr>
          <a:lstStyle/>
          <a:p>
            <a:pPr marL="381000" indent="-3810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Key Biomolecules In Metabolism </a:t>
            </a:r>
            <a:r>
              <a:rPr lang="ar-SA" sz="1800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الجزيئات الحيوية الأساسية في الأيض</a:t>
            </a:r>
            <a:r>
              <a:rPr lang="en-GB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 </a:t>
            </a:r>
          </a:p>
          <a:p>
            <a:pPr marL="381000" indent="-3810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GB" sz="1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+mn-ea"/>
            </a:endParaRPr>
          </a:p>
          <a:p>
            <a:pPr marL="381000" indent="-3810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0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Most of the structures that make up animals, plants and microbes are made from three basic types of molecule:</a:t>
            </a:r>
          </a:p>
          <a:p>
            <a:pPr marL="381000" indent="-3810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GB" sz="12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 </a:t>
            </a:r>
          </a:p>
          <a:p>
            <a:pPr marL="381000" indent="-3810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AutoNum type="arabicParenR"/>
              <a:defRPr/>
            </a:pPr>
            <a:r>
              <a:rPr lang="en-GB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proteins, </a:t>
            </a:r>
          </a:p>
          <a:p>
            <a:pPr marL="381000" indent="-3810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AutoNum type="arabicParenR"/>
              <a:defRPr/>
            </a:pPr>
            <a:r>
              <a:rPr lang="en-GB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carbohydrates </a:t>
            </a:r>
          </a:p>
          <a:p>
            <a:pPr marL="381000" indent="-3810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AutoNum type="arabicParenR"/>
              <a:defRPr/>
            </a:pPr>
            <a:r>
              <a:rPr lang="en-GB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and lipids (often called fats).</a:t>
            </a:r>
          </a:p>
          <a:p>
            <a:pPr marL="381000" indent="-3810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GB" sz="1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 </a:t>
            </a:r>
          </a:p>
          <a:p>
            <a:pPr marL="381000" indent="-3810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0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As these molecules are important for life, metabolism focuses on utilizing these molecules in two ways:</a:t>
            </a:r>
          </a:p>
          <a:p>
            <a:pPr marL="381000" indent="-3810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GB" sz="12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 </a:t>
            </a:r>
          </a:p>
          <a:p>
            <a:pPr marL="381000" indent="-3810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AutoNum type="alphaLcParenR"/>
              <a:defRPr/>
            </a:pPr>
            <a:r>
              <a:rPr lang="en-GB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in the construction of cells and tissues </a:t>
            </a:r>
            <a:r>
              <a:rPr lang="ar-SA" sz="1600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تكوين الخلايا والأنسجة</a:t>
            </a:r>
            <a:r>
              <a:rPr lang="en-GB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, </a:t>
            </a:r>
          </a:p>
          <a:p>
            <a:pPr marL="381000" indent="-3810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AutoNum type="alphaLcParenR"/>
              <a:defRPr/>
            </a:pPr>
            <a:r>
              <a:rPr lang="en-GB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or breaking them down and using them as a source of energy</a:t>
            </a:r>
            <a:r>
              <a:rPr lang="ar-SA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 </a:t>
            </a:r>
            <a:r>
              <a:rPr lang="ar-SA" sz="1600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كمصدر للطاقة </a:t>
            </a:r>
            <a:r>
              <a:rPr lang="en-GB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.</a:t>
            </a:r>
          </a:p>
          <a:p>
            <a:pPr marL="381000" indent="-3810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GB" sz="14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 </a:t>
            </a:r>
          </a:p>
          <a:p>
            <a:pPr marL="381000" indent="-3810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GB" sz="12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 </a:t>
            </a:r>
          </a:p>
          <a:p>
            <a:pPr marL="381000" indent="-3810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0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These macromolecules are essential parts of all living organisms.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3" name="Rectangle 357"/>
          <p:cNvSpPr>
            <a:spLocks noGrp="1" noChangeArrowheads="1"/>
          </p:cNvSpPr>
          <p:nvPr>
            <p:ph idx="1"/>
          </p:nvPr>
        </p:nvSpPr>
        <p:spPr>
          <a:xfrm>
            <a:off x="519113" y="1196975"/>
            <a:ext cx="8229600" cy="496887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4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Important biochemicals: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GB" sz="2400" b="1" u="sng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+mn-ea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GB" sz="24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1- Proteins:</a:t>
            </a:r>
            <a:r>
              <a:rPr lang="en-GB" sz="2000" b="1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GB" sz="1800" b="1">
              <a:effectLst>
                <a:outerShdw blurRad="38100" dist="38100" dir="2700000" algn="tl">
                  <a:srgbClr val="C0C0C0"/>
                </a:outerShdw>
              </a:effectLst>
              <a:ea typeface="+mn-ea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Proteins</a:t>
            </a:r>
            <a:r>
              <a:rPr lang="en-GB" sz="2000" b="1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 are made of </a:t>
            </a:r>
            <a:r>
              <a:rPr lang="en-GB" sz="2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amino acids</a:t>
            </a:r>
            <a:r>
              <a:rPr lang="en-GB" sz="2000" b="1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 arranged in a linear chain and joined together by </a:t>
            </a:r>
            <a:r>
              <a:rPr lang="en-GB" sz="2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peptide bonds</a:t>
            </a:r>
            <a:r>
              <a:rPr lang="en-GB" sz="2000" b="1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GB" sz="2000" b="1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000" b="1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Many proteins are the enzymes that catalyze </a:t>
            </a:r>
            <a:r>
              <a:rPr lang="ar-SA" sz="180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تُسهِّـل</a:t>
            </a:r>
            <a:r>
              <a:rPr lang="en-GB" sz="2000" b="1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 the chemical reactions in metabolism.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GB" sz="2000" b="1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000" b="1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Other proteins have structural </a:t>
            </a:r>
            <a:r>
              <a:rPr lang="ar-SA" sz="2000" b="1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 </a:t>
            </a:r>
            <a:r>
              <a:rPr lang="ar-SA" sz="180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تركيبية</a:t>
            </a:r>
            <a:r>
              <a:rPr lang="en-GB" sz="2000" b="1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or mechanical </a:t>
            </a:r>
            <a:r>
              <a:rPr lang="ar-SA" sz="2000" b="1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 </a:t>
            </a:r>
            <a:r>
              <a:rPr lang="ar-SA" sz="180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ميكانيكية</a:t>
            </a:r>
            <a:r>
              <a:rPr lang="en-GB" sz="180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 </a:t>
            </a:r>
            <a:r>
              <a:rPr lang="en-GB" sz="2000" b="1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functions, such as the proteins that form the cytoskeleton.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GB" sz="2000" b="1">
              <a:effectLst>
                <a:outerShdw blurRad="38100" dist="38100" dir="2700000" algn="tl">
                  <a:srgbClr val="C0C0C0"/>
                </a:outerShdw>
              </a:effectLst>
              <a:ea typeface="+mn-ea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000" b="1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Proteins are also important in cell signalling </a:t>
            </a:r>
            <a:r>
              <a:rPr lang="ar-SA" sz="180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الإشارات الخلوية</a:t>
            </a:r>
            <a:r>
              <a:rPr lang="en-GB" sz="2000" b="1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, immune responses </a:t>
            </a:r>
            <a:r>
              <a:rPr lang="ar-SA" sz="180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الإستجابات المناعية</a:t>
            </a:r>
            <a:r>
              <a:rPr lang="en-GB" sz="2000" b="1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, active transport across membranes </a:t>
            </a:r>
            <a:r>
              <a:rPr lang="ar-SA" sz="180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النقل النشط خلال الأغشية</a:t>
            </a:r>
            <a:r>
              <a:rPr lang="en-GB" sz="2000" b="1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US" sz="2000" b="1">
              <a:effectLst>
                <a:outerShdw blurRad="38100" dist="38100" dir="2700000" algn="tl">
                  <a:srgbClr val="C0C0C0"/>
                </a:outerShdw>
              </a:effectLst>
              <a:ea typeface="+mn-ea"/>
            </a:endParaRPr>
          </a:p>
        </p:txBody>
      </p:sp>
      <p:sp>
        <p:nvSpPr>
          <p:cNvPr id="7171" name="Rectangle 217"/>
          <p:cNvSpPr>
            <a:spLocks noChangeArrowheads="1"/>
          </p:cNvSpPr>
          <p:nvPr/>
        </p:nvSpPr>
        <p:spPr bwMode="auto">
          <a:xfrm>
            <a:off x="0" y="2819400"/>
            <a:ext cx="9144000" cy="0"/>
          </a:xfrm>
          <a:prstGeom prst="rect">
            <a:avLst/>
          </a:prstGeom>
          <a:solidFill>
            <a:srgbClr val="F9F9F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Majalla UI"/>
                <a:cs typeface="Majalla UI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Majalla UI"/>
                <a:cs typeface="Majalla UI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Majalla UI"/>
                <a:cs typeface="Majalla UI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Majalla UI"/>
                <a:cs typeface="Majalla UI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Majalla UI"/>
                <a:cs typeface="Majalla UI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Majalla UI"/>
                <a:cs typeface="Majalla UI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Majalla UI"/>
                <a:cs typeface="Majalla UI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Majalla UI"/>
                <a:cs typeface="Majalla UI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Majalla UI"/>
                <a:cs typeface="Majalla UI"/>
              </a:defRPr>
            </a:lvl9pPr>
          </a:lstStyle>
          <a:p>
            <a:pPr algn="r" rtl="1"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485900"/>
            <a:ext cx="8229600" cy="41036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GB" sz="28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2- Lipids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GB" sz="2800" b="1" u="sng">
              <a:solidFill>
                <a:srgbClr val="FF0000"/>
              </a:solidFill>
              <a:ea typeface="+mn-ea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400" b="1">
                <a:solidFill>
                  <a:srgbClr val="0000FF"/>
                </a:solidFill>
                <a:ea typeface="+mn-ea"/>
              </a:rPr>
              <a:t>Lipids</a:t>
            </a:r>
            <a:r>
              <a:rPr lang="en-GB" sz="2400" b="1">
                <a:ea typeface="+mn-ea"/>
              </a:rPr>
              <a:t> composed of </a:t>
            </a:r>
            <a:r>
              <a:rPr lang="en-GB" sz="2400" b="1">
                <a:solidFill>
                  <a:srgbClr val="0000FF"/>
                </a:solidFill>
                <a:ea typeface="+mn-ea"/>
              </a:rPr>
              <a:t>three fatty acids</a:t>
            </a:r>
            <a:r>
              <a:rPr lang="en-GB" sz="2400" b="1">
                <a:ea typeface="+mn-ea"/>
              </a:rPr>
              <a:t> and </a:t>
            </a:r>
            <a:r>
              <a:rPr lang="en-GB" sz="2400" b="1">
                <a:solidFill>
                  <a:srgbClr val="0000FF"/>
                </a:solidFill>
                <a:ea typeface="+mn-ea"/>
              </a:rPr>
              <a:t>glycerol</a:t>
            </a:r>
            <a:r>
              <a:rPr lang="en-GB" sz="2400" b="1">
                <a:ea typeface="+mn-ea"/>
              </a:rPr>
              <a:t> molecule.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GB" sz="1800" b="1">
                <a:ea typeface="+mn-ea"/>
              </a:rPr>
              <a:t>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400" b="1">
                <a:ea typeface="+mn-ea"/>
              </a:rPr>
              <a:t>They construct </a:t>
            </a:r>
            <a:r>
              <a:rPr lang="ar-SA" sz="2400" b="1">
                <a:ea typeface="+mn-ea"/>
              </a:rPr>
              <a:t> </a:t>
            </a:r>
            <a:r>
              <a:rPr lang="ar-SA" sz="2000">
                <a:ea typeface="+mn-ea"/>
              </a:rPr>
              <a:t>تكوِّن</a:t>
            </a:r>
            <a:r>
              <a:rPr lang="en-GB" sz="2400" b="1">
                <a:ea typeface="+mn-ea"/>
              </a:rPr>
              <a:t>part of the cell membrane.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GB" sz="1800" b="1">
              <a:ea typeface="+mn-ea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400" b="1">
                <a:ea typeface="+mn-ea"/>
              </a:rPr>
              <a:t>They are a source of energy.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GB" sz="1800" b="1">
                <a:ea typeface="+mn-ea"/>
              </a:rPr>
              <a:t>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400" b="1">
                <a:ea typeface="+mn-ea"/>
              </a:rPr>
              <a:t>Steroids such as cholesterol are another major class of lipids that are made in cells.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sz="2400" b="1">
              <a:ea typeface="+mn-e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81075"/>
            <a:ext cx="8229600" cy="540067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GB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3- Carbohydrates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GB" sz="1600" b="1" dirty="0">
              <a:effectLst>
                <a:outerShdw blurRad="38100" dist="38100" dir="2700000" algn="tl">
                  <a:srgbClr val="C0C0C0"/>
                </a:outerShdw>
              </a:effectLst>
              <a:ea typeface="+mn-ea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Carbohydrates</a:t>
            </a:r>
            <a:r>
              <a:rPr lang="en-GB" sz="24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 are </a:t>
            </a:r>
            <a:r>
              <a:rPr lang="en-GB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aldehydes or ketones,</a:t>
            </a:r>
            <a:r>
              <a:rPr lang="en-GB" sz="24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 with many </a:t>
            </a:r>
            <a:r>
              <a:rPr lang="en-GB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hydroxyl </a:t>
            </a:r>
            <a:r>
              <a:rPr lang="en-GB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groups attached,</a:t>
            </a:r>
            <a:r>
              <a:rPr lang="en-GB" sz="2400" b="1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 </a:t>
            </a:r>
            <a:r>
              <a:rPr lang="en-GB" sz="24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that can exist as straight chains or rings.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GB" sz="14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Carbohydrates</a:t>
            </a:r>
            <a:r>
              <a:rPr lang="en-GB" sz="24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 are the most abundant </a:t>
            </a:r>
            <a:r>
              <a:rPr lang="ar-SA" sz="24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 </a:t>
            </a:r>
            <a:r>
              <a:rPr lang="ar-SA" sz="2000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الأكثر توفرا</a:t>
            </a:r>
            <a:r>
              <a:rPr lang="en-GB" sz="24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biological molecules, and found as storage for producing energy (e.g. glycogen) and structural components (cellulose in plants, chitin in animals).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GB" sz="1400" b="1" dirty="0">
              <a:effectLst>
                <a:outerShdw blurRad="38100" dist="38100" dir="2700000" algn="tl">
                  <a:srgbClr val="C0C0C0"/>
                </a:outerShdw>
              </a:effectLst>
              <a:ea typeface="+mn-ea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4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The basic carbohydrate units are called </a:t>
            </a:r>
            <a:r>
              <a:rPr lang="en-GB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monosaccharides</a:t>
            </a:r>
            <a:r>
              <a:rPr lang="en-GB" sz="24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 and include galactose, fructose, and glucose.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GB" sz="16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Monosaccharides</a:t>
            </a:r>
            <a:r>
              <a:rPr lang="en-GB" sz="24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 can be linked together to form </a:t>
            </a:r>
            <a:r>
              <a:rPr lang="en-GB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polysaccharides</a:t>
            </a:r>
            <a:r>
              <a:rPr lang="en-GB" sz="24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.</a:t>
            </a:r>
            <a:endParaRPr lang="en-GB" sz="2000" b="1" dirty="0">
              <a:effectLst>
                <a:outerShdw blurRad="38100" dist="38100" dir="2700000" algn="tl">
                  <a:srgbClr val="C0C0C0"/>
                </a:outerShdw>
              </a:effectLst>
              <a:ea typeface="+mn-e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981075"/>
            <a:ext cx="8748713" cy="554355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4- Coenzymes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GB" sz="1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+mn-ea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0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Metabolism involves chemical reactions, most involve metabolic intermediates </a:t>
            </a:r>
            <a:r>
              <a:rPr lang="ar-SA" sz="2000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وسطاء</a:t>
            </a:r>
            <a:r>
              <a:rPr lang="en-GB" sz="20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  called </a:t>
            </a:r>
            <a:r>
              <a:rPr lang="en-GB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coenzymes</a:t>
            </a:r>
            <a:r>
              <a:rPr lang="en-GB" sz="20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GB" sz="20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0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Coenzymes are therefore continuously being made </a:t>
            </a:r>
            <a:r>
              <a:rPr lang="ar-SA" sz="2000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تتكون باستمرار</a:t>
            </a:r>
            <a:r>
              <a:rPr lang="en-GB" sz="20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, consumed </a:t>
            </a:r>
            <a:r>
              <a:rPr lang="ar-SA" sz="20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 </a:t>
            </a:r>
            <a:r>
              <a:rPr lang="ar-SA" sz="2000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وتستهلك</a:t>
            </a:r>
            <a:r>
              <a:rPr lang="en-GB" sz="20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and then recycled</a:t>
            </a:r>
            <a:r>
              <a:rPr lang="ar-SA" sz="20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 </a:t>
            </a:r>
            <a:r>
              <a:rPr lang="ar-SA" sz="2000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ويعاد تكوينها </a:t>
            </a:r>
            <a:r>
              <a:rPr lang="en-GB" sz="20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GB" sz="2000" b="1" dirty="0">
              <a:effectLst>
                <a:outerShdw blurRad="38100" dist="38100" dir="2700000" algn="tl">
                  <a:srgbClr val="C0C0C0"/>
                </a:outerShdw>
              </a:effectLst>
              <a:ea typeface="+mn-ea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0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One central coenzyme is adenosine triphosphate (</a:t>
            </a:r>
            <a:r>
              <a:rPr lang="en-GB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ATP</a:t>
            </a:r>
            <a:r>
              <a:rPr lang="en-GB" sz="20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), the energy source of cells. and used to transfer chemical energy between different chemical reactions.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GB" sz="20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ATP</a:t>
            </a:r>
            <a:r>
              <a:rPr lang="en-GB" sz="20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 acts as a bridge between </a:t>
            </a:r>
            <a:r>
              <a:rPr lang="en-GB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catabolism</a:t>
            </a:r>
            <a:r>
              <a:rPr lang="en-GB" sz="20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 and </a:t>
            </a:r>
            <a:r>
              <a:rPr lang="en-GB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anabolism</a:t>
            </a:r>
            <a:r>
              <a:rPr lang="en-GB" sz="20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, with catabolic reactions generating ATP and anabolic reactions consuming it.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GB" sz="20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0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It also serves as a carrier of phosphate groups in phosphorylation  </a:t>
            </a:r>
            <a:r>
              <a:rPr lang="ar-SA" sz="1800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تفاعلات </a:t>
            </a:r>
            <a:r>
              <a:rPr lang="ar-SA" sz="1800" dirty="0" err="1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الفسفرة</a:t>
            </a:r>
            <a:r>
              <a:rPr lang="en-GB" sz="1800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 </a:t>
            </a:r>
            <a:r>
              <a:rPr lang="en-GB" sz="20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reactions.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125538"/>
            <a:ext cx="8229600" cy="511175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Vitamin</a:t>
            </a:r>
            <a:r>
              <a:rPr lang="en-GB" sz="20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 is an organic compound needed in small quantities that cannot be made in the cells.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GB" sz="20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0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In human nutrition, </a:t>
            </a:r>
            <a:r>
              <a:rPr lang="en-GB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most vitamins function as</a:t>
            </a:r>
            <a:r>
              <a:rPr lang="en-GB" sz="20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 </a:t>
            </a:r>
            <a:r>
              <a:rPr lang="en-GB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coenzymes</a:t>
            </a:r>
            <a:r>
              <a:rPr lang="en-GB" sz="20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 after modification.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GB" sz="20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0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Nicotinamide adenine dinucleotide (</a:t>
            </a:r>
            <a:r>
              <a:rPr lang="en-GB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NADH</a:t>
            </a:r>
            <a:r>
              <a:rPr lang="en-GB" sz="20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), a derivative </a:t>
            </a:r>
            <a:r>
              <a:rPr lang="ar-SA" sz="1800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مشتق من</a:t>
            </a:r>
            <a:r>
              <a:rPr lang="en-GB" sz="20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 of </a:t>
            </a:r>
            <a:r>
              <a:rPr lang="en-GB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vitamin B3</a:t>
            </a:r>
            <a:r>
              <a:rPr lang="en-GB" sz="20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 (niacin), is an important coenzyme that acts as a hydrogen acceptor </a:t>
            </a:r>
            <a:r>
              <a:rPr lang="ar-SA" sz="1800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مستقبل للهيدروجين</a:t>
            </a:r>
            <a:r>
              <a:rPr lang="en-GB" sz="20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GB" sz="2000" b="1" dirty="0">
              <a:effectLst>
                <a:outerShdw blurRad="38100" dist="38100" dir="2700000" algn="tl">
                  <a:srgbClr val="C0C0C0"/>
                </a:outerShdw>
              </a:effectLst>
              <a:ea typeface="+mn-ea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NAD</a:t>
            </a:r>
            <a:r>
              <a:rPr lang="en-GB" sz="2000" b="1" baseline="300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+</a:t>
            </a:r>
            <a:r>
              <a:rPr lang="en-GB" sz="20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 exists in two related forms in the cell, </a:t>
            </a:r>
            <a:r>
              <a:rPr lang="en-GB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NADH</a:t>
            </a:r>
            <a:r>
              <a:rPr lang="en-GB" sz="20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 and </a:t>
            </a:r>
            <a:r>
              <a:rPr lang="en-GB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NADPH</a:t>
            </a:r>
            <a:r>
              <a:rPr lang="en-GB" sz="20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GB" sz="20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0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The </a:t>
            </a:r>
            <a:r>
              <a:rPr lang="en-GB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NAD</a:t>
            </a:r>
            <a:r>
              <a:rPr lang="en-GB" sz="2000" b="1" baseline="300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+</a:t>
            </a:r>
            <a:r>
              <a:rPr lang="en-GB" sz="20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/</a:t>
            </a:r>
            <a:r>
              <a:rPr lang="en-GB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NADH</a:t>
            </a:r>
            <a:r>
              <a:rPr lang="en-GB" sz="20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 form is more important in </a:t>
            </a:r>
            <a:r>
              <a:rPr lang="en-GB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catabolic</a:t>
            </a:r>
            <a:r>
              <a:rPr lang="en-GB" sz="20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 reactions, while </a:t>
            </a:r>
            <a:r>
              <a:rPr lang="en-GB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NADP+/NADPH</a:t>
            </a:r>
            <a:r>
              <a:rPr lang="en-GB" sz="20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 is used in </a:t>
            </a:r>
            <a:r>
              <a:rPr lang="en-GB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anabolic</a:t>
            </a:r>
            <a:r>
              <a:rPr lang="en-GB" sz="20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 reactions.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981075"/>
            <a:ext cx="8229600" cy="532765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GB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6- Minerals &amp; Cofactors</a:t>
            </a:r>
            <a:endParaRPr lang="ar-SA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+mn-ea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ar-SA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  </a:t>
            </a:r>
            <a:r>
              <a:rPr lang="en-GB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GB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a)- </a:t>
            </a:r>
            <a:r>
              <a:rPr lang="en-GB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inorganic </a:t>
            </a:r>
            <a:r>
              <a:rPr lang="en-GB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elements</a:t>
            </a:r>
            <a:r>
              <a:rPr lang="ar-SA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:</a:t>
            </a:r>
            <a:endParaRPr lang="en-GB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+mn-ea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GB" sz="9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+mn-ea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18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inorganic elements play important roles in metabolism; (e.g. sodium and potassium).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GB" sz="1000" b="1" dirty="0">
              <a:effectLst>
                <a:outerShdw blurRad="38100" dist="38100" dir="2700000" algn="tl">
                  <a:srgbClr val="C0C0C0"/>
                </a:outerShdw>
              </a:effectLst>
              <a:ea typeface="+mn-ea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1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About 99%</a:t>
            </a:r>
            <a:r>
              <a:rPr lang="en-GB" sz="18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 of mammals' mass </a:t>
            </a:r>
            <a:r>
              <a:rPr lang="ar-SA" sz="1600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وزن الجسم</a:t>
            </a:r>
            <a:r>
              <a:rPr lang="en-GB" sz="18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 are the elements carbon, nitrogen, calcium, sodium, chlorine, potassium, hydrogen, phosphorus, oxygen and </a:t>
            </a:r>
            <a:r>
              <a:rPr lang="en-GB" sz="1800" b="1" dirty="0" err="1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sulfur</a:t>
            </a:r>
            <a:r>
              <a:rPr lang="en-GB" sz="18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GB" sz="1200" b="1" dirty="0">
              <a:effectLst>
                <a:outerShdw blurRad="38100" dist="38100" dir="2700000" algn="tl">
                  <a:srgbClr val="C0C0C0"/>
                </a:outerShdw>
              </a:effectLst>
              <a:ea typeface="+mn-ea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18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The organic compounds (proteins, lipids and carbohydrates) contain the majority of the carbon and nitrogen and most of the oxygen and hydrogen is present as water.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GB" sz="1800" b="1" dirty="0">
              <a:effectLst>
                <a:outerShdw blurRad="38100" dist="38100" dir="2700000" algn="tl">
                  <a:srgbClr val="C0C0C0"/>
                </a:outerShdw>
              </a:effectLst>
              <a:ea typeface="+mn-ea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GB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b)- ions: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GB" sz="1400" b="1" dirty="0">
              <a:effectLst>
                <a:outerShdw blurRad="38100" dist="38100" dir="2700000" algn="tl">
                  <a:srgbClr val="C0C0C0"/>
                </a:outerShdw>
              </a:effectLst>
              <a:ea typeface="+mn-ea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18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The most important </a:t>
            </a:r>
            <a:r>
              <a:rPr lang="en-GB" sz="1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inorganic</a:t>
            </a:r>
            <a:r>
              <a:rPr lang="en-GB" sz="18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 ions are sodium, potassium, calcium, magnesium, chloride, phosphate, and the organic ion bicarbonate.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GB" sz="12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18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These Ions are critical for </a:t>
            </a:r>
            <a:r>
              <a:rPr lang="en-GB" sz="1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nerve</a:t>
            </a:r>
            <a:r>
              <a:rPr lang="en-GB" sz="18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 and </a:t>
            </a:r>
            <a:r>
              <a:rPr lang="en-GB" sz="1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muscle </a:t>
            </a:r>
            <a:r>
              <a:rPr lang="en-GB" sz="18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functions.</a:t>
            </a:r>
            <a:endParaRPr lang="en-GB" sz="1200" b="1" dirty="0">
              <a:effectLst>
                <a:outerShdw blurRad="38100" dist="38100" dir="2700000" algn="tl">
                  <a:srgbClr val="C0C0C0"/>
                </a:outerShdw>
              </a:effectLst>
              <a:ea typeface="+mn-e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Rectangle 8"/>
          <p:cNvSpPr>
            <a:spLocks noGrp="1" noChangeArrowheads="1"/>
          </p:cNvSpPr>
          <p:nvPr>
            <p:ph type="title"/>
          </p:nvPr>
        </p:nvSpPr>
        <p:spPr>
          <a:xfrm>
            <a:off x="1619250" y="581025"/>
            <a:ext cx="5543550" cy="56197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ar-SA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Catabolism 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ar-SA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الهدم</a:t>
            </a:r>
            <a:r>
              <a:rPr lang="en-GB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&amp; Anabolism</a:t>
            </a:r>
            <a:r>
              <a:rPr lang="en-GB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ar-SA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البناء</a:t>
            </a:r>
            <a:endParaRPr lang="en-US" sz="28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9" name="Rectangle 9"/>
          <p:cNvSpPr>
            <a:spLocks noGrp="1" noChangeArrowheads="1"/>
          </p:cNvSpPr>
          <p:nvPr>
            <p:ph idx="1"/>
          </p:nvPr>
        </p:nvSpPr>
        <p:spPr>
          <a:xfrm>
            <a:off x="384175" y="1497013"/>
            <a:ext cx="8435975" cy="528955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ar-SA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a)- Catabolism: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ar-SA" sz="20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It is the metabolic processes that break down large molecules.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ar-SA" sz="20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The purpose الهدف  of the catabolic reactions is to provide the energy and components needed by </a:t>
            </a:r>
            <a:r>
              <a:rPr lang="en-GB" sz="20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cell</a:t>
            </a:r>
            <a:r>
              <a:rPr lang="ar-SA" sz="20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.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ar-SA" sz="20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In animals these reactions involve complex </a:t>
            </a:r>
            <a:r>
              <a:rPr lang="ar-SA" sz="20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hlinkClick r:id="rId2" tooltip="Organic molecule"/>
              </a:rPr>
              <a:t>organic molecules</a:t>
            </a:r>
            <a:r>
              <a:rPr lang="ar-SA" sz="20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 being broken down to simpler molecules, such as </a:t>
            </a:r>
            <a:r>
              <a:rPr lang="ar-SA" sz="20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hlinkClick r:id="rId3" tooltip="Carbon dioxide"/>
              </a:rPr>
              <a:t>carbon dioxide</a:t>
            </a:r>
            <a:r>
              <a:rPr lang="ar-SA" sz="20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 and water.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ar-SA" sz="2000" b="1" dirty="0">
              <a:effectLst>
                <a:outerShdw blurRad="38100" dist="38100" dir="2700000" algn="tl">
                  <a:srgbClr val="C0C0C0"/>
                </a:outerShdw>
              </a:effectLst>
              <a:ea typeface="+mn-ea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ar-SA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b)- Anabolism: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ar-SA" sz="20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It is the constructive البنائية metabolic processes where the energy released by catabolism is used to synthesize  لتكوينcomplex molecules from small and simple components.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ar-SA" sz="20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Anabolism involves three basic stages.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ar-SA" sz="2000" b="1" dirty="0">
              <a:effectLst>
                <a:outerShdw blurRad="38100" dist="38100" dir="2700000" algn="tl">
                  <a:srgbClr val="C0C0C0"/>
                </a:outerShdw>
              </a:effectLst>
              <a:ea typeface="+mn-ea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AutoNum type="arabicParenR"/>
              <a:defRPr/>
            </a:pPr>
            <a:r>
              <a:rPr lang="ar-SA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the production of components such as amino acids, monosaccharides, and fatty acids,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AutoNum type="arabicParenR"/>
              <a:defRPr/>
            </a:pPr>
            <a:r>
              <a:rPr lang="ar-SA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their activation into reactive forms using energy from ATP,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AutoNum type="arabicParenR"/>
              <a:defRPr/>
            </a:pPr>
            <a:r>
              <a:rPr lang="ar-SA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the assembly </a:t>
            </a:r>
            <a:r>
              <a:rPr lang="ar-SA" sz="16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تركيب/تشكيل</a:t>
            </a:r>
            <a:r>
              <a:rPr lang="ar-SA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 of these </a:t>
            </a:r>
            <a:r>
              <a:rPr lang="en-GB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components</a:t>
            </a:r>
            <a:r>
              <a:rPr lang="ar-SA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 into complex molecules such as </a:t>
            </a:r>
            <a:r>
              <a:rPr lang="ar-SA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hlinkClick r:id="rId4" tooltip="Protein"/>
              </a:rPr>
              <a:t>proteins</a:t>
            </a:r>
            <a:r>
              <a:rPr lang="ar-SA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, </a:t>
            </a:r>
            <a:r>
              <a:rPr lang="ar-SA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hlinkClick r:id="rId5" tooltip="Polysaccharide"/>
              </a:rPr>
              <a:t>polysaccharides</a:t>
            </a:r>
            <a:r>
              <a:rPr lang="ar-SA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 and </a:t>
            </a:r>
            <a:r>
              <a:rPr lang="ar-SA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hlinkClick r:id="rId6" tooltip="Lipid"/>
              </a:rPr>
              <a:t>lipids</a:t>
            </a:r>
            <a:r>
              <a:rPr lang="ar-SA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.</a:t>
            </a:r>
            <a:endParaRPr lang="ar-SA" sz="1600" b="1" dirty="0">
              <a:effectLst>
                <a:outerShdw blurRad="38100" dist="38100" dir="2700000" algn="tl">
                  <a:srgbClr val="C0C0C0"/>
                </a:outerShdw>
              </a:effectLst>
              <a:ea typeface="+mn-ea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22FA180174F9C458B07B56258850C7E" ma:contentTypeVersion="0" ma:contentTypeDescription="Create a new document." ma:contentTypeScope="" ma:versionID="1375d8cd13ff228c673e5d6e19d481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A68DE8D-3582-4357-BCB7-493B7DACB1F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101AC31-324D-4FD4-99C9-6A2B8CDBC9B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D550FAE-0CA7-495B-97D6-597433B6F882}">
  <ds:schemaRefs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purl.org/dc/dcmitype/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7113</TotalTime>
  <Words>924</Words>
  <Application>Microsoft Office PowerPoint</Application>
  <PresentationFormat>On-screen Show (4:3)</PresentationFormat>
  <Paragraphs>107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Constantia</vt:lpstr>
      <vt:lpstr>Majalla UI</vt:lpstr>
      <vt:lpstr>Traditional Arabic</vt:lpstr>
      <vt:lpstr>Wingdings</vt:lpstr>
      <vt:lpstr>Wingdings 2</vt:lpstr>
      <vt:lpstr>Flow</vt:lpstr>
      <vt:lpstr>Metabolism  الأيْض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Catabolism  الهدم &amp; Anabolism البناء</vt:lpstr>
      <vt:lpstr>Metabolism الأيض </vt:lpstr>
    </vt:vector>
  </TitlesOfParts>
  <Company>KSU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Principals of General Zoology (Zoo-103)</dc:title>
  <dc:creator>aalii</dc:creator>
  <cp:lastModifiedBy>Abdulwahed F. Alrefaei</cp:lastModifiedBy>
  <cp:revision>67</cp:revision>
  <dcterms:created xsi:type="dcterms:W3CDTF">2009-11-27T18:35:35Z</dcterms:created>
  <dcterms:modified xsi:type="dcterms:W3CDTF">2021-11-21T08:41:17Z</dcterms:modified>
</cp:coreProperties>
</file>