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308" r:id="rId5"/>
    <p:sldId id="274" r:id="rId6"/>
    <p:sldId id="257" r:id="rId7"/>
    <p:sldId id="260" r:id="rId8"/>
    <p:sldId id="311" r:id="rId9"/>
    <p:sldId id="272" r:id="rId10"/>
    <p:sldId id="273" r:id="rId11"/>
    <p:sldId id="275" r:id="rId12"/>
    <p:sldId id="278" r:id="rId13"/>
    <p:sldId id="292" r:id="rId14"/>
    <p:sldId id="280" r:id="rId15"/>
    <p:sldId id="285" r:id="rId16"/>
    <p:sldId id="305" r:id="rId17"/>
    <p:sldId id="288" r:id="rId18"/>
    <p:sldId id="306" r:id="rId19"/>
    <p:sldId id="309" r:id="rId20"/>
    <p:sldId id="310" r:id="rId21"/>
  </p:sldIdLst>
  <p:sldSz cx="9144000" cy="6858000" type="screen4x3"/>
  <p:notesSz cx="6858000" cy="9144000"/>
  <p:defaultTextStyle>
    <a:defPPr>
      <a:defRPr lang="en-GB"/>
    </a:defPPr>
    <a:lvl1pPr marL="0" lvl="0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FF00"/>
    <a:srgbClr val="FFCC00"/>
    <a:srgbClr val="0099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/>
            <a:fld id="{9A0DB2DC-4C9A-4742-B13C-FB6460FD3503}" type="slidenum">
              <a:rPr lang="" altLang="x-none" sz="1200" dirty="0"/>
            </a:fld>
            <a:endParaRPr lang="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fld id="{9A0DB2DC-4C9A-4742-B13C-FB6460FD3503}" type="slidenum">
              <a:rPr lang="en-GB" altLang="en-US" sz="1200" dirty="0">
                <a:ea typeface="MS PGothic" panose="020B0600070205080204" pitchFamily="34" charset="-128"/>
              </a:rPr>
            </a:fld>
            <a:endParaRPr lang="en-GB" altLang="en-US" sz="1200" dirty="0">
              <a:ea typeface="MS PGothic" panose="020B0600070205080204" pitchFamily="34" charset="-128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fld id="{9A0DB2DC-4C9A-4742-B13C-FB6460FD3503}" type="slidenum">
              <a:rPr lang="" altLang="x-none" dirty="0">
                <a:latin typeface="Arial" panose="020B0604020202020204" pitchFamily="34" charset="0"/>
              </a:rPr>
            </a:fld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2.emf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0038" y="2225675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109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60675"/>
            <a:ext cx="4876800" cy="68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25913" y="3630613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For Premedical Student</a:t>
            </a:r>
            <a:endParaRPr kumimoji="0" lang="en-GB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152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rtl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125913" y="4210050"/>
            <a:ext cx="464820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Zoology Department</a:t>
            </a:r>
            <a:endParaRPr kumimoji="0" lang="en-GB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  <a:p>
            <a:pPr marR="0" algn="ctr" defTabSz="914400" rtl="1">
              <a:buClrTx/>
              <a:buSzTx/>
              <a:buFontTx/>
              <a:buNone/>
              <a:defRPr/>
            </a:pPr>
            <a:endParaRPr kumimoji="0" lang="en-GB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rtl="1">
              <a:buClrTx/>
              <a:buSzTx/>
              <a:buFontTx/>
              <a:buNone/>
              <a:defRPr/>
            </a:pPr>
            <a:r>
              <a:rPr kumimoji="0" lang="en-GB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 22 : </a:t>
            </a:r>
            <a:r>
              <a:rPr kumimoji="0" lang="en-GB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Genetics</a:t>
            </a:r>
            <a:endParaRPr kumimoji="0" lang="en-GB" sz="28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rtl="1">
              <a:buClrTx/>
              <a:buSzTx/>
              <a:buFontTx/>
              <a:buNone/>
              <a:defRPr/>
            </a:pPr>
            <a:r>
              <a:rPr kumimoji="0" lang="en-GB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Mendel and the Gene Idea)</a:t>
            </a:r>
            <a:endParaRPr kumimoji="0" lang="en-GB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3" y="0"/>
            <a:ext cx="2420937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76200" y="685800"/>
            <a:ext cx="5486400" cy="5549900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lnSpc>
                <a:spcPct val="90000"/>
              </a:lnSpc>
              <a:buClr>
                <a:srgbClr val="FF0000"/>
              </a:buClr>
              <a:buAutoNum type="arabicPeriod"/>
              <a:tabLst>
                <a:tab pos="2743200" algn="l"/>
              </a:tabLst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التليف الكيسي</a:t>
            </a:r>
            <a:r>
              <a:rPr lang="en-US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lethal recessive disorder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in 25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carrier.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allele codes for a membrane protein that transports 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cells and the environment.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these channels are absent, there are abnormally high 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levels of chloride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causes the mucus coats of certain cells to become thicker </a:t>
            </a:r>
            <a:r>
              <a:rPr lang="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سميكة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stickier </a:t>
            </a:r>
            <a:r>
              <a:rPr lang="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لزجة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normal.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mucus build-up in the pancreas, lungs, digestive tract, and elsewhere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 infections.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treatment, affected children die before five, but with treatment can live past their late 20’s. 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304800" y="15240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2400" b="1" u="sng" dirty="0">
                <a:solidFill>
                  <a:srgbClr val="0000FF"/>
                </a:solidFill>
                <a:latin typeface="Arial" panose="020B0604020202020204" pitchFamily="34" charset="0"/>
              </a:rPr>
              <a:t>A- Recessively inherited disorders</a:t>
            </a:r>
            <a:endParaRPr sz="2400" b="1" u="sng" dirty="0">
              <a:latin typeface="Arial" panose="020B0604020202020204" pitchFamily="34" charset="0"/>
            </a:endParaRPr>
          </a:p>
        </p:txBody>
      </p:sp>
      <p:pic>
        <p:nvPicPr>
          <p:cNvPr id="11268" name="Picture 8" descr="200px-Autorecessive_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5788" y="1698625"/>
            <a:ext cx="3352800" cy="33083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6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charRg st="62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9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8">
                                            <p:txEl>
                                              <p:charRg st="93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195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8">
                                            <p:txEl>
                                              <p:charRg st="195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384" end="4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98">
                                            <p:txEl>
                                              <p:charRg st="384" end="4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490" end="5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charRg st="490" end="5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0660" name="Rectangle 4"/>
          <p:cNvSpPr/>
          <p:nvPr/>
        </p:nvSpPr>
        <p:spPr>
          <a:xfrm>
            <a:off x="152400" y="304800"/>
            <a:ext cx="5410200" cy="4868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 algn="l" defTabSz="0">
              <a:spcBef>
                <a:spcPct val="20000"/>
              </a:spcBef>
              <a:buClr>
                <a:srgbClr val="FF0000"/>
              </a:buClr>
              <a:buAutoNum type="arabicPeriod" startAt="2"/>
              <a:tabLst>
                <a:tab pos="2743200" algn="l"/>
              </a:tabLst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Tay-Sachs disease </a:t>
            </a:r>
            <a:r>
              <a:rPr lang="en-US" altLang="en-US" sz="2400" dirty="0">
                <a:latin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lethal recessive disorder.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algn="l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It is caused by a dysfunctional enzyme that fails to break down specific brain lipids.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algn="l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symptoms begin with seizures </a:t>
            </a:r>
            <a:r>
              <a:rPr lang="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حول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blindness, and degeneration of motor and mental performance a few months after birth.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algn="l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Inevitably, the child dies after a few years.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76200" y="152400"/>
            <a:ext cx="4038600" cy="4678363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rabicPeriod" startAt="3"/>
              <a:tabLst>
                <a:tab pos="2743200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Sickle-cell disease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caused by the substitution of a single amino acid in hemoglobin.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oxygen levels in  the blood of an affected   individual are low, sickle-cell hemoglobin crystallizes into long  rods.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deforms red blood                                                                        cells into a sickle shape.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can use regular                                             blood transfusions to prevent brain damage  and new drugs to  prevent or treat other problems.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1"/>
          <a:srcRect b="4466"/>
          <a:stretch>
            <a:fillRect/>
          </a:stretch>
        </p:blipFill>
        <p:spPr>
          <a:xfrm>
            <a:off x="4254500" y="228600"/>
            <a:ext cx="48895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5"/>
          <p:cNvSpPr/>
          <p:nvPr/>
        </p:nvSpPr>
        <p:spPr>
          <a:xfrm>
            <a:off x="0" y="5434013"/>
            <a:ext cx="91440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x-none" b="1" dirty="0">
                <a:solidFill>
                  <a:srgbClr val="FF0000"/>
                </a:solidFill>
                <a:latin typeface="Arial" panose="020B0604020202020204" pitchFamily="34" charset="0"/>
              </a:rPr>
              <a:t>At the molecular level, the two alleles are codominant; both normal and abnormal (sickle-cell) hemoglobins are made in heterozygotes (carriers), who are said to have </a:t>
            </a:r>
            <a:r>
              <a:rPr lang="en-US" altLang="x-none" b="1" i="1" dirty="0">
                <a:solidFill>
                  <a:srgbClr val="FF0000"/>
                </a:solidFill>
                <a:latin typeface="Arial" panose="020B0604020202020204" pitchFamily="34" charset="0"/>
              </a:rPr>
              <a:t>sickle-cell trait</a:t>
            </a:r>
            <a:r>
              <a:rPr lang="en-US" altLang="x-none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idx="1"/>
          </p:nvPr>
        </p:nvSpPr>
        <p:spPr>
          <a:xfrm>
            <a:off x="152400" y="1128713"/>
            <a:ext cx="8610600" cy="4822825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Although most harmful alleles are </a:t>
            </a:r>
            <a:r>
              <a:rPr lang="en-US" altLang="en-US" sz="1800" b="1" dirty="0">
                <a:solidFill>
                  <a:srgbClr val="0000FF"/>
                </a:solidFill>
              </a:rPr>
              <a:t>recessive</a:t>
            </a:r>
            <a:r>
              <a:rPr lang="en-US" altLang="en-US" sz="1800" b="1" dirty="0">
                <a:solidFill>
                  <a:srgbClr val="000000"/>
                </a:solidFill>
              </a:rPr>
              <a:t>, many human disorders are due to </a:t>
            </a:r>
            <a:r>
              <a:rPr lang="en-US" altLang="en-US" sz="1800" b="1" dirty="0">
                <a:solidFill>
                  <a:srgbClr val="0000FF"/>
                </a:solidFill>
              </a:rPr>
              <a:t>dominant alleles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609600" indent="-6096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900" b="1" dirty="0">
              <a:solidFill>
                <a:srgbClr val="000000"/>
              </a:solidFill>
            </a:endParaRPr>
          </a:p>
          <a:p>
            <a:pPr marL="609600" indent="-6096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900" b="1" dirty="0">
              <a:solidFill>
                <a:srgbClr val="000000"/>
              </a:solidFill>
            </a:endParaRPr>
          </a:p>
          <a:p>
            <a:pPr marL="609600" indent="-609600" defTabSz="0" eaLnBrk="1" hangingPunct="1">
              <a:buClr>
                <a:srgbClr val="FF0000"/>
              </a:buClr>
              <a:buAutoNum type="arabicPeriod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FF0000"/>
                </a:solidFill>
              </a:rPr>
              <a:t>Achondroplasia,</a:t>
            </a:r>
            <a:r>
              <a:rPr lang="en-US" altLang="en-US" sz="1800" b="1" dirty="0">
                <a:solidFill>
                  <a:srgbClr val="000000"/>
                </a:solidFill>
              </a:rPr>
              <a:t> a form of dwarfism </a:t>
            </a:r>
            <a:r>
              <a:rPr lang="" altLang="en-US" sz="1800" dirty="0">
                <a:solidFill>
                  <a:srgbClr val="000000"/>
                </a:solidFill>
              </a:rPr>
              <a:t>الق</a:t>
            </a:r>
            <a:r>
              <a:rPr lang="ar-SA" altLang="en-US" sz="1800" dirty="0">
                <a:solidFill>
                  <a:srgbClr val="000000"/>
                </a:solidFill>
              </a:rPr>
              <a:t>ِ</a:t>
            </a:r>
            <a:r>
              <a:rPr lang="" altLang="en-US" sz="1800" dirty="0">
                <a:solidFill>
                  <a:srgbClr val="000000"/>
                </a:solidFill>
              </a:rPr>
              <a:t>زمية</a:t>
            </a:r>
            <a:r>
              <a:rPr lang="en-US" altLang="en-US" sz="1800" b="1" dirty="0">
                <a:solidFill>
                  <a:srgbClr val="000000"/>
                </a:solidFill>
              </a:rPr>
              <a:t>, </a:t>
            </a:r>
            <a:r>
              <a:rPr lang="ar-SA" altLang="en-US" sz="1800" b="1" dirty="0">
                <a:solidFill>
                  <a:srgbClr val="000000"/>
                </a:solidFill>
              </a:rPr>
              <a:t>                                          </a:t>
            </a:r>
            <a:r>
              <a:rPr lang="en-US" altLang="en-US" sz="1800" b="1" dirty="0">
                <a:solidFill>
                  <a:srgbClr val="000000"/>
                </a:solidFill>
              </a:rPr>
              <a:t>has an incidence of one case in 10,000 people.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Heterozygous individuals have the dwarf phenotype.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Those who are not achodroplastic dwarfs are                                              homozygous recessive for this trait.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09600" indent="-609600" defTabSz="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FF"/>
                </a:solidFill>
              </a:rPr>
              <a:t>Lethal dominant alleles are much less common                                           than lethal recessives because if a lethal                                                dominant kills an offspring before it can mature                                           and reproduce, the allele will not be passed on                                             to future generations.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14339" name="Text Box 4"/>
          <p:cNvSpPr txBox="1"/>
          <p:nvPr/>
        </p:nvSpPr>
        <p:spPr>
          <a:xfrm>
            <a:off x="304800" y="3810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2400" b="1" u="sng" dirty="0">
                <a:solidFill>
                  <a:srgbClr val="0000FF"/>
                </a:solidFill>
                <a:latin typeface="Arial" panose="020B0604020202020204" pitchFamily="34" charset="0"/>
              </a:rPr>
              <a:t>B- Dominantly inherited disorders</a:t>
            </a: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2514600"/>
            <a:ext cx="2660650" cy="3657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97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charRg st="97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31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charRg st="231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82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6">
                                            <p:txEl>
                                              <p:charRg st="282" end="4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10" end="7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charRg st="410" end="7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362" name="Picture 8" descr="CarmenLealDavidPock"/>
          <p:cNvPicPr>
            <a:picLocks noChangeAspect="1"/>
          </p:cNvPicPr>
          <p:nvPr>
            <p:ph type="clipArt" sz="half"/>
          </p:nvPr>
        </p:nvPicPr>
        <p:blipFill>
          <a:blip r:embed="rId1"/>
          <a:srcRect l="14510" r="6863"/>
          <a:stretch>
            <a:fillRect/>
          </a:stretch>
        </p:blipFill>
        <p:spPr>
          <a:xfrm>
            <a:off x="5235575" y="2654300"/>
            <a:ext cx="3594100" cy="3514725"/>
          </a:xfrm>
          <a:ln/>
        </p:spPr>
      </p:pic>
      <p:sp>
        <p:nvSpPr>
          <p:cNvPr id="15363" name="Text Box 6"/>
          <p:cNvSpPr txBox="1"/>
          <p:nvPr/>
        </p:nvSpPr>
        <p:spPr>
          <a:xfrm>
            <a:off x="457200" y="609600"/>
            <a:ext cx="8534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2- Huntington’s disease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 degenerative </a:t>
            </a:r>
            <a:r>
              <a:rPr lang="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ضُمور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disease of the nervous system.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l"/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l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 dominant lethal allele has no obvious phenotypic effect until an </a:t>
            </a:r>
            <a:r>
              <a:rPr lang="en-US" altLang="en-US" sz="2400" b="1" dirty="0">
                <a:latin typeface="Arial" panose="020B0604020202020204" pitchFamily="34" charset="0"/>
              </a:rPr>
              <a:t>individual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is about 35 to 45 years old.</a:t>
            </a:r>
            <a:endParaRPr lang="en-US" altLang="x-none" sz="2400" dirty="0">
              <a:latin typeface="Arial" panose="020B0604020202020204" pitchFamily="34" charset="0"/>
            </a:endParaRPr>
          </a:p>
        </p:txBody>
      </p:sp>
      <p:sp>
        <p:nvSpPr>
          <p:cNvPr id="15364" name="Text Box 7"/>
          <p:cNvSpPr txBox="1"/>
          <p:nvPr/>
        </p:nvSpPr>
        <p:spPr>
          <a:xfrm>
            <a:off x="304800" y="2819400"/>
            <a:ext cx="44958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deterioration of the nervous system is irreversible and inevitably fatal </a:t>
            </a:r>
            <a:r>
              <a:rPr lang="ar-SA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مُميت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Huntington's disease results in an eventual loss of both mental and physical control. 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is also known as Huntington's chorea (means "dance-like movements“) refers to the uncontrolled motions.</a:t>
            </a:r>
            <a:endParaRPr lang="en-US" alt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other disorders have a multifactorial</a:t>
            </a:r>
            <a:br>
              <a:rPr lang="en-GB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basis.</a:t>
            </a:r>
            <a:endParaRPr lang="en-US" altLang="x-none" dirty="0"/>
          </a:p>
        </p:txBody>
      </p:sp>
      <p:sp>
        <p:nvSpPr>
          <p:cNvPr id="16387" name="Rectangle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795838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have a genetic component plus a significant environmental influence.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 disorders include</a:t>
            </a:r>
            <a:r>
              <a:rPr lang="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disease, diabetes, cancer, alcoholism, and certain mental illnesses, such a schizophrenia and manic-depressive disorder.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cases, the hereditary component is 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polygenic.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genes 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cardiovascular health, making some of us more likely to than others to heart attacks and strokes.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present, little is understood about the genetic contribution to most multifactorial diseases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71596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x-none" sz="2800" b="1" dirty="0">
                <a:solidFill>
                  <a:srgbClr val="0000FF"/>
                </a:solidFill>
              </a:rPr>
              <a:t>Summary of the Human Genetic Disorders</a:t>
            </a:r>
            <a:endParaRPr lang="en-US" altLang="x-none" sz="2800" b="1" dirty="0">
              <a:solidFill>
                <a:srgbClr val="0000FF"/>
              </a:solidFill>
            </a:endParaRPr>
          </a:p>
        </p:txBody>
      </p:sp>
      <p:sp>
        <p:nvSpPr>
          <p:cNvPr id="17412" name="Rectangle 3"/>
          <p:cNvSpPr>
            <a:spLocks noGrp="1"/>
          </p:cNvSpPr>
          <p:nvPr>
            <p:ph idx="1"/>
          </p:nvPr>
        </p:nvSpPr>
        <p:spPr>
          <a:xfrm>
            <a:off x="76200" y="1295400"/>
            <a:ext cx="8610600" cy="4830763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b="1" dirty="0"/>
              <a:t>Autosome - Any chromosome other than a sex chromosome</a:t>
            </a:r>
            <a:endParaRPr lang="en-US" altLang="en-US" sz="2400" b="1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b="1" dirty="0"/>
              <a:t>Genetic disorders caused by genes on autosomes are called autosomal disorders</a:t>
            </a:r>
            <a:endParaRPr lang="en-US" altLang="en-US" sz="2400" b="1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None/>
            </a:pPr>
            <a:r>
              <a:rPr lang="en-US" altLang="en-US" sz="2400" b="1" dirty="0"/>
              <a:t> </a:t>
            </a:r>
            <a:endParaRPr lang="en-US" altLang="en-US" sz="2400" b="1" dirty="0"/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Some genetic disorders are </a:t>
            </a:r>
            <a:r>
              <a:rPr lang="en-US" altLang="en-US" sz="2400" b="1" dirty="0">
                <a:solidFill>
                  <a:srgbClr val="0000FF"/>
                </a:solidFill>
              </a:rPr>
              <a:t>autosomal dominant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has the disorder</a:t>
            </a:r>
            <a:endParaRPr lang="en-US" altLang="en-US" sz="1800" b="1" dirty="0"/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has the disorder</a:t>
            </a:r>
            <a:endParaRPr lang="en-US" altLang="en-US" sz="1800" b="1" dirty="0"/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does NOT have disorder</a:t>
            </a:r>
            <a:endParaRPr lang="en-US" altLang="en-US" sz="1800" b="1" dirty="0"/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  <a:buNone/>
            </a:pPr>
            <a:endParaRPr lang="en-US" altLang="en-US" sz="1800" b="1" dirty="0"/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Other genetic disorders are </a:t>
            </a:r>
            <a:r>
              <a:rPr lang="en-US" altLang="en-US" sz="2400" b="1" dirty="0">
                <a:solidFill>
                  <a:srgbClr val="0000FF"/>
                </a:solidFill>
              </a:rPr>
              <a:t>autosomal recessive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does NOT have disorder</a:t>
            </a:r>
            <a:endParaRPr lang="en-US" altLang="en-US" sz="1800" b="1" dirty="0"/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does NOT have disorder, but is a </a:t>
            </a:r>
            <a:r>
              <a:rPr lang="en-US" altLang="en-US" sz="1800" b="1" u="sng" dirty="0">
                <a:solidFill>
                  <a:srgbClr val="FF0000"/>
                </a:solidFill>
              </a:rPr>
              <a:t>carrier</a:t>
            </a:r>
            <a:endParaRPr lang="en-US" altLang="en-US" sz="1800" b="1" u="sng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1800" b="1" dirty="0"/>
              <a:t>An individual with aa DOES have the disorder</a:t>
            </a:r>
            <a:endParaRPr lang="en-US" altLang="en-US" sz="1800" b="1" dirty="0"/>
          </a:p>
        </p:txBody>
      </p:sp>
      <p:sp>
        <p:nvSpPr>
          <p:cNvPr id="17413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  <a:ln/>
        </p:spPr>
        <p:txBody>
          <a:bodyPr vert="horz" wrap="square" lIns="91440" tIns="45720" rIns="91440" bIns="45720" anchor="ctr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18435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" altLang="en-US" sz="1400" dirty="0">
                <a:ea typeface="MS PGothic" panose="020B0600070205080204" pitchFamily="34" charset="-128"/>
              </a:rPr>
            </a:fld>
            <a:endParaRPr lang="" altLang="en-US" sz="1400" dirty="0">
              <a:ea typeface="MS PGothic" panose="020B0600070205080204" pitchFamily="34" charset="-128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46313"/>
            <a:ext cx="4549775" cy="2743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ar-SA" altLang="en-US" sz="1000" dirty="0">
                <a:ea typeface="MS PGothic" panose="020B0600070205080204" pitchFamily="34" charset="-128"/>
              </a:rPr>
            </a:fld>
            <a:endParaRPr lang="ar-SA" altLang="en-US" sz="1000" dirty="0">
              <a:ea typeface="MS PGothic" panose="020B0600070205080204" pitchFamily="34" charset="-128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b="1" u="sng" dirty="0"/>
              <a:t>Objectives</a:t>
            </a:r>
            <a:endParaRPr lang="en-US" altLang="en-US" b="1" u="sng" dirty="0"/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Law of Independent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Assortment.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Recessively Inherited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Disorders.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Cystic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Fibrosis.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-Sachs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Sickle-Cell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Dominantly Inherited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Disorders.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Achondroplasia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Huntington’s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Disorders.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rcRect l="9192"/>
          <a:stretch>
            <a:fillRect/>
          </a:stretch>
        </p:blipFill>
        <p:spPr>
          <a:xfrm>
            <a:off x="660400" y="3078163"/>
            <a:ext cx="3987800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/>
          <p:nvPr/>
        </p:nvSpPr>
        <p:spPr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00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49300" y="1752600"/>
            <a:ext cx="77851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kern="1200" cap="none" spc="0" normalizeH="0" baseline="0" noProof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Mendelian</a:t>
            </a:r>
            <a:r>
              <a:rPr kumimoji="0" lang="en-US" altLang="en-US" sz="2800" b="1" kern="1200" cap="none" spc="0" normalizeH="0" baseline="0" noProof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Inheritance in Humans</a:t>
            </a:r>
            <a:endParaRPr kumimoji="0" lang="en-US" altLang="en-US" sz="2800" b="1" kern="120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8"/>
          <p:cNvSpPr/>
          <p:nvPr/>
        </p:nvSpPr>
        <p:spPr>
          <a:xfrm>
            <a:off x="660400" y="2762250"/>
            <a:ext cx="7924800" cy="363855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1143000" y="609600"/>
            <a:ext cx="647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MENDEL  AND THE GENE IDEA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4267200" y="2971800"/>
            <a:ext cx="4219575" cy="31829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42925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Mendel’s experiments that followed the inheritance of flower color or other characters focused on only a single character </a:t>
            </a:r>
            <a:r>
              <a:rPr lang="en-US" altLang="en-US" sz="2000" b="1" i="1" dirty="0">
                <a:solidFill>
                  <a:srgbClr val="000000"/>
                </a:solidFill>
              </a:rPr>
              <a:t>via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monohybrid</a:t>
            </a:r>
            <a:r>
              <a:rPr lang="en-US" altLang="en-US" sz="2000" b="1" dirty="0">
                <a:solidFill>
                  <a:srgbClr val="000000"/>
                </a:solidFill>
              </a:rPr>
              <a:t> crosses </a:t>
            </a:r>
            <a:r>
              <a:rPr lang="" altLang="en-US" sz="1800" dirty="0">
                <a:solidFill>
                  <a:srgbClr val="000000"/>
                </a:solidFill>
              </a:rPr>
              <a:t>التزاوج أحاد</a:t>
            </a:r>
            <a:r>
              <a:rPr lang="ar-SA" altLang="en-US" sz="1800" dirty="0">
                <a:solidFill>
                  <a:srgbClr val="000000"/>
                </a:solidFill>
              </a:rPr>
              <a:t>ي</a:t>
            </a:r>
            <a:r>
              <a:rPr lang="" altLang="en-US" sz="1800" dirty="0">
                <a:solidFill>
                  <a:srgbClr val="000000"/>
                </a:solidFill>
              </a:rPr>
              <a:t> الصفة</a:t>
            </a:r>
            <a:r>
              <a:rPr lang="en-US" altLang="en-US" sz="2000" b="1" dirty="0">
                <a:solidFill>
                  <a:srgbClr val="000000"/>
                </a:solidFill>
              </a:rPr>
              <a:t>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He </a:t>
            </a:r>
            <a:r>
              <a:rPr lang="en-US" altLang="en-US" sz="2000" b="1" dirty="0">
                <a:solidFill>
                  <a:srgbClr val="FF0000"/>
                </a:solidFill>
              </a:rPr>
              <a:t>conducted</a:t>
            </a:r>
            <a:r>
              <a:rPr lang="en-US" altLang="en-US" sz="2000" b="1" dirty="0">
                <a:solidFill>
                  <a:srgbClr val="000000"/>
                </a:solidFill>
              </a:rPr>
              <a:t> other experiments in which he followed the inheritance of two different characters (a </a:t>
            </a:r>
            <a:r>
              <a:rPr lang="en-US" altLang="en-US" sz="2000" b="1" dirty="0">
                <a:solidFill>
                  <a:srgbClr val="FF0000"/>
                </a:solidFill>
              </a:rPr>
              <a:t>dihybrid</a:t>
            </a:r>
            <a:r>
              <a:rPr lang="en-US" altLang="en-US" sz="2000" b="1" dirty="0">
                <a:solidFill>
                  <a:srgbClr val="000000"/>
                </a:solidFill>
              </a:rPr>
              <a:t> cross </a:t>
            </a:r>
            <a:r>
              <a:rPr lang="" altLang="en-US" sz="1800" dirty="0">
                <a:solidFill>
                  <a:srgbClr val="000000"/>
                </a:solidFill>
              </a:rPr>
              <a:t>التزاوج ثنائ</a:t>
            </a:r>
            <a:r>
              <a:rPr lang="ar-SA" altLang="en-US" sz="1800" dirty="0">
                <a:solidFill>
                  <a:srgbClr val="000000"/>
                </a:solidFill>
              </a:rPr>
              <a:t>ي</a:t>
            </a:r>
            <a:r>
              <a:rPr lang="" altLang="en-US" sz="1800" dirty="0">
                <a:solidFill>
                  <a:srgbClr val="000000"/>
                </a:solidFill>
              </a:rPr>
              <a:t> الصفة</a:t>
            </a:r>
            <a:r>
              <a:rPr lang="en-US" altLang="en-US" sz="2000" b="1" dirty="0">
                <a:solidFill>
                  <a:srgbClr val="000000"/>
                </a:solidFill>
              </a:rPr>
              <a:t>).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In one dihybrid cross experiment, Mendel studied the inheritance of seed </a:t>
            </a:r>
            <a:r>
              <a:rPr lang="en-US" altLang="en-US" sz="2000" b="1" dirty="0">
                <a:solidFill>
                  <a:srgbClr val="0000FF"/>
                </a:solidFill>
              </a:rPr>
              <a:t>color</a:t>
            </a:r>
            <a:r>
              <a:rPr lang="en-US" altLang="en-US" sz="2000" b="1" dirty="0">
                <a:solidFill>
                  <a:srgbClr val="000000"/>
                </a:solidFill>
              </a:rPr>
              <a:t> and seed </a:t>
            </a:r>
            <a:r>
              <a:rPr lang="en-US" altLang="en-US" sz="2000" b="1" dirty="0">
                <a:solidFill>
                  <a:srgbClr val="FF0000"/>
                </a:solidFill>
              </a:rPr>
              <a:t>shape</a:t>
            </a:r>
            <a:r>
              <a:rPr lang="en-US" altLang="en-US" sz="2000" b="1" dirty="0">
                <a:solidFill>
                  <a:srgbClr val="000000"/>
                </a:solidFill>
              </a:rPr>
              <a:t>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 allele for </a:t>
            </a:r>
            <a:r>
              <a:rPr lang="en-US" altLang="en-US" sz="2400" b="1" dirty="0">
                <a:solidFill>
                  <a:srgbClr val="FF9900"/>
                </a:solidFill>
              </a:rPr>
              <a:t>yellow seeds</a:t>
            </a:r>
            <a:r>
              <a:rPr lang="en-US" altLang="en-US" sz="1800" b="1" dirty="0">
                <a:solidFill>
                  <a:srgbClr val="000000"/>
                </a:solidFill>
              </a:rPr>
              <a:t> (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="1" dirty="0">
                <a:solidFill>
                  <a:srgbClr val="000000"/>
                </a:solidFill>
              </a:rPr>
              <a:t>) is dominant </a:t>
            </a:r>
            <a:r>
              <a:rPr lang="en-US" altLang="en-US" sz="1800" b="1" dirty="0">
                <a:solidFill>
                  <a:srgbClr val="FF0000"/>
                </a:solidFill>
              </a:rPr>
              <a:t>compared </a:t>
            </a:r>
            <a:r>
              <a:rPr lang="en-US" altLang="en-US" sz="1800" b="1" dirty="0">
                <a:solidFill>
                  <a:srgbClr val="000000"/>
                </a:solidFill>
              </a:rPr>
              <a:t>to the allele for </a:t>
            </a:r>
            <a:r>
              <a:rPr lang="en-US" altLang="en-US" sz="2400" b="1" dirty="0">
                <a:solidFill>
                  <a:srgbClr val="009900"/>
                </a:solidFill>
              </a:rPr>
              <a:t>green seeds</a:t>
            </a:r>
            <a:r>
              <a:rPr lang="en-US" altLang="en-US" sz="1800" b="1" dirty="0">
                <a:solidFill>
                  <a:srgbClr val="000000"/>
                </a:solidFill>
              </a:rPr>
              <a:t> (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="1" dirty="0">
                <a:solidFill>
                  <a:srgbClr val="000000"/>
                </a:solidFill>
              </a:rPr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 allele for round seeds (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800" b="1" dirty="0">
                <a:solidFill>
                  <a:srgbClr val="000000"/>
                </a:solidFill>
              </a:rPr>
              <a:t>) is dominant </a:t>
            </a:r>
            <a:r>
              <a:rPr lang="en-US" altLang="en-US" sz="1800" b="1" dirty="0">
                <a:solidFill>
                  <a:srgbClr val="FF0000"/>
                </a:solidFill>
              </a:rPr>
              <a:t>compared </a:t>
            </a:r>
            <a:r>
              <a:rPr lang="en-US" altLang="en-US" sz="1800" b="1" dirty="0">
                <a:solidFill>
                  <a:srgbClr val="000000"/>
                </a:solidFill>
              </a:rPr>
              <a:t>to the allele for wrinkled seeds (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800" b="1" dirty="0">
                <a:solidFill>
                  <a:srgbClr val="000000"/>
                </a:solidFill>
              </a:rPr>
              <a:t>)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Mendel crossed true-breeding plants that had </a:t>
            </a:r>
            <a:r>
              <a:rPr lang="en-US" altLang="en-US" sz="2000" b="1" u="sng" dirty="0">
                <a:solidFill>
                  <a:srgbClr val="0000FF"/>
                </a:solidFill>
              </a:rPr>
              <a:t>yellow</a:t>
            </a:r>
            <a:r>
              <a:rPr lang="en-US" altLang="en-US" sz="2000" b="1" u="sng" dirty="0">
                <a:solidFill>
                  <a:srgbClr val="000000"/>
                </a:solidFill>
              </a:rPr>
              <a:t> &amp; </a:t>
            </a:r>
            <a:r>
              <a:rPr lang="en-US" altLang="en-US" sz="2000" b="1" u="sng" dirty="0">
                <a:solidFill>
                  <a:srgbClr val="FF0000"/>
                </a:solidFill>
              </a:rPr>
              <a:t>round</a:t>
            </a:r>
            <a:r>
              <a:rPr lang="en-US" altLang="en-US" sz="2000" b="1" u="sng" dirty="0">
                <a:solidFill>
                  <a:srgbClr val="000000"/>
                </a:solidFill>
              </a:rPr>
              <a:t> seeds</a:t>
            </a:r>
            <a:r>
              <a:rPr lang="en-US" altLang="en-US" sz="2000" b="1" dirty="0">
                <a:solidFill>
                  <a:srgbClr val="000000"/>
                </a:solidFill>
              </a:rPr>
              <a:t> (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altLang="en-US" sz="2000" b="1" dirty="0">
                <a:solidFill>
                  <a:srgbClr val="000000"/>
                </a:solidFill>
              </a:rPr>
              <a:t>) with true-breeding plants that has </a:t>
            </a:r>
            <a:r>
              <a:rPr lang="en-US" altLang="en-US" sz="2000" b="1" u="sng" dirty="0">
                <a:solidFill>
                  <a:srgbClr val="0000FF"/>
                </a:solidFill>
              </a:rPr>
              <a:t>green</a:t>
            </a:r>
            <a:r>
              <a:rPr lang="en-US" altLang="en-US" sz="2000" b="1" u="sng" dirty="0">
                <a:solidFill>
                  <a:srgbClr val="000000"/>
                </a:solidFill>
              </a:rPr>
              <a:t> &amp; </a:t>
            </a:r>
            <a:r>
              <a:rPr lang="en-US" altLang="en-US" sz="2000" b="1" u="sng" dirty="0">
                <a:solidFill>
                  <a:srgbClr val="FF0000"/>
                </a:solidFill>
              </a:rPr>
              <a:t>wrinkled</a:t>
            </a:r>
            <a:r>
              <a:rPr lang="en-US" altLang="en-US" sz="2000" b="1" u="sng" dirty="0">
                <a:solidFill>
                  <a:srgbClr val="000000"/>
                </a:solidFill>
              </a:rPr>
              <a:t> seeds</a:t>
            </a:r>
            <a:r>
              <a:rPr lang="en-US" altLang="en-US" sz="2000" b="1" dirty="0">
                <a:solidFill>
                  <a:srgbClr val="000000"/>
                </a:solidFill>
              </a:rPr>
              <a:t> (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altLang="en-US" sz="2000" b="1" dirty="0">
                <a:solidFill>
                  <a:srgbClr val="000000"/>
                </a:solidFill>
              </a:rPr>
              <a:t>). 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762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en-US" sz="2400" b="1" u="sng" dirty="0">
                <a:solidFill>
                  <a:schemeClr val="tx1"/>
                </a:solidFill>
              </a:rPr>
              <a:t>2- The law of Independent Assortment: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rgbClr val="0000FF"/>
                </a:solidFill>
              </a:rPr>
              <a:t>      each pair of alleles segregates into gametes independently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5124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167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charRg st="167" end="3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304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charRg st="304" end="3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399" end="4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charRg st="399" end="4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487" end="5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charRg st="487" end="5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577" end="7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4">
                                            <p:txEl>
                                              <p:charRg st="577" end="7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152400" y="228600"/>
            <a:ext cx="8382000" cy="1001713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The two pairs of alleles segregate </a:t>
            </a:r>
            <a:r>
              <a:rPr lang="en-US" altLang="en-US" sz="2000" b="1" dirty="0">
                <a:solidFill>
                  <a:srgbClr val="0000FF"/>
                </a:solidFill>
              </a:rPr>
              <a:t>independently</a:t>
            </a:r>
            <a:r>
              <a:rPr lang="en-US" altLang="en-US" sz="2000" b="1" dirty="0">
                <a:solidFill>
                  <a:srgbClr val="000000"/>
                </a:solidFill>
              </a:rPr>
              <a:t> of each other.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 presence of one specific allele for one trait has no impact </a:t>
            </a:r>
            <a:r>
              <a:rPr lang="" altLang="en-US" sz="1800" b="1" dirty="0">
                <a:solidFill>
                  <a:srgbClr val="000000"/>
                </a:solidFill>
              </a:rPr>
              <a:t>تأثير</a:t>
            </a:r>
            <a:r>
              <a:rPr lang="en-US" altLang="en-US" sz="1800" b="1" dirty="0">
                <a:solidFill>
                  <a:srgbClr val="000000"/>
                </a:solidFill>
              </a:rPr>
              <a:t> on the presence of a specific allele for the second trait.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/>
          <p:nvPr/>
        </p:nvSpPr>
        <p:spPr>
          <a:xfrm>
            <a:off x="76200" y="1631950"/>
            <a:ext cx="4876800" cy="5114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 and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each with four classes of alleles combine, there would be 16 equally probable ways in which the alleles can combine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combinations produce four distinct phenotypes in a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9:3:3:1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consistent with Mendel’s results.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character appeared to be inherited independently.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l="46141" b="3990"/>
          <a:stretch>
            <a:fillRect/>
          </a:stretch>
        </p:blipFill>
        <p:spPr>
          <a:xfrm>
            <a:off x="5060950" y="1631950"/>
            <a:ext cx="4083050" cy="4876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64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charRg st="64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charRg st="64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x-none" u="sng" dirty="0"/>
              <a:t>The Law of Independent Assortment</a:t>
            </a:r>
            <a:endParaRPr lang="en-US" altLang="x-none" u="sng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ln/>
        </p:spPr>
        <p:txBody>
          <a:bodyPr vert="horz" wrap="square" lIns="91440" tIns="45720" rIns="91440" bIns="45720" anchor="t"/>
          <a:p>
            <a:r>
              <a:rPr lang="en-US" altLang="x-none" dirty="0"/>
              <a:t>The </a:t>
            </a:r>
            <a:r>
              <a:rPr lang="en-US" altLang="x-none" b="1" dirty="0"/>
              <a:t>law of independent assortment</a:t>
            </a:r>
            <a:r>
              <a:rPr lang="en-US" altLang="x-none" dirty="0"/>
              <a:t>, which states that </a:t>
            </a:r>
            <a:r>
              <a:rPr lang="en-US" altLang="x-none" i="1" dirty="0"/>
              <a:t>two or more genes assort independently—that is, each pair of alleles segregates independently of each other pair of alleles—during gamete formation.</a:t>
            </a:r>
            <a:endParaRPr lang="en-US" altLang="x-none"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" altLang="x-none" sz="1400" dirty="0"/>
            </a:fld>
            <a:endParaRPr lang="" altLang="x-none" sz="1400" dirty="0"/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2895600" y="1447800"/>
            <a:ext cx="5334000" cy="5257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397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sz="2400" b="1" u="sng" dirty="0"/>
              <a:t>Mendel’s law of Independent assortment (</a:t>
            </a:r>
            <a:r>
              <a:rPr sz="1800" b="1" u="sng" dirty="0">
                <a:solidFill>
                  <a:srgbClr val="FF0000"/>
                </a:solidFill>
              </a:rPr>
              <a:t>Dihybrid cross</a:t>
            </a:r>
            <a:r>
              <a:rPr sz="2400" b="1" u="sng" dirty="0"/>
              <a:t>)</a:t>
            </a:r>
            <a:endParaRPr sz="2400" b="1" u="sng" dirty="0"/>
          </a:p>
        </p:txBody>
      </p:sp>
      <p:sp>
        <p:nvSpPr>
          <p:cNvPr id="18436" name="Text Box 4"/>
          <p:cNvSpPr txBox="1"/>
          <p:nvPr/>
        </p:nvSpPr>
        <p:spPr>
          <a:xfrm>
            <a:off x="457200" y="838200"/>
            <a:ext cx="845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It is a mating between two parent plants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different</a:t>
            </a:r>
            <a:r>
              <a:rPr lang="en-GB" altLang="en-US" sz="2000" b="1" dirty="0">
                <a:latin typeface="Arial" panose="020B0604020202020204" pitchFamily="34" charset="0"/>
              </a:rPr>
              <a:t> in two characters.</a:t>
            </a:r>
            <a:endParaRPr lang="en-GB" altLang="en-US"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6200" y="2057400"/>
            <a:ext cx="1295400" cy="1282700"/>
            <a:chOff x="1632" y="940"/>
            <a:chExt cx="816" cy="808"/>
          </a:xfrm>
        </p:grpSpPr>
        <p:sp>
          <p:nvSpPr>
            <p:cNvPr id="8238" name="Oval 6"/>
            <p:cNvSpPr>
              <a:spLocks noChangeArrowheads="1"/>
            </p:cNvSpPr>
            <p:nvPr/>
          </p:nvSpPr>
          <p:spPr bwMode="auto">
            <a:xfrm>
              <a:off x="1968" y="105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39" name="Text Box 7"/>
            <p:cNvSpPr txBox="1"/>
            <p:nvPr/>
          </p:nvSpPr>
          <p:spPr>
            <a:xfrm>
              <a:off x="1632" y="94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0" name="Text Box 8"/>
            <p:cNvSpPr txBox="1"/>
            <p:nvPr/>
          </p:nvSpPr>
          <p:spPr>
            <a:xfrm>
              <a:off x="1632" y="1344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1" name="Line 9"/>
            <p:cNvSpPr/>
            <p:nvPr/>
          </p:nvSpPr>
          <p:spPr>
            <a:xfrm>
              <a:off x="1872" y="1152"/>
              <a:ext cx="24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42" name="Line 10"/>
            <p:cNvSpPr/>
            <p:nvPr/>
          </p:nvSpPr>
          <p:spPr>
            <a:xfrm flipV="1">
              <a:off x="1872" y="1440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11"/>
          <p:cNvGrpSpPr/>
          <p:nvPr/>
        </p:nvGrpSpPr>
        <p:grpSpPr>
          <a:xfrm>
            <a:off x="125413" y="4083050"/>
            <a:ext cx="1246187" cy="1403350"/>
            <a:chOff x="192" y="2140"/>
            <a:chExt cx="785" cy="884"/>
          </a:xfrm>
        </p:grpSpPr>
        <p:sp>
          <p:nvSpPr>
            <p:cNvPr id="8233" name="Text Box 12"/>
            <p:cNvSpPr txBox="1"/>
            <p:nvPr/>
          </p:nvSpPr>
          <p:spPr>
            <a:xfrm>
              <a:off x="192" y="214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4" name="Freeform 13"/>
            <p:cNvSpPr/>
            <p:nvPr/>
          </p:nvSpPr>
          <p:spPr bwMode="auto">
            <a:xfrm>
              <a:off x="480" y="2360"/>
              <a:ext cx="497" cy="430"/>
            </a:xfrm>
            <a:custGeom>
              <a:avLst/>
              <a:gdLst>
                <a:gd name="T0" fmla="*/ 126 w 394"/>
                <a:gd name="T1" fmla="*/ 59 h 367"/>
                <a:gd name="T2" fmla="*/ 254 w 394"/>
                <a:gd name="T3" fmla="*/ 0 h 367"/>
                <a:gd name="T4" fmla="*/ 368 w 394"/>
                <a:gd name="T5" fmla="*/ 9 h 367"/>
                <a:gd name="T6" fmla="*/ 411 w 394"/>
                <a:gd name="T7" fmla="*/ 20 h 367"/>
                <a:gd name="T8" fmla="*/ 474 w 394"/>
                <a:gd name="T9" fmla="*/ 108 h 367"/>
                <a:gd name="T10" fmla="*/ 496 w 394"/>
                <a:gd name="T11" fmla="*/ 137 h 367"/>
                <a:gd name="T12" fmla="*/ 484 w 394"/>
                <a:gd name="T13" fmla="*/ 303 h 367"/>
                <a:gd name="T14" fmla="*/ 285 w 394"/>
                <a:gd name="T15" fmla="*/ 430 h 367"/>
                <a:gd name="T16" fmla="*/ 169 w 394"/>
                <a:gd name="T17" fmla="*/ 411 h 367"/>
                <a:gd name="T18" fmla="*/ 32 w 394"/>
                <a:gd name="T19" fmla="*/ 342 h 367"/>
                <a:gd name="T20" fmla="*/ 21 w 394"/>
                <a:gd name="T21" fmla="*/ 313 h 367"/>
                <a:gd name="T22" fmla="*/ 0 w 394"/>
                <a:gd name="T23" fmla="*/ 284 h 367"/>
                <a:gd name="T24" fmla="*/ 43 w 394"/>
                <a:gd name="T25" fmla="*/ 108 h 367"/>
                <a:gd name="T26" fmla="*/ 126 w 394"/>
                <a:gd name="T27" fmla="*/ 59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4" h="367">
                  <a:moveTo>
                    <a:pt x="100" y="50"/>
                  </a:moveTo>
                  <a:cubicBezTo>
                    <a:pt x="131" y="20"/>
                    <a:pt x="161" y="13"/>
                    <a:pt x="201" y="0"/>
                  </a:cubicBezTo>
                  <a:cubicBezTo>
                    <a:pt x="231" y="3"/>
                    <a:pt x="262" y="4"/>
                    <a:pt x="292" y="8"/>
                  </a:cubicBezTo>
                  <a:cubicBezTo>
                    <a:pt x="304" y="10"/>
                    <a:pt x="317" y="9"/>
                    <a:pt x="326" y="17"/>
                  </a:cubicBezTo>
                  <a:cubicBezTo>
                    <a:pt x="349" y="37"/>
                    <a:pt x="359" y="67"/>
                    <a:pt x="376" y="92"/>
                  </a:cubicBezTo>
                  <a:cubicBezTo>
                    <a:pt x="382" y="100"/>
                    <a:pt x="393" y="117"/>
                    <a:pt x="393" y="117"/>
                  </a:cubicBezTo>
                  <a:cubicBezTo>
                    <a:pt x="390" y="164"/>
                    <a:pt x="394" y="213"/>
                    <a:pt x="384" y="259"/>
                  </a:cubicBezTo>
                  <a:cubicBezTo>
                    <a:pt x="369" y="326"/>
                    <a:pt x="283" y="358"/>
                    <a:pt x="226" y="367"/>
                  </a:cubicBezTo>
                  <a:cubicBezTo>
                    <a:pt x="191" y="363"/>
                    <a:pt x="165" y="364"/>
                    <a:pt x="134" y="351"/>
                  </a:cubicBezTo>
                  <a:cubicBezTo>
                    <a:pt x="95" y="334"/>
                    <a:pt x="65" y="306"/>
                    <a:pt x="25" y="292"/>
                  </a:cubicBezTo>
                  <a:cubicBezTo>
                    <a:pt x="22" y="284"/>
                    <a:pt x="21" y="275"/>
                    <a:pt x="17" y="267"/>
                  </a:cubicBezTo>
                  <a:cubicBezTo>
                    <a:pt x="12" y="258"/>
                    <a:pt x="0" y="252"/>
                    <a:pt x="0" y="242"/>
                  </a:cubicBezTo>
                  <a:cubicBezTo>
                    <a:pt x="0" y="214"/>
                    <a:pt x="19" y="127"/>
                    <a:pt x="34" y="92"/>
                  </a:cubicBezTo>
                  <a:cubicBezTo>
                    <a:pt x="39" y="80"/>
                    <a:pt x="100" y="15"/>
                    <a:pt x="100" y="5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</a:ln>
            <a:effectLst>
              <a:outerShdw dist="74053" dir="3542175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35" name="Text Box 14"/>
            <p:cNvSpPr txBox="1"/>
            <p:nvPr/>
          </p:nvSpPr>
          <p:spPr>
            <a:xfrm>
              <a:off x="192" y="2620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6" name="Line 15"/>
            <p:cNvSpPr/>
            <p:nvPr/>
          </p:nvSpPr>
          <p:spPr>
            <a:xfrm>
              <a:off x="384" y="2428"/>
              <a:ext cx="288" cy="1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37" name="Line 16"/>
            <p:cNvSpPr/>
            <p:nvPr/>
          </p:nvSpPr>
          <p:spPr>
            <a:xfrm flipV="1">
              <a:off x="384" y="2716"/>
              <a:ext cx="144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17"/>
          <p:cNvGrpSpPr/>
          <p:nvPr/>
        </p:nvGrpSpPr>
        <p:grpSpPr>
          <a:xfrm>
            <a:off x="3505200" y="2438400"/>
            <a:ext cx="762000" cy="1371600"/>
            <a:chOff x="2208" y="1440"/>
            <a:chExt cx="480" cy="864"/>
          </a:xfrm>
        </p:grpSpPr>
        <p:sp>
          <p:nvSpPr>
            <p:cNvPr id="8230" name="Text Box 18"/>
            <p:cNvSpPr txBox="1"/>
            <p:nvPr/>
          </p:nvSpPr>
          <p:spPr>
            <a:xfrm>
              <a:off x="2208" y="201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1" name="Text Box 19"/>
            <p:cNvSpPr txBox="1"/>
            <p:nvPr/>
          </p:nvSpPr>
          <p:spPr>
            <a:xfrm>
              <a:off x="2400" y="201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2" name="Line 20"/>
            <p:cNvSpPr/>
            <p:nvPr/>
          </p:nvSpPr>
          <p:spPr>
            <a:xfrm>
              <a:off x="2448" y="1440"/>
              <a:ext cx="0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21"/>
          <p:cNvGrpSpPr/>
          <p:nvPr/>
        </p:nvGrpSpPr>
        <p:grpSpPr>
          <a:xfrm>
            <a:off x="6934200" y="2514600"/>
            <a:ext cx="762000" cy="1295400"/>
            <a:chOff x="4368" y="1488"/>
            <a:chExt cx="480" cy="816"/>
          </a:xfrm>
        </p:grpSpPr>
        <p:sp>
          <p:nvSpPr>
            <p:cNvPr id="8227" name="Text Box 22"/>
            <p:cNvSpPr txBox="1"/>
            <p:nvPr/>
          </p:nvSpPr>
          <p:spPr>
            <a:xfrm>
              <a:off x="4368" y="201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28" name="Text Box 23"/>
            <p:cNvSpPr txBox="1"/>
            <p:nvPr/>
          </p:nvSpPr>
          <p:spPr>
            <a:xfrm>
              <a:off x="4560" y="201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29" name="Line 24"/>
            <p:cNvSpPr/>
            <p:nvPr/>
          </p:nvSpPr>
          <p:spPr>
            <a:xfrm>
              <a:off x="4560" y="1488"/>
              <a:ext cx="0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" name="Group 25"/>
          <p:cNvGrpSpPr/>
          <p:nvPr/>
        </p:nvGrpSpPr>
        <p:grpSpPr>
          <a:xfrm>
            <a:off x="4953000" y="4495800"/>
            <a:ext cx="1219200" cy="990600"/>
            <a:chOff x="3120" y="2832"/>
            <a:chExt cx="768" cy="624"/>
          </a:xfrm>
        </p:grpSpPr>
        <p:sp>
          <p:nvSpPr>
            <p:cNvPr id="8222" name="Oval 26"/>
            <p:cNvSpPr/>
            <p:nvPr/>
          </p:nvSpPr>
          <p:spPr>
            <a:xfrm>
              <a:off x="3120" y="2832"/>
              <a:ext cx="720" cy="62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456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3168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3320" y="29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3600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3886200" y="3810000"/>
            <a:ext cx="3276600" cy="990600"/>
            <a:chOff x="2448" y="2304"/>
            <a:chExt cx="2064" cy="624"/>
          </a:xfrm>
        </p:grpSpPr>
        <p:sp>
          <p:nvSpPr>
            <p:cNvPr id="8220" name="Line 32"/>
            <p:cNvSpPr/>
            <p:nvPr/>
          </p:nvSpPr>
          <p:spPr>
            <a:xfrm>
              <a:off x="2448" y="2304"/>
              <a:ext cx="672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21" name="Line 33"/>
            <p:cNvSpPr/>
            <p:nvPr/>
          </p:nvSpPr>
          <p:spPr>
            <a:xfrm flipH="1">
              <a:off x="3888" y="2304"/>
              <a:ext cx="624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3962400" y="5805488"/>
            <a:ext cx="3429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800" b="1" i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GB" sz="2800" b="1" kern="1200" cap="none" spc="0" normalizeH="0" baseline="-2500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2800" b="1" i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Yellow Round</a:t>
            </a:r>
            <a:endParaRPr kumimoji="0" lang="en-GB" sz="2800" b="1" i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35"/>
          <p:cNvGrpSpPr/>
          <p:nvPr/>
        </p:nvGrpSpPr>
        <p:grpSpPr>
          <a:xfrm>
            <a:off x="3276600" y="1600200"/>
            <a:ext cx="4495800" cy="914400"/>
            <a:chOff x="2064" y="1008"/>
            <a:chExt cx="2832" cy="576"/>
          </a:xfrm>
        </p:grpSpPr>
        <p:grpSp>
          <p:nvGrpSpPr>
            <p:cNvPr id="8205" name="Group 36"/>
            <p:cNvGrpSpPr/>
            <p:nvPr/>
          </p:nvGrpSpPr>
          <p:grpSpPr>
            <a:xfrm>
              <a:off x="2064" y="1008"/>
              <a:ext cx="768" cy="528"/>
              <a:chOff x="1344" y="912"/>
              <a:chExt cx="768" cy="528"/>
            </a:xfrm>
          </p:grpSpPr>
          <p:sp>
            <p:nvSpPr>
              <p:cNvPr id="8213" name="Oval 37"/>
              <p:cNvSpPr/>
              <p:nvPr/>
            </p:nvSpPr>
            <p:spPr>
              <a:xfrm>
                <a:off x="1392" y="912"/>
                <a:ext cx="672" cy="528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14" name="Group 38"/>
              <p:cNvGrpSpPr/>
              <p:nvPr/>
            </p:nvGrpSpPr>
            <p:grpSpPr>
              <a:xfrm>
                <a:off x="1344" y="1008"/>
                <a:ext cx="432" cy="288"/>
                <a:chOff x="1392" y="912"/>
                <a:chExt cx="432" cy="288"/>
              </a:xfrm>
            </p:grpSpPr>
            <p:sp>
              <p:nvSpPr>
                <p:cNvPr id="184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92" y="91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Y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36" y="91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Y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15" name="Group 41"/>
              <p:cNvGrpSpPr/>
              <p:nvPr/>
            </p:nvGrpSpPr>
            <p:grpSpPr>
              <a:xfrm>
                <a:off x="1680" y="1008"/>
                <a:ext cx="432" cy="288"/>
                <a:chOff x="2016" y="1584"/>
                <a:chExt cx="432" cy="288"/>
              </a:xfrm>
            </p:grpSpPr>
            <p:sp>
              <p:nvSpPr>
                <p:cNvPr id="184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16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206" name="Group 44"/>
            <p:cNvGrpSpPr/>
            <p:nvPr/>
          </p:nvGrpSpPr>
          <p:grpSpPr>
            <a:xfrm>
              <a:off x="4224" y="1056"/>
              <a:ext cx="672" cy="528"/>
              <a:chOff x="4320" y="912"/>
              <a:chExt cx="672" cy="528"/>
            </a:xfrm>
          </p:grpSpPr>
          <p:sp>
            <p:nvSpPr>
              <p:cNvPr id="8208" name="Freeform 45"/>
              <p:cNvSpPr/>
              <p:nvPr/>
            </p:nvSpPr>
            <p:spPr>
              <a:xfrm>
                <a:off x="4320" y="912"/>
                <a:ext cx="576" cy="528"/>
              </a:xfrm>
              <a:custGeom>
                <a:avLst/>
                <a:gdLst>
                  <a:gd name="txL" fmla="*/ 0 w 394"/>
                  <a:gd name="txT" fmla="*/ 0 h 367"/>
                  <a:gd name="txR" fmla="*/ 394 w 394"/>
                  <a:gd name="txB" fmla="*/ 367 h 367"/>
                </a:gdLst>
                <a:ahLst/>
                <a:cxnLst>
                  <a:cxn ang="0">
                    <a:pos x="1421" y="643"/>
                  </a:cxn>
                  <a:cxn ang="0">
                    <a:pos x="2874" y="0"/>
                  </a:cxn>
                  <a:cxn ang="0">
                    <a:pos x="4165" y="104"/>
                  </a:cxn>
                  <a:cxn ang="0">
                    <a:pos x="4655" y="216"/>
                  </a:cxn>
                  <a:cxn ang="0">
                    <a:pos x="5368" y="1170"/>
                  </a:cxn>
                  <a:cxn ang="0">
                    <a:pos x="5614" y="1492"/>
                  </a:cxn>
                  <a:cxn ang="0">
                    <a:pos x="5478" y="3312"/>
                  </a:cxn>
                  <a:cxn ang="0">
                    <a:pos x="3221" y="4682"/>
                  </a:cxn>
                  <a:cxn ang="0">
                    <a:pos x="1920" y="4482"/>
                  </a:cxn>
                  <a:cxn ang="0">
                    <a:pos x="360" y="3722"/>
                  </a:cxn>
                  <a:cxn ang="0">
                    <a:pos x="246" y="3401"/>
                  </a:cxn>
                  <a:cxn ang="0">
                    <a:pos x="0" y="3089"/>
                  </a:cxn>
                  <a:cxn ang="0">
                    <a:pos x="487" y="1170"/>
                  </a:cxn>
                  <a:cxn ang="0">
                    <a:pos x="1421" y="643"/>
                  </a:cxn>
                </a:cxnLst>
                <a:rect l="txL" t="txT" r="txR" b="txB"/>
                <a:pathLst>
                  <a:path w="394" h="367">
                    <a:moveTo>
                      <a:pt x="100" y="50"/>
                    </a:moveTo>
                    <a:cubicBezTo>
                      <a:pt x="131" y="20"/>
                      <a:pt x="161" y="13"/>
                      <a:pt x="201" y="0"/>
                    </a:cubicBezTo>
                    <a:cubicBezTo>
                      <a:pt x="231" y="3"/>
                      <a:pt x="262" y="4"/>
                      <a:pt x="292" y="8"/>
                    </a:cubicBezTo>
                    <a:cubicBezTo>
                      <a:pt x="304" y="10"/>
                      <a:pt x="317" y="9"/>
                      <a:pt x="326" y="17"/>
                    </a:cubicBezTo>
                    <a:cubicBezTo>
                      <a:pt x="349" y="37"/>
                      <a:pt x="359" y="67"/>
                      <a:pt x="376" y="92"/>
                    </a:cubicBezTo>
                    <a:cubicBezTo>
                      <a:pt x="382" y="100"/>
                      <a:pt x="393" y="117"/>
                      <a:pt x="393" y="117"/>
                    </a:cubicBezTo>
                    <a:cubicBezTo>
                      <a:pt x="390" y="164"/>
                      <a:pt x="394" y="213"/>
                      <a:pt x="384" y="259"/>
                    </a:cubicBezTo>
                    <a:cubicBezTo>
                      <a:pt x="369" y="326"/>
                      <a:pt x="283" y="358"/>
                      <a:pt x="226" y="367"/>
                    </a:cubicBezTo>
                    <a:cubicBezTo>
                      <a:pt x="191" y="363"/>
                      <a:pt x="165" y="364"/>
                      <a:pt x="134" y="351"/>
                    </a:cubicBezTo>
                    <a:cubicBezTo>
                      <a:pt x="95" y="334"/>
                      <a:pt x="65" y="306"/>
                      <a:pt x="25" y="292"/>
                    </a:cubicBezTo>
                    <a:cubicBezTo>
                      <a:pt x="22" y="284"/>
                      <a:pt x="21" y="275"/>
                      <a:pt x="17" y="267"/>
                    </a:cubicBezTo>
                    <a:cubicBezTo>
                      <a:pt x="12" y="258"/>
                      <a:pt x="0" y="252"/>
                      <a:pt x="0" y="242"/>
                    </a:cubicBezTo>
                    <a:cubicBezTo>
                      <a:pt x="0" y="214"/>
                      <a:pt x="19" y="127"/>
                      <a:pt x="34" y="92"/>
                    </a:cubicBezTo>
                    <a:cubicBezTo>
                      <a:pt x="39" y="80"/>
                      <a:pt x="100" y="15"/>
                      <a:pt x="100" y="5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09" name="Group 46"/>
              <p:cNvGrpSpPr/>
              <p:nvPr/>
            </p:nvGrpSpPr>
            <p:grpSpPr>
              <a:xfrm>
                <a:off x="4608" y="1008"/>
                <a:ext cx="384" cy="288"/>
                <a:chOff x="4608" y="960"/>
                <a:chExt cx="384" cy="288"/>
              </a:xfrm>
            </p:grpSpPr>
            <p:sp>
              <p:nvSpPr>
                <p:cNvPr id="1847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608" y="96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704" y="96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marR="0" algn="l" defTabSz="914400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kumimoji="0" lang="en-GB" sz="2400" b="1" kern="1200" cap="none" spc="0" normalizeH="0" baseline="0" noProof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</a:t>
                  </a:r>
                  <a:endPara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481" name="Text Box 49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GB" sz="2400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yy</a:t>
                </a:r>
                <a:endPara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>
              <a:off x="3216" y="1008"/>
              <a:ext cx="432" cy="5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48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GB" sz="4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/>
      <p:bldP spid="18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2133600" y="76200"/>
            <a:ext cx="4991100" cy="1066800"/>
            <a:chOff x="1344" y="48"/>
            <a:chExt cx="3144" cy="672"/>
          </a:xfrm>
        </p:grpSpPr>
        <p:grpSp>
          <p:nvGrpSpPr>
            <p:cNvPr id="9267" name="Group 3"/>
            <p:cNvGrpSpPr/>
            <p:nvPr/>
          </p:nvGrpSpPr>
          <p:grpSpPr>
            <a:xfrm>
              <a:off x="1344" y="48"/>
              <a:ext cx="792" cy="624"/>
              <a:chOff x="1200" y="192"/>
              <a:chExt cx="792" cy="624"/>
            </a:xfrm>
          </p:grpSpPr>
          <p:sp>
            <p:nvSpPr>
              <p:cNvPr id="9275" name="Oval 4"/>
              <p:cNvSpPr>
                <a:spLocks noChangeArrowheads="1"/>
              </p:cNvSpPr>
              <p:nvPr/>
            </p:nvSpPr>
            <p:spPr bwMode="auto">
              <a:xfrm>
                <a:off x="1200" y="192"/>
                <a:ext cx="720" cy="6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  <a:effectLst>
                <a:outerShdw dist="81320" dir="8480412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76" name="Text Box 5"/>
              <p:cNvSpPr txBox="1"/>
              <p:nvPr/>
            </p:nvSpPr>
            <p:spPr>
              <a:xfrm>
                <a:off x="1536" y="312"/>
                <a:ext cx="28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alt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7" name="Text Box 6"/>
              <p:cNvSpPr txBox="1"/>
              <p:nvPr/>
            </p:nvSpPr>
            <p:spPr>
              <a:xfrm>
                <a:off x="1248" y="320"/>
                <a:ext cx="28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GB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8" name="Text Box 7"/>
              <p:cNvSpPr txBox="1"/>
              <p:nvPr/>
            </p:nvSpPr>
            <p:spPr>
              <a:xfrm>
                <a:off x="1400" y="312"/>
                <a:ext cx="2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GB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9" name="Text Box 8"/>
              <p:cNvSpPr txBox="1"/>
              <p:nvPr/>
            </p:nvSpPr>
            <p:spPr>
              <a:xfrm>
                <a:off x="1704" y="336"/>
                <a:ext cx="2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688" y="153"/>
              <a:ext cx="432" cy="5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48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GB" sz="4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69" name="Group 10"/>
            <p:cNvGrpSpPr/>
            <p:nvPr/>
          </p:nvGrpSpPr>
          <p:grpSpPr>
            <a:xfrm>
              <a:off x="3696" y="96"/>
              <a:ext cx="792" cy="624"/>
              <a:chOff x="1200" y="192"/>
              <a:chExt cx="792" cy="624"/>
            </a:xfrm>
          </p:grpSpPr>
          <p:sp>
            <p:nvSpPr>
              <p:cNvPr id="9270" name="Oval 11"/>
              <p:cNvSpPr>
                <a:spLocks noChangeArrowheads="1"/>
              </p:cNvSpPr>
              <p:nvPr/>
            </p:nvSpPr>
            <p:spPr bwMode="auto">
              <a:xfrm>
                <a:off x="1200" y="192"/>
                <a:ext cx="720" cy="6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  <a:effectLst>
                <a:outerShdw dist="81320" dir="8480412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71" name="Text Box 12"/>
              <p:cNvSpPr txBox="1"/>
              <p:nvPr/>
            </p:nvSpPr>
            <p:spPr>
              <a:xfrm>
                <a:off x="1536" y="312"/>
                <a:ext cx="28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alt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2" name="Text Box 13"/>
              <p:cNvSpPr txBox="1"/>
              <p:nvPr/>
            </p:nvSpPr>
            <p:spPr>
              <a:xfrm>
                <a:off x="1248" y="320"/>
                <a:ext cx="28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GB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3" name="Text Box 14"/>
              <p:cNvSpPr txBox="1"/>
              <p:nvPr/>
            </p:nvSpPr>
            <p:spPr>
              <a:xfrm>
                <a:off x="1400" y="312"/>
                <a:ext cx="2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GB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74" name="Text Box 15"/>
              <p:cNvSpPr txBox="1"/>
              <p:nvPr/>
            </p:nvSpPr>
            <p:spPr>
              <a:xfrm>
                <a:off x="1704" y="336"/>
                <a:ext cx="2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en-GB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16"/>
          <p:cNvGrpSpPr/>
          <p:nvPr/>
        </p:nvGrpSpPr>
        <p:grpSpPr>
          <a:xfrm>
            <a:off x="533400" y="1295400"/>
            <a:ext cx="7848600" cy="4114800"/>
            <a:chOff x="336" y="816"/>
            <a:chExt cx="4944" cy="2592"/>
          </a:xfrm>
        </p:grpSpPr>
        <p:sp>
          <p:nvSpPr>
            <p:cNvPr id="9229" name="Rectangle 17"/>
            <p:cNvSpPr/>
            <p:nvPr/>
          </p:nvSpPr>
          <p:spPr>
            <a:xfrm>
              <a:off x="4104" y="2832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en-GB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yyrr</a:t>
              </a:r>
              <a:endParaRPr lang="en-GB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0" name="Rectangle 18"/>
            <p:cNvSpPr/>
            <p:nvPr/>
          </p:nvSpPr>
          <p:spPr>
            <a:xfrm>
              <a:off x="2976" y="2832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1" name="Rectangle 19"/>
            <p:cNvSpPr/>
            <p:nvPr/>
          </p:nvSpPr>
          <p:spPr>
            <a:xfrm>
              <a:off x="1848" y="2832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2" name="Rectangle 20"/>
            <p:cNvSpPr/>
            <p:nvPr/>
          </p:nvSpPr>
          <p:spPr>
            <a:xfrm>
              <a:off x="720" y="2832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3" name="Rectangle 21"/>
            <p:cNvSpPr/>
            <p:nvPr/>
          </p:nvSpPr>
          <p:spPr>
            <a:xfrm>
              <a:off x="4104" y="2256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4" name="Rectangle 22"/>
            <p:cNvSpPr/>
            <p:nvPr/>
          </p:nvSpPr>
          <p:spPr>
            <a:xfrm>
              <a:off x="2976" y="2256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en-GB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yyRR</a:t>
              </a:r>
              <a:endParaRPr lang="en-GB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5" name="Rectangle 23"/>
            <p:cNvSpPr/>
            <p:nvPr/>
          </p:nvSpPr>
          <p:spPr>
            <a:xfrm>
              <a:off x="1848" y="2256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6" name="Rectangle 24"/>
            <p:cNvSpPr/>
            <p:nvPr/>
          </p:nvSpPr>
          <p:spPr>
            <a:xfrm>
              <a:off x="720" y="2256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7" name="Rectangle 25"/>
            <p:cNvSpPr/>
            <p:nvPr/>
          </p:nvSpPr>
          <p:spPr>
            <a:xfrm>
              <a:off x="4104" y="1680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8" name="Rectangle 26"/>
            <p:cNvSpPr/>
            <p:nvPr/>
          </p:nvSpPr>
          <p:spPr>
            <a:xfrm>
              <a:off x="2976" y="1680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9" name="Rectangle 27"/>
            <p:cNvSpPr/>
            <p:nvPr/>
          </p:nvSpPr>
          <p:spPr>
            <a:xfrm>
              <a:off x="1848" y="1680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en-GB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YYrr</a:t>
              </a:r>
              <a:endParaRPr lang="en-GB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0" name="Rectangle 28"/>
            <p:cNvSpPr/>
            <p:nvPr/>
          </p:nvSpPr>
          <p:spPr>
            <a:xfrm>
              <a:off x="720" y="1680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1" name="Rectangle 29"/>
            <p:cNvSpPr/>
            <p:nvPr/>
          </p:nvSpPr>
          <p:spPr>
            <a:xfrm>
              <a:off x="4104" y="1104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2" name="Rectangle 30"/>
            <p:cNvSpPr/>
            <p:nvPr/>
          </p:nvSpPr>
          <p:spPr>
            <a:xfrm>
              <a:off x="2976" y="1104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3" name="Rectangle 31"/>
            <p:cNvSpPr/>
            <p:nvPr/>
          </p:nvSpPr>
          <p:spPr>
            <a:xfrm>
              <a:off x="1848" y="1104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4" name="Rectangle 32"/>
            <p:cNvSpPr/>
            <p:nvPr/>
          </p:nvSpPr>
          <p:spPr>
            <a:xfrm>
              <a:off x="720" y="1104"/>
              <a:ext cx="112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en-GB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YYRR</a:t>
              </a:r>
              <a:endParaRPr lang="en-GB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5" name="Line 33"/>
            <p:cNvSpPr/>
            <p:nvPr/>
          </p:nvSpPr>
          <p:spPr>
            <a:xfrm>
              <a:off x="720" y="1104"/>
              <a:ext cx="451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6" name="Line 34"/>
            <p:cNvSpPr/>
            <p:nvPr/>
          </p:nvSpPr>
          <p:spPr>
            <a:xfrm>
              <a:off x="720" y="1680"/>
              <a:ext cx="451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7" name="Line 35"/>
            <p:cNvSpPr/>
            <p:nvPr/>
          </p:nvSpPr>
          <p:spPr>
            <a:xfrm>
              <a:off x="720" y="2256"/>
              <a:ext cx="451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8" name="Line 36"/>
            <p:cNvSpPr/>
            <p:nvPr/>
          </p:nvSpPr>
          <p:spPr>
            <a:xfrm>
              <a:off x="720" y="2832"/>
              <a:ext cx="451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9" name="Line 37"/>
            <p:cNvSpPr/>
            <p:nvPr/>
          </p:nvSpPr>
          <p:spPr>
            <a:xfrm>
              <a:off x="720" y="3408"/>
              <a:ext cx="451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0" name="Line 38"/>
            <p:cNvSpPr/>
            <p:nvPr/>
          </p:nvSpPr>
          <p:spPr>
            <a:xfrm>
              <a:off x="720" y="1104"/>
              <a:ext cx="0" cy="2304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1" name="Line 39"/>
            <p:cNvSpPr/>
            <p:nvPr/>
          </p:nvSpPr>
          <p:spPr>
            <a:xfrm>
              <a:off x="1848" y="1104"/>
              <a:ext cx="0" cy="230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2" name="Line 40"/>
            <p:cNvSpPr/>
            <p:nvPr/>
          </p:nvSpPr>
          <p:spPr>
            <a:xfrm>
              <a:off x="2976" y="1104"/>
              <a:ext cx="0" cy="230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3" name="Line 41"/>
            <p:cNvSpPr/>
            <p:nvPr/>
          </p:nvSpPr>
          <p:spPr>
            <a:xfrm>
              <a:off x="4104" y="1104"/>
              <a:ext cx="0" cy="230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4" name="Line 42"/>
            <p:cNvSpPr/>
            <p:nvPr/>
          </p:nvSpPr>
          <p:spPr>
            <a:xfrm>
              <a:off x="5232" y="1104"/>
              <a:ext cx="0" cy="2304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9" name="Text Box 43"/>
            <p:cNvSpPr txBox="1">
              <a:spLocks noChangeArrowheads="1"/>
            </p:cNvSpPr>
            <p:nvPr/>
          </p:nvSpPr>
          <p:spPr bwMode="auto">
            <a:xfrm>
              <a:off x="1152" y="81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500" name="Text Box 44"/>
            <p:cNvSpPr txBox="1">
              <a:spLocks noChangeArrowheads="1"/>
            </p:cNvSpPr>
            <p:nvPr/>
          </p:nvSpPr>
          <p:spPr bwMode="auto">
            <a:xfrm>
              <a:off x="2256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r>
                <a:rPr kumimoji="0" lang="en-GB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501" name="Text Box 45"/>
            <p:cNvSpPr txBox="1">
              <a:spLocks noChangeArrowheads="1"/>
            </p:cNvSpPr>
            <p:nvPr/>
          </p:nvSpPr>
          <p:spPr bwMode="auto">
            <a:xfrm>
              <a:off x="3312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258" name="Text Box 46"/>
            <p:cNvSpPr txBox="1"/>
            <p:nvPr/>
          </p:nvSpPr>
          <p:spPr>
            <a:xfrm>
              <a:off x="4464" y="816"/>
              <a:ext cx="38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yr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503" name="Text Box 47"/>
            <p:cNvSpPr txBox="1">
              <a:spLocks noChangeArrowheads="1"/>
            </p:cNvSpPr>
            <p:nvPr/>
          </p:nvSpPr>
          <p:spPr bwMode="auto">
            <a:xfrm>
              <a:off x="336" y="120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504" name="Text Box 48"/>
            <p:cNvSpPr txBox="1">
              <a:spLocks noChangeArrowheads="1"/>
            </p:cNvSpPr>
            <p:nvPr/>
          </p:nvSpPr>
          <p:spPr bwMode="auto">
            <a:xfrm>
              <a:off x="384" y="17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r>
                <a:rPr kumimoji="0" lang="en-GB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505" name="Text Box 49"/>
            <p:cNvSpPr txBox="1">
              <a:spLocks noChangeArrowheads="1"/>
            </p:cNvSpPr>
            <p:nvPr/>
          </p:nvSpPr>
          <p:spPr bwMode="auto">
            <a:xfrm>
              <a:off x="384" y="23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r>
                <a:rPr kumimoji="0" lang="en-GB" sz="24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506" name="Text Box 50"/>
            <p:cNvSpPr txBox="1">
              <a:spLocks noChangeArrowheads="1"/>
            </p:cNvSpPr>
            <p:nvPr/>
          </p:nvSpPr>
          <p:spPr bwMode="auto">
            <a:xfrm>
              <a:off x="384" y="296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yr</a:t>
              </a:r>
              <a:endParaRPr kumimoji="0" lang="en-GB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263" name="Text Box 51"/>
            <p:cNvSpPr txBox="1"/>
            <p:nvPr/>
          </p:nvSpPr>
          <p:spPr>
            <a:xfrm>
              <a:off x="816" y="1468"/>
              <a:ext cx="105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GB" altLang="en-US" sz="1600" b="1" dirty="0">
                  <a:latin typeface="Arial" panose="020B0604020202020204" pitchFamily="34" charset="0"/>
                </a:rPr>
                <a:t>Yellow Round</a:t>
              </a:r>
              <a:endParaRPr lang="en-GB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9264" name="Text Box 52"/>
            <p:cNvSpPr txBox="1"/>
            <p:nvPr/>
          </p:nvSpPr>
          <p:spPr>
            <a:xfrm>
              <a:off x="1872" y="2044"/>
              <a:ext cx="115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GB" altLang="en-US" dirty="0">
                  <a:latin typeface="Arial" panose="020B0604020202020204" pitchFamily="34" charset="0"/>
                </a:rPr>
                <a:t>Yellow </a:t>
              </a:r>
              <a:r>
                <a:rPr lang="en-GB" altLang="en-US" sz="1600" b="1" dirty="0">
                  <a:latin typeface="Arial" panose="020B0604020202020204" pitchFamily="34" charset="0"/>
                </a:rPr>
                <a:t>Wrinkled</a:t>
              </a:r>
              <a:endParaRPr lang="en-GB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9265" name="Text Box 53"/>
            <p:cNvSpPr txBox="1"/>
            <p:nvPr/>
          </p:nvSpPr>
          <p:spPr>
            <a:xfrm>
              <a:off x="2928" y="2601"/>
              <a:ext cx="120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GB" altLang="en-US" dirty="0">
                  <a:latin typeface="Arial" panose="020B0604020202020204" pitchFamily="34" charset="0"/>
                </a:rPr>
                <a:t>Green Round</a:t>
              </a:r>
              <a:endParaRPr lang="en-GB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66" name="Text Box 54"/>
            <p:cNvSpPr txBox="1"/>
            <p:nvPr/>
          </p:nvSpPr>
          <p:spPr>
            <a:xfrm>
              <a:off x="4032" y="3177"/>
              <a:ext cx="124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latin typeface="Arial" panose="020B0604020202020204" pitchFamily="34" charset="0"/>
                </a:rPr>
                <a:t>Green</a:t>
              </a:r>
              <a:r>
                <a:rPr lang="en-GB" altLang="en-US" dirty="0">
                  <a:latin typeface="Arial" panose="020B0604020202020204" pitchFamily="34" charset="0"/>
                </a:rPr>
                <a:t> </a:t>
              </a:r>
              <a:r>
                <a:rPr lang="en-GB" altLang="en-US" b="1" dirty="0">
                  <a:latin typeface="Arial" panose="020B0604020202020204" pitchFamily="34" charset="0"/>
                </a:rPr>
                <a:t>Wrinkled</a:t>
              </a:r>
              <a:endParaRPr lang="en-GB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220" name="Text Box 55"/>
          <p:cNvSpPr txBox="1"/>
          <p:nvPr/>
        </p:nvSpPr>
        <p:spPr>
          <a:xfrm>
            <a:off x="76200" y="6186488"/>
            <a:ext cx="2743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GB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 sz="2400" b="1" baseline="-25000" dirty="0">
                <a:latin typeface="Arial" panose="020B0604020202020204" pitchFamily="34" charset="0"/>
              </a:rPr>
              <a:t>2:  </a:t>
            </a:r>
            <a:r>
              <a:rPr lang="en-GB" altLang="en-US" b="1" dirty="0">
                <a:latin typeface="Arial" panose="020B0604020202020204" pitchFamily="34" charset="0"/>
              </a:rPr>
              <a:t>% of Phenotype ?</a:t>
            </a:r>
            <a:endParaRPr lang="en-GB" altLang="en-US" b="1" baseline="-25000" dirty="0">
              <a:latin typeface="Arial" panose="020B0604020202020204" pitchFamily="34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685800" y="1219200"/>
            <a:ext cx="7543800" cy="4495800"/>
            <a:chOff x="432" y="768"/>
            <a:chExt cx="4752" cy="2832"/>
          </a:xfrm>
        </p:grpSpPr>
        <p:grpSp>
          <p:nvGrpSpPr>
            <p:cNvPr id="9222" name="Group 59"/>
            <p:cNvGrpSpPr/>
            <p:nvPr/>
          </p:nvGrpSpPr>
          <p:grpSpPr>
            <a:xfrm>
              <a:off x="5040" y="768"/>
              <a:ext cx="144" cy="288"/>
              <a:chOff x="4944" y="624"/>
              <a:chExt cx="144" cy="288"/>
            </a:xfrm>
          </p:grpSpPr>
          <p:sp>
            <p:nvSpPr>
              <p:cNvPr id="9227" name="Oval 57"/>
              <p:cNvSpPr/>
              <p:nvPr/>
            </p:nvSpPr>
            <p:spPr>
              <a:xfrm>
                <a:off x="4944" y="768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8" name="Line 58"/>
              <p:cNvSpPr/>
              <p:nvPr/>
            </p:nvSpPr>
            <p:spPr>
              <a:xfrm flipV="1">
                <a:off x="5040" y="624"/>
                <a:ext cx="48" cy="144"/>
              </a:xfrm>
              <a:prstGeom prst="line">
                <a:avLst/>
              </a:prstGeom>
              <a:ln w="57150" cap="flat" cmpd="sng">
                <a:solidFill>
                  <a:srgbClr val="0033CC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9223" name="Group 65"/>
            <p:cNvGrpSpPr/>
            <p:nvPr/>
          </p:nvGrpSpPr>
          <p:grpSpPr>
            <a:xfrm>
              <a:off x="432" y="3264"/>
              <a:ext cx="144" cy="336"/>
              <a:chOff x="288" y="3264"/>
              <a:chExt cx="144" cy="336"/>
            </a:xfrm>
          </p:grpSpPr>
          <p:sp>
            <p:nvSpPr>
              <p:cNvPr id="9224" name="Oval 60"/>
              <p:cNvSpPr/>
              <p:nvPr/>
            </p:nvSpPr>
            <p:spPr>
              <a:xfrm>
                <a:off x="288" y="326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5" name="Line 63"/>
              <p:cNvSpPr/>
              <p:nvPr/>
            </p:nvSpPr>
            <p:spPr>
              <a:xfrm>
                <a:off x="360" y="3408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6" name="Line 64"/>
              <p:cNvSpPr/>
              <p:nvPr/>
            </p:nvSpPr>
            <p:spPr>
              <a:xfrm>
                <a:off x="288" y="3504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0242" name="Group 10"/>
          <p:cNvGrpSpPr/>
          <p:nvPr/>
        </p:nvGrpSpPr>
        <p:grpSpPr>
          <a:xfrm>
            <a:off x="7315200" y="1828800"/>
            <a:ext cx="1676400" cy="2286000"/>
            <a:chOff x="3825" y="1152"/>
            <a:chExt cx="1839" cy="2208"/>
          </a:xfrm>
        </p:grpSpPr>
        <p:pic>
          <p:nvPicPr>
            <p:cNvPr id="10246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25" y="1152"/>
              <a:ext cx="1839" cy="22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4847" y="1152"/>
              <a:ext cx="817" cy="2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en-US" sz="1000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Albinism</a:t>
              </a:r>
              <a:endParaRPr kumimoji="0" lang="en-GB" sz="10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626" name="Rectangle 2"/>
          <p:cNvSpPr>
            <a:spLocks noGrp="1"/>
          </p:cNvSpPr>
          <p:nvPr>
            <p:ph idx="1"/>
          </p:nvPr>
        </p:nvSpPr>
        <p:spPr>
          <a:xfrm>
            <a:off x="228600" y="1219200"/>
            <a:ext cx="7086600" cy="563880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Thousands of genetic disorders, including disabling </a:t>
            </a:r>
            <a:r>
              <a:rPr lang="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الإعاقة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deadly hereditary diseases, are inherited as simple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recessive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traits.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range from the relatively mild (albinism) to life-threatening (cystic fibrosis).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Heterozygotes have a normal phenotype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one “normal” allele produces enough of the   required factors (for normal trait).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recessively inherited disorder  shows up only in the individuals who inherit 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recessive allele</a:t>
            </a:r>
            <a:r>
              <a:rPr lang="en-US" alt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parents.</a:t>
            </a:r>
            <a:endParaRPr lang="en-US" altLang="en-US" sz="2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individuals who lack the disorder are either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homozgyous dominant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heterozygous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member may have no clear phenotypic effects, but is a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may transmit a recessive allele to their offspring.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people with recessive disorders are born from carrier parents with normal phenotypes.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carriers have a 1/4 chance of having a child with the disorder, 1/2 chance of a carrier, and 1/4 free.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08900" cy="762000"/>
          </a:xfrm>
          <a:ln/>
        </p:spPr>
        <p:txBody>
          <a:bodyPr vert="horz" wrap="square" lIns="91440" tIns="45720" rIns="91440" bIns="45720" anchor="ctr"/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Many human disorders follow Mendelian patterns of inheritance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245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3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charRg st="133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220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charRg st="220" end="3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348" end="4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charRg st="348" end="4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469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charRg st="469" end="5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58" end="6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charRg st="558" end="6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689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charRg st="689" end="7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780" end="8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26">
                                            <p:txEl>
                                              <p:charRg st="780" end="8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7208</Words>
  <Application>WPS Presentation</Application>
  <PresentationFormat>On-screen Show (4:3)</PresentationFormat>
  <Paragraphs>247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MS PGothic</vt:lpstr>
      <vt:lpstr>Impact</vt:lpstr>
      <vt:lpstr>FranklinGotTDemCon</vt:lpstr>
      <vt:lpstr>Times New Roman</vt:lpstr>
      <vt:lpstr>FranklinGotTDemCon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153</cp:revision>
  <dcterms:created xsi:type="dcterms:W3CDTF">2006-04-07T07:53:54Z</dcterms:created>
  <dcterms:modified xsi:type="dcterms:W3CDTF">2018-01-22T20:22:09Z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41AD9498-46FC-444C-8E10-C39A913F4FD6</vt:lpwstr>
  </property>
  <property fmtid="{D5CDD505-2E9C-101B-9397-08002B2CF9AE}" pid="3" name="ArticulatePath">
    <vt:lpwstr>Lecture 23</vt:lpwstr>
  </property>
  <property fmtid="{D5CDD505-2E9C-101B-9397-08002B2CF9AE}" pid="4" name="KSOProductBuildVer">
    <vt:lpwstr>1033-10.2.0.5978</vt:lpwstr>
  </property>
</Properties>
</file>