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3" r:id="rId2"/>
    <p:sldId id="311" r:id="rId3"/>
    <p:sldId id="314" r:id="rId4"/>
    <p:sldId id="257" r:id="rId5"/>
    <p:sldId id="260" r:id="rId6"/>
    <p:sldId id="272" r:id="rId7"/>
    <p:sldId id="273" r:id="rId8"/>
    <p:sldId id="275" r:id="rId9"/>
    <p:sldId id="278" r:id="rId10"/>
    <p:sldId id="315" r:id="rId11"/>
    <p:sldId id="280" r:id="rId12"/>
    <p:sldId id="293" r:id="rId13"/>
    <p:sldId id="285" r:id="rId14"/>
    <p:sldId id="305" r:id="rId15"/>
    <p:sldId id="288" r:id="rId16"/>
    <p:sldId id="306" r:id="rId17"/>
    <p:sldId id="309" r:id="rId18"/>
  </p:sldIdLst>
  <p:sldSz cx="9144000" cy="6858000" type="screen4x3"/>
  <p:notesSz cx="6858000" cy="9144000"/>
  <p:custDataLst>
    <p:tags r:id="rId20"/>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009900"/>
    <a:srgbClr val="0000FF"/>
    <a:srgbClr val="99FF33"/>
    <a:srgbClr val="FF99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4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61544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17282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2</a:t>
            </a:fld>
            <a:endParaRPr lang="en-GB"/>
          </a:p>
        </p:txBody>
      </p:sp>
    </p:spTree>
    <p:extLst>
      <p:ext uri="{BB962C8B-B14F-4D97-AF65-F5344CB8AC3E}">
        <p14:creationId xmlns:p14="http://schemas.microsoft.com/office/powerpoint/2010/main" val="18128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53676-834C-4725-9E2D-22ACD226A935}"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spTree>
    <p:extLst>
      <p:ext uri="{BB962C8B-B14F-4D97-AF65-F5344CB8AC3E}">
        <p14:creationId xmlns:p14="http://schemas.microsoft.com/office/powerpoint/2010/main" val="37506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tif"/></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6.xml"/><Relationship Id="rId7" Type="http://schemas.openxmlformats.org/officeDocument/2006/relationships/image" Target="../media/image1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notesSlide" Target="../notesSlides/notesSlide10.xml"/><Relationship Id="rId10" Type="http://schemas.openxmlformats.org/officeDocument/2006/relationships/image" Target="../media/image17.jpg"/><Relationship Id="rId4" Type="http://schemas.openxmlformats.org/officeDocument/2006/relationships/slideLayout" Target="../slideLayouts/slideLayout2.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1.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9.emf"/><Relationship Id="rId5" Type="http://schemas.openxmlformats.org/officeDocument/2006/relationships/notesSlide" Target="../notesSlides/notesSlide13.xml"/><Relationship Id="rId4" Type="http://schemas.openxmlformats.org/officeDocument/2006/relationships/slideLayout" Target="../slideLayouts/slideLayout2.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0.jpeg"/><Relationship Id="rId5" Type="http://schemas.openxmlformats.org/officeDocument/2006/relationships/notesSlide" Target="../notesSlides/notesSlide14.xml"/><Relationship Id="rId4" Type="http://schemas.openxmlformats.org/officeDocument/2006/relationships/slideLayout" Target="../slideLayouts/slideLayout7.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7.xml"/><Relationship Id="rId7" Type="http://schemas.openxmlformats.org/officeDocument/2006/relationships/image" Target="../media/image13.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0.xml"/><Relationship Id="rId7" Type="http://schemas.openxmlformats.org/officeDocument/2006/relationships/image" Target="../media/image13.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3.xml"/><Relationship Id="rId7" Type="http://schemas.openxmlformats.org/officeDocument/2006/relationships/image" Target="../media/image1.jpeg"/><Relationship Id="rId12" Type="http://schemas.openxmlformats.org/officeDocument/2006/relationships/image" Target="../media/image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7.xml"/><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12" Type="http://schemas.openxmlformats.org/officeDocument/2006/relationships/image" Target="../media/image11.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9.jpeg"/><Relationship Id="rId4" Type="http://schemas.openxmlformats.org/officeDocument/2006/relationships/tags" Target="../tags/tag7.xml"/><Relationship Id="rId9"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0.xml"/><Relationship Id="rId7" Type="http://schemas.openxmlformats.org/officeDocument/2006/relationships/image" Target="../media/image1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3.xml"/><Relationship Id="rId7" Type="http://schemas.openxmlformats.org/officeDocument/2006/relationships/image" Target="../media/image1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18.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wmf"/><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228600" y="0"/>
            <a:ext cx="9244012" cy="6858000"/>
            <a:chOff x="-228600" y="4763"/>
            <a:chExt cx="9244012" cy="6858000"/>
          </a:xfrm>
        </p:grpSpPr>
        <p:grpSp>
          <p:nvGrpSpPr>
            <p:cNvPr id="20" name="Group 10"/>
            <p:cNvGrpSpPr>
              <a:grpSpLocks/>
            </p:cNvGrpSpPr>
            <p:nvPr>
              <p:custDataLst>
                <p:tags r:id="rId2"/>
              </p:custDataLst>
            </p:nvPr>
          </p:nvGrpSpPr>
          <p:grpSpPr bwMode="auto">
            <a:xfrm>
              <a:off x="4800600" y="52388"/>
              <a:ext cx="4214812" cy="6762750"/>
              <a:chOff x="4085582" y="51992"/>
              <a:chExt cx="4929222" cy="6762464"/>
            </a:xfrm>
          </p:grpSpPr>
          <p:sp>
            <p:nvSpPr>
              <p:cNvPr id="26" name="Rectangle 25"/>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7"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20"/>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smtClean="0">
                  <a:ln w="11430"/>
                  <a:solidFill>
                    <a:srgbClr val="00B0F0"/>
                  </a:solidFill>
                  <a:effectLst>
                    <a:outerShdw blurRad="50800" dist="39000" dir="5460000" algn="tl">
                      <a:srgbClr val="000000">
                        <a:alpha val="38000"/>
                      </a:srgbClr>
                    </a:outerShdw>
                  </a:effectLst>
                  <a:latin typeface="Arial Black" panose="020B0A04020102020204" pitchFamily="34" charset="0"/>
                </a:rPr>
                <a:t>Zoology Department</a:t>
              </a:r>
              <a:endParaRPr lang="en-GB" b="1" dirty="0">
                <a:ln w="11430"/>
                <a:solidFill>
                  <a:srgbClr val="00B0F0"/>
                </a:solidFill>
                <a:effectLst>
                  <a:outerShdw blurRad="50800" dist="39000" dir="5460000" algn="tl">
                    <a:srgbClr val="000000">
                      <a:alpha val="38000"/>
                    </a:srgbClr>
                  </a:outerShdw>
                </a:effectLst>
                <a:latin typeface="Arial Black" panose="020B0A04020102020204" pitchFamily="34" charset="0"/>
              </a:endParaRPr>
            </a:p>
          </p:txBody>
        </p:sp>
        <p:sp>
          <p:nvSpPr>
            <p:cNvPr id="22" name="TextBox 21"/>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00B0F0"/>
                  </a:solidFill>
                  <a:effectLst>
                    <a:outerShdw blurRad="50800" dist="39000" dir="5460000" algn="tl">
                      <a:srgbClr val="000000">
                        <a:alpha val="38000"/>
                      </a:srgbClr>
                    </a:outerShdw>
                  </a:effectLst>
                </a:rPr>
                <a:t>College of Science, </a:t>
              </a:r>
            </a:p>
          </p:txBody>
        </p:sp>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4840" r="260"/>
            <a:stretch/>
          </p:blipFill>
          <p:spPr>
            <a:xfrm>
              <a:off x="-228600" y="4763"/>
              <a:ext cx="5029200" cy="6858000"/>
            </a:xfrm>
            <a:prstGeom prst="rect">
              <a:avLst/>
            </a:prstGeom>
          </p:spPr>
        </p:pic>
        <p:pic>
          <p:nvPicPr>
            <p:cNvPr id="25"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6823254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334000" y="3962400"/>
            <a:ext cx="3733800" cy="2667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112713" indent="-112713" algn="r" rtl="1" eaLnBrk="1" hangingPunct="1">
              <a:defRPr/>
            </a:pP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البَلَه المُميت (</a:t>
            </a:r>
            <a:r>
              <a:rPr lang="en-US" sz="14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Tay</a:t>
            </a:r>
            <a:r>
              <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-Sachs</a:t>
            </a: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مرض وراثي نادر يسببه ﭽين متنحي يؤدي إلى نقص نشاط إنزيم هيكسورامينيديز (</a:t>
            </a:r>
            <a:r>
              <a:rPr lang="en-US" sz="14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Hexooraminidase</a:t>
            </a: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ذو العلاقة بتكسير دهون المخ</a:t>
            </a:r>
            <a:r>
              <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(brain lipids) gangliosides </a:t>
            </a: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(المهم في التواصل الخلوي) وعدم تكسيره يقود إلى تراكمه بالخلايا العصبية والاضرار بها.</a:t>
            </a:r>
            <a:endPar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a:p>
            <a:pPr marL="112713" indent="-112713" algn="r" rtl="1" eaLnBrk="1" hangingPunct="1">
              <a:defRPr/>
            </a:pP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تطور المرض يؤدي إلى فقدان السمع، والبصر، وضعف عضلي، وضعف عقلي.</a:t>
            </a:r>
          </a:p>
          <a:p>
            <a:pPr marL="112713" indent="-112713" algn="r" rtl="1" eaLnBrk="1" hangingPunct="1">
              <a:defRPr/>
            </a:pPr>
            <a:r>
              <a:rPr lang="ar-SA"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عادة ما يبدأ ظهور الاعراض في سن الـ 6 شهور ويؤدي غالباً إلى الوفاة في سن الخامسة لعدم توافر علاج لهذا المرض</a:t>
            </a:r>
            <a:endParaRPr lang="en-US" sz="14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p:txBody>
      </p:sp>
      <p:sp>
        <p:nvSpPr>
          <p:cNvPr id="70660" name="Rectangle 4"/>
          <p:cNvSpPr>
            <a:spLocks noChangeArrowheads="1"/>
          </p:cNvSpPr>
          <p:nvPr/>
        </p:nvSpPr>
        <p:spPr bwMode="auto">
          <a:xfrm>
            <a:off x="152400" y="1431925"/>
            <a:ext cx="5715000" cy="2271391"/>
          </a:xfrm>
          <a:prstGeom prst="rect">
            <a:avLst/>
          </a:prstGeom>
          <a:noFill/>
          <a:ln w="9525">
            <a:noFill/>
            <a:miter lim="800000"/>
            <a:headEnd/>
            <a:tailEnd/>
          </a:ln>
          <a:effectLst/>
        </p:spPr>
        <p:txBody>
          <a:bodyPr wrap="square">
            <a:spAutoFit/>
          </a:bodyPr>
          <a:lstStyle/>
          <a:p>
            <a:pPr marL="342900" indent="-323850" algn="l">
              <a:spcBef>
                <a:spcPct val="20000"/>
              </a:spcBef>
              <a:buClr>
                <a:srgbClr val="FF0000"/>
              </a:buClr>
              <a:buFontTx/>
              <a:buAutoNum type="arabicPeriod" startAt="2"/>
              <a:tabLst>
                <a:tab pos="2743200" algn="l"/>
              </a:tabLst>
              <a:defRPr/>
            </a:pPr>
            <a:r>
              <a:rPr lang="en-US" altLang="en-US" sz="2000" b="1" dirty="0" err="1">
                <a:solidFill>
                  <a:srgbClr val="FF0000"/>
                </a:solidFill>
                <a:effectLst>
                  <a:outerShdw blurRad="38100" dist="38100" dir="2700000" algn="tl">
                    <a:srgbClr val="C0C0C0"/>
                  </a:outerShdw>
                </a:effectLst>
              </a:rPr>
              <a:t>Tay</a:t>
            </a:r>
            <a:r>
              <a:rPr lang="en-US" altLang="en-US" sz="2000" b="1" dirty="0">
                <a:solidFill>
                  <a:srgbClr val="FF0000"/>
                </a:solidFill>
                <a:effectLst>
                  <a:outerShdw blurRad="38100" dist="38100" dir="2700000" algn="tl">
                    <a:srgbClr val="C0C0C0"/>
                  </a:outerShdw>
                </a:effectLst>
              </a:rPr>
              <a:t>-Sachs disease </a:t>
            </a:r>
            <a:r>
              <a:rPr lang="en-US" altLang="en-US" sz="1600" b="1" dirty="0">
                <a:effectLst>
                  <a:outerShdw blurRad="38100" dist="38100" dir="2700000" algn="tl">
                    <a:srgbClr val="C0C0C0"/>
                  </a:outerShdw>
                </a:effectLst>
              </a:rPr>
              <a:t>(</a:t>
            </a:r>
            <a:r>
              <a:rPr lang="ar-SA" sz="1600" b="1" dirty="0">
                <a:effectLst>
                  <a:outerShdw blurRad="38100" dist="38100" dir="2700000" algn="tl">
                    <a:srgbClr val="C0C0C0"/>
                  </a:outerShdw>
                </a:effectLst>
              </a:rPr>
              <a:t>البله المميت </a:t>
            </a:r>
            <a:r>
              <a:rPr lang="en-US" altLang="en-US" sz="1600" b="1" dirty="0">
                <a:effectLst>
                  <a:outerShdw blurRad="38100" dist="38100" dir="2700000" algn="tl">
                    <a:srgbClr val="C0C0C0"/>
                  </a:outerShdw>
                </a:effectLst>
              </a:rPr>
              <a:t>):</a:t>
            </a:r>
            <a:r>
              <a:rPr lang="en-US" altLang="en-US" sz="2000" b="1" dirty="0">
                <a:solidFill>
                  <a:srgbClr val="FF0000"/>
                </a:solidFill>
                <a:effectLst>
                  <a:outerShdw blurRad="38100" dist="38100" dir="2700000" algn="tl">
                    <a:srgbClr val="C0C0C0"/>
                  </a:outerShdw>
                </a:effectLst>
              </a:rPr>
              <a:t> </a:t>
            </a:r>
            <a:r>
              <a:rPr lang="en-US" altLang="en-US" sz="1600" dirty="0">
                <a:solidFill>
                  <a:srgbClr val="000000"/>
                </a:solidFill>
                <a:effectLst>
                  <a:outerShdw blurRad="38100" dist="38100" dir="2700000" algn="tl">
                    <a:srgbClr val="C0C0C0"/>
                  </a:outerShdw>
                </a:effectLst>
              </a:rPr>
              <a:t>a lethal recessive disorder.</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It is caused by a </a:t>
            </a:r>
            <a:r>
              <a:rPr lang="en-US" altLang="en-US" sz="1600" b="1" u="sng" dirty="0">
                <a:solidFill>
                  <a:srgbClr val="0000FF"/>
                </a:solidFill>
                <a:effectLst>
                  <a:outerShdw blurRad="38100" dist="38100" dir="2700000" algn="tl">
                    <a:srgbClr val="C0C0C0"/>
                  </a:outerShdw>
                </a:effectLst>
              </a:rPr>
              <a:t>dysfunctional enzyme </a:t>
            </a:r>
            <a:r>
              <a:rPr lang="ar-EG" altLang="en-US" sz="1600" dirty="0">
                <a:solidFill>
                  <a:srgbClr val="000000"/>
                </a:solidFill>
                <a:effectLst>
                  <a:outerShdw blurRad="38100" dist="38100" dir="2700000" algn="tl">
                    <a:srgbClr val="C0C0C0"/>
                  </a:outerShdw>
                </a:effectLst>
              </a:rPr>
              <a:t>إنزيم غير عامل</a:t>
            </a:r>
            <a:r>
              <a:rPr lang="en-US" altLang="en-US" sz="1600" b="1" dirty="0">
                <a:solidFill>
                  <a:srgbClr val="000000"/>
                </a:solidFill>
                <a:effectLst>
                  <a:outerShdw blurRad="38100" dist="38100" dir="2700000" algn="tl">
                    <a:srgbClr val="C0C0C0"/>
                  </a:outerShdw>
                </a:effectLst>
              </a:rPr>
              <a:t> that </a:t>
            </a:r>
            <a:r>
              <a:rPr lang="en-US" altLang="en-US" sz="1600" b="1" u="sng" dirty="0">
                <a:solidFill>
                  <a:srgbClr val="009900"/>
                </a:solidFill>
                <a:effectLst>
                  <a:outerShdw blurRad="38100" dist="38100" dir="2700000" algn="tl">
                    <a:srgbClr val="C0C0C0"/>
                  </a:outerShdw>
                </a:effectLst>
              </a:rPr>
              <a:t>fails to break down specific brain lipids</a:t>
            </a:r>
            <a:r>
              <a:rPr lang="en-US" altLang="en-US" sz="1600" b="1" dirty="0">
                <a:solidFill>
                  <a:srgbClr val="000000"/>
                </a:solidFill>
                <a:effectLst>
                  <a:outerShdw blurRad="38100" dist="38100" dir="2700000" algn="tl">
                    <a:srgbClr val="C0C0C0"/>
                  </a:outerShdw>
                </a:effectLst>
              </a:rPr>
              <a:t>.</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symptoms begin with seizures </a:t>
            </a:r>
            <a:r>
              <a:rPr lang="ar-EG" altLang="en-US" sz="1600" dirty="0">
                <a:solidFill>
                  <a:srgbClr val="000000"/>
                </a:solidFill>
                <a:effectLst>
                  <a:outerShdw blurRad="38100" dist="38100" dir="2700000" algn="tl">
                    <a:srgbClr val="C0C0C0"/>
                  </a:outerShdw>
                </a:effectLst>
              </a:rPr>
              <a:t>حول</a:t>
            </a:r>
            <a:r>
              <a:rPr lang="en-US" altLang="en-US" sz="1600" b="1" dirty="0">
                <a:solidFill>
                  <a:srgbClr val="000000"/>
                </a:solidFill>
                <a:effectLst>
                  <a:outerShdw blurRad="38100" dist="38100" dir="2700000" algn="tl">
                    <a:srgbClr val="C0C0C0"/>
                  </a:outerShdw>
                </a:effectLst>
              </a:rPr>
              <a:t>, blindness, and degeneration of motor and mental performance a few months after birth. </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Inevitably, the child dies after a few years.</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883399"/>
            <a:ext cx="5031156" cy="2825002"/>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2472" t="25935" r="8614"/>
          <a:stretch/>
        </p:blipFill>
        <p:spPr>
          <a:xfrm>
            <a:off x="5867400" y="1251842"/>
            <a:ext cx="3187959" cy="2572891"/>
          </a:xfrm>
          <a:prstGeom prst="rect">
            <a:avLst/>
          </a:prstGeom>
        </p:spPr>
      </p:pic>
    </p:spTree>
    <p:custDataLst>
      <p:tags r:id="rId1"/>
    </p:custDataLst>
    <p:extLst>
      <p:ext uri="{BB962C8B-B14F-4D97-AF65-F5344CB8AC3E}">
        <p14:creationId xmlns:p14="http://schemas.microsoft.com/office/powerpoint/2010/main" val="27664765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152400"/>
            <a:ext cx="8839200" cy="5693866"/>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It is caused by the </a:t>
            </a:r>
            <a:r>
              <a:rPr lang="en-US" altLang="en-US" sz="2000" b="1" dirty="0" smtClean="0">
                <a:solidFill>
                  <a:srgbClr val="0000FF"/>
                </a:solidFill>
                <a:effectLst>
                  <a:outerShdw blurRad="38100" dist="38100" dir="2700000" algn="tl">
                    <a:srgbClr val="C0C0C0"/>
                  </a:outerShdw>
                </a:effectLst>
              </a:rPr>
              <a:t>substitution of a single amino acid </a:t>
            </a:r>
            <a:r>
              <a:rPr lang="en-US" altLang="en-US" sz="2000" b="1" dirty="0" smtClean="0">
                <a:solidFill>
                  <a:srgbClr val="000000"/>
                </a:solidFill>
                <a:effectLst>
                  <a:outerShdw blurRad="38100" dist="38100" dir="2700000" algn="tl">
                    <a:srgbClr val="C0C0C0"/>
                  </a:outerShdw>
                </a:effectLst>
              </a:rPr>
              <a:t>in hemoglobin.</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When oxygen levels in                                                                            the blood of an affected                                                                  individual are low,                                                                                 sickle-cell hemoglobin                                                                     </a:t>
            </a:r>
            <a:r>
              <a:rPr lang="en-US" altLang="en-US" sz="2000" b="1" dirty="0" smtClean="0">
                <a:solidFill>
                  <a:srgbClr val="009900"/>
                </a:solidFill>
                <a:effectLst>
                  <a:outerShdw blurRad="38100" dist="38100" dir="2700000" algn="tl">
                    <a:srgbClr val="C0C0C0"/>
                  </a:outerShdw>
                </a:effectLst>
              </a:rPr>
              <a:t>crystallizes into long                                                                             rods</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deforms red blood                                                                        cells into a sickle shape.</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Doctors can use </a:t>
            </a:r>
            <a:r>
              <a:rPr lang="en-US" altLang="en-US" sz="2000" b="1" u="sng" dirty="0" smtClean="0">
                <a:solidFill>
                  <a:srgbClr val="000000"/>
                </a:solidFill>
                <a:effectLst>
                  <a:outerShdw blurRad="38100" dist="38100" dir="2700000" algn="tl">
                    <a:srgbClr val="C0C0C0"/>
                  </a:outerShdw>
                </a:effectLst>
              </a:rPr>
              <a:t>regular                                                                      blood transfusions </a:t>
            </a:r>
            <a:r>
              <a:rPr lang="en-US" altLang="en-US" sz="2000" b="1" dirty="0" smtClean="0">
                <a:solidFill>
                  <a:srgbClr val="000000"/>
                </a:solidFill>
                <a:effectLst>
                  <a:outerShdw blurRad="38100" dist="38100" dir="2700000" algn="tl">
                    <a:srgbClr val="C0C0C0"/>
                  </a:outerShdw>
                </a:effectLst>
              </a:rPr>
              <a:t>to </a:t>
            </a:r>
            <a:r>
              <a:rPr lang="en-US" altLang="en-US" sz="2000" b="1" dirty="0" smtClean="0">
                <a:solidFill>
                  <a:srgbClr val="FF00FF"/>
                </a:solidFill>
                <a:effectLst>
                  <a:outerShdw blurRad="38100" dist="38100" dir="2700000" algn="tl">
                    <a:srgbClr val="C0C0C0"/>
                  </a:outerShdw>
                </a:effectLst>
              </a:rPr>
              <a:t/>
            </a:r>
            <a:br>
              <a:rPr lang="en-US" altLang="en-US" sz="2000" b="1" dirty="0" smtClean="0">
                <a:solidFill>
                  <a:srgbClr val="FF00FF"/>
                </a:solidFill>
                <a:effectLst>
                  <a:outerShdw blurRad="38100" dist="38100" dir="2700000" algn="tl">
                    <a:srgbClr val="C0C0C0"/>
                  </a:outerShdw>
                </a:effectLst>
              </a:rPr>
            </a:br>
            <a:r>
              <a:rPr lang="en-US" altLang="en-US" sz="2000" b="1" dirty="0" smtClean="0">
                <a:solidFill>
                  <a:srgbClr val="000000"/>
                </a:solidFill>
                <a:effectLst>
                  <a:outerShdw blurRad="38100" dist="38100" dir="2700000" algn="tl">
                    <a:srgbClr val="C0C0C0"/>
                  </a:outerShdw>
                </a:effectLst>
              </a:rPr>
              <a:t>prevent brain damage                                                                            and new drugs to                                                                                         prevent or treat other                                                                      problems.</a:t>
            </a:r>
          </a:p>
        </p:txBody>
      </p:sp>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114800" y="990600"/>
            <a:ext cx="488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5927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مرض </a:t>
            </a:r>
            <a:r>
              <a:rPr lang="ar-EG"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خلايا الدم الهلالية</a:t>
            </a:r>
            <a:r>
              <a:rPr lang="en-US"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a:t>
            </a:r>
            <a:r>
              <a:rPr lang="ar-SA" sz="2800" b="1" dirty="0" smtClean="0">
                <a:ln w="11430"/>
                <a:solidFill>
                  <a:srgbClr val="FF0000"/>
                </a:solidFill>
                <a:effectLst>
                  <a:outerShdw blurRad="38100" dist="38100" dir="2700000" algn="tl">
                    <a:srgbClr val="000000">
                      <a:alpha val="43137"/>
                    </a:srgbClr>
                  </a:outerShdw>
                </a:effectLst>
                <a:cs typeface="AdvertisingExtraBold" pitchFamily="2" charset="-78"/>
              </a:rPr>
              <a:t> </a:t>
            </a: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الدم)وفي 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000" b="1" dirty="0" smtClean="0">
                <a:ln w="11430"/>
                <a:solidFill>
                  <a:srgbClr val="FF0000"/>
                </a:solidFill>
                <a:effectLst>
                  <a:outerShdw blurRad="38100" dist="38100" dir="2700000" algn="tl">
                    <a:srgbClr val="000000">
                      <a:alpha val="43137"/>
                    </a:srgbClr>
                  </a:outerShdw>
                </a:effectLst>
                <a:cs typeface="AdvertisingExtraBold" pitchFamily="2" charset="-78"/>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752600"/>
            <a:ext cx="8610600" cy="4588949"/>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err="1" smtClean="0">
                <a:solidFill>
                  <a:srgbClr val="FF0000"/>
                </a:solidFill>
                <a:effectLst>
                  <a:outerShdw blurRad="38100" dist="38100" dir="2700000" algn="tl">
                    <a:srgbClr val="000000">
                      <a:alpha val="43137"/>
                    </a:srgbClr>
                  </a:outerShdw>
                </a:effectLst>
              </a:rPr>
              <a:t>Achondroplasia</a:t>
            </a:r>
            <a:r>
              <a:rPr lang="en-US" altLang="en-US" sz="2400" b="1" dirty="0" smtClean="0">
                <a:solidFill>
                  <a:srgbClr val="FF0000"/>
                </a:solidFill>
                <a:effectLst>
                  <a:outerShdw blurRad="38100" dist="38100" dir="2700000" algn="tl">
                    <a:srgbClr val="000000">
                      <a:alpha val="43137"/>
                    </a:srgbClr>
                  </a:outerShdw>
                </a:effectLst>
              </a:rPr>
              <a:t>,</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a:t>
            </a:r>
            <a:r>
              <a:rPr lang="en-US" altLang="en-US" sz="1800" b="1" dirty="0" smtClean="0">
                <a:solidFill>
                  <a:srgbClr val="009900"/>
                </a:solidFill>
                <a:effectLst>
                  <a:outerShdw blurRad="38100" dist="38100" dir="2700000" algn="tl">
                    <a:srgbClr val="C0C0C0"/>
                  </a:outerShdw>
                </a:effectLst>
              </a:rPr>
              <a:t>dwarfism</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u="sng" dirty="0" smtClean="0">
                <a:solidFill>
                  <a:srgbClr val="000000"/>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a:t>
            </a:r>
            <a:r>
              <a:rPr lang="en-US" altLang="en-US" sz="1600" b="1" u="sng" dirty="0" smtClean="0">
                <a:solidFill>
                  <a:srgbClr val="000000"/>
                </a:solidFill>
                <a:effectLst>
                  <a:outerShdw blurRad="38100" dist="38100" dir="2700000" algn="tl">
                    <a:srgbClr val="C0C0C0"/>
                  </a:outerShdw>
                </a:effectLst>
              </a:rPr>
              <a:t>homozygous</a:t>
            </a:r>
            <a:r>
              <a:rPr lang="en-US" altLang="en-US" sz="1600" b="1" dirty="0" smtClean="0">
                <a:solidFill>
                  <a:srgbClr val="000000"/>
                </a:solidFill>
                <a:effectLst>
                  <a:outerShdw blurRad="38100" dist="38100" dir="2700000" algn="tl">
                    <a:srgbClr val="C0C0C0"/>
                  </a:outerShdw>
                </a:effectLst>
              </a:rPr>
              <a:t> recessive 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a:p>
            <a:pPr marL="609600" indent="-322263" eaLnBrk="1" hangingPunct="1">
              <a:lnSpc>
                <a:spcPct val="130000"/>
              </a:lnSpc>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Lethal dominant alleles are much less common                                           than lethal recessives because if a lethal                                                dominant kills an offspring before it can mature                                           and reproduce, the allele will not be passed on                                             to future generations.</a:t>
            </a: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2" end="2"/>
                                            </p:txEl>
                                          </p:spTgt>
                                        </p:tgtEl>
                                        <p:attrNameLst>
                                          <p:attrName>style.visibility</p:attrName>
                                        </p:attrNameLst>
                                      </p:cBhvr>
                                      <p:to>
                                        <p:strVal val="visible"/>
                                      </p:to>
                                    </p:set>
                                    <p:animEffect transition="in" filter="wipe(left)">
                                      <p:cBhvr>
                                        <p:cTn id="7" dur="500"/>
                                        <p:tgtEl>
                                          <p:spTgt spid="36866">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866">
                                            <p:txEl>
                                              <p:pRg st="3" end="3"/>
                                            </p:txEl>
                                          </p:spTgt>
                                        </p:tgtEl>
                                        <p:attrNameLst>
                                          <p:attrName>style.visibility</p:attrName>
                                        </p:attrNameLst>
                                      </p:cBhvr>
                                      <p:to>
                                        <p:strVal val="visible"/>
                                      </p:to>
                                    </p:set>
                                    <p:animEffect transition="in" filter="wipe(left)">
                                      <p:cBhvr>
                                        <p:cTn id="10" dur="500"/>
                                        <p:tgtEl>
                                          <p:spTgt spid="36866">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866">
                                            <p:txEl>
                                              <p:pRg st="4" end="4"/>
                                            </p:txEl>
                                          </p:spTgt>
                                        </p:tgtEl>
                                        <p:attrNameLst>
                                          <p:attrName>style.visibility</p:attrName>
                                        </p:attrNameLst>
                                      </p:cBhvr>
                                      <p:to>
                                        <p:strVal val="visible"/>
                                      </p:to>
                                    </p:set>
                                    <p:animEffect transition="in" filter="wipe(left)">
                                      <p:cBhvr>
                                        <p:cTn id="13" dur="500"/>
                                        <p:tgtEl>
                                          <p:spTgt spid="36866">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866">
                                            <p:txEl>
                                              <p:pRg st="6" end="6"/>
                                            </p:txEl>
                                          </p:spTgt>
                                        </p:tgtEl>
                                        <p:attrNameLst>
                                          <p:attrName>style.visibility</p:attrName>
                                        </p:attrNameLst>
                                      </p:cBhvr>
                                      <p:to>
                                        <p:strVal val="visible"/>
                                      </p:to>
                                    </p:set>
                                    <p:animEffect transition="in" filter="wipe(left)">
                                      <p:cBhvr>
                                        <p:cTn id="18" dur="500"/>
                                        <p:tgtEl>
                                          <p:spTgt spid="368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35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FF"/>
                </a:solidFill>
                <a:effectLst>
                  <a:outerShdw blurRad="38100" dist="38100" dir="2700000" algn="tl">
                    <a:srgbClr val="C0C0C0"/>
                  </a:outerShdw>
                </a:effectLst>
              </a:rPr>
              <a:t>45 years old</a:t>
            </a:r>
            <a:r>
              <a:rPr lang="en-US" altLang="en-US" sz="2000" b="1" dirty="0">
                <a:solidFill>
                  <a:srgbClr val="000000"/>
                </a:solidFill>
                <a:effectLst>
                  <a:outerShdw blurRad="38100" dist="38100" dir="2700000" algn="tl">
                    <a:srgbClr val="C0C0C0"/>
                  </a:outerShdw>
                </a:effectLst>
              </a:rPr>
              <a:t>.</a:t>
            </a:r>
            <a:endParaRPr lang="en-US" sz="2000" dirty="0"/>
          </a:p>
        </p:txBody>
      </p:sp>
      <p:sp>
        <p:nvSpPr>
          <p:cNvPr id="90119" name="Text Box 7"/>
          <p:cNvSpPr txBox="1">
            <a:spLocks noChangeArrowheads="1"/>
          </p:cNvSpPr>
          <p:nvPr/>
        </p:nvSpPr>
        <p:spPr bwMode="auto">
          <a:xfrm>
            <a:off x="762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a:t>
            </a:r>
            <a:r>
              <a:rPr lang="en-US" sz="2000" b="1" dirty="0">
                <a:solidFill>
                  <a:srgbClr val="0000FF"/>
                </a:solidFill>
                <a:effectLst>
                  <a:outerShdw blurRad="38100" dist="38100" dir="2700000" algn="tl">
                    <a:srgbClr val="C0C0C0"/>
                  </a:outerShdw>
                </a:effectLst>
              </a:rPr>
              <a:t>loss of both mental and physical control</a:t>
            </a:r>
            <a:r>
              <a:rPr lang="en-US" sz="2000" b="1" dirty="0">
                <a:effectLst>
                  <a:outerShdw blurRad="38100" dist="38100" dir="2700000" algn="tl">
                    <a:srgbClr val="C0C0C0"/>
                  </a:outerShdw>
                </a:effectLst>
              </a:rPr>
              <a:t>.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a:t>
            </a:r>
            <a:r>
              <a:rPr lang="en-US" sz="2000" b="1" dirty="0">
                <a:solidFill>
                  <a:srgbClr val="0000FF"/>
                </a:solidFill>
                <a:effectLst>
                  <a:outerShdw blurRad="38100" dist="38100" dir="2700000" algn="tl">
                    <a:srgbClr val="C0C0C0"/>
                  </a:outerShdw>
                </a:effectLst>
              </a:rPr>
              <a:t>Huntington's chorea </a:t>
            </a:r>
            <a:r>
              <a:rPr lang="en-US" sz="2000" b="1" dirty="0">
                <a:effectLst>
                  <a:outerShdw blurRad="38100" dist="38100" dir="2700000" algn="tl">
                    <a:srgbClr val="C0C0C0"/>
                  </a:outerShdw>
                </a:effectLst>
              </a:rPr>
              <a:t>(means "</a:t>
            </a:r>
            <a:r>
              <a:rPr lang="en-US" sz="2000" i="1" dirty="0">
                <a:effectLst>
                  <a:outerShdw blurRad="38100" dist="38100" dir="2700000" algn="tl">
                    <a:srgbClr val="C0C0C0"/>
                  </a:outerShdw>
                </a:effectLst>
              </a:rPr>
              <a:t>dance-like movements</a:t>
            </a:r>
            <a:r>
              <a:rPr lang="en-US" sz="2000" b="1" dirty="0">
                <a:effectLst>
                  <a:outerShdw blurRad="38100" dist="38100" dir="2700000" algn="tl">
                    <a:srgbClr val="C0C0C0"/>
                  </a:outerShdw>
                </a:effectLst>
              </a:rPr>
              <a:t>“)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75619"/>
          </a:xfr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Many other disorders have a</a:t>
            </a:r>
          </a:p>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multifactorial </a:t>
            </a:r>
            <a:r>
              <a:rPr lang="ar-EG" altLang="en-US" sz="2000" dirty="0" smtClean="0">
                <a:ln w="11430"/>
              </a:rPr>
              <a:t>متعدد العوامل</a:t>
            </a:r>
            <a:r>
              <a:rPr lang="en-GB" altLang="en-US" sz="2400" b="1" dirty="0">
                <a:ln w="11430"/>
                <a:solidFill>
                  <a:srgbClr val="0000FF"/>
                </a:solidFill>
                <a:effectLst>
                  <a:outerShdw blurRad="50800" dist="39000" dir="5460000" algn="tl">
                    <a:srgbClr val="000000">
                      <a:alpha val="38000"/>
                    </a:srgbClr>
                  </a:outerShdw>
                </a:effectLst>
              </a:rPr>
              <a:t> </a:t>
            </a:r>
            <a:r>
              <a:rPr lang="en-US" altLang="en-US" sz="2800" b="1" dirty="0" smtClean="0">
                <a:ln w="11430"/>
                <a:solidFill>
                  <a:srgbClr val="FF0000"/>
                </a:solidFill>
                <a:effectLst>
                  <a:outerShdw blurRad="50800" dist="39000" dir="5460000" algn="tl">
                    <a:srgbClr val="000000">
                      <a:alpha val="38000"/>
                    </a:srgbClr>
                  </a:outerShdw>
                </a:effectLst>
              </a:rPr>
              <a:t>basis</a:t>
            </a:r>
            <a:r>
              <a:rPr lang="en-US" altLang="en-US" sz="2800" b="1" dirty="0" smtClean="0">
                <a:ln w="11430"/>
                <a:solidFill>
                  <a:srgbClr val="0000FF"/>
                </a:solidFill>
                <a:effectLst>
                  <a:outerShdw blurRad="50800" dist="39000" dir="5460000" algn="tl">
                    <a:srgbClr val="000000">
                      <a:alpha val="38000"/>
                    </a:srgbClr>
                  </a:outerShdw>
                </a:effectLst>
              </a:rPr>
              <a:t>.</a:t>
            </a:r>
          </a:p>
          <a:p>
            <a:pPr eaLnBrk="1" hangingPunct="1">
              <a:buClr>
                <a:srgbClr val="339933"/>
              </a:buClr>
              <a:buFontTx/>
              <a:buNone/>
              <a:tabLst>
                <a:tab pos="2743200" algn="l"/>
              </a:tabLst>
              <a:defRPr/>
            </a:pPr>
            <a:endParaRPr lang="en-US" alt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eaLnBrk="1" hangingPunct="1">
              <a:buClr>
                <a:srgbClr val="339933"/>
              </a:buClr>
              <a:buFontTx/>
              <a:buNone/>
              <a:tabLst>
                <a:tab pos="2743200" algn="l"/>
              </a:tabLst>
              <a:defRPr/>
            </a:pPr>
            <a:endParaRPr lang="en-US" alt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Multifactorial disorders include</a:t>
            </a:r>
            <a:r>
              <a:rPr lang="ar-EG" altLang="en-US" b="1" dirty="0" smtClean="0">
                <a:ln w="11430"/>
                <a:effectLst>
                  <a:outerShdw blurRad="50800" dist="39000" dir="5460000" algn="tl">
                    <a:srgbClr val="000000">
                      <a:alpha val="38000"/>
                    </a:srgbClr>
                  </a:outerShdw>
                </a:effectLst>
              </a:rPr>
              <a:t>:</a:t>
            </a:r>
            <a:endParaRPr lang="en-US" altLang="en-US" b="1" dirty="0" smtClean="0">
              <a:ln w="11430"/>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solidFill>
                  <a:srgbClr val="0000FF"/>
                </a:solidFill>
                <a:effectLst>
                  <a:outerShdw blurRad="50800" dist="39000" dir="5460000" algn="tl">
                    <a:srgbClr val="000000">
                      <a:alpha val="38000"/>
                    </a:srgbClr>
                  </a:outerShdw>
                </a:effectLst>
              </a:rPr>
              <a:t>heart disease, diabetes, cancer, alcoholism, and certain mental illnesses, such a schizophrenia and manic-depressive disorder</a:t>
            </a:r>
            <a:r>
              <a:rPr lang="en-US" altLang="en-US" b="1" dirty="0" smtClean="0">
                <a:ln w="11430"/>
                <a:effectLst>
                  <a:outerShdw blurRad="50800" dist="39000" dir="5460000" algn="tl">
                    <a:srgbClr val="000000">
                      <a:alpha val="38000"/>
                    </a:srgbClr>
                  </a:outerShdw>
                </a:effectLst>
              </a:rPr>
              <a:t>.</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 genetic component is typically </a:t>
            </a:r>
            <a:r>
              <a:rPr lang="en-US" altLang="en-US" b="1" dirty="0" smtClean="0">
                <a:ln w="11430"/>
                <a:solidFill>
                  <a:srgbClr val="FF0000"/>
                </a:solidFill>
                <a:effectLst>
                  <a:outerShdw blurRad="50800" dist="39000" dir="5460000" algn="tl">
                    <a:srgbClr val="000000">
                      <a:alpha val="38000"/>
                    </a:srgbClr>
                  </a:outerShdw>
                </a:effectLst>
              </a:rPr>
              <a:t>polygenic</a:t>
            </a:r>
            <a:r>
              <a:rPr lang="en-US" altLang="en-US" b="1" dirty="0" smtClean="0">
                <a:ln w="11430"/>
                <a:effectLst>
                  <a:outerShdw blurRad="50800" dist="39000" dir="5460000" algn="tl">
                    <a:srgbClr val="000000">
                      <a:alpha val="38000"/>
                    </a:srgbClr>
                  </a:outerShdw>
                </a:effectLst>
              </a:rPr>
              <a:t> </a:t>
            </a:r>
            <a:r>
              <a:rPr lang="ar-EG" altLang="en-US" sz="2400" dirty="0" smtClean="0">
                <a:ln w="11430"/>
              </a:rPr>
              <a:t>متعدد الجينات</a:t>
            </a:r>
            <a:r>
              <a:rPr lang="en-US" altLang="en-US" sz="2000" b="1" dirty="0">
                <a:ln w="11430"/>
                <a:effectLst>
                  <a:outerShdw blurRad="50800" dist="39000" dir="5460000" algn="tl">
                    <a:srgbClr val="000000">
                      <a:alpha val="38000"/>
                    </a:srgbClr>
                  </a:outerShdw>
                </a:effectLst>
              </a:rPr>
              <a:t>. </a:t>
            </a:r>
            <a:r>
              <a:rPr lang="en-US" altLang="en-US" sz="1600" b="1" dirty="0">
                <a:ln w="11430">
                  <a:solidFill>
                    <a:srgbClr val="00FF00"/>
                  </a:solidFill>
                </a:ln>
                <a:solidFill>
                  <a:srgbClr val="FF0000"/>
                </a:solidFill>
              </a:rPr>
              <a:t>For example, many genes affect cardiovascular health, making some of us more likely to than others to heart attacks and </a:t>
            </a:r>
            <a:r>
              <a:rPr lang="en-US" altLang="en-US" sz="1600" b="1" dirty="0" smtClean="0">
                <a:ln w="11430">
                  <a:solidFill>
                    <a:srgbClr val="00FF00"/>
                  </a:solidFill>
                </a:ln>
                <a:solidFill>
                  <a:srgbClr val="FF0000"/>
                </a:solidFill>
              </a:rPr>
              <a:t>strokes</a:t>
            </a:r>
          </a:p>
          <a:p>
            <a:pPr marL="457200" lvl="1" indent="0" eaLnBrk="1" hangingPunct="1">
              <a:lnSpc>
                <a:spcPct val="90000"/>
              </a:lnSpc>
              <a:buClr>
                <a:srgbClr val="339933"/>
              </a:buClr>
              <a:buNone/>
              <a:tabLst>
                <a:tab pos="2743200" algn="l"/>
              </a:tabLst>
              <a:defRPr/>
            </a:pPr>
            <a:endParaRPr lang="en-US" altLang="en-US" sz="1600" b="1" dirty="0" smtClean="0">
              <a:ln w="11430">
                <a:solidFill>
                  <a:srgbClr val="00FF00"/>
                </a:solidFill>
              </a:ln>
              <a:solidFill>
                <a:srgbClr val="009900"/>
              </a:solidFill>
            </a:endParaRPr>
          </a:p>
          <a:p>
            <a:pPr eaLnBrk="1" hangingPunct="1">
              <a:buClr>
                <a:srgbClr val="339933"/>
              </a:buClr>
              <a:tabLst>
                <a:tab pos="2743200" algn="l"/>
              </a:tabLst>
              <a:defRPr/>
            </a:pPr>
            <a:r>
              <a:rPr lang="en-US" altLang="en-US" sz="2400" b="1" dirty="0" smtClean="0">
                <a:ln w="11430"/>
                <a:effectLst>
                  <a:outerShdw blurRad="50800" dist="39000" dir="5460000" algn="tl">
                    <a:srgbClr val="000000">
                      <a:alpha val="38000"/>
                    </a:srgbClr>
                  </a:outerShdw>
                </a:effectLst>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9"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7227" y="2938741"/>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1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4344"/>
          <a:stretch/>
        </p:blipFill>
        <p:spPr bwMode="auto">
          <a:xfrm>
            <a:off x="39518" y="30872"/>
            <a:ext cx="4001592" cy="68056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7"/>
          <p:cNvSpPr txBox="1">
            <a:spLocks noChangeArrowheads="1"/>
          </p:cNvSpPr>
          <p:nvPr>
            <p:custDataLst>
              <p:tags r:id="rId4"/>
            </p:custDataLst>
          </p:nvPr>
        </p:nvSpPr>
        <p:spPr bwMode="auto">
          <a:xfrm>
            <a:off x="4572000" y="600651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1"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1"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2743200" y="152400"/>
            <a:ext cx="3505200" cy="804861"/>
          </a:xfrm>
        </p:spPr>
        <p:style>
          <a:lnRef idx="0">
            <a:schemeClr val="accent2"/>
          </a:lnRef>
          <a:fillRef idx="3">
            <a:schemeClr val="accent2"/>
          </a:fillRef>
          <a:effectRef idx="3">
            <a:schemeClr val="accent2"/>
          </a:effectRef>
          <a:fontRef idx="minor">
            <a:schemeClr val="lt1"/>
          </a:fontRef>
        </p:style>
        <p:txBody>
          <a:bodyPr/>
          <a:lstStyle/>
          <a:p>
            <a:r>
              <a:rPr lang="en-US" altLang="en-US"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5123" name="Content Placeholder 3"/>
          <p:cNvSpPr>
            <a:spLocks noGrp="1"/>
          </p:cNvSpPr>
          <p:nvPr>
            <p:ph idx="1"/>
          </p:nvPr>
        </p:nvSpPr>
        <p:spPr>
          <a:xfrm>
            <a:off x="228600" y="1447799"/>
            <a:ext cx="8686800" cy="5257801"/>
          </a:xfrm>
        </p:spPr>
        <p:style>
          <a:lnRef idx="0">
            <a:schemeClr val="accent2"/>
          </a:lnRef>
          <a:fillRef idx="3">
            <a:schemeClr val="accent2"/>
          </a:fillRef>
          <a:effectRef idx="3">
            <a:schemeClr val="accent2"/>
          </a:effectRef>
          <a:fontRef idx="minor">
            <a:schemeClr val="lt1"/>
          </a:fontRef>
        </p:style>
        <p:txBody>
          <a:bodyPr/>
          <a:lstStyle/>
          <a:p>
            <a:pPr lvl="1">
              <a:defRPr/>
            </a:pPr>
            <a:r>
              <a:rPr lang="en-US" b="1" dirty="0" smtClean="0">
                <a:effectLst>
                  <a:outerShdw blurRad="38100" dist="38100" dir="2700000" algn="tl">
                    <a:srgbClr val="000000">
                      <a:alpha val="43137"/>
                    </a:srgbClr>
                  </a:outerShdw>
                </a:effectLst>
                <a:latin typeface="+mj-lt"/>
                <a:cs typeface="Times New Roman" panose="02020603050405020304" pitchFamily="18" charset="0"/>
              </a:rPr>
              <a:t>The </a:t>
            </a:r>
            <a:r>
              <a:rPr lang="en-US" b="1" dirty="0">
                <a:effectLst>
                  <a:outerShdw blurRad="38100" dist="38100" dir="2700000" algn="tl">
                    <a:srgbClr val="000000">
                      <a:alpha val="43137"/>
                    </a:srgbClr>
                  </a:outerShdw>
                </a:effectLst>
                <a:latin typeface="+mj-lt"/>
                <a:cs typeface="Times New Roman" panose="02020603050405020304" pitchFamily="18" charset="0"/>
              </a:rPr>
              <a:t>Law of Independent </a:t>
            </a:r>
            <a:r>
              <a:rPr lang="en-US" b="1" dirty="0" smtClean="0">
                <a:effectLst>
                  <a:outerShdw blurRad="38100" dist="38100" dir="2700000" algn="tl">
                    <a:srgbClr val="000000">
                      <a:alpha val="43137"/>
                    </a:srgbClr>
                  </a:outerShdw>
                </a:effectLst>
                <a:latin typeface="+mj-lt"/>
                <a:cs typeface="Times New Roman" panose="02020603050405020304" pitchFamily="18" charset="0"/>
              </a:rPr>
              <a:t>Assortment.</a:t>
            </a:r>
          </a:p>
          <a:p>
            <a:pPr lvl="1">
              <a:defRPr/>
            </a:pPr>
            <a:r>
              <a:rPr lang="en-US" b="1" dirty="0">
                <a:effectLst>
                  <a:outerShdw blurRad="38100" dist="38100" dir="2700000" algn="tl">
                    <a:srgbClr val="000000">
                      <a:alpha val="43137"/>
                    </a:srgbClr>
                  </a:outerShdw>
                </a:effectLst>
                <a:latin typeface="+mj-lt"/>
                <a:cs typeface="Times New Roman" pitchFamily="18" charset="0"/>
              </a:rPr>
              <a:t>Recessively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a:effectLst>
                  <a:outerShdw blurRad="38100" dist="38100" dir="2700000" algn="tl">
                    <a:srgbClr val="000000">
                      <a:alpha val="43137"/>
                    </a:srgbClr>
                  </a:outerShdw>
                </a:effectLst>
                <a:latin typeface="+mj-lt"/>
                <a:cs typeface="Times New Roman" pitchFamily="18" charset="0"/>
              </a:rPr>
              <a:t>Cystic </a:t>
            </a:r>
            <a:r>
              <a:rPr lang="en-US" i="1" dirty="0" smtClean="0">
                <a:effectLst>
                  <a:outerShdw blurRad="38100" dist="38100" dir="2700000" algn="tl">
                    <a:srgbClr val="000000">
                      <a:alpha val="43137"/>
                    </a:srgbClr>
                  </a:outerShdw>
                </a:effectLst>
                <a:latin typeface="+mj-lt"/>
                <a:cs typeface="Times New Roman" pitchFamily="18" charset="0"/>
              </a:rPr>
              <a:t>Fibrosis.</a:t>
            </a:r>
          </a:p>
          <a:p>
            <a:pPr lvl="2">
              <a:defRPr/>
            </a:pPr>
            <a:r>
              <a:rPr lang="en-US" i="1" dirty="0" err="1">
                <a:effectLst>
                  <a:outerShdw blurRad="38100" dist="38100" dir="2700000" algn="tl">
                    <a:srgbClr val="000000">
                      <a:alpha val="43137"/>
                    </a:srgbClr>
                  </a:outerShdw>
                </a:effectLst>
                <a:latin typeface="+mj-lt"/>
                <a:cs typeface="Times New Roman" pitchFamily="18" charset="0"/>
              </a:rPr>
              <a:t>Tay</a:t>
            </a:r>
            <a:r>
              <a:rPr lang="en-US" i="1" dirty="0">
                <a:effectLst>
                  <a:outerShdw blurRad="38100" dist="38100" dir="2700000" algn="tl">
                    <a:srgbClr val="000000">
                      <a:alpha val="43137"/>
                    </a:srgbClr>
                  </a:outerShdw>
                </a:effectLst>
                <a:latin typeface="+mj-lt"/>
                <a:cs typeface="Times New Roman" pitchFamily="18" charset="0"/>
              </a:rPr>
              <a:t>-Sachs </a:t>
            </a:r>
            <a:r>
              <a:rPr lang="en-US" i="1" dirty="0" smtClean="0">
                <a:effectLst>
                  <a:outerShdw blurRad="38100" dist="38100" dir="2700000" algn="tl">
                    <a:srgbClr val="000000">
                      <a:alpha val="43137"/>
                    </a:srgbClr>
                  </a:outerShdw>
                </a:effectLst>
                <a:latin typeface="+mj-lt"/>
                <a:cs typeface="Times New Roman" pitchFamily="18" charset="0"/>
              </a:rPr>
              <a:t>disease.</a:t>
            </a:r>
          </a:p>
          <a:p>
            <a:pPr lvl="2">
              <a:defRPr/>
            </a:pPr>
            <a:r>
              <a:rPr lang="en-US" i="1" dirty="0">
                <a:effectLst>
                  <a:outerShdw blurRad="38100" dist="38100" dir="2700000" algn="tl">
                    <a:srgbClr val="000000">
                      <a:alpha val="43137"/>
                    </a:srgbClr>
                  </a:outerShdw>
                </a:effectLst>
                <a:latin typeface="+mj-lt"/>
                <a:cs typeface="Times New Roman" pitchFamily="18" charset="0"/>
              </a:rPr>
              <a:t>Sickle-Cell </a:t>
            </a:r>
            <a:r>
              <a:rPr lang="en-US" i="1"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i="1"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Dominantly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err="1" smtClean="0">
                <a:effectLst>
                  <a:outerShdw blurRad="38100" dist="38100" dir="2700000" algn="tl">
                    <a:srgbClr val="000000">
                      <a:alpha val="43137"/>
                    </a:srgbClr>
                  </a:outerShdw>
                </a:effectLst>
                <a:latin typeface="+mj-lt"/>
                <a:cs typeface="Times New Roman" pitchFamily="18" charset="0"/>
              </a:rPr>
              <a:t>Achondroplasia</a:t>
            </a:r>
            <a:r>
              <a:rPr lang="en-US" i="1" dirty="0" smtClean="0">
                <a:effectLst>
                  <a:outerShdw blurRad="38100" dist="38100" dir="2700000" algn="tl">
                    <a:srgbClr val="000000">
                      <a:alpha val="43137"/>
                    </a:srgbClr>
                  </a:outerShdw>
                </a:effectLst>
                <a:latin typeface="+mj-lt"/>
                <a:cs typeface="Times New Roman" pitchFamily="18" charset="0"/>
              </a:rPr>
              <a:t>.</a:t>
            </a:r>
          </a:p>
          <a:p>
            <a:pPr lvl="2">
              <a:defRPr/>
            </a:pPr>
            <a:r>
              <a:rPr lang="en-US" dirty="0">
                <a:effectLst>
                  <a:outerShdw blurRad="38100" dist="38100" dir="2700000" algn="tl">
                    <a:srgbClr val="000000">
                      <a:alpha val="43137"/>
                    </a:srgbClr>
                  </a:outerShdw>
                </a:effectLst>
                <a:latin typeface="+mj-lt"/>
                <a:cs typeface="Times New Roman" pitchFamily="18" charset="0"/>
              </a:rPr>
              <a:t>Huntington’s </a:t>
            </a:r>
            <a:r>
              <a:rPr lang="en-US"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Multifactorial </a:t>
            </a:r>
            <a:r>
              <a:rPr lang="en-US" b="1" dirty="0" smtClean="0">
                <a:effectLst>
                  <a:outerShdw blurRad="38100" dist="38100" dir="2700000" algn="tl">
                    <a:srgbClr val="000000">
                      <a:alpha val="43137"/>
                    </a:srgbClr>
                  </a:outerShdw>
                </a:effectLst>
                <a:latin typeface="+mj-lt"/>
                <a:cs typeface="Times New Roman" panose="02020603050405020304" pitchFamily="18" charset="0"/>
              </a:rPr>
              <a:t>Disorders.</a:t>
            </a:r>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552EE-E18C-4D1E-81B6-659604B853B8}"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grpSp>
        <p:nvGrpSpPr>
          <p:cNvPr id="5" name="Group 4"/>
          <p:cNvGrpSpPr/>
          <p:nvPr/>
        </p:nvGrpSpPr>
        <p:grpSpPr>
          <a:xfrm>
            <a:off x="38100" y="28956"/>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801488518"/>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800" dirty="0" smtClean="0">
                <a:solidFill>
                  <a:srgbClr val="000000"/>
                </a:solidFill>
                <a:effectLst>
                  <a:outerShdw blurRad="38100" dist="38100" dir="2700000" algn="tl">
                    <a:srgbClr val="C0C0C0"/>
                  </a:outerShdw>
                </a:effectLst>
              </a:rPr>
              <a:t>التزاوج أحاد</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solidFill>
                  <a:srgbClr val="FF0000"/>
                </a:solidFill>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 </a:t>
            </a:r>
            <a:r>
              <a:rPr lang="en-US" altLang="en-US" sz="2000" b="1" dirty="0" err="1"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dirty="0" smtClean="0">
                <a:solidFill>
                  <a:srgbClr val="FF0000"/>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dirty="0" smtClean="0">
                <a:solidFill>
                  <a:srgbClr val="FF9900"/>
                </a:solidFill>
                <a:effectLst>
                  <a:outerShdw blurRad="38100" dist="38100" dir="2700000" algn="tl">
                    <a:srgbClr val="C0C0C0"/>
                  </a:outerShdw>
                </a:effectLst>
              </a:rPr>
              <a:t>yellow seeds</a:t>
            </a:r>
            <a:r>
              <a:rPr lang="en-US" altLang="en-US" sz="1800" b="1" dirty="0" smtClean="0">
                <a:solidFill>
                  <a:srgbClr val="000000"/>
                </a:solidFill>
                <a:effectLst>
                  <a:outerShdw blurRad="38100" dist="38100" dir="2700000" algn="tl">
                    <a:srgbClr val="C0C0C0"/>
                  </a:outerShdw>
                </a:effectLst>
              </a:rPr>
              <a:t> (</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400" b="1" dirty="0" smtClean="0">
                <a:solidFill>
                  <a:srgbClr val="009900"/>
                </a:solidFill>
                <a:effectLst>
                  <a:outerShdw blurRad="38100" dist="38100" dir="2700000" algn="tl">
                    <a:srgbClr val="C0C0C0"/>
                  </a:outerShdw>
                </a:effectLst>
              </a:rPr>
              <a:t>green seeds</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round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wrinkled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1143000" y="152400"/>
            <a:ext cx="68580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1" hangingPunct="1">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600" b="1" dirty="0" smtClean="0">
                <a:ln w="11430"/>
                <a:solidFill>
                  <a:srgbClr val="FF00FF"/>
                </a:solidFill>
                <a:effectLst>
                  <a:outerShdw blurRad="50800" dist="39000" dir="5460000" algn="tl">
                    <a:srgbClr val="000000">
                      <a:alpha val="38000"/>
                    </a:srgbClr>
                  </a:outerShdw>
                </a:effectLst>
              </a:rPr>
              <a:t/>
            </a:r>
            <a:br>
              <a:rPr lang="en-US" altLang="en-US" sz="6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rgbClr val="FF0000"/>
                </a:solidFill>
                <a:effectLst>
                  <a:outerShdw blurRad="50800" dist="39000" dir="5460000" algn="tl">
                    <a:srgbClr val="000000">
                      <a:alpha val="38000"/>
                    </a:srgbClr>
                  </a:outerShdw>
                </a:effectLst>
              </a:rPr>
              <a:t>Each </a:t>
            </a:r>
            <a:r>
              <a:rPr lang="en-US" altLang="en-US" sz="1800" b="1" dirty="0">
                <a:ln w="11430"/>
                <a:solidFill>
                  <a:srgbClr val="FF0000"/>
                </a:solidFill>
                <a:effectLst>
                  <a:outerShdw blurRad="50800" dist="39000" dir="5460000" algn="tl">
                    <a:srgbClr val="000000">
                      <a:alpha val="38000"/>
                    </a:srgbClr>
                  </a:outerShdw>
                </a:effectLst>
              </a:rPr>
              <a:t>pair of alleles of </a:t>
            </a:r>
            <a:r>
              <a:rPr lang="en-US" altLang="en-US" sz="1800" b="1" dirty="0" smtClean="0">
                <a:ln w="11430"/>
                <a:solidFill>
                  <a:srgbClr val="FF0000"/>
                </a:solidFill>
                <a:effectLst>
                  <a:outerShdw blurRad="50800" dist="39000" dir="5460000" algn="tl">
                    <a:srgbClr val="000000">
                      <a:alpha val="38000"/>
                    </a:srgbClr>
                  </a:outerShdw>
                </a:effectLst>
              </a:rPr>
              <a:t>a character </a:t>
            </a:r>
            <a:r>
              <a:rPr lang="en-US" altLang="en-US" sz="1800" b="1" dirty="0">
                <a:ln w="11430"/>
                <a:solidFill>
                  <a:srgbClr val="FF0000"/>
                </a:solidFill>
                <a:effectLst>
                  <a:outerShdw blurRad="50800" dist="39000" dir="5460000" algn="tl">
                    <a:srgbClr val="000000">
                      <a:alpha val="38000"/>
                    </a:srgbClr>
                  </a:outerShdw>
                </a:effectLst>
              </a:rPr>
              <a:t>segregates independently of each other during gamete formation</a:t>
            </a:r>
            <a:endParaRPr lang="en-US" altLang="en-US" sz="1800" b="1" dirty="0" smtClean="0">
              <a:ln w="11430"/>
              <a:solidFill>
                <a:srgbClr val="FF0000"/>
              </a:solidFill>
              <a:effectLst>
                <a:outerShdw blurRad="50800" dist="39000" dir="5460000" algn="tl">
                  <a:srgbClr val="000000">
                    <a:alpha val="38000"/>
                  </a:srgbClr>
                </a:outerShdw>
              </a:effectLst>
            </a:endParaRPr>
          </a:p>
        </p:txBody>
      </p:sp>
      <p:grpSp>
        <p:nvGrpSpPr>
          <p:cNvPr id="6" name="Group 5"/>
          <p:cNvGrpSpPr/>
          <p:nvPr/>
        </p:nvGrpSpPr>
        <p:grpSpPr>
          <a:xfrm>
            <a:off x="38100" y="1292"/>
            <a:ext cx="9029700" cy="1294108"/>
            <a:chOff x="38100" y="1292"/>
            <a:chExt cx="9029700" cy="1294108"/>
          </a:xfrm>
        </p:grpSpPr>
        <p:sp>
          <p:nvSpPr>
            <p:cNvPr id="7" name="Line 6"/>
            <p:cNvSpPr>
              <a:spLocks noChangeShapeType="1"/>
            </p:cNvSpPr>
            <p:nvPr/>
          </p:nvSpPr>
          <p:spPr bwMode="auto">
            <a:xfrm>
              <a:off x="1219200" y="1295400"/>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Effect transition="in" filter="wipe(left)">
                                      <p:cBhvr>
                                        <p:cTn id="7" dur="500"/>
                                        <p:tgtEl>
                                          <p:spTgt spid="307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4">
                                            <p:txEl>
                                              <p:pRg st="4" end="4"/>
                                            </p:txEl>
                                          </p:spTgt>
                                        </p:tgtEl>
                                        <p:attrNameLst>
                                          <p:attrName>style.visibility</p:attrName>
                                        </p:attrNameLst>
                                      </p:cBhvr>
                                      <p:to>
                                        <p:strVal val="visible"/>
                                      </p:to>
                                    </p:set>
                                    <p:animEffect transition="in" filter="wipe(left)">
                                      <p:cBhvr>
                                        <p:cTn id="12" dur="500"/>
                                        <p:tgtEl>
                                          <p:spTgt spid="3074">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74">
                                            <p:txEl>
                                              <p:pRg st="5" end="5"/>
                                            </p:txEl>
                                          </p:spTgt>
                                        </p:tgtEl>
                                        <p:attrNameLst>
                                          <p:attrName>style.visibility</p:attrName>
                                        </p:attrNameLst>
                                      </p:cBhvr>
                                      <p:to>
                                        <p:strVal val="visible"/>
                                      </p:to>
                                    </p:set>
                                    <p:animEffect transition="in" filter="wipe(left)">
                                      <p:cBhvr>
                                        <p:cTn id="15" dur="500"/>
                                        <p:tgtEl>
                                          <p:spTgt spid="3074">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4">
                                            <p:txEl>
                                              <p:pRg st="6" end="6"/>
                                            </p:txEl>
                                          </p:spTgt>
                                        </p:tgtEl>
                                        <p:attrNameLst>
                                          <p:attrName>style.visibility</p:attrName>
                                        </p:attrNameLst>
                                      </p:cBhvr>
                                      <p:to>
                                        <p:strVal val="visible"/>
                                      </p:to>
                                    </p:set>
                                    <p:animEffect transition="in" filter="wipe(left)">
                                      <p:cBhvr>
                                        <p:cTn id="18" dur="500"/>
                                        <p:tgtEl>
                                          <p:spTgt spid="3074">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74">
                                            <p:txEl>
                                              <p:pRg st="8" end="8"/>
                                            </p:txEl>
                                          </p:spTgt>
                                        </p:tgtEl>
                                        <p:attrNameLst>
                                          <p:attrName>style.visibility</p:attrName>
                                        </p:attrNameLst>
                                      </p:cBhvr>
                                      <p:to>
                                        <p:strVal val="visible"/>
                                      </p:to>
                                    </p:set>
                                    <p:animEffect transition="in" filter="wipe(left)">
                                      <p:cBhvr>
                                        <p:cTn id="23" dur="500"/>
                                        <p:tgtEl>
                                          <p:spTgt spid="30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t>
            </a:r>
            <a:r>
              <a:rPr lang="en-US" altLang="en-US" sz="2000" b="1" dirty="0" smtClean="0">
                <a:solidFill>
                  <a:srgbClr val="000000"/>
                </a:solidFill>
                <a:effectLst>
                  <a:outerShdw blurRad="38100" dist="38100" dir="2700000" algn="tl">
                    <a:srgbClr val="C0C0C0"/>
                  </a:outerShdw>
                </a:effectLst>
              </a:rPr>
              <a:t>ova (</a:t>
            </a:r>
            <a:r>
              <a:rPr lang="en-US" altLang="en-US" sz="2000" i="1" dirty="0" smtClean="0">
                <a:solidFill>
                  <a:srgbClr val="000000"/>
                </a:solidFill>
                <a:effectLst>
                  <a:outerShdw blurRad="38100" dist="38100" dir="2700000" algn="tl">
                    <a:srgbClr val="C0C0C0"/>
                  </a:outerShdw>
                </a:effectLst>
              </a:rPr>
              <a:t>each </a:t>
            </a:r>
            <a:r>
              <a:rPr lang="en-US" altLang="en-US" sz="2000" i="1" dirty="0">
                <a:solidFill>
                  <a:srgbClr val="000000"/>
                </a:solidFill>
                <a:effectLst>
                  <a:outerShdw blurRad="38100" dist="38100" dir="2700000" algn="tl">
                    <a:srgbClr val="C0C0C0"/>
                  </a:outerShdw>
                </a:effectLst>
              </a:rPr>
              <a:t>with four classes of </a:t>
            </a:r>
            <a:r>
              <a:rPr lang="en-US" altLang="en-US" sz="2000" i="1" dirty="0" smtClean="0">
                <a:solidFill>
                  <a:srgbClr val="000000"/>
                </a:solidFill>
                <a:effectLst>
                  <a:outerShdw blurRad="38100" dist="38100" dir="2700000" algn="tl">
                    <a:srgbClr val="C0C0C0"/>
                  </a:outerShdw>
                </a:effectLst>
              </a:rPr>
              <a:t>alleles</a:t>
            </a:r>
            <a:r>
              <a:rPr lang="en-US" altLang="en-US" sz="2000" b="1" dirty="0" smtClean="0">
                <a:solidFill>
                  <a:srgbClr val="00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484578"/>
          </a:xfrm>
        </p:spPr>
        <p:txBody>
          <a:bodyPr>
            <a:spAutoFit/>
          </a:bodyPr>
          <a:lstStyle/>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Thousands of genetic disorders </a:t>
            </a:r>
            <a:r>
              <a:rPr lang="ar-EG" altLang="en-US" sz="1800" dirty="0" smtClean="0"/>
              <a:t>أمراض وراثية</a:t>
            </a:r>
            <a:r>
              <a:rPr lang="en-US" altLang="en-US" sz="2000" b="1" dirty="0" smtClean="0">
                <a:solidFill>
                  <a:srgbClr val="000000"/>
                </a:solidFill>
                <a:effectLst>
                  <a:outerShdw blurRad="38100" dist="38100" dir="2700000" algn="tl">
                    <a:srgbClr val="C0C0C0"/>
                  </a:outerShdw>
                </a:effectLst>
              </a:rPr>
              <a:t>, including disabling </a:t>
            </a:r>
            <a:r>
              <a:rPr lang="ar-EG" altLang="en-US" sz="1800" dirty="0" smtClean="0">
                <a:solidFill>
                  <a:srgbClr val="000000"/>
                </a:solidFill>
                <a:effectLst>
                  <a:outerShdw blurRad="38100" dist="38100" dir="2700000" algn="tl">
                    <a:srgbClr val="C0C0C0"/>
                  </a:outerShdw>
                </a:effectLst>
              </a:rPr>
              <a:t>الإعاقة</a:t>
            </a:r>
            <a:r>
              <a:rPr lang="en-US" altLang="en-US" sz="2000" b="1" dirty="0" smtClean="0">
                <a:solidFill>
                  <a:srgbClr val="000000"/>
                </a:solidFill>
                <a:effectLst>
                  <a:outerShdw blurRad="38100" dist="38100" dir="2700000" algn="tl">
                    <a:srgbClr val="C0C0C0"/>
                  </a:outerShdw>
                </a:effectLst>
              </a:rPr>
              <a:t> or deadly hereditary diseases </a:t>
            </a:r>
            <a:r>
              <a:rPr lang="ar-EG" altLang="en-US" sz="1800" dirty="0" smtClean="0">
                <a:solidFill>
                  <a:srgbClr val="000000"/>
                </a:solidFill>
              </a:rPr>
              <a:t>الأمراض الوراثية المُميتة</a:t>
            </a:r>
            <a:r>
              <a:rPr lang="en-US" altLang="en-US" sz="2000" b="1" dirty="0" smtClean="0">
                <a:solidFill>
                  <a:srgbClr val="000000"/>
                </a:solidFill>
                <a:effectLst>
                  <a:outerShdw blurRad="38100" dist="38100" dir="2700000" algn="tl">
                    <a:srgbClr val="C0C0C0"/>
                  </a:outerShdw>
                </a:effectLst>
              </a:rPr>
              <a:t>, are inherited as simple </a:t>
            </a:r>
            <a:r>
              <a:rPr lang="en-US" altLang="en-US" sz="2000" b="1" dirty="0" smtClean="0">
                <a:solidFill>
                  <a:srgbClr val="FF0000"/>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traits </a:t>
            </a:r>
            <a:r>
              <a:rPr lang="ar-EG" altLang="en-US" sz="1800" dirty="0" smtClean="0">
                <a:solidFill>
                  <a:srgbClr val="000000"/>
                </a:solidFill>
              </a:rPr>
              <a:t>صفات وراثية مُتنحية</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These range from the relatively mild                                                (albinism </a:t>
            </a:r>
            <a:r>
              <a:rPr lang="ar-EG" altLang="en-US" sz="1800" dirty="0" smtClean="0">
                <a:solidFill>
                  <a:srgbClr val="000000"/>
                </a:solidFill>
              </a:rPr>
              <a:t>الألبينو، </a:t>
            </a:r>
            <a:r>
              <a:rPr lang="ar-SA" altLang="en-US" sz="1800" dirty="0" smtClean="0">
                <a:solidFill>
                  <a:srgbClr val="000000"/>
                </a:solidFill>
              </a:rPr>
              <a:t>المهقة</a:t>
            </a:r>
            <a:r>
              <a:rPr lang="en-US" altLang="en-US" sz="2000" b="1" dirty="0" smtClean="0">
                <a:solidFill>
                  <a:srgbClr val="000000"/>
                </a:solidFill>
                <a:effectLst>
                  <a:outerShdw blurRad="38100" dist="38100" dir="2700000" algn="tl">
                    <a:srgbClr val="C0C0C0"/>
                  </a:outerShdw>
                </a:effectLst>
              </a:rPr>
              <a:t>) to life-threatening                                                   (cystic fibrosis).</a:t>
            </a:r>
          </a:p>
          <a:p>
            <a:pPr eaLnBrk="1" hangingPunct="1">
              <a:lnSpc>
                <a:spcPct val="80000"/>
              </a:lnSpc>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smtClean="0">
                <a:solidFill>
                  <a:srgbClr val="FF0000"/>
                </a:solidFill>
                <a:effectLst>
                  <a:outerShdw blurRad="38100" dist="38100" dir="2700000" algn="tl">
                    <a:srgbClr val="C0C0C0"/>
                  </a:outerShdw>
                </a:effectLst>
              </a:rPr>
              <a:t>Heterozygotes have a normal phenotype</a:t>
            </a:r>
            <a:r>
              <a:rPr lang="en-US" altLang="en-US" sz="2000" b="1" dirty="0" smtClean="0">
                <a:solidFill>
                  <a:srgbClr val="000000"/>
                </a:solidFill>
                <a:effectLst>
                  <a:outerShdw blurRad="38100" dist="38100" dir="2700000" algn="tl">
                    <a:srgbClr val="C0C0C0"/>
                  </a:outerShdw>
                </a:effectLst>
              </a:rPr>
              <a:t> because                                                           one “normal” allele produces enough of the                                                               required factors (</a:t>
            </a:r>
            <a:r>
              <a:rPr lang="en-US" altLang="en-US" sz="2000" dirty="0" smtClean="0">
                <a:solidFill>
                  <a:srgbClr val="000000"/>
                </a:solidFill>
              </a:rPr>
              <a:t>for the normal trait</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err="1" smtClean="0">
                <a:solidFill>
                  <a:srgbClr val="0000FF"/>
                </a:solidFill>
                <a:effectLst>
                  <a:outerShdw blurRad="38100" dist="38100" dir="2700000" algn="tl">
                    <a:srgbClr val="C0C0C0"/>
                  </a:outerShdw>
                </a:effectLst>
              </a:rPr>
              <a:t>homozgyous</a:t>
            </a:r>
            <a:r>
              <a:rPr lang="en-US" altLang="en-US" sz="1600" b="1" dirty="0" smtClean="0">
                <a:solidFill>
                  <a:srgbClr val="0000FF"/>
                </a:solidFill>
                <a:effectLst>
                  <a:outerShdw blurRad="38100" dist="38100" dir="2700000" algn="tl">
                    <a:srgbClr val="C0C0C0"/>
                  </a:outerShdw>
                </a:effectLst>
              </a:rPr>
              <a:t>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u="sng"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allele to their offspring.</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Most people with recessive disorders are born from carrier parents with normal phenotypes.</a:t>
            </a:r>
          </a:p>
          <a:p>
            <a:pPr lvl="1" eaLnBrk="1" hangingPunct="1">
              <a:lnSpc>
                <a:spcPct val="80000"/>
              </a:lnSpc>
              <a:buClr>
                <a:srgbClr val="339933"/>
              </a:buClr>
              <a:tabLst>
                <a:tab pos="2743200" algn="l"/>
              </a:tabLst>
              <a:defRPr/>
            </a:pPr>
            <a:r>
              <a:rPr lang="en-US" altLang="en-US" sz="1400" b="1" dirty="0" smtClean="0">
                <a:solidFill>
                  <a:srgbClr val="000000"/>
                </a:solidFill>
                <a:effectLst>
                  <a:outerShdw blurRad="38100" dist="38100" dir="2700000" algn="tl">
                    <a:srgbClr val="C0C0C0"/>
                  </a:outerShdw>
                </a:effectLst>
              </a:rPr>
              <a:t>Two carriers have a 1/4 chance of having a child with the disorder, 1/2 chance of a carrier, and 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Effect transition="in" filter="wipe(left)">
                                      <p:cBhvr>
                                        <p:cTn id="12" dur="500"/>
                                        <p:tgtEl>
                                          <p:spTgt spid="2662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transition="in" filter="wipe(left)">
                                      <p:cBhvr>
                                        <p:cTn id="17" dur="500"/>
                                        <p:tgtEl>
                                          <p:spTgt spid="2662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Effect transition="in" filter="wipe(left)">
                                      <p:cBhvr>
                                        <p:cTn id="22" dur="500"/>
                                        <p:tgtEl>
                                          <p:spTgt spid="266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animEffect transition="in" filter="wipe(left)">
                                      <p:cBhvr>
                                        <p:cTn id="27" dur="500"/>
                                        <p:tgtEl>
                                          <p:spTgt spid="2662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6">
                                            <p:txEl>
                                              <p:pRg st="7" end="7"/>
                                            </p:txEl>
                                          </p:spTgt>
                                        </p:tgtEl>
                                        <p:attrNameLst>
                                          <p:attrName>style.visibility</p:attrName>
                                        </p:attrNameLst>
                                      </p:cBhvr>
                                      <p:to>
                                        <p:strVal val="visible"/>
                                      </p:to>
                                    </p:set>
                                    <p:animEffect transition="in" filter="wipe(left)">
                                      <p:cBhvr>
                                        <p:cTn id="32" dur="500"/>
                                        <p:tgtEl>
                                          <p:spTgt spid="26626">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626">
                                            <p:txEl>
                                              <p:pRg st="8" end="8"/>
                                            </p:txEl>
                                          </p:spTgt>
                                        </p:tgtEl>
                                        <p:attrNameLst>
                                          <p:attrName>style.visibility</p:attrName>
                                        </p:attrNameLst>
                                      </p:cBhvr>
                                      <p:to>
                                        <p:strVal val="visible"/>
                                      </p:to>
                                    </p:set>
                                    <p:animEffect transition="in" filter="wipe(left)">
                                      <p:cBhvr>
                                        <p:cTn id="35" dur="500"/>
                                        <p:tgtEl>
                                          <p:spTgt spid="26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25 </a:t>
            </a:r>
            <a:r>
              <a:rPr lang="en-US" altLang="en-US" sz="1600" b="1" dirty="0" smtClean="0">
                <a:solidFill>
                  <a:srgbClr val="FF0000"/>
                </a:solidFill>
                <a:effectLst>
                  <a:outerShdw blurRad="38100" dist="38100" dir="2700000" algn="tl">
                    <a:srgbClr val="C0C0C0"/>
                  </a:outerShdw>
                </a:effectLst>
              </a:rPr>
              <a:t>people</a:t>
            </a:r>
            <a:r>
              <a:rPr lang="en-US" altLang="en-US" sz="1600" b="1" dirty="0" smtClean="0">
                <a:solidFill>
                  <a:srgbClr val="000000"/>
                </a:solidFill>
                <a:effectLst>
                  <a:outerShdw blurRad="38100" dist="38100" dir="2700000" algn="tl">
                    <a:srgbClr val="C0C0C0"/>
                  </a:outerShdw>
                </a:effectLst>
              </a:rPr>
              <a:t> is a carrier.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proteins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a:t>
            </a:r>
            <a:r>
              <a:rPr lang="en-US" altLang="en-US" sz="1600" b="1" dirty="0" smtClean="0">
                <a:solidFill>
                  <a:srgbClr val="009900"/>
                </a:solidFill>
                <a:effectLst>
                  <a:outerShdw blurRad="38100" dist="38100" dir="2700000" algn="tl">
                    <a:srgbClr val="C0C0C0"/>
                  </a:outerShdw>
                </a:effectLst>
              </a:rPr>
              <a:t>the mucus coats of certain cells to become thicker </a:t>
            </a:r>
            <a:r>
              <a:rPr lang="ar-EG" altLang="en-US" sz="1600" dirty="0" smtClean="0">
                <a:solidFill>
                  <a:srgbClr val="009900"/>
                </a:solidFill>
              </a:rPr>
              <a:t>سميكة</a:t>
            </a:r>
            <a:r>
              <a:rPr lang="en-US" altLang="en-US" sz="1600" b="1" dirty="0" smtClean="0">
                <a:solidFill>
                  <a:srgbClr val="009900"/>
                </a:solidFill>
                <a:effectLst>
                  <a:outerShdw blurRad="38100" dist="38100" dir="2700000" algn="tl">
                    <a:srgbClr val="C0C0C0"/>
                  </a:outerShdw>
                </a:effectLst>
              </a:rPr>
              <a:t> and stickier </a:t>
            </a:r>
            <a:r>
              <a:rPr lang="ar-EG" altLang="en-US" sz="1600" dirty="0" smtClean="0">
                <a:solidFill>
                  <a:srgbClr val="009900"/>
                </a:solidFill>
              </a:rPr>
              <a:t>لزجة</a:t>
            </a:r>
            <a:r>
              <a:rPr lang="en-US" altLang="en-US" sz="1600" b="1" dirty="0" smtClean="0">
                <a:solidFill>
                  <a:srgbClr val="009900"/>
                </a:solidFill>
                <a:effectLst>
                  <a:outerShdw blurRad="38100" dist="38100" dir="2700000" algn="tl">
                    <a:srgbClr val="C0C0C0"/>
                  </a:outerShdw>
                </a:effectLst>
              </a:rPr>
              <a:t> than normal</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a:t>
            </a:r>
            <a:r>
              <a:rPr lang="en-US" altLang="en-US" sz="1600" b="1" dirty="0" smtClean="0">
                <a:solidFill>
                  <a:srgbClr val="009900"/>
                </a:solidFill>
                <a:effectLst>
                  <a:outerShdw blurRad="38100" dist="38100" dir="2700000" algn="tl">
                    <a:srgbClr val="C0C0C0"/>
                  </a:outerShdw>
                </a:effectLst>
              </a:rPr>
              <a:t>pancreas</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9900"/>
                </a:solidFill>
                <a:effectLst>
                  <a:outerShdw blurRad="38100" dist="38100" dir="2700000" algn="tl">
                    <a:srgbClr val="C0C0C0"/>
                  </a:outerShdw>
                </a:effectLst>
              </a:rPr>
              <a:t>lungs</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9900"/>
                </a:solidFill>
                <a:effectLst>
                  <a:outerShdw blurRad="38100" dist="38100" dir="2700000" algn="tl">
                    <a:srgbClr val="C0C0C0"/>
                  </a:outerShdw>
                </a:effectLst>
              </a:rPr>
              <a:t>digestive</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9900"/>
                </a:solidFill>
                <a:effectLst>
                  <a:outerShdw blurRad="38100" dist="38100" dir="2700000" algn="tl">
                    <a:srgbClr val="C0C0C0"/>
                  </a:outerShdw>
                </a:effectLst>
              </a:rPr>
              <a:t>tract</a:t>
            </a:r>
            <a:r>
              <a:rPr lang="en-US" altLang="en-US" sz="1600" b="1" dirty="0" smtClean="0">
                <a:solidFill>
                  <a:srgbClr val="000000"/>
                </a:solidFill>
                <a:effectLst>
                  <a:outerShdw blurRad="38100" dist="38100" dir="2700000" algn="tl">
                    <a:srgbClr val="C0C0C0"/>
                  </a:outerShdw>
                </a:effectLst>
              </a:rPr>
              <a:t>, and elsewhere </a:t>
            </a:r>
            <a:r>
              <a:rPr lang="en-US" altLang="en-US" sz="1600" b="1" dirty="0" smtClean="0">
                <a:solidFill>
                  <a:srgbClr val="FF0000"/>
                </a:solidFill>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9900"/>
                </a:solidFill>
                <a:effectLst>
                  <a:outerShdw blurRad="38100" dist="38100" dir="2700000" algn="tl">
                    <a:srgbClr val="C0C0C0"/>
                  </a:outerShdw>
                </a:effectLst>
              </a:rPr>
              <a:t>bacterial infections</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die before five, but with treatment can live past their late 20’s.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EG" sz="1600" dirty="0">
                <a:ln w="11430"/>
              </a:rPr>
              <a:t>الصفات المرضية المتنحية</a:t>
            </a:r>
            <a:endParaRPr lang="en-GB" sz="2000" u="sng" dirty="0">
              <a:ln w="11430"/>
            </a:endParaRPr>
          </a:p>
        </p:txBody>
      </p:sp>
      <p:sp>
        <p:nvSpPr>
          <p:cNvPr id="29702" name="Rectangle 6"/>
          <p:cNvSpPr>
            <a:spLocks noChangeArrowheads="1"/>
          </p:cNvSpPr>
          <p:nvPr/>
        </p:nvSpPr>
        <p:spPr bwMode="auto">
          <a:xfrm>
            <a:off x="3352800" y="3200400"/>
            <a:ext cx="5562600" cy="3532188"/>
          </a:xfrm>
          <a:prstGeom prst="rect">
            <a:avLst/>
          </a:prstGeom>
          <a:noFill/>
          <a:ln w="9525">
            <a:noFill/>
            <a:miter lim="800000"/>
            <a:headEnd/>
            <a:tailEnd/>
          </a:ln>
          <a:effectLst/>
        </p:spPr>
        <p:txBody>
          <a:bodyPr/>
          <a:lstStyle/>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التليف الكيسي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(Cystic Fibrosis)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هو</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مرض وراثي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متنحّ يحدث فيه عجز مترقّي في عمل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الغدد خارجية الإفراز</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مما يؤثر بصورة كبيرة على وظائف كثيرة في الجسم</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أعراض الافراد المصابين بالتليف الكيسي تعتمد على سن الفرد، ومدى هذا المرض يؤثر على أجهزة محددة، قبل العلاج، تطاول اثار التليف الكيسي أجهزة التنفس، والهضم، والتكاثر الجنسي</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الاعراض الأخرى وتشمل امراض</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والصعوبات المتزايدة مع سوء امتصاص الفيتامينات والمواد المغذيه من قبل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الجهاز الهضمي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وبالإضافة إلى ذلك، صعوبات مع الخصوبه</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لا يوجد علاج للتليف الكيسي، ويموت كثير من المصابين بالتليف الكيسي في الثلاثينات من العمرمن فشل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 وكثيرا ما يكون لازما زرع</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p:txBody>
      </p:sp>
      <p:pic>
        <p:nvPicPr>
          <p:cNvPr id="8197" name="Picture 8" descr="200px-Autorecessive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0438"/>
            <a:ext cx="3352800" cy="330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wipe(left)">
                                      <p:cBhvr>
                                        <p:cTn id="7" dur="500"/>
                                        <p:tgtEl>
                                          <p:spTgt spid="29698">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698">
                                            <p:txEl>
                                              <p:pRg st="2" end="2"/>
                                            </p:txEl>
                                          </p:spTgt>
                                        </p:tgtEl>
                                        <p:attrNameLst>
                                          <p:attrName>style.visibility</p:attrName>
                                        </p:attrNameLst>
                                      </p:cBhvr>
                                      <p:to>
                                        <p:strVal val="visible"/>
                                      </p:to>
                                    </p:set>
                                    <p:animEffect transition="in" filter="wipe(left)">
                                      <p:cBhvr>
                                        <p:cTn id="10" dur="500"/>
                                        <p:tgtEl>
                                          <p:spTgt spid="2969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animEffect transition="in" filter="wipe(left)">
                                      <p:cBhvr>
                                        <p:cTn id="13" dur="500"/>
                                        <p:tgtEl>
                                          <p:spTgt spid="29698">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698">
                                            <p:txEl>
                                              <p:pRg st="4" end="4"/>
                                            </p:txEl>
                                          </p:spTgt>
                                        </p:tgtEl>
                                        <p:attrNameLst>
                                          <p:attrName>style.visibility</p:attrName>
                                        </p:attrNameLst>
                                      </p:cBhvr>
                                      <p:to>
                                        <p:strVal val="visible"/>
                                      </p:to>
                                    </p:set>
                                    <p:animEffect transition="in" filter="wipe(left)">
                                      <p:cBhvr>
                                        <p:cTn id="16" dur="500"/>
                                        <p:tgtEl>
                                          <p:spTgt spid="29698">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698">
                                            <p:txEl>
                                              <p:pRg st="5" end="5"/>
                                            </p:txEl>
                                          </p:spTgt>
                                        </p:tgtEl>
                                        <p:attrNameLst>
                                          <p:attrName>style.visibility</p:attrName>
                                        </p:attrNameLst>
                                      </p:cBhvr>
                                      <p:to>
                                        <p:strVal val="visible"/>
                                      </p:to>
                                    </p:set>
                                    <p:animEffect transition="in" filter="wipe(left)">
                                      <p:cBhvr>
                                        <p:cTn id="19"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3d6d5a9-de53-4ee0-967e-de3192b05773"/>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998338-d:\ashraf\d\faculty file\e-larning\1433-1434\المحتوى الرقمي\109-lectures\lms-2\lecture-23 mendel-ii\lecture 23.pptx"/>
  <p:tag name="ARTICULATE_PRESENTER_VERSION" val="7"/>
  <p:tag name="ARTICULATE_USED_PAGE_ORIENTATION" val="1"/>
  <p:tag name="ARTICULATE_USED_PAGE_SIZE" val="1"/>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DUPLICATEID" val="989a13f3537f4a0b903abc67af7ff185"/>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fa0dea0c943842c2b8d46a4bb5e1447c"/>
</p:tagLst>
</file>

<file path=ppt/tags/tag13.xml><?xml version="1.0" encoding="utf-8"?>
<p:tagLst xmlns:a="http://schemas.openxmlformats.org/drawingml/2006/main" xmlns:r="http://schemas.openxmlformats.org/officeDocument/2006/relationships" xmlns:p="http://schemas.openxmlformats.org/presentationml/2006/main">
  <p:tag name="DUPLICATEID" val="b02602600d89439bb17c3aa091162533"/>
</p:tagLst>
</file>

<file path=ppt/tags/tag14.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DUPLICATEID" val="41140b752d8e41398708e267b2d6d9d0"/>
</p:tagLst>
</file>

<file path=ppt/tags/tag17.xml><?xml version="1.0" encoding="utf-8"?>
<p:tagLst xmlns:a="http://schemas.openxmlformats.org/drawingml/2006/main" xmlns:r="http://schemas.openxmlformats.org/officeDocument/2006/relationships" xmlns:p="http://schemas.openxmlformats.org/presentationml/2006/main">
  <p:tag name="DUPLICATEID" val="a3a0485695d7436397c74f64c1aa3221"/>
</p:tagLst>
</file>

<file path=ppt/tags/tag18.xml><?xml version="1.0" encoding="utf-8"?>
<p:tagLst xmlns:a="http://schemas.openxmlformats.org/drawingml/2006/main" xmlns:r="http://schemas.openxmlformats.org/officeDocument/2006/relationships" xmlns:p="http://schemas.openxmlformats.org/presentationml/2006/main">
  <p:tag name="DUPLICATEID" val="e2f28930a73d41f5be1b92adf824e6dc"/>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3"/>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63c8d34ac26d4eadacfcc393f402f6b9"/>
</p:tagLst>
</file>

<file path=ppt/tags/tag22.xml><?xml version="1.0" encoding="utf-8"?>
<p:tagLst xmlns:a="http://schemas.openxmlformats.org/drawingml/2006/main" xmlns:r="http://schemas.openxmlformats.org/officeDocument/2006/relationships" xmlns:p="http://schemas.openxmlformats.org/presentationml/2006/main">
  <p:tag name="DUPLICATEID" val="02fe6e82ce164a09873325a2bced1d2e"/>
</p:tagLst>
</file>

<file path=ppt/tags/tag23.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UDIO_ID" val="315"/>
  <p:tag name="ARTICULATE_AUDIO_RECORDED" val="1"/>
  <p:tag name="ELAPSEDTIME" val="151.2"/>
  <p:tag name="ANNOTATION_TYPE_1" val="0"/>
  <p:tag name="ANNOTATION_START_1" val="3.5"/>
  <p:tag name="ANNOTATION_END_1" val="8.1"/>
  <p:tag name="ANNOTATION_TOP_1" val="174"/>
  <p:tag name="ANNOTATION_LEFT_1" val="5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1"/>
  <p:tag name="ANNOTATION_END_2" val="12.9"/>
  <p:tag name="ANNOTATION_TOP_2" val="175"/>
  <p:tag name="ANNOTATION_LEFT_2" val="31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12.9"/>
  <p:tag name="ANNOTATION_END_3" val="28.7"/>
  <p:tag name="ANNOTATION_TOP_3" val="174"/>
  <p:tag name="ANNOTATION_LEFT_3" val="42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2"/>
  <p:tag name="ANNOTATION_START_4" val="28.7"/>
  <p:tag name="ANNOTATION_END_4" val="28.7"/>
  <p:tag name="ANNOTATION_TOP_4" val="-22"/>
  <p:tag name="ANNOTATION_LEFT_4" val="-22"/>
  <p:tag name="ANNOTATION_WIDTH_4" val="1004"/>
  <p:tag name="ANNOTATION_HEIGHT_4" val="764"/>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255"/>
  <p:tag name="ANNOTATION_FILL_COLOR_4" val="855309"/>
  <p:tag name="ANNOTATION_FILL_ALPHA_4" val="50"/>
  <p:tag name="ANNOTATION_BORDER_WIDTH_4" val="2"/>
  <p:tag name="ANNOTATION_SLIDE_WIDTH_4" val="960"/>
  <p:tag name="ANNOTATION_SLIDE_HEIGHT_4" val="720"/>
  <p:tag name="ANNOTATION_TYPE_5" val="2"/>
  <p:tag name="ANNOTATION_START_5" val="28.7"/>
  <p:tag name="ANNOTATION_END_5" val="34.1"/>
  <p:tag name="ANNOTATION_TOP_5" val="212"/>
  <p:tag name="ANNOTATION_LEFT_5" val="268"/>
  <p:tag name="ANNOTATION_WIDTH_5" val="227"/>
  <p:tag name="ANNOTATION_HEIGHT_5" val="34"/>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255"/>
  <p:tag name="ANNOTATION_FILL_COLOR_5" val="855309"/>
  <p:tag name="ANNOTATION_FILL_ALPHA_5" val="50"/>
  <p:tag name="ANNOTATION_BORDER_WIDTH_5" val="2"/>
  <p:tag name="ANNOTATION_SLIDE_WIDTH_5" val="960"/>
  <p:tag name="ANNOTATION_SLIDE_HEIGHT_5" val="720"/>
  <p:tag name="ANNOTATION_TYPE_6" val="2"/>
  <p:tag name="ANNOTATION_START_6" val="34.1"/>
  <p:tag name="ANNOTATION_END_6" val="43.6"/>
  <p:tag name="ANNOTATION_TOP_6" val="-22"/>
  <p:tag name="ANNOTATION_LEFT_6" val="-22"/>
  <p:tag name="ANNOTATION_WIDTH_6" val="1004"/>
  <p:tag name="ANNOTATION_HEIGHT_6" val="764"/>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855309"/>
  <p:tag name="ANNOTATION_FILL_ALPHA_6" val="50"/>
  <p:tag name="ANNOTATION_BORDER_WIDTH_6" val="2"/>
  <p:tag name="ANNOTATION_SLIDE_WIDTH_6" val="960"/>
  <p:tag name="ANNOTATION_SLIDE_HEIGHT_6" val="720"/>
  <p:tag name="ANNOTATION_TYPE_7" val="2"/>
  <p:tag name="ANNOTATION_START_7" val="43.6"/>
  <p:tag name="ANNOTATION_END_7" val="43.6"/>
  <p:tag name="ANNOTATION_TOP_7" val="-22"/>
  <p:tag name="ANNOTATION_LEFT_7" val="-22"/>
  <p:tag name="ANNOTATION_WIDTH_7" val="1004"/>
  <p:tag name="ANNOTATION_HEIGHT_7" val="764"/>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255"/>
  <p:tag name="ANNOTATION_FILL_COLOR_7" val="855309"/>
  <p:tag name="ANNOTATION_FILL_ALPHA_7" val="50"/>
  <p:tag name="ANNOTATION_BORDER_WIDTH_7" val="2"/>
  <p:tag name="ANNOTATION_SLIDE_WIDTH_7" val="960"/>
  <p:tag name="ANNOTATION_SLIDE_HEIGHT_7" val="720"/>
  <p:tag name="ANNOTATION_TYPE_8" val="2"/>
  <p:tag name="ANNOTATION_START_8" val="43.6"/>
  <p:tag name="ANNOTATION_END_8" val="54.9"/>
  <p:tag name="ANNOTATION_TOP_8" val="239"/>
  <p:tag name="ANNOTATION_LEFT_8" val="218"/>
  <p:tag name="ANNOTATION_WIDTH_8" val="323"/>
  <p:tag name="ANNOTATION_HEIGHT_8" val="36"/>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255"/>
  <p:tag name="ANNOTATION_FILL_COLOR_8" val="855309"/>
  <p:tag name="ANNOTATION_FILL_ALPHA_8" val="50"/>
  <p:tag name="ANNOTATION_BORDER_WIDTH_8" val="2"/>
  <p:tag name="ANNOTATION_SLIDE_WIDTH_8" val="960"/>
  <p:tag name="ANNOTATION_SLIDE_HEIGHT_8" val="720"/>
  <p:tag name="ANNOTATION_TYPE_9" val="2"/>
  <p:tag name="ANNOTATION_START_9" val="54.9"/>
  <p:tag name="ANNOTATION_END_9" val="62.1"/>
  <p:tag name="ANNOTATION_TOP_9" val="-22"/>
  <p:tag name="ANNOTATION_LEFT_9" val="-22"/>
  <p:tag name="ANNOTATION_WIDTH_9" val="1004"/>
  <p:tag name="ANNOTATION_HEIGHT_9" val="764"/>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255"/>
  <p:tag name="ANNOTATION_FILL_COLOR_9" val="855309"/>
  <p:tag name="ANNOTATION_FILL_ALPHA_9" val="50"/>
  <p:tag name="ANNOTATION_BORDER_WIDTH_9" val="2"/>
  <p:tag name="ANNOTATION_SLIDE_WIDTH_9" val="960"/>
  <p:tag name="ANNOTATION_SLIDE_HEIGHT_9" val="720"/>
  <p:tag name="ANNOTATION_TYPE_10" val="0"/>
  <p:tag name="ANNOTATION_START_10" val="62.1"/>
  <p:tag name="ANNOTATION_END_10" val="66.5"/>
  <p:tag name="ANNOTATION_TOP_10" val="399"/>
  <p:tag name="ANNOTATION_LEFT_10" val="40"/>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2"/>
  <p:tag name="ANNOTATION_START_11" val="66.5"/>
  <p:tag name="ANNOTATION_END_11" val="66.5"/>
  <p:tag name="ANNOTATION_TOP_11" val="-22"/>
  <p:tag name="ANNOTATION_LEFT_11" val="-22"/>
  <p:tag name="ANNOTATION_WIDTH_11" val="1004"/>
  <p:tag name="ANNOTATION_HEIGHT_11" val="764"/>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255"/>
  <p:tag name="ANNOTATION_FILL_COLOR_11" val="855309"/>
  <p:tag name="ANNOTATION_FILL_ALPHA_11" val="50"/>
  <p:tag name="ANNOTATION_BORDER_WIDTH_11" val="2"/>
  <p:tag name="ANNOTATION_SLIDE_WIDTH_11" val="960"/>
  <p:tag name="ANNOTATION_SLIDE_HEIGHT_11" val="720"/>
  <p:tag name="ANNOTATION_TYPE_12" val="2"/>
  <p:tag name="ANNOTATION_START_12" val="66.5"/>
  <p:tag name="ANNOTATION_END_12" val="72.4"/>
  <p:tag name="ANNOTATION_TOP_12" val="390"/>
  <p:tag name="ANNOTATION_LEFT_12" val="52"/>
  <p:tag name="ANNOTATION_WIDTH_12" val="253"/>
  <p:tag name="ANNOTATION_HEIGHT_12" val="307"/>
  <p:tag name="ANNOTATION_ANIMATION_12" val="4"/>
  <p:tag name="ANNOTATION_ROTATION_12" val="0"/>
  <p:tag name="ANNOTATION_SUB_TYPE_12" val="11"/>
  <p:tag name="ANNOTATION_LOOP_COUNT_12" val="1"/>
  <p:tag name="ANNOTATION_BOX_RADIUS_12" val="5"/>
  <p:tag name="ANNOTATION_SCALE_12" val="0"/>
  <p:tag name="ANNOTATION_BORDER_ALPHA_12" val="100"/>
  <p:tag name="ANNOTATION_BORDER_COLOR_12" val="255"/>
  <p:tag name="ANNOTATION_FILL_COLOR_12" val="855309"/>
  <p:tag name="ANNOTATION_FILL_ALPHA_12" val="50"/>
  <p:tag name="ANNOTATION_BORDER_WIDTH_12" val="2"/>
  <p:tag name="ANNOTATION_SLIDE_WIDTH_12" val="960"/>
  <p:tag name="ANNOTATION_SLIDE_HEIGHT_12" val="720"/>
  <p:tag name="ANNOTATION_TYPE_13" val="0"/>
  <p:tag name="ANNOTATION_START_13" val="72.4"/>
  <p:tag name="ANNOTATION_END_13" val="76.1"/>
  <p:tag name="ANNOTATION_TOP_13" val="603"/>
  <p:tag name="ANNOTATION_LEFT_13" val="152"/>
  <p:tag name="ANNOTATION_WIDTH_13" val="66"/>
  <p:tag name="ANNOTATION_HEIGHT_13" val="66"/>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5287936"/>
  <p:tag name="ANNOTATION_FILL_ALPHA_13" val="100"/>
  <p:tag name="ANNOTATION_BORDER_WIDTH_13" val="2"/>
  <p:tag name="ANNOTATION_SLIDE_WIDTH_13" val="960"/>
  <p:tag name="ANNOTATION_SLIDE_HEIGHT_13" val="720"/>
  <p:tag name="ANNOTATION_TYPE_14" val="0"/>
  <p:tag name="ANNOTATION_START_14" val="76.1"/>
  <p:tag name="ANNOTATION_END_14" val="77.7"/>
  <p:tag name="ANNOTATION_TOP_14" val="594"/>
  <p:tag name="ANNOTATION_LEFT_14" val="394"/>
  <p:tag name="ANNOTATION_WIDTH_14" val="66"/>
  <p:tag name="ANNOTATION_HEIGHT_14" val="66"/>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5287936"/>
  <p:tag name="ANNOTATION_FILL_ALPHA_14" val="100"/>
  <p:tag name="ANNOTATION_BORDER_WIDTH_14" val="2"/>
  <p:tag name="ANNOTATION_SLIDE_WIDTH_14" val="960"/>
  <p:tag name="ANNOTATION_SLIDE_HEIGHT_14" val="720"/>
  <p:tag name="ANNOTATION_TYPE_15" val="0"/>
  <p:tag name="ANNOTATION_START_15" val="77.7"/>
  <p:tag name="ANNOTATION_END_15" val="81.3"/>
  <p:tag name="ANNOTATION_TOP_15" val="590"/>
  <p:tag name="ANNOTATION_LEFT_15" val="413"/>
  <p:tag name="ANNOTATION_WIDTH_15" val="66"/>
  <p:tag name="ANNOTATION_HEIGHT_15" val="66"/>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5287936"/>
  <p:tag name="ANNOTATION_FILL_ALPHA_15" val="100"/>
  <p:tag name="ANNOTATION_BORDER_WIDTH_15" val="2"/>
  <p:tag name="ANNOTATION_SLIDE_WIDTH_15" val="960"/>
  <p:tag name="ANNOTATION_SLIDE_HEIGHT_15" val="720"/>
  <p:tag name="ANNOTATION_TYPE_16" val="0"/>
  <p:tag name="ANNOTATION_START_16" val="81.3"/>
  <p:tag name="ANNOTATION_END_16" val="84.3"/>
  <p:tag name="ANNOTATION_TOP_16" val="583"/>
  <p:tag name="ANNOTATION_LEFT_16" val="473"/>
  <p:tag name="ANNOTATION_WIDTH_16" val="66"/>
  <p:tag name="ANNOTATION_HEIGHT_16" val="66"/>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5287936"/>
  <p:tag name="ANNOTATION_FILL_ALPHA_16" val="100"/>
  <p:tag name="ANNOTATION_BORDER_WIDTH_16" val="2"/>
  <p:tag name="ANNOTATION_SLIDE_WIDTH_16" val="960"/>
  <p:tag name="ANNOTATION_SLIDE_HEIGHT_16" val="720"/>
  <p:tag name="ANNOTATION_TYPE_17" val="0"/>
  <p:tag name="ANNOTATION_START_17" val="84.3"/>
  <p:tag name="ANNOTATION_END_17" val="84.8"/>
  <p:tag name="ANNOTATION_TOP_17" val="566"/>
  <p:tag name="ANNOTATION_LEFT_17" val="413"/>
  <p:tag name="ANNOTATION_WIDTH_17" val="66"/>
  <p:tag name="ANNOTATION_HEIGHT_17" val="66"/>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5287936"/>
  <p:tag name="ANNOTATION_FILL_ALPHA_17" val="100"/>
  <p:tag name="ANNOTATION_BORDER_WIDTH_17" val="2"/>
  <p:tag name="ANNOTATION_SLIDE_WIDTH_17" val="960"/>
  <p:tag name="ANNOTATION_SLIDE_HEIGHT_17" val="720"/>
  <p:tag name="ANNOTATION_TYPE_18" val="0"/>
  <p:tag name="ANNOTATION_START_18" val="84.8"/>
  <p:tag name="ANNOTATION_END_18" val="85.2"/>
  <p:tag name="ANNOTATION_TOP_18" val="558"/>
  <p:tag name="ANNOTATION_LEFT_18" val="460"/>
  <p:tag name="ANNOTATION_WIDTH_18" val="66"/>
  <p:tag name="ANNOTATION_HEIGHT_18" val="66"/>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5287936"/>
  <p:tag name="ANNOTATION_FILL_ALPHA_18" val="100"/>
  <p:tag name="ANNOTATION_BORDER_WIDTH_18" val="2"/>
  <p:tag name="ANNOTATION_SLIDE_WIDTH_18" val="960"/>
  <p:tag name="ANNOTATION_SLIDE_HEIGHT_18" val="720"/>
  <p:tag name="ANNOTATION_TYPE_19" val="0"/>
  <p:tag name="ANNOTATION_START_19" val="85.2"/>
  <p:tag name="ANNOTATION_END_19" val="85.6"/>
  <p:tag name="ANNOTATION_TOP_19" val="574"/>
  <p:tag name="ANNOTATION_LEFT_19" val="477"/>
  <p:tag name="ANNOTATION_WIDTH_19" val="66"/>
  <p:tag name="ANNOTATION_HEIGHT_19" val="66"/>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5287936"/>
  <p:tag name="ANNOTATION_FILL_ALPHA_19" val="100"/>
  <p:tag name="ANNOTATION_BORDER_WIDTH_19" val="2"/>
  <p:tag name="ANNOTATION_SLIDE_WIDTH_19" val="960"/>
  <p:tag name="ANNOTATION_SLIDE_HEIGHT_19" val="720"/>
  <p:tag name="ANNOTATION_TYPE_20" val="0"/>
  <p:tag name="ANNOTATION_START_20" val="85.6"/>
  <p:tag name="ANNOTATION_END_20" val="86.0"/>
  <p:tag name="ANNOTATION_TOP_20" val="601"/>
  <p:tag name="ANNOTATION_LEFT_20" val="493"/>
  <p:tag name="ANNOTATION_WIDTH_20" val="66"/>
  <p:tag name="ANNOTATION_HEIGHT_20" val="66"/>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5287936"/>
  <p:tag name="ANNOTATION_FILL_ALPHA_20" val="100"/>
  <p:tag name="ANNOTATION_BORDER_WIDTH_20" val="2"/>
  <p:tag name="ANNOTATION_SLIDE_WIDTH_20" val="960"/>
  <p:tag name="ANNOTATION_SLIDE_HEIGHT_20" val="720"/>
  <p:tag name="ANNOTATION_TYPE_21" val="0"/>
  <p:tag name="ANNOTATION_START_21" val="86.0"/>
  <p:tag name="ANNOTATION_END_21" val="86.5"/>
  <p:tag name="ANNOTATION_TOP_21" val="618"/>
  <p:tag name="ANNOTATION_LEFT_21" val="459"/>
  <p:tag name="ANNOTATION_WIDTH_21" val="66"/>
  <p:tag name="ANNOTATION_HEIGHT_21" val="66"/>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5287936"/>
  <p:tag name="ANNOTATION_FILL_ALPHA_21" val="100"/>
  <p:tag name="ANNOTATION_BORDER_WIDTH_21" val="2"/>
  <p:tag name="ANNOTATION_SLIDE_WIDTH_21" val="960"/>
  <p:tag name="ANNOTATION_SLIDE_HEIGHT_21" val="720"/>
  <p:tag name="ANNOTATION_TYPE_22" val="0"/>
  <p:tag name="ANNOTATION_START_22" val="86.5"/>
  <p:tag name="ANNOTATION_END_22" val="87.4"/>
  <p:tag name="ANNOTATION_TOP_22" val="619"/>
  <p:tag name="ANNOTATION_LEFT_22" val="404"/>
  <p:tag name="ANNOTATION_WIDTH_22" val="66"/>
  <p:tag name="ANNOTATION_HEIGHT_22" val="66"/>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5287936"/>
  <p:tag name="ANNOTATION_FILL_ALPHA_22" val="100"/>
  <p:tag name="ANNOTATION_BORDER_WIDTH_22" val="2"/>
  <p:tag name="ANNOTATION_SLIDE_WIDTH_22" val="960"/>
  <p:tag name="ANNOTATION_SLIDE_HEIGHT_22" val="720"/>
  <p:tag name="ANNOTATION_TYPE_23" val="0"/>
  <p:tag name="ANNOTATION_START_23" val="87.4"/>
  <p:tag name="ANNOTATION_END_23" val="87.7"/>
  <p:tag name="ANNOTATION_TOP_23" val="569"/>
  <p:tag name="ANNOTATION_LEFT_23" val="160"/>
  <p:tag name="ANNOTATION_WIDTH_23" val="66"/>
  <p:tag name="ANNOTATION_HEIGHT_23" val="66"/>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5287936"/>
  <p:tag name="ANNOTATION_FILL_ALPHA_23" val="100"/>
  <p:tag name="ANNOTATION_BORDER_WIDTH_23" val="2"/>
  <p:tag name="ANNOTATION_SLIDE_WIDTH_23" val="960"/>
  <p:tag name="ANNOTATION_SLIDE_HEIGHT_23" val="720"/>
  <p:tag name="ANNOTATION_TYPE_24" val="0"/>
  <p:tag name="ANNOTATION_START_24" val="87.7"/>
  <p:tag name="ANNOTATION_END_24" val="88.2"/>
  <p:tag name="ANNOTATION_TOP_24" val="563"/>
  <p:tag name="ANNOTATION_LEFT_24" val="196"/>
  <p:tag name="ANNOTATION_WIDTH_24" val="66"/>
  <p:tag name="ANNOTATION_HEIGHT_24" val="66"/>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5287936"/>
  <p:tag name="ANNOTATION_FILL_ALPHA_24" val="100"/>
  <p:tag name="ANNOTATION_BORDER_WIDTH_24" val="2"/>
  <p:tag name="ANNOTATION_SLIDE_WIDTH_24" val="960"/>
  <p:tag name="ANNOTATION_SLIDE_HEIGHT_24" val="720"/>
  <p:tag name="ANNOTATION_TYPE_25" val="0"/>
  <p:tag name="ANNOTATION_START_25" val="88.2"/>
  <p:tag name="ANNOTATION_END_25" val="88.5"/>
  <p:tag name="ANNOTATION_TOP_25" val="601"/>
  <p:tag name="ANNOTATION_LEFT_25" val="211"/>
  <p:tag name="ANNOTATION_WIDTH_25" val="66"/>
  <p:tag name="ANNOTATION_HEIGHT_25" val="66"/>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5287936"/>
  <p:tag name="ANNOTATION_FILL_ALPHA_25" val="100"/>
  <p:tag name="ANNOTATION_BORDER_WIDTH_25" val="2"/>
  <p:tag name="ANNOTATION_SLIDE_WIDTH_25" val="960"/>
  <p:tag name="ANNOTATION_SLIDE_HEIGHT_25" val="720"/>
  <p:tag name="ANNOTATION_TYPE_26" val="0"/>
  <p:tag name="ANNOTATION_START_26" val="88.5"/>
  <p:tag name="ANNOTATION_END_26" val="88.7"/>
  <p:tag name="ANNOTATION_TOP_26" val="624"/>
  <p:tag name="ANNOTATION_LEFT_26" val="194"/>
  <p:tag name="ANNOTATION_WIDTH_26" val="66"/>
  <p:tag name="ANNOTATION_HEIGHT_26" val="66"/>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5287936"/>
  <p:tag name="ANNOTATION_FILL_ALPHA_26" val="100"/>
  <p:tag name="ANNOTATION_BORDER_WIDTH_26" val="2"/>
  <p:tag name="ANNOTATION_SLIDE_WIDTH_26" val="960"/>
  <p:tag name="ANNOTATION_SLIDE_HEIGHT_26" val="720"/>
  <p:tag name="ANNOTATION_TYPE_27" val="0"/>
  <p:tag name="ANNOTATION_START_27" val="88.7"/>
  <p:tag name="ANNOTATION_END_27" val="89.8"/>
  <p:tag name="ANNOTATION_TOP_27" val="629"/>
  <p:tag name="ANNOTATION_LEFT_27" val="141"/>
  <p:tag name="ANNOTATION_WIDTH_27" val="66"/>
  <p:tag name="ANNOTATION_HEIGHT_27" val="66"/>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5287936"/>
  <p:tag name="ANNOTATION_FILL_ALPHA_27" val="100"/>
  <p:tag name="ANNOTATION_BORDER_WIDTH_27" val="2"/>
  <p:tag name="ANNOTATION_SLIDE_WIDTH_27" val="960"/>
  <p:tag name="ANNOTATION_SLIDE_HEIGHT_27" val="720"/>
  <p:tag name="ANNOTATION_TYPE_28" val="0"/>
  <p:tag name="ANNOTATION_START_28" val="89.8"/>
  <p:tag name="ANNOTATION_END_28" val="92.9"/>
  <p:tag name="ANNOTATION_TOP_28" val="589"/>
  <p:tag name="ANNOTATION_LEFT_28" val="433"/>
  <p:tag name="ANNOTATION_WIDTH_28" val="66"/>
  <p:tag name="ANNOTATION_HEIGHT_28" val="66"/>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5287936"/>
  <p:tag name="ANNOTATION_FILL_ALPHA_28" val="100"/>
  <p:tag name="ANNOTATION_BORDER_WIDTH_28" val="2"/>
  <p:tag name="ANNOTATION_SLIDE_WIDTH_28" val="960"/>
  <p:tag name="ANNOTATION_SLIDE_HEIGHT_28" val="720"/>
  <p:tag name="ANNOTATION_TYPE_29" val="0"/>
  <p:tag name="ANNOTATION_START_29" val="92.9"/>
  <p:tag name="ANNOTATION_END_29" val="103.0"/>
  <p:tag name="ANNOTATION_TOP_29" val="272"/>
  <p:tag name="ANNOTATION_LEFT_29" val="675"/>
  <p:tag name="ANNOTATION_WIDTH_29" val="66"/>
  <p:tag name="ANNOTATION_HEIGHT_29" val="66"/>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5287936"/>
  <p:tag name="ANNOTATION_FILL_ALPHA_29" val="100"/>
  <p:tag name="ANNOTATION_BORDER_WIDTH_29" val="2"/>
  <p:tag name="ANNOTATION_SLIDE_WIDTH_29" val="960"/>
  <p:tag name="ANNOTATION_SLIDE_HEIGHT_29" val="720"/>
  <p:tag name="ANNOTATION_TYPE_30" val="0"/>
  <p:tag name="ANNOTATION_START_30" val="103.0"/>
  <p:tag name="ANNOTATION_END_30" val="110.8"/>
  <p:tag name="ANNOTATION_TOP_30" val="291"/>
  <p:tag name="ANNOTATION_LEFT_30" val="367"/>
  <p:tag name="ANNOTATION_WIDTH_30" val="66"/>
  <p:tag name="ANNOTATION_HEIGHT_30" val="66"/>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5287936"/>
  <p:tag name="ANNOTATION_FILL_ALPHA_30" val="100"/>
  <p:tag name="ANNOTATION_BORDER_WIDTH_30" val="2"/>
  <p:tag name="ANNOTATION_SLIDE_WIDTH_30" val="960"/>
  <p:tag name="ANNOTATION_SLIDE_HEIGHT_30" val="720"/>
  <p:tag name="ANNOTATION_TYPE_31" val="0"/>
  <p:tag name="ANNOTATION_START_31" val="110.8"/>
  <p:tag name="ANNOTATION_END_31" val="116.7"/>
  <p:tag name="ANNOTATION_TOP_31" val="290"/>
  <p:tag name="ANNOTATION_LEFT_31" val="505"/>
  <p:tag name="ANNOTATION_WIDTH_31" val="66"/>
  <p:tag name="ANNOTATION_HEIGHT_31" val="66"/>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5287936"/>
  <p:tag name="ANNOTATION_FILL_ALPHA_31" val="100"/>
  <p:tag name="ANNOTATION_BORDER_WIDTH_31" val="2"/>
  <p:tag name="ANNOTATION_SLIDE_WIDTH_31" val="960"/>
  <p:tag name="ANNOTATION_SLIDE_HEIGHT_31" val="720"/>
  <p:tag name="ANNOTATION_TYPE_32" val="0"/>
  <p:tag name="ANNOTATION_START_32" val="116.7"/>
  <p:tag name="ANNOTATION_END_32" val="118.3"/>
  <p:tag name="ANNOTATION_TOP_32" val="312"/>
  <p:tag name="ANNOTATION_LEFT_32" val="150"/>
  <p:tag name="ANNOTATION_WIDTH_32" val="66"/>
  <p:tag name="ANNOTATION_HEIGHT_32" val="66"/>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5287936"/>
  <p:tag name="ANNOTATION_FILL_ALPHA_32" val="100"/>
  <p:tag name="ANNOTATION_BORDER_WIDTH_32" val="2"/>
  <p:tag name="ANNOTATION_SLIDE_WIDTH_32" val="960"/>
  <p:tag name="ANNOTATION_SLIDE_HEIGHT_32" val="720"/>
  <p:tag name="ANNOTATION_TYPE_33" val="0"/>
  <p:tag name="ANNOTATION_START_33" val="118.3"/>
  <p:tag name="ANNOTATION_END_33" val="119.7"/>
  <p:tag name="ANNOTATION_TOP_33" val="309"/>
  <p:tag name="ANNOTATION_LEFT_33" val="317"/>
  <p:tag name="ANNOTATION_WIDTH_33" val="66"/>
  <p:tag name="ANNOTATION_HEIGHT_33" val="66"/>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5287936"/>
  <p:tag name="ANNOTATION_FILL_ALPHA_33" val="100"/>
  <p:tag name="ANNOTATION_BORDER_WIDTH_33" val="2"/>
  <p:tag name="ANNOTATION_SLIDE_WIDTH_33" val="960"/>
  <p:tag name="ANNOTATION_SLIDE_HEIGHT_33" val="720"/>
  <p:tag name="ANNOTATION_TYPE_34" val="0"/>
  <p:tag name="ANNOTATION_START_34" val="119.7"/>
  <p:tag name="ANNOTATION_END_34" val="120.8"/>
  <p:tag name="ANNOTATION_TOP_34" val="308"/>
  <p:tag name="ANNOTATION_LEFT_34" val="424"/>
  <p:tag name="ANNOTATION_WIDTH_34" val="66"/>
  <p:tag name="ANNOTATION_HEIGHT_34" val="66"/>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5287936"/>
  <p:tag name="ANNOTATION_FILL_ALPHA_34" val="100"/>
  <p:tag name="ANNOTATION_BORDER_WIDTH_34" val="2"/>
  <p:tag name="ANNOTATION_SLIDE_WIDTH_34" val="960"/>
  <p:tag name="ANNOTATION_SLIDE_HEIGHT_34" val="720"/>
  <p:tag name="ANNOTATION_TYPE_35" val="0"/>
  <p:tag name="ANNOTATION_START_35" val="120.8"/>
  <p:tag name="ANNOTATION_END_35" val="133.2"/>
  <p:tag name="ANNOTATION_TOP_35" val="334"/>
  <p:tag name="ANNOTATION_LEFT_35" val="106"/>
  <p:tag name="ANNOTATION_WIDTH_35" val="66"/>
  <p:tag name="ANNOTATION_HEIGHT_35" val="66"/>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5287936"/>
  <p:tag name="ANNOTATION_FILL_ALPHA_35" val="100"/>
  <p:tag name="ANNOTATION_BORDER_WIDTH_35" val="2"/>
  <p:tag name="ANNOTATION_SLIDE_WIDTH_35" val="960"/>
  <p:tag name="ANNOTATION_SLIDE_HEIGHT_35" val="720"/>
  <p:tag name="ANNOTATION_TYPE_36" val="0"/>
  <p:tag name="ANNOTATION_START_36" val="133.2"/>
  <p:tag name="ANNOTATION_END_36" val="134.9"/>
  <p:tag name="ANNOTATION_TOP_36" val="367"/>
  <p:tag name="ANNOTATION_LEFT_36" val="255"/>
  <p:tag name="ANNOTATION_WIDTH_36" val="66"/>
  <p:tag name="ANNOTATION_HEIGHT_36" val="66"/>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5287936"/>
  <p:tag name="ANNOTATION_FILL_ALPHA_36" val="100"/>
  <p:tag name="ANNOTATION_BORDER_WIDTH_36" val="2"/>
  <p:tag name="ANNOTATION_SLIDE_WIDTH_36" val="960"/>
  <p:tag name="ANNOTATION_SLIDE_HEIGHT_36" val="720"/>
  <p:tag name="ANNOTATION_TYPE_37" val="0"/>
  <p:tag name="ANNOTATION_START_37" val="134.9"/>
  <p:tag name="ANNOTATION_END_37" val="135.8"/>
  <p:tag name="ANNOTATION_TOP_37" val="369"/>
  <p:tag name="ANNOTATION_LEFT_37" val="306"/>
  <p:tag name="ANNOTATION_WIDTH_37" val="66"/>
  <p:tag name="ANNOTATION_HEIGHT_37" val="66"/>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5287936"/>
  <p:tag name="ANNOTATION_FILL_ALPHA_37" val="100"/>
  <p:tag name="ANNOTATION_BORDER_WIDTH_37" val="2"/>
  <p:tag name="ANNOTATION_SLIDE_WIDTH_37" val="960"/>
  <p:tag name="ANNOTATION_SLIDE_HEIGHT_37" val="720"/>
  <p:tag name="ANNOTATION_TYPE_38" val="0"/>
  <p:tag name="ANNOTATION_START_38" val="135.8"/>
  <p:tag name="ANNOTATION_TOP_38" val="366"/>
  <p:tag name="ANNOTATION_LEFT_38" val="425"/>
  <p:tag name="ANNOTATION_WIDTH_38" val="66"/>
  <p:tag name="ANNOTATION_HEIGHT_38" val="66"/>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5287936"/>
  <p:tag name="ANNOTATION_FILL_ALPHA_38" val="100"/>
  <p:tag name="ANNOTATION_BORDER_WIDTH_38" val="2"/>
  <p:tag name="ANNOTATION_SLIDE_WIDTH_38" val="960"/>
  <p:tag name="ANNOTATION_SLIDE_HEIGHT_38" val="720"/>
  <p:tag name="ANNOTATION_COUNT" val="38"/>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f53ede3053a04fa3a7f5b212011251cf"/>
</p:tagLst>
</file>

<file path=ppt/tags/tag26.xml><?xml version="1.0" encoding="utf-8"?>
<p:tagLst xmlns:a="http://schemas.openxmlformats.org/drawingml/2006/main" xmlns:r="http://schemas.openxmlformats.org/officeDocument/2006/relationships" xmlns:p="http://schemas.openxmlformats.org/presentationml/2006/main">
  <p:tag name="DUPLICATEID" val="41cd0d2cdd50413c8af634c3004b199d"/>
</p:tagLst>
</file>

<file path=ppt/tags/tag27.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ELAPSEDTIME" val="12.0"/>
  <p:tag name="ANNOTATION_COUNT" val="0"/>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DUPLICATEID" val="bc6e3662690a41a7ac4840f023ce6e96"/>
</p:tagLst>
</file>

<file path=ppt/tags/tag31.xml><?xml version="1.0" encoding="utf-8"?>
<p:tagLst xmlns:a="http://schemas.openxmlformats.org/drawingml/2006/main" xmlns:r="http://schemas.openxmlformats.org/officeDocument/2006/relationships" xmlns:p="http://schemas.openxmlformats.org/presentationml/2006/main">
  <p:tag name="DUPLICATEID" val="886834c131ac4e459517b6d8e04019f9"/>
</p:tagLst>
</file>

<file path=ppt/tags/tag32.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DUPLICATEID" val="ee57aa2d8ee24f09bad34d51ae313e4a"/>
</p:tagLst>
</file>

<file path=ppt/tags/tag34.xml><?xml version="1.0" encoding="utf-8"?>
<p:tagLst xmlns:a="http://schemas.openxmlformats.org/drawingml/2006/main" xmlns:r="http://schemas.openxmlformats.org/officeDocument/2006/relationships" xmlns:p="http://schemas.openxmlformats.org/presentationml/2006/main">
  <p:tag name="DUPLICATEID" val="108b647b36c74ef69632b7b2979e63bb"/>
</p:tagLst>
</file>

<file path=ppt/tags/tag35.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38c25fcb2c014b1c9fea48de4d1810e3"/>
</p:tagLst>
</file>

<file path=ppt/tags/tag37.xml><?xml version="1.0" encoding="utf-8"?>
<p:tagLst xmlns:a="http://schemas.openxmlformats.org/drawingml/2006/main" xmlns:r="http://schemas.openxmlformats.org/officeDocument/2006/relationships" xmlns:p="http://schemas.openxmlformats.org/presentationml/2006/main">
  <p:tag name="DUPLICATEID" val="c66c31b6d40946aca636c23b6c3b319e"/>
</p:tagLst>
</file>

<file path=ppt/tags/tag38.xml><?xml version="1.0" encoding="utf-8"?>
<p:tagLst xmlns:a="http://schemas.openxmlformats.org/drawingml/2006/main" xmlns:r="http://schemas.openxmlformats.org/officeDocument/2006/relationships" xmlns:p="http://schemas.openxmlformats.org/presentationml/2006/main">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e764255ad5c44c1faaec3f622580ca8d"/>
</p:tagLst>
</file>

<file path=ppt/tags/tag4.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amahmedkeele\Desktop\Lectures\Lecture-23 Mendel\s22.wav"/>
  <p:tag name="ELAPSEDTIME" val="0"/>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3c3950724c2d486ebbf1321b5bcc81f5"/>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9"/>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4"/>
  <p:tag name="ARTICULATE_AUDIO_RECORDED" val="1"/>
  <p:tag name="ELAPSEDTIME" val="138.5"/>
  <p:tag name="ANNOTATION_TYPE_1" val="0"/>
  <p:tag name="ANNOTATION_START_1" val="9.9"/>
  <p:tag name="ANNOTATION_END_1" val="45.6"/>
  <p:tag name="ANNOTATION_TOP_1" val="181"/>
  <p:tag name="ANNOTATION_LEFT_1" val="9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45.6"/>
  <p:tag name="ANNOTATION_END_2" val="53.2"/>
  <p:tag name="ANNOTATION_TOP_2" val="235"/>
  <p:tag name="ANNOTATION_LEFT_2" val="9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53.2"/>
  <p:tag name="ANNOTATION_END_3" val="58.8"/>
  <p:tag name="ANNOTATION_TOP_3" val="278"/>
  <p:tag name="ANNOTATION_LEFT_3" val="133"/>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58.8"/>
  <p:tag name="ANNOTATION_END_4" val="66.9"/>
  <p:tag name="ANNOTATION_TOP_4" val="330"/>
  <p:tag name="ANNOTATION_LEFT_4" val="135"/>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66.9"/>
  <p:tag name="ANNOTATION_END_5" val="82.1"/>
  <p:tag name="ANNOTATION_TOP_5" val="370"/>
  <p:tag name="ANNOTATION_LEFT_5" val="134"/>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82.1"/>
  <p:tag name="ANNOTATION_END_6" val="92.2"/>
  <p:tag name="ANNOTATION_TOP_6" val="460"/>
  <p:tag name="ANNOTATION_LEFT_6" val="97"/>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92.2"/>
  <p:tag name="ANNOTATION_END_7" val="96.2"/>
  <p:tag name="ANNOTATION_TOP_7" val="507"/>
  <p:tag name="ANNOTATION_LEFT_7" val="149"/>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96.2"/>
  <p:tag name="ANNOTATION_END_8" val="101.0"/>
  <p:tag name="ANNOTATION_TOP_8" val="559"/>
  <p:tag name="ANNOTATION_LEFT_8" val="132"/>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101.0"/>
  <p:tag name="ANNOTATION_TOP_9" val="633"/>
  <p:tag name="ANNOTATION_LEFT_9" val="105"/>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COUNT" val="9"/>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UPLICATEID" val="e65fffc38514412dab6db786ef8fc47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3598</TotalTime>
  <Words>1530</Words>
  <Application>Microsoft Office PowerPoint</Application>
  <PresentationFormat>On-screen Show (4:3)</PresentationFormat>
  <Paragraphs>187</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AdvertisingExtraBold</vt:lpstr>
      <vt:lpstr>Arial</vt:lpstr>
      <vt:lpstr>Arial Black</vt:lpstr>
      <vt:lpstr>Impact</vt:lpstr>
      <vt:lpstr>Simplified Arabic</vt:lpstr>
      <vt:lpstr>Times New Roman</vt:lpstr>
      <vt:lpstr>Wingdings</vt:lpstr>
      <vt:lpstr>Default Design</vt:lpstr>
      <vt:lpstr>PowerPoint Presentation</vt:lpstr>
      <vt:lpstr>PowerPoint Presentation</vt:lpstr>
      <vt:lpstr>Objectives</vt:lpstr>
      <vt:lpstr>2- The law of Independent Assortment: قانون التوزيع الحر للـﭽـينات  Each pair of alleles of a character segregates independently of each other during gamete formation</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217</cp:revision>
  <dcterms:created xsi:type="dcterms:W3CDTF">2006-04-07T07:53:54Z</dcterms:created>
  <dcterms:modified xsi:type="dcterms:W3CDTF">2019-12-30T05:13:48Z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D:\Ashraf\D\Faculty file\e-Larning\1433-1434\المحتوى الرقمي\109-Lectures\LMS-2\Lecture-23 Mendel-II\Lecture 23.ppta</vt:lpwstr>
  </property>
</Properties>
</file>