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6" r:id="rId3"/>
    <p:sldId id="287" r:id="rId5"/>
    <p:sldId id="257" r:id="rId6"/>
    <p:sldId id="258" r:id="rId7"/>
    <p:sldId id="284" r:id="rId8"/>
    <p:sldId id="285" r:id="rId9"/>
    <p:sldId id="261" r:id="rId10"/>
    <p:sldId id="262" r:id="rId11"/>
    <p:sldId id="265" r:id="rId12"/>
    <p:sldId id="266" r:id="rId13"/>
    <p:sldId id="267" r:id="rId14"/>
    <p:sldId id="278" r:id="rId15"/>
    <p:sldId id="272" r:id="rId16"/>
    <p:sldId id="279" r:id="rId17"/>
    <p:sldId id="280" r:id="rId18"/>
    <p:sldId id="275" r:id="rId19"/>
    <p:sldId id="276" r:id="rId20"/>
    <p:sldId id="274" r:id="rId21"/>
    <p:sldId id="288" r:id="rId22"/>
    <p:sldId id="289" r:id="rId23"/>
  </p:sldIdLst>
  <p:sldSz cx="9144000" cy="6858000" type="screen4x3"/>
  <p:notesSz cx="6858000" cy="9144000"/>
  <p:defaultTextStyle>
    <a:defPPr>
      <a:defRPr lang="en-GB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CC00CC"/>
    <a:srgbClr val="CC0099"/>
    <a:srgbClr val="FFFF00"/>
    <a:srgbClr val="FF99FF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463"/>
    <p:restoredTop sz="94660"/>
  </p:normalViewPr>
  <p:slideViewPr>
    <p:cSldViewPr showGuides="1">
      <p:cViewPr varScale="1">
        <p:scale>
          <a:sx n="88" d="100"/>
          <a:sy n="88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rtl="0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ar-SA" altLang="en-US" sz="1200" dirty="0"/>
            </a:fld>
            <a:endParaRPr lang="ar-SA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GB" altLang="en-US" sz="1200" dirty="0">
                <a:ea typeface="MS PGothic" panose="020B0600070205080204" pitchFamily="34" charset="-128"/>
              </a:rPr>
            </a:fld>
            <a:endParaRPr lang="en-GB" altLang="en-US" sz="1200" dirty="0">
              <a:ea typeface="MS PGothic" panose="020B0600070205080204" pitchFamily="34" charset="-128"/>
            </a:endParaRPr>
          </a:p>
        </p:txBody>
      </p:sp>
      <p:sp>
        <p:nvSpPr>
          <p:cNvPr id="23555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/>
            <a:endParaRPr lang="en-US" altLang="en-US" dirty="0"/>
          </a:p>
        </p:txBody>
      </p:sp>
      <p:sp>
        <p:nvSpPr>
          <p:cNvPr id="245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ar-SA" altLang="en-US" sz="1200" dirty="0">
                <a:ea typeface="MS PGothic" panose="020B0600070205080204" pitchFamily="34" charset="-128"/>
              </a:rPr>
            </a:fld>
            <a:endParaRPr lang="ar-SA" altLang="en-US" sz="1200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t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t"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/>
            <a:endParaRPr lang="en-US" altLang="en-US" dirty="0"/>
          </a:p>
        </p:txBody>
      </p:sp>
      <p:sp>
        <p:nvSpPr>
          <p:cNvPr id="276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ar-SA" altLang="en-US" sz="1200" dirty="0">
                <a:ea typeface="MS PGothic" panose="020B0600070205080204" pitchFamily="34" charset="-128"/>
              </a:rPr>
            </a:fld>
            <a:endParaRPr lang="ar-SA" altLang="en-US" sz="1200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GB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GB" altLang="en-US" dirty="0"/>
              <a:t>Click to edit Master text styles</a:t>
            </a:r>
            <a:endParaRPr lang="en-GB" altLang="en-US" dirty="0"/>
          </a:p>
          <a:p>
            <a:pPr lvl="1"/>
            <a:r>
              <a:rPr lang="en-GB" altLang="en-US" dirty="0"/>
              <a:t>Second level</a:t>
            </a:r>
            <a:endParaRPr lang="en-GB" altLang="en-US" dirty="0"/>
          </a:p>
          <a:p>
            <a:pPr lvl="2"/>
            <a:r>
              <a:rPr lang="en-GB" altLang="en-US" dirty="0"/>
              <a:t>Third level</a:t>
            </a:r>
            <a:endParaRPr lang="en-GB" altLang="en-US" dirty="0"/>
          </a:p>
          <a:p>
            <a:pPr lvl="3"/>
            <a:r>
              <a:rPr lang="en-GB" altLang="en-US" dirty="0"/>
              <a:t>Fourth level</a:t>
            </a:r>
            <a:endParaRPr lang="en-GB" altLang="en-US" dirty="0"/>
          </a:p>
          <a:p>
            <a:pPr lvl="4"/>
            <a:r>
              <a:rPr lang="en-GB" altLang="en-US" dirty="0"/>
              <a:t>Fifth level</a:t>
            </a:r>
            <a:endParaRPr lang="en-GB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rtl="0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rtl="0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blinds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.xml"/><Relationship Id="rId4" Type="http://schemas.openxmlformats.org/officeDocument/2006/relationships/image" Target="../media/image3.png"/><Relationship Id="rId3" Type="http://schemas.openxmlformats.org/officeDocument/2006/relationships/hyperlink" Target="http://ksu.edu.sa/" TargetMode="Externa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2" Type="http://schemas.openxmlformats.org/officeDocument/2006/relationships/image" Target="../media/image14.emf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5.xml"/><Relationship Id="rId2" Type="http://schemas.openxmlformats.org/officeDocument/2006/relationships/image" Target="../media/image7.png"/><Relationship Id="rId1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>
                <a:ea typeface="MS PGothic" panose="020B0600070205080204" pitchFamily="34" charset="-128"/>
              </a:rPr>
            </a:fld>
            <a:endParaRPr lang="ar-SA" altLang="en-US" sz="1400" dirty="0">
              <a:ea typeface="MS PGothic" panose="020B0600070205080204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10038" y="2225675"/>
            <a:ext cx="4576763" cy="525463"/>
          </a:xfrm>
          <a:effectLst>
            <a:outerShdw dist="35921" dir="2700000" algn="ctr" rotWithShape="0">
              <a:srgbClr val="0000FF"/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 pitchFamily="34" charset="0"/>
                <a:ea typeface="+mj-ea"/>
                <a:cs typeface="+mj-cs"/>
              </a:rPr>
              <a:t>Zoology 109 course</a:t>
            </a:r>
            <a:endParaRPr kumimoji="0" lang="en-GB" alt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2860675"/>
            <a:ext cx="4876800" cy="685800"/>
          </a:xfrm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General Animal Biology</a:t>
            </a:r>
            <a:endParaRPr kumimoji="0" lang="en-GB" altLang="en-US" sz="3600" b="0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125913" y="3630613"/>
            <a:ext cx="4648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rtl="1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sz="32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GotTDemCon" pitchFamily="34" charset="0"/>
                <a:ea typeface="+mn-ea"/>
                <a:cs typeface="Arial" panose="020B0604020202020204" pitchFamily="34" charset="0"/>
              </a:rPr>
              <a:t>For Premedical Student</a:t>
            </a:r>
            <a:endParaRPr kumimoji="0" lang="en-GB" sz="3200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GotTDemCon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4" name="Picture 8" descr="A02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8000"/>
          </a:blip>
          <a:stretch>
            <a:fillRect/>
          </a:stretch>
        </p:blipFill>
        <p:spPr>
          <a:xfrm>
            <a:off x="2895600" y="407988"/>
            <a:ext cx="3048000" cy="1039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ffectLst>
            <a:outerShdw dist="35921" dir="2700000" algn="ctr" rotWithShape="0">
              <a:srgbClr val="FF0000"/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6342063"/>
            <a:ext cx="1524000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rtl="1" eaLnBrk="1" hangingPunct="1">
              <a:buClrTx/>
              <a:buSzTx/>
              <a:buFontTx/>
              <a:buNone/>
              <a:defRPr/>
            </a:pPr>
            <a:r>
              <a:rPr kumimoji="0" lang="en-US" b="1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1438-1439H</a:t>
            </a:r>
            <a:endParaRPr kumimoji="0" lang="en-US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125913" y="4210050"/>
            <a:ext cx="4648200" cy="18161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rtl="1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GotTDemCon" pitchFamily="34" charset="0"/>
                <a:ea typeface="+mn-ea"/>
                <a:cs typeface="Arial" panose="020B0604020202020204" pitchFamily="34" charset="0"/>
              </a:rPr>
              <a:t>Zoology Department</a:t>
            </a:r>
            <a:endParaRPr kumimoji="0" lang="en-GB" sz="32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GotTDemCon" pitchFamily="34" charset="0"/>
              <a:ea typeface="+mn-ea"/>
              <a:cs typeface="Arial" panose="020B0604020202020204" pitchFamily="34" charset="0"/>
            </a:endParaRPr>
          </a:p>
          <a:p>
            <a:pPr marR="0" algn="ctr" defTabSz="914400" rtl="1" eaLnBrk="1" hangingPunct="1">
              <a:buClrTx/>
              <a:buSzTx/>
              <a:buFontTx/>
              <a:buNone/>
              <a:defRPr/>
            </a:pPr>
            <a:endParaRPr kumimoji="0" lang="en-GB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914400" rtl="1" eaLnBrk="1" hangingPunct="1">
              <a:buClrTx/>
              <a:buSzTx/>
              <a:buFontTx/>
              <a:buNone/>
              <a:defRPr/>
            </a:pPr>
            <a:r>
              <a:rPr kumimoji="0" lang="en-GB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 22 : </a:t>
            </a:r>
            <a:r>
              <a:rPr kumimoji="0" lang="en-GB" sz="28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Genetics</a:t>
            </a:r>
            <a:endParaRPr kumimoji="0" lang="en-GB" sz="2800" b="1" kern="1200" cap="none" spc="0" normalizeH="0" baseline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914400" rtl="1" eaLnBrk="1" hangingPunct="1">
              <a:buClrTx/>
              <a:buSzTx/>
              <a:buFontTx/>
              <a:buNone/>
              <a:defRPr/>
            </a:pPr>
            <a:r>
              <a:rPr kumimoji="0" lang="en-GB" sz="28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8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Mendel and the Gene Idea)</a:t>
            </a:r>
            <a:endParaRPr kumimoji="0" lang="en-GB" sz="28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8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3906838" cy="472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4" descr="King Saud University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063" y="0"/>
            <a:ext cx="2420937" cy="1143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 spd="med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pic>
        <p:nvPicPr>
          <p:cNvPr id="11267" name="Picture 3"/>
          <p:cNvPicPr>
            <a:picLocks noChangeAspect="1"/>
          </p:cNvPicPr>
          <p:nvPr/>
        </p:nvPicPr>
        <p:blipFill>
          <a:blip r:embed="rId1">
            <a:lum bright="-12000" contrast="12000"/>
          </a:blip>
          <a:srcRect b="3355"/>
          <a:stretch>
            <a:fillRect/>
          </a:stretch>
        </p:blipFill>
        <p:spPr>
          <a:xfrm>
            <a:off x="685800" y="63500"/>
            <a:ext cx="7772400" cy="67183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spd="med"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492125"/>
            <a:ext cx="8686800" cy="2676525"/>
          </a:xfrm>
        </p:spPr>
        <p:txBody>
          <a:bodyPr vert="horz" wrap="square" lIns="91440" tIns="45720" rIns="91440" bIns="45720" numCol="1" anchor="t" anchorCtr="0" compatLnSpc="1">
            <a:spAutoFit/>
          </a:bodyPr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Mendel developed a hypothesis </a:t>
            </a:r>
            <a:r>
              <a:rPr lang="" altLang="en-US" sz="1800" dirty="0">
                <a:solidFill>
                  <a:srgbClr val="000000"/>
                </a:solidFill>
              </a:rPr>
              <a:t>إفتراض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to explain these results that consisted of four related ideas.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	</a:t>
            </a:r>
            <a:r>
              <a:rPr lang="en-US" altLang="en-US" sz="2000" b="1" dirty="0">
                <a:effectLst>
                  <a:outerShdw blurRad="38100" dist="38100" dir="2700000">
                    <a:srgbClr val="C0C0C0"/>
                  </a:outerShdw>
                </a:effectLst>
              </a:rPr>
              <a:t>1.  Alternative version of genes </a:t>
            </a:r>
            <a:r>
              <a:rPr lang="en-US" altLang="en-US" sz="2000" b="1" dirty="0"/>
              <a:t>(</a:t>
            </a:r>
            <a:r>
              <a:rPr lang="en-US" altLang="en-US" sz="1800" b="1" dirty="0"/>
              <a:t>different alleles </a:t>
            </a:r>
            <a:r>
              <a:rPr lang="" altLang="en-US" sz="1800" dirty="0"/>
              <a:t>الـ</a:t>
            </a:r>
            <a:r>
              <a:rPr lang="ar-SA" altLang="en-US" sz="1800" dirty="0"/>
              <a:t>ﭽ</a:t>
            </a:r>
            <a:r>
              <a:rPr lang="" altLang="en-US" sz="1800" dirty="0"/>
              <a:t>ينين المتقابلين</a:t>
            </a:r>
            <a:r>
              <a:rPr lang="en-US" altLang="en-US" sz="2000" b="1" dirty="0"/>
              <a:t>)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account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         for variations in inherited characters.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lvl="1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Different alleles vary somewhat in                                                             the sequence of nucleotides at                                                                 the specific locus </a:t>
            </a:r>
            <a:r>
              <a:rPr lang="" altLang="en-US" sz="1800" dirty="0">
                <a:solidFill>
                  <a:srgbClr val="000000"/>
                </a:solidFill>
              </a:rPr>
              <a:t>موضع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of a gene.</a:t>
            </a: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12291" name="Picture 4"/>
          <p:cNvPicPr>
            <a:picLocks noChangeAspect="1"/>
          </p:cNvPicPr>
          <p:nvPr/>
        </p:nvPicPr>
        <p:blipFill>
          <a:blip r:embed="rId1">
            <a:lum bright="-12000" contrast="12000"/>
          </a:blip>
          <a:srcRect b="3355"/>
          <a:stretch>
            <a:fillRect/>
          </a:stretch>
        </p:blipFill>
        <p:spPr>
          <a:xfrm>
            <a:off x="5257800" y="2211388"/>
            <a:ext cx="3886200" cy="2817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76200" y="3429000"/>
            <a:ext cx="5410200" cy="2765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marL="342900" indent="-342900" defTabSz="0" eaLnBrk="1" hangingPunct="1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en-US" altLang="en-US" sz="20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2.  For each character, an organism</a:t>
            </a:r>
            <a:br>
              <a:rPr lang="en-US" altLang="en-US" sz="20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20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    inherits </a:t>
            </a:r>
            <a:r>
              <a:rPr lang="" altLang="en-US" sz="2000" dirty="0">
                <a:latin typeface="Arial" panose="020B0604020202020204" pitchFamily="34" charset="0"/>
              </a:rPr>
              <a:t>يرث</a:t>
            </a:r>
            <a:r>
              <a:rPr lang="en-US" altLang="en-US" sz="20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two alleles, one from</a:t>
            </a:r>
            <a:br>
              <a:rPr lang="en-US" altLang="en-US" sz="20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20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    each parent.</a:t>
            </a:r>
            <a:endParaRPr lang="en-US" altLang="en-US" sz="20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marL="742950" lvl="1" indent="-285750" defTabSz="0" eaLnBrk="1" hangingPunct="1">
              <a:spcBef>
                <a:spcPct val="20000"/>
              </a:spcBef>
              <a:buClr>
                <a:srgbClr val="339933"/>
              </a:buClr>
              <a:buChar char="–"/>
              <a:tabLst>
                <a:tab pos="2743200" algn="l"/>
              </a:tabLst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These homologous loci </a:t>
            </a:r>
            <a:r>
              <a:rPr lang="" altLang="en-US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مَوقِعُه على الكروموسوم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may differ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marL="742950" lvl="1" indent="-285750" defTabSz="0" eaLnBrk="1" hangingPunct="1">
              <a:spcBef>
                <a:spcPct val="20000"/>
              </a:spcBef>
              <a:buClr>
                <a:srgbClr val="339933"/>
              </a:buClr>
              <a:buChar char="–"/>
              <a:tabLst>
                <a:tab pos="2743200" algn="l"/>
              </a:tabLst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In the flower-color example, the F</a:t>
            </a:r>
            <a:r>
              <a:rPr lang="en-US" altLang="en-US" b="1" baseline="-2500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plants inherited a 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purple-flower allele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from one parent and a 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white-flower allele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from the other.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spd="med"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7200" y="5165725"/>
            <a:ext cx="8305800" cy="1006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sz="2000" b="1" kern="1200" cap="none" spc="0" normalizeH="0" baseline="0" noProof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two alleles (</a:t>
            </a:r>
            <a:r>
              <a:rPr kumimoji="0" lang="en-GB" sz="2000" b="1" kern="1200" cap="none" spc="0" normalizeH="0" baseline="0" noProof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genes</a:t>
            </a:r>
            <a:r>
              <a:rPr kumimoji="0" lang="en-GB" sz="2000" b="1" kern="1200" cap="none" spc="0" normalizeH="0" baseline="0" noProof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for a character are separated (</a:t>
            </a:r>
            <a:r>
              <a:rPr kumimoji="0" lang="en-GB" sz="2000" kern="1200" cap="none" spc="0" normalizeH="0" baseline="0" noProof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segregated</a:t>
            </a:r>
            <a:r>
              <a:rPr kumimoji="0" lang="en-GB" sz="2000" b="1" kern="1200" cap="none" spc="0" normalizeH="0" baseline="0" noProof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into separate gametes (</a:t>
            </a:r>
            <a:r>
              <a:rPr kumimoji="0" lang="en-US" altLang="en-US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summarized as Mendel’s law of segregation</a:t>
            </a:r>
            <a:r>
              <a:rPr kumimoji="0" lang="en-GB" sz="2000" b="1" kern="1200" cap="none" spc="0" normalizeH="0" baseline="0" noProof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and aggregated again by fertilization.</a:t>
            </a:r>
            <a:endParaRPr kumimoji="0" lang="en-GB" sz="2000" b="1" kern="1200" cap="none" spc="0" normalizeH="0" baseline="0" noProof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4" name="Text Box 4"/>
          <p:cNvSpPr txBox="1"/>
          <p:nvPr/>
        </p:nvSpPr>
        <p:spPr>
          <a:xfrm>
            <a:off x="381000" y="228600"/>
            <a:ext cx="8305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GB" altLang="en-US" sz="2000" b="1" dirty="0">
                <a:latin typeface="Arial" panose="020B0604020202020204" pitchFamily="34" charset="0"/>
              </a:rPr>
              <a:t>Mendelian inheritance reflects rules of </a:t>
            </a:r>
            <a:r>
              <a:rPr lang="en-GB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probability</a:t>
            </a:r>
            <a:r>
              <a:rPr lang="en-GB" altLang="en-US" sz="2000" b="1" dirty="0">
                <a:latin typeface="Arial" panose="020B0604020202020204" pitchFamily="34" charset="0"/>
              </a:rPr>
              <a:t> for the behaviour of genes (alleles).</a:t>
            </a:r>
            <a:endParaRPr lang="en-GB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81000" y="1736725"/>
            <a:ext cx="83058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sz="2000" b="1" kern="1200" cap="none" spc="0" normalizeH="0" baseline="0" noProof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each </a:t>
            </a:r>
            <a:r>
              <a:rPr kumimoji="0" lang="en-GB" sz="2000" b="1" kern="1200" cap="none" spc="0" normalizeH="0" baseline="0" noProof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character</a:t>
            </a:r>
            <a:r>
              <a:rPr kumimoji="0" lang="en-GB" sz="2000" b="1" kern="1200" cap="none" spc="0" normalizeH="0" baseline="0" noProof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an organism inherit two </a:t>
            </a:r>
            <a:r>
              <a:rPr kumimoji="0" lang="en-GB" sz="2000" b="1" u="sng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alleles</a:t>
            </a:r>
            <a:r>
              <a:rPr kumimoji="0" lang="en-GB" sz="2000" b="1" kern="1200" cap="none" spc="0" normalizeH="0" baseline="0" noProof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(one from each parent).</a:t>
            </a:r>
            <a:endParaRPr kumimoji="0" lang="en-GB" sz="2000" b="1" kern="1200" cap="none" spc="0" normalizeH="0" baseline="0" noProof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57200" y="4327525"/>
            <a:ext cx="83058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sz="2000" b="1" kern="1200" cap="none" spc="0" normalizeH="0" baseline="0" noProof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the two alleles differ, one of them will be </a:t>
            </a:r>
            <a:r>
              <a:rPr kumimoji="0" lang="en-GB" sz="2000" b="1" u="sng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Dominant</a:t>
            </a:r>
            <a:r>
              <a:rPr kumimoji="0" lang="en-GB" sz="2000" b="1" kern="1200" cap="none" spc="0" normalizeH="0" baseline="0" noProof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and the other is </a:t>
            </a:r>
            <a:r>
              <a:rPr kumimoji="0" lang="en-GB" sz="2000" b="1" u="sng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Recessive</a:t>
            </a:r>
            <a:r>
              <a:rPr kumimoji="0" lang="en-GB" sz="2000" b="1" kern="1200" cap="none" spc="0" normalizeH="0" baseline="0" noProof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GB" sz="2000" b="1" kern="1200" cap="none" spc="0" normalizeH="0" baseline="0" noProof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3124200" y="2422525"/>
            <a:ext cx="5715000" cy="685800"/>
            <a:chOff x="2016" y="1680"/>
            <a:chExt cx="3600" cy="432"/>
          </a:xfrm>
        </p:grpSpPr>
        <p:grpSp>
          <p:nvGrpSpPr>
            <p:cNvPr id="13333" name="Group 9"/>
            <p:cNvGrpSpPr/>
            <p:nvPr/>
          </p:nvGrpSpPr>
          <p:grpSpPr>
            <a:xfrm>
              <a:off x="2016" y="1920"/>
              <a:ext cx="2104" cy="192"/>
              <a:chOff x="1728" y="1824"/>
              <a:chExt cx="2104" cy="192"/>
            </a:xfrm>
          </p:grpSpPr>
          <p:grpSp>
            <p:nvGrpSpPr>
              <p:cNvPr id="13336" name="Group 10"/>
              <p:cNvGrpSpPr/>
              <p:nvPr/>
            </p:nvGrpSpPr>
            <p:grpSpPr>
              <a:xfrm>
                <a:off x="1728" y="1824"/>
                <a:ext cx="2104" cy="192"/>
                <a:chOff x="1488" y="3600"/>
                <a:chExt cx="2104" cy="192"/>
              </a:xfrm>
            </p:grpSpPr>
            <p:sp>
              <p:nvSpPr>
                <p:cNvPr id="13338" name="AutoShape 11"/>
                <p:cNvSpPr/>
                <p:nvPr/>
              </p:nvSpPr>
              <p:spPr>
                <a:xfrm>
                  <a:off x="1488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eaLnBrk="1" hangingPunct="1"/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39" name="AutoShape 12"/>
                <p:cNvSpPr/>
                <p:nvPr/>
              </p:nvSpPr>
              <p:spPr>
                <a:xfrm>
                  <a:off x="2536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eaLnBrk="1" hangingPunct="1"/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40" name="Rectangle 13"/>
                <p:cNvSpPr/>
                <p:nvPr/>
              </p:nvSpPr>
              <p:spPr>
                <a:xfrm>
                  <a:off x="2400" y="3648"/>
                  <a:ext cx="288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pPr eaLnBrk="1" hangingPunct="1"/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3337" name="Rectangle 14"/>
              <p:cNvSpPr/>
              <p:nvPr/>
            </p:nvSpPr>
            <p:spPr>
              <a:xfrm>
                <a:off x="3504" y="1824"/>
                <a:ext cx="96" cy="192"/>
              </a:xfrm>
              <a:prstGeom prst="rect">
                <a:avLst/>
              </a:prstGeom>
              <a:solidFill>
                <a:srgbClr val="FF33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eaLnBrk="1" hangingPunct="1"/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615" name="Text Box 15"/>
            <p:cNvSpPr txBox="1">
              <a:spLocks noChangeArrowheads="1"/>
            </p:cNvSpPr>
            <p:nvPr/>
          </p:nvSpPr>
          <p:spPr bwMode="auto">
            <a:xfrm>
              <a:off x="4320" y="1680"/>
              <a:ext cx="1296" cy="4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GB" b="1" kern="1200" cap="none" spc="0" normalizeH="0" baseline="0" noProof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Red colour   gene (</a:t>
              </a:r>
              <a:r>
                <a:rPr kumimoji="0" lang="en-GB" sz="2000" b="1" kern="1200" cap="none" spc="0" normalizeH="0" baseline="0" noProof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allele</a:t>
              </a:r>
              <a:r>
                <a:rPr kumimoji="0" lang="en-GB" b="1" kern="1200" cap="none" spc="0" normalizeH="0" baseline="0" noProof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GB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35" name="Line 16"/>
            <p:cNvSpPr/>
            <p:nvPr/>
          </p:nvSpPr>
          <p:spPr>
            <a:xfrm flipH="1">
              <a:off x="3840" y="1824"/>
              <a:ext cx="528" cy="192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5" name="Group 17"/>
          <p:cNvGrpSpPr/>
          <p:nvPr/>
        </p:nvGrpSpPr>
        <p:grpSpPr>
          <a:xfrm>
            <a:off x="3136900" y="3336925"/>
            <a:ext cx="5930900" cy="914400"/>
            <a:chOff x="2024" y="2256"/>
            <a:chExt cx="3736" cy="576"/>
          </a:xfrm>
        </p:grpSpPr>
        <p:grpSp>
          <p:nvGrpSpPr>
            <p:cNvPr id="13325" name="Group 18"/>
            <p:cNvGrpSpPr/>
            <p:nvPr/>
          </p:nvGrpSpPr>
          <p:grpSpPr>
            <a:xfrm>
              <a:off x="2024" y="2256"/>
              <a:ext cx="2104" cy="192"/>
              <a:chOff x="1728" y="2352"/>
              <a:chExt cx="2104" cy="192"/>
            </a:xfrm>
          </p:grpSpPr>
          <p:grpSp>
            <p:nvGrpSpPr>
              <p:cNvPr id="13328" name="Group 19"/>
              <p:cNvGrpSpPr/>
              <p:nvPr/>
            </p:nvGrpSpPr>
            <p:grpSpPr>
              <a:xfrm>
                <a:off x="1728" y="2352"/>
                <a:ext cx="2104" cy="192"/>
                <a:chOff x="1488" y="3600"/>
                <a:chExt cx="2104" cy="192"/>
              </a:xfrm>
            </p:grpSpPr>
            <p:sp>
              <p:nvSpPr>
                <p:cNvPr id="13330" name="AutoShape 20"/>
                <p:cNvSpPr/>
                <p:nvPr/>
              </p:nvSpPr>
              <p:spPr>
                <a:xfrm>
                  <a:off x="1488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eaLnBrk="1" hangingPunct="1"/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31" name="AutoShape 21"/>
                <p:cNvSpPr/>
                <p:nvPr/>
              </p:nvSpPr>
              <p:spPr>
                <a:xfrm>
                  <a:off x="2536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  <a:tileRect/>
                </a:gra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eaLnBrk="1" hangingPunct="1"/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32" name="Rectangle 22"/>
                <p:cNvSpPr/>
                <p:nvPr/>
              </p:nvSpPr>
              <p:spPr>
                <a:xfrm>
                  <a:off x="2400" y="3648"/>
                  <a:ext cx="288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p>
                  <a:pPr eaLnBrk="1" hangingPunct="1"/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3329" name="Rectangle 23"/>
              <p:cNvSpPr/>
              <p:nvPr/>
            </p:nvSpPr>
            <p:spPr>
              <a:xfrm>
                <a:off x="3504" y="2352"/>
                <a:ext cx="96" cy="192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eaLnBrk="1" hangingPunct="1"/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624" name="Text Box 24"/>
            <p:cNvSpPr txBox="1">
              <a:spLocks noChangeArrowheads="1"/>
            </p:cNvSpPr>
            <p:nvPr/>
          </p:nvSpPr>
          <p:spPr bwMode="auto">
            <a:xfrm>
              <a:off x="4320" y="2409"/>
              <a:ext cx="1440" cy="4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GB" b="1" kern="1200" cap="none" spc="0" normalizeH="0" baseline="0" noProof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White colour   gene (</a:t>
              </a:r>
              <a:r>
                <a:rPr kumimoji="0" lang="en-GB" sz="2000" b="1" kern="1200" cap="none" spc="0" normalizeH="0" baseline="0" noProof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allele</a:t>
              </a:r>
              <a:r>
                <a:rPr kumimoji="0" lang="en-GB" b="1" kern="1200" cap="none" spc="0" normalizeH="0" baseline="0" noProof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  <a:endParaRPr kumimoji="0" lang="en-GB" b="1" kern="1200" cap="none" spc="0" normalizeH="0" baseline="0" noProof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27" name="Line 25"/>
            <p:cNvSpPr/>
            <p:nvPr/>
          </p:nvSpPr>
          <p:spPr>
            <a:xfrm flipH="1" flipV="1">
              <a:off x="3840" y="2352"/>
              <a:ext cx="528" cy="192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8" name="Group 26"/>
          <p:cNvGrpSpPr/>
          <p:nvPr/>
        </p:nvGrpSpPr>
        <p:grpSpPr>
          <a:xfrm>
            <a:off x="762000" y="2879725"/>
            <a:ext cx="2590800" cy="701675"/>
            <a:chOff x="528" y="1968"/>
            <a:chExt cx="1632" cy="442"/>
          </a:xfrm>
        </p:grpSpPr>
        <p:sp>
          <p:nvSpPr>
            <p:cNvPr id="25627" name="Text Box 27"/>
            <p:cNvSpPr txBox="1">
              <a:spLocks noChangeArrowheads="1"/>
            </p:cNvSpPr>
            <p:nvPr/>
          </p:nvSpPr>
          <p:spPr bwMode="auto">
            <a:xfrm>
              <a:off x="528" y="1968"/>
              <a:ext cx="1296" cy="44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GB" sz="2000" b="1" kern="1200" cap="none" spc="0" normalizeH="0" baseline="0" noProof="0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Homologous chromosomes</a:t>
              </a:r>
              <a:endParaRPr kumimoji="0" lang="en-GB" sz="2000" b="1" kern="1200" cap="none" spc="0" normalizeH="0" baseline="0" noProof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23" name="Line 28"/>
            <p:cNvSpPr/>
            <p:nvPr/>
          </p:nvSpPr>
          <p:spPr>
            <a:xfrm flipV="1">
              <a:off x="1632" y="2016"/>
              <a:ext cx="480" cy="14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3324" name="Line 29"/>
            <p:cNvSpPr/>
            <p:nvPr/>
          </p:nvSpPr>
          <p:spPr>
            <a:xfrm>
              <a:off x="1632" y="2208"/>
              <a:ext cx="528" cy="14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25631" name="Text Box 31"/>
          <p:cNvSpPr txBox="1"/>
          <p:nvPr/>
        </p:nvSpPr>
        <p:spPr>
          <a:xfrm>
            <a:off x="0" y="1066800"/>
            <a:ext cx="8382000" cy="587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</a:pPr>
            <a:r>
              <a:rPr lang="en-GB" altLang="en-US" b="1" dirty="0">
                <a:latin typeface="Arial" panose="020B0604020202020204" pitchFamily="34" charset="0"/>
              </a:rPr>
              <a:t>Alleles segregate </a:t>
            </a:r>
            <a:r>
              <a:rPr lang="" altLang="en-US" dirty="0">
                <a:latin typeface="Arial" panose="020B0604020202020204" pitchFamily="34" charset="0"/>
              </a:rPr>
              <a:t>تنفصل</a:t>
            </a:r>
            <a:r>
              <a:rPr lang="en-GB" altLang="en-US" b="1" dirty="0">
                <a:latin typeface="Arial" panose="020B0604020202020204" pitchFamily="34" charset="0"/>
              </a:rPr>
              <a:t> because of the distribution of homologous chromosomes to different gametes in meiosis.</a:t>
            </a:r>
            <a:endParaRPr lang="en-GB" altLang="en-US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/>
      <p:bldP spid="25606" grpId="0"/>
      <p:bldP spid="256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4338" name="Picture 4"/>
          <p:cNvPicPr>
            <a:picLocks noChangeAspect="1"/>
          </p:cNvPicPr>
          <p:nvPr/>
        </p:nvPicPr>
        <p:blipFill>
          <a:blip r:embed="rId1">
            <a:lum bright="-12000" contrast="30000"/>
          </a:blip>
          <a:srcRect b="4466"/>
          <a:stretch>
            <a:fillRect/>
          </a:stretch>
        </p:blipFill>
        <p:spPr>
          <a:xfrm>
            <a:off x="4643438" y="304800"/>
            <a:ext cx="4500562" cy="632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6"/>
          <p:cNvSpPr/>
          <p:nvPr/>
        </p:nvSpPr>
        <p:spPr>
          <a:xfrm>
            <a:off x="76200" y="4803775"/>
            <a:ext cx="4495800" cy="1520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defTabSz="0" eaLnBrk="1" hangingPunct="1">
              <a:spcBef>
                <a:spcPct val="20000"/>
              </a:spcBef>
              <a:buClr>
                <a:srgbClr val="339933"/>
              </a:buClr>
              <a:buChar char="•"/>
              <a:tabLst>
                <a:tab pos="2743200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A Punnett square analysis of the flower-color example demonstrates Mendel’s model.</a:t>
            </a: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defTabSz="0" eaLnBrk="1" hangingPunct="1">
              <a:spcBef>
                <a:spcPct val="20000"/>
              </a:spcBef>
              <a:buClr>
                <a:srgbClr val="339933"/>
              </a:buClr>
              <a:buChar char="•"/>
              <a:tabLst>
                <a:tab pos="2743200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Mendel’s model accounts for the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3:1 ratio in the 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F</a:t>
            </a:r>
            <a:r>
              <a:rPr lang="en-US" altLang="en-US" b="1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</a:rPr>
              <a:t>generation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14340" name="Rectangle 7"/>
          <p:cNvSpPr/>
          <p:nvPr/>
        </p:nvSpPr>
        <p:spPr>
          <a:xfrm>
            <a:off x="76200" y="228600"/>
            <a:ext cx="4648200" cy="3351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defTabSz="0" eaLnBrk="1" hangingPunct="1">
              <a:spcBef>
                <a:spcPct val="20000"/>
              </a:spcBef>
              <a:buClr>
                <a:srgbClr val="339933"/>
              </a:buClr>
              <a:buChar char="•"/>
              <a:tabLst>
                <a:tab pos="2743200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Mendel’s law of segregation accounts for the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3:1 ratio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in the 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F</a:t>
            </a:r>
            <a:r>
              <a:rPr lang="en-US" altLang="en-US" b="1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generation.</a:t>
            </a: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defTabSz="0" eaLnBrk="1" hangingPunct="1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</a:pPr>
            <a:endParaRPr lang="en-US" altLang="en-US" sz="9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defTabSz="0" eaLnBrk="1" hangingPunct="1">
              <a:spcBef>
                <a:spcPct val="20000"/>
              </a:spcBef>
              <a:buClr>
                <a:srgbClr val="339933"/>
              </a:buClr>
              <a:buChar char="•"/>
              <a:tabLst>
                <a:tab pos="2743200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F</a:t>
            </a:r>
            <a:r>
              <a:rPr lang="en-US" altLang="en-US" b="1" baseline="-25000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hybrids will produce two classes of gametes, half with the purple-flower allele and half with the white-flower allele.</a:t>
            </a: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defTabSz="0" eaLnBrk="1" hangingPunct="1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</a:pPr>
            <a:endParaRPr lang="en-US" altLang="en-US" sz="1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defTabSz="0" eaLnBrk="1" hangingPunct="1">
              <a:spcBef>
                <a:spcPct val="20000"/>
              </a:spcBef>
              <a:buClr>
                <a:srgbClr val="339933"/>
              </a:buClr>
              <a:buChar char="•"/>
              <a:tabLst>
                <a:tab pos="2743200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During self-pollination, the gametes of these two classes unite randomly.</a:t>
            </a: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defTabSz="0" eaLnBrk="1" hangingPunct="1">
              <a:spcBef>
                <a:spcPct val="20000"/>
              </a:spcBef>
              <a:buClr>
                <a:srgbClr val="339933"/>
              </a:buClr>
              <a:buChar char="•"/>
              <a:tabLst>
                <a:tab pos="2743200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This can produce four equally likely combinations of sperm and ovum. </a:t>
            </a: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Rectangle 2"/>
          <p:cNvSpPr>
            <a:spLocks noGrp="1"/>
          </p:cNvSpPr>
          <p:nvPr>
            <p:ph idx="1"/>
          </p:nvPr>
        </p:nvSpPr>
        <p:spPr>
          <a:xfrm>
            <a:off x="76200" y="3732213"/>
            <a:ext cx="4724400" cy="915987"/>
          </a:xfrm>
          <a:ln/>
        </p:spPr>
        <p:txBody>
          <a:bodyPr vert="horz" wrap="square" lIns="91440" tIns="45720" rIns="91440" bIns="45720" anchor="t">
            <a:spAutoFit/>
          </a:bodyPr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00"/>
                </a:solidFill>
              </a:rPr>
              <a:t>A Punnett square predicts the results of a genetic cross between individuals of known </a:t>
            </a:r>
            <a:r>
              <a:rPr lang="en-US" altLang="en-US" sz="1800" b="1" dirty="0">
                <a:solidFill>
                  <a:srgbClr val="FF0000"/>
                </a:solidFill>
              </a:rPr>
              <a:t>genotype </a:t>
            </a:r>
            <a:r>
              <a:rPr lang="" altLang="en-US" sz="1600" dirty="0">
                <a:solidFill>
                  <a:srgbClr val="000000"/>
                </a:solidFill>
              </a:rPr>
              <a:t>الطرز الـ</a:t>
            </a:r>
            <a:r>
              <a:rPr lang="ar-SA" altLang="en-US" sz="1600" dirty="0">
                <a:solidFill>
                  <a:srgbClr val="000000"/>
                </a:solidFill>
              </a:rPr>
              <a:t>ﭽ</a:t>
            </a:r>
            <a:r>
              <a:rPr lang="" altLang="en-US" sz="1600" dirty="0">
                <a:solidFill>
                  <a:srgbClr val="000000"/>
                </a:solidFill>
              </a:rPr>
              <a:t>ين</a:t>
            </a:r>
            <a:r>
              <a:rPr lang="ar-SA" altLang="en-US" sz="1600" dirty="0">
                <a:solidFill>
                  <a:srgbClr val="000000"/>
                </a:solidFill>
              </a:rPr>
              <a:t>ي</a:t>
            </a:r>
            <a:r>
              <a:rPr lang="en-US" altLang="en-US" sz="1800" b="1" dirty="0">
                <a:solidFill>
                  <a:srgbClr val="000000"/>
                </a:solidFill>
              </a:rPr>
              <a:t>.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med"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362" name="Slide Number Placeholder 7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sp>
        <p:nvSpPr>
          <p:cNvPr id="15363" name="Rectangle 2"/>
          <p:cNvSpPr/>
          <p:nvPr/>
        </p:nvSpPr>
        <p:spPr>
          <a:xfrm>
            <a:off x="4241800" y="5943600"/>
            <a:ext cx="4876800" cy="9144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5400" y="5943600"/>
            <a:ext cx="4114800" cy="9144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295400" y="3886200"/>
            <a:ext cx="990600" cy="838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4572000" y="762000"/>
            <a:ext cx="4419600" cy="1539875"/>
            <a:chOff x="2880" y="480"/>
            <a:chExt cx="2784" cy="970"/>
          </a:xfrm>
        </p:grpSpPr>
        <p:sp>
          <p:nvSpPr>
            <p:cNvPr id="15419" name="Text Box 6"/>
            <p:cNvSpPr txBox="1"/>
            <p:nvPr/>
          </p:nvSpPr>
          <p:spPr>
            <a:xfrm>
              <a:off x="2880" y="960"/>
              <a:ext cx="384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50000"/>
                </a:spcBef>
              </a:pPr>
              <a:r>
                <a:rPr lang="en-GB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GB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420" name="Text Box 7"/>
            <p:cNvSpPr txBox="1"/>
            <p:nvPr/>
          </p:nvSpPr>
          <p:spPr>
            <a:xfrm>
              <a:off x="3600" y="979"/>
              <a:ext cx="38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50000"/>
                </a:spcBef>
              </a:pPr>
              <a:r>
                <a:rPr lang="en-GB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GB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421" name="Text Box 8"/>
            <p:cNvSpPr txBox="1"/>
            <p:nvPr/>
          </p:nvSpPr>
          <p:spPr>
            <a:xfrm>
              <a:off x="4608" y="1008"/>
              <a:ext cx="384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50000"/>
                </a:spcBef>
              </a:pPr>
              <a:r>
                <a:rPr lang="en-GB" alt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GB" alt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422" name="Text Box 9"/>
            <p:cNvSpPr txBox="1"/>
            <p:nvPr/>
          </p:nvSpPr>
          <p:spPr>
            <a:xfrm>
              <a:off x="5280" y="1017"/>
              <a:ext cx="38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50000"/>
                </a:spcBef>
              </a:pPr>
              <a:r>
                <a:rPr lang="en-GB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GB" altLang="en-US" sz="3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423" name="Line 10"/>
            <p:cNvSpPr/>
            <p:nvPr/>
          </p:nvSpPr>
          <p:spPr>
            <a:xfrm flipH="1">
              <a:off x="3072" y="480"/>
              <a:ext cx="288" cy="52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24" name="Line 11"/>
            <p:cNvSpPr/>
            <p:nvPr/>
          </p:nvSpPr>
          <p:spPr>
            <a:xfrm>
              <a:off x="3552" y="480"/>
              <a:ext cx="240" cy="62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25" name="Line 12"/>
            <p:cNvSpPr/>
            <p:nvPr/>
          </p:nvSpPr>
          <p:spPr>
            <a:xfrm flipH="1">
              <a:off x="4752" y="480"/>
              <a:ext cx="192" cy="57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26" name="Line 13"/>
            <p:cNvSpPr/>
            <p:nvPr/>
          </p:nvSpPr>
          <p:spPr>
            <a:xfrm>
              <a:off x="5184" y="480"/>
              <a:ext cx="240" cy="62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4267200" y="3824288"/>
            <a:ext cx="914400" cy="914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PP</a:t>
            </a: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5410200" y="3824288"/>
            <a:ext cx="990600" cy="90011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6553200" y="3810000"/>
            <a:ext cx="990600" cy="92868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8153400" y="3824288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pp</a:t>
            </a:r>
            <a:endParaRPr kumimoji="0" lang="en-GB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457200" y="1295400"/>
            <a:ext cx="762000" cy="1524000"/>
            <a:chOff x="432" y="768"/>
            <a:chExt cx="480" cy="960"/>
          </a:xfrm>
        </p:grpSpPr>
        <p:sp>
          <p:nvSpPr>
            <p:cNvPr id="26643" name="Oval 19"/>
            <p:cNvSpPr>
              <a:spLocks noChangeArrowheads="1"/>
            </p:cNvSpPr>
            <p:nvPr/>
          </p:nvSpPr>
          <p:spPr bwMode="auto">
            <a:xfrm>
              <a:off x="432" y="1344"/>
              <a:ext cx="480" cy="384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36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</a:t>
              </a:r>
              <a:endPara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418" name="Line 20"/>
            <p:cNvSpPr/>
            <p:nvPr/>
          </p:nvSpPr>
          <p:spPr>
            <a:xfrm>
              <a:off x="624" y="768"/>
              <a:ext cx="0" cy="52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4" name="Group 21"/>
          <p:cNvGrpSpPr/>
          <p:nvPr/>
        </p:nvGrpSpPr>
        <p:grpSpPr>
          <a:xfrm>
            <a:off x="2590800" y="1295400"/>
            <a:ext cx="685800" cy="1600200"/>
            <a:chOff x="1440" y="720"/>
            <a:chExt cx="432" cy="1008"/>
          </a:xfrm>
        </p:grpSpPr>
        <p:sp>
          <p:nvSpPr>
            <p:cNvPr id="15415" name="Oval 22"/>
            <p:cNvSpPr>
              <a:spLocks noChangeArrowheads="1"/>
            </p:cNvSpPr>
            <p:nvPr/>
          </p:nvSpPr>
          <p:spPr bwMode="auto">
            <a:xfrm>
              <a:off x="1440" y="1344"/>
              <a:ext cx="432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altLang="en-US" sz="32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</a:t>
              </a:r>
              <a:endParaRPr kumimoji="0" lang="en-GB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416" name="Line 23"/>
            <p:cNvSpPr/>
            <p:nvPr/>
          </p:nvSpPr>
          <p:spPr>
            <a:xfrm>
              <a:off x="1680" y="720"/>
              <a:ext cx="0" cy="57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5" name="Group 24"/>
          <p:cNvGrpSpPr/>
          <p:nvPr/>
        </p:nvGrpSpPr>
        <p:grpSpPr>
          <a:xfrm flipH="1">
            <a:off x="609600" y="2895600"/>
            <a:ext cx="2438400" cy="990600"/>
            <a:chOff x="720" y="1728"/>
            <a:chExt cx="912" cy="624"/>
          </a:xfrm>
        </p:grpSpPr>
        <p:sp>
          <p:nvSpPr>
            <p:cNvPr id="15413" name="Line 25"/>
            <p:cNvSpPr/>
            <p:nvPr/>
          </p:nvSpPr>
          <p:spPr>
            <a:xfrm flipH="1">
              <a:off x="1248" y="1728"/>
              <a:ext cx="384" cy="62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5414" name="Line 26"/>
            <p:cNvSpPr/>
            <p:nvPr/>
          </p:nvSpPr>
          <p:spPr>
            <a:xfrm>
              <a:off x="720" y="1776"/>
              <a:ext cx="336" cy="57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838200" y="4800600"/>
            <a:ext cx="175260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 </a:t>
            </a:r>
            <a:r>
              <a:rPr kumimoji="0" lang="en-GB" b="1" kern="1200" cap="none" spc="0" normalizeH="0" baseline="0" noProof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Purple</a:t>
            </a:r>
            <a:endParaRPr kumimoji="0" lang="en-GB" b="1" i="1" kern="1200" cap="none" spc="0" normalizeH="0" baseline="0" noProof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5" name="Text Box 28"/>
          <p:cNvSpPr txBox="1"/>
          <p:nvPr/>
        </p:nvSpPr>
        <p:spPr>
          <a:xfrm>
            <a:off x="5562600" y="6096000"/>
            <a:ext cx="2819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GB" altLang="en-US" sz="2800" b="1" i="1" dirty="0">
                <a:latin typeface="Arial" panose="020B0604020202020204" pitchFamily="34" charset="0"/>
              </a:rPr>
              <a:t>F</a:t>
            </a:r>
            <a:r>
              <a:rPr lang="en-GB" altLang="en-US" sz="2800" b="1" baseline="-25000" dirty="0">
                <a:latin typeface="Arial" panose="020B0604020202020204" pitchFamily="34" charset="0"/>
              </a:rPr>
              <a:t>2</a:t>
            </a:r>
            <a:r>
              <a:rPr lang="en-GB" altLang="en-US" sz="2800" b="1" i="1" dirty="0">
                <a:latin typeface="Arial" panose="020B0604020202020204" pitchFamily="34" charset="0"/>
              </a:rPr>
              <a:t> </a:t>
            </a:r>
            <a:r>
              <a:rPr lang="en-GB" altLang="en-US" sz="2800" b="1" dirty="0">
                <a:latin typeface="Arial" panose="020B0604020202020204" pitchFamily="34" charset="0"/>
              </a:rPr>
              <a:t>generation</a:t>
            </a:r>
            <a:endParaRPr lang="en-GB" altLang="en-US" sz="2800" b="1" i="1" dirty="0">
              <a:latin typeface="Arial" panose="020B0604020202020204" pitchFamily="34" charset="0"/>
            </a:endParaRP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5105400" y="4953000"/>
            <a:ext cx="320040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GB" b="1" kern="1200" cap="none" spc="0" normalizeH="0" baseline="0" noProof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Purple</a:t>
            </a:r>
            <a:r>
              <a:rPr kumimoji="0" lang="en-GB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:         1 White</a:t>
            </a:r>
            <a:endParaRPr kumimoji="0" lang="en-GB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7" name="Text Box 30"/>
          <p:cNvSpPr txBox="1"/>
          <p:nvPr/>
        </p:nvSpPr>
        <p:spPr>
          <a:xfrm>
            <a:off x="685800" y="6110288"/>
            <a:ext cx="2514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GB" altLang="en-US" sz="2800" b="1" i="1" dirty="0">
                <a:latin typeface="Arial" panose="020B0604020202020204" pitchFamily="34" charset="0"/>
              </a:rPr>
              <a:t>F</a:t>
            </a:r>
            <a:r>
              <a:rPr lang="en-GB" altLang="en-US" sz="2800" b="1" baseline="-25000" dirty="0">
                <a:latin typeface="Arial" panose="020B0604020202020204" pitchFamily="34" charset="0"/>
              </a:rPr>
              <a:t>1</a:t>
            </a:r>
            <a:r>
              <a:rPr lang="en-GB" altLang="en-US" sz="2800" b="1" i="1" dirty="0">
                <a:latin typeface="Arial" panose="020B0604020202020204" pitchFamily="34" charset="0"/>
              </a:rPr>
              <a:t> </a:t>
            </a:r>
            <a:r>
              <a:rPr lang="en-GB" altLang="en-US" sz="2800" b="1" dirty="0">
                <a:latin typeface="Arial" panose="020B0604020202020204" pitchFamily="34" charset="0"/>
              </a:rPr>
              <a:t>generation</a:t>
            </a:r>
            <a:endParaRPr lang="en-GB" altLang="en-US" sz="2800" b="1" i="1" dirty="0">
              <a:latin typeface="Arial" panose="020B0604020202020204" pitchFamily="34" charset="0"/>
            </a:endParaRPr>
          </a:p>
        </p:txBody>
      </p:sp>
      <p:sp>
        <p:nvSpPr>
          <p:cNvPr id="15378" name="Line 31"/>
          <p:cNvSpPr/>
          <p:nvPr/>
        </p:nvSpPr>
        <p:spPr>
          <a:xfrm>
            <a:off x="4191000" y="0"/>
            <a:ext cx="0" cy="6858000"/>
          </a:xfrm>
          <a:prstGeom prst="line">
            <a:avLst/>
          </a:prstGeom>
          <a:ln w="38100" cap="flat" cmpd="dbl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6" name="Group 32"/>
          <p:cNvGrpSpPr/>
          <p:nvPr/>
        </p:nvGrpSpPr>
        <p:grpSpPr>
          <a:xfrm>
            <a:off x="4724400" y="2133600"/>
            <a:ext cx="2819400" cy="1600200"/>
            <a:chOff x="2976" y="1344"/>
            <a:chExt cx="1776" cy="1008"/>
          </a:xfrm>
        </p:grpSpPr>
        <p:sp>
          <p:nvSpPr>
            <p:cNvPr id="15410" name="Line 33"/>
            <p:cNvSpPr/>
            <p:nvPr/>
          </p:nvSpPr>
          <p:spPr>
            <a:xfrm flipH="1">
              <a:off x="2976" y="1344"/>
              <a:ext cx="48" cy="816"/>
            </a:xfrm>
            <a:prstGeom prst="line">
              <a:avLst/>
            </a:prstGeom>
            <a:ln w="28575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11" name="Line 34"/>
            <p:cNvSpPr/>
            <p:nvPr/>
          </p:nvSpPr>
          <p:spPr>
            <a:xfrm flipH="1">
              <a:off x="2976" y="1344"/>
              <a:ext cx="1776" cy="816"/>
            </a:xfrm>
            <a:prstGeom prst="line">
              <a:avLst/>
            </a:prstGeom>
            <a:ln w="28575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12" name="Line 35"/>
            <p:cNvSpPr/>
            <p:nvPr/>
          </p:nvSpPr>
          <p:spPr>
            <a:xfrm>
              <a:off x="2976" y="2160"/>
              <a:ext cx="0" cy="192"/>
            </a:xfrm>
            <a:prstGeom prst="line">
              <a:avLst/>
            </a:prstGeom>
            <a:ln w="38100" cap="flat" cmpd="sng">
              <a:solidFill>
                <a:srgbClr val="FF00FF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7" name="Group 36"/>
          <p:cNvGrpSpPr/>
          <p:nvPr/>
        </p:nvGrpSpPr>
        <p:grpSpPr>
          <a:xfrm>
            <a:off x="4876800" y="2133600"/>
            <a:ext cx="3657600" cy="1600200"/>
            <a:chOff x="3072" y="1344"/>
            <a:chExt cx="2304" cy="1008"/>
          </a:xfrm>
        </p:grpSpPr>
        <p:sp>
          <p:nvSpPr>
            <p:cNvPr id="15407" name="Line 37"/>
            <p:cNvSpPr/>
            <p:nvPr/>
          </p:nvSpPr>
          <p:spPr>
            <a:xfrm flipH="1">
              <a:off x="3744" y="1344"/>
              <a:ext cx="1632" cy="816"/>
            </a:xfrm>
            <a:prstGeom prst="line">
              <a:avLst/>
            </a:prstGeom>
            <a:ln w="28575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08" name="Line 38"/>
            <p:cNvSpPr/>
            <p:nvPr/>
          </p:nvSpPr>
          <p:spPr>
            <a:xfrm>
              <a:off x="3072" y="1344"/>
              <a:ext cx="672" cy="816"/>
            </a:xfrm>
            <a:prstGeom prst="line">
              <a:avLst/>
            </a:prstGeom>
            <a:ln w="28575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09" name="Line 39"/>
            <p:cNvSpPr/>
            <p:nvPr/>
          </p:nvSpPr>
          <p:spPr>
            <a:xfrm>
              <a:off x="3744" y="2160"/>
              <a:ext cx="0" cy="192"/>
            </a:xfrm>
            <a:prstGeom prst="line">
              <a:avLst/>
            </a:prstGeom>
            <a:ln w="38100" cap="flat" cmpd="sng">
              <a:solidFill>
                <a:srgbClr val="FF00FF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8" name="Group 40"/>
          <p:cNvGrpSpPr/>
          <p:nvPr/>
        </p:nvGrpSpPr>
        <p:grpSpPr>
          <a:xfrm>
            <a:off x="6019800" y="2057400"/>
            <a:ext cx="1524000" cy="1676400"/>
            <a:chOff x="3792" y="1296"/>
            <a:chExt cx="960" cy="1056"/>
          </a:xfrm>
        </p:grpSpPr>
        <p:sp>
          <p:nvSpPr>
            <p:cNvPr id="15404" name="Line 41"/>
            <p:cNvSpPr/>
            <p:nvPr/>
          </p:nvSpPr>
          <p:spPr>
            <a:xfrm>
              <a:off x="3792" y="1296"/>
              <a:ext cx="624" cy="864"/>
            </a:xfrm>
            <a:prstGeom prst="line">
              <a:avLst/>
            </a:prstGeom>
            <a:ln w="28575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05" name="Line 42"/>
            <p:cNvSpPr/>
            <p:nvPr/>
          </p:nvSpPr>
          <p:spPr>
            <a:xfrm flipH="1">
              <a:off x="4416" y="1344"/>
              <a:ext cx="336" cy="816"/>
            </a:xfrm>
            <a:prstGeom prst="line">
              <a:avLst/>
            </a:prstGeom>
            <a:ln w="28575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06" name="Line 43"/>
            <p:cNvSpPr/>
            <p:nvPr/>
          </p:nvSpPr>
          <p:spPr>
            <a:xfrm>
              <a:off x="4416" y="2160"/>
              <a:ext cx="0" cy="192"/>
            </a:xfrm>
            <a:prstGeom prst="line">
              <a:avLst/>
            </a:prstGeom>
            <a:ln w="38100" cap="flat" cmpd="sng">
              <a:solidFill>
                <a:srgbClr val="FF00FF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9" name="Group 44"/>
          <p:cNvGrpSpPr/>
          <p:nvPr/>
        </p:nvGrpSpPr>
        <p:grpSpPr>
          <a:xfrm>
            <a:off x="6019800" y="2057400"/>
            <a:ext cx="2590800" cy="1676400"/>
            <a:chOff x="3792" y="1296"/>
            <a:chExt cx="1632" cy="1056"/>
          </a:xfrm>
        </p:grpSpPr>
        <p:sp>
          <p:nvSpPr>
            <p:cNvPr id="15401" name="Line 45"/>
            <p:cNvSpPr/>
            <p:nvPr/>
          </p:nvSpPr>
          <p:spPr>
            <a:xfrm flipH="1">
              <a:off x="5424" y="1344"/>
              <a:ext cx="0" cy="81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02" name="Line 46"/>
            <p:cNvSpPr/>
            <p:nvPr/>
          </p:nvSpPr>
          <p:spPr>
            <a:xfrm>
              <a:off x="3792" y="1296"/>
              <a:ext cx="1632" cy="86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403" name="Line 47"/>
            <p:cNvSpPr/>
            <p:nvPr/>
          </p:nvSpPr>
          <p:spPr>
            <a:xfrm>
              <a:off x="5424" y="2160"/>
              <a:ext cx="0" cy="192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10" name="Group 48"/>
          <p:cNvGrpSpPr/>
          <p:nvPr/>
        </p:nvGrpSpPr>
        <p:grpSpPr>
          <a:xfrm>
            <a:off x="25400" y="4006850"/>
            <a:ext cx="3962400" cy="641350"/>
            <a:chOff x="0" y="2448"/>
            <a:chExt cx="2496" cy="404"/>
          </a:xfrm>
        </p:grpSpPr>
        <p:grpSp>
          <p:nvGrpSpPr>
            <p:cNvPr id="15396" name="Group 49"/>
            <p:cNvGrpSpPr/>
            <p:nvPr/>
          </p:nvGrpSpPr>
          <p:grpSpPr>
            <a:xfrm>
              <a:off x="1296" y="2448"/>
              <a:ext cx="1200" cy="404"/>
              <a:chOff x="1296" y="2448"/>
              <a:chExt cx="1056" cy="404"/>
            </a:xfrm>
          </p:grpSpPr>
          <p:sp>
            <p:nvSpPr>
              <p:cNvPr id="26674" name="Text Box 50"/>
              <p:cNvSpPr txBox="1">
                <a:spLocks noChangeArrowheads="1"/>
              </p:cNvSpPr>
              <p:nvPr/>
            </p:nvSpPr>
            <p:spPr bwMode="auto">
              <a:xfrm>
                <a:off x="1536" y="2448"/>
                <a:ext cx="816" cy="4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R="0" algn="ctr" defTabSz="914400" eaLnBrk="1" hangingPunct="1"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kumimoji="0" lang="en-GB" b="1" kern="1200" cap="none" spc="0" normalizeH="0" baseline="0" noProof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Recessive allele</a:t>
                </a:r>
                <a:endParaRPr kumimoji="0" lang="en-GB" b="1" kern="1200" cap="none" spc="0" normalizeH="0" baseline="0" noProof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400" name="Line 51"/>
              <p:cNvSpPr/>
              <p:nvPr/>
            </p:nvSpPr>
            <p:spPr>
              <a:xfrm flipV="1">
                <a:off x="1296" y="2592"/>
                <a:ext cx="288" cy="144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26676" name="Text Box 52"/>
            <p:cNvSpPr txBox="1">
              <a:spLocks noChangeArrowheads="1"/>
            </p:cNvSpPr>
            <p:nvPr/>
          </p:nvSpPr>
          <p:spPr bwMode="auto">
            <a:xfrm>
              <a:off x="0" y="2448"/>
              <a:ext cx="872" cy="4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GB" b="1" kern="1200" cap="none" spc="0" normalizeH="0" baseline="0" noProof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Dominant allele</a:t>
              </a:r>
              <a:endParaRPr kumimoji="0" lang="en-GB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98" name="Line 53"/>
            <p:cNvSpPr/>
            <p:nvPr/>
          </p:nvSpPr>
          <p:spPr>
            <a:xfrm flipH="1" flipV="1">
              <a:off x="624" y="2640"/>
              <a:ext cx="327" cy="96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12" name="Group 54"/>
          <p:cNvGrpSpPr/>
          <p:nvPr/>
        </p:nvGrpSpPr>
        <p:grpSpPr>
          <a:xfrm>
            <a:off x="381000" y="152400"/>
            <a:ext cx="2971800" cy="914400"/>
            <a:chOff x="288" y="96"/>
            <a:chExt cx="1680" cy="576"/>
          </a:xfrm>
        </p:grpSpPr>
        <p:sp>
          <p:nvSpPr>
            <p:cNvPr id="26679" name="Oval 55"/>
            <p:cNvSpPr>
              <a:spLocks noChangeArrowheads="1"/>
            </p:cNvSpPr>
            <p:nvPr/>
          </p:nvSpPr>
          <p:spPr bwMode="auto">
            <a:xfrm>
              <a:off x="288" y="96"/>
              <a:ext cx="576" cy="57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36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PP</a:t>
              </a:r>
              <a:endPara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394" name="Oval 56"/>
            <p:cNvSpPr>
              <a:spLocks noChangeArrowheads="1"/>
            </p:cNvSpPr>
            <p:nvPr/>
          </p:nvSpPr>
          <p:spPr bwMode="auto">
            <a:xfrm>
              <a:off x="1392" y="96"/>
              <a:ext cx="576" cy="57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altLang="en-US" sz="32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pp</a:t>
              </a:r>
              <a:endParaRPr kumimoji="0" lang="en-GB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6681" name="Text Box 57"/>
            <p:cNvSpPr txBox="1">
              <a:spLocks noChangeArrowheads="1"/>
            </p:cNvSpPr>
            <p:nvPr/>
          </p:nvSpPr>
          <p:spPr bwMode="auto">
            <a:xfrm>
              <a:off x="864" y="192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GB" sz="36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endParaRPr kumimoji="0" lang="en-GB" sz="36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58"/>
          <p:cNvGrpSpPr/>
          <p:nvPr/>
        </p:nvGrpSpPr>
        <p:grpSpPr>
          <a:xfrm>
            <a:off x="5029200" y="76200"/>
            <a:ext cx="3505200" cy="838200"/>
            <a:chOff x="3168" y="48"/>
            <a:chExt cx="2208" cy="528"/>
          </a:xfrm>
        </p:grpSpPr>
        <p:sp>
          <p:nvSpPr>
            <p:cNvPr id="26683" name="Oval 59"/>
            <p:cNvSpPr>
              <a:spLocks noChangeArrowheads="1"/>
            </p:cNvSpPr>
            <p:nvPr/>
          </p:nvSpPr>
          <p:spPr bwMode="auto">
            <a:xfrm>
              <a:off x="3168" y="48"/>
              <a:ext cx="624" cy="5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4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</a:t>
              </a:r>
              <a:r>
                <a:rPr kumimoji="0" lang="en-GB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</a:t>
              </a: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6684" name="Oval 60"/>
            <p:cNvSpPr>
              <a:spLocks noChangeArrowheads="1"/>
            </p:cNvSpPr>
            <p:nvPr/>
          </p:nvSpPr>
          <p:spPr bwMode="auto">
            <a:xfrm>
              <a:off x="4752" y="48"/>
              <a:ext cx="624" cy="5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4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</a:t>
              </a:r>
              <a:r>
                <a:rPr kumimoji="0" lang="en-GB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</a:t>
              </a: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6685" name="Text Box 61"/>
            <p:cNvSpPr txBox="1">
              <a:spLocks noChangeArrowheads="1"/>
            </p:cNvSpPr>
            <p:nvPr/>
          </p:nvSpPr>
          <p:spPr bwMode="auto">
            <a:xfrm>
              <a:off x="4032" y="144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GB" sz="36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</a:t>
              </a:r>
              <a:endParaRPr kumimoji="0" lang="en-GB" sz="36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686" name="Freeform 62"/>
          <p:cNvSpPr/>
          <p:nvPr/>
        </p:nvSpPr>
        <p:spPr>
          <a:xfrm>
            <a:off x="2133600" y="533400"/>
            <a:ext cx="2743200" cy="3429000"/>
          </a:xfrm>
          <a:custGeom>
            <a:avLst/>
            <a:gdLst>
              <a:gd name="txL" fmla="*/ 0 w 1728"/>
              <a:gd name="txT" fmla="*/ 0 h 2160"/>
              <a:gd name="txR" fmla="*/ 1728 w 1728"/>
              <a:gd name="txB" fmla="*/ 2160 h 2160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1728" h="2160">
                <a:moveTo>
                  <a:pt x="0" y="2160"/>
                </a:moveTo>
                <a:cubicBezTo>
                  <a:pt x="300" y="2084"/>
                  <a:pt x="600" y="2008"/>
                  <a:pt x="768" y="1728"/>
                </a:cubicBezTo>
                <a:cubicBezTo>
                  <a:pt x="936" y="1448"/>
                  <a:pt x="848" y="768"/>
                  <a:pt x="1008" y="480"/>
                </a:cubicBezTo>
                <a:cubicBezTo>
                  <a:pt x="1168" y="192"/>
                  <a:pt x="1448" y="96"/>
                  <a:pt x="1728" y="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</p:spPr>
        <p:txBody>
          <a:bodyPr/>
          <a:p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26687" name="Text Box 63"/>
          <p:cNvSpPr txBox="1">
            <a:spLocks noChangeArrowheads="1"/>
          </p:cNvSpPr>
          <p:nvPr/>
        </p:nvSpPr>
        <p:spPr bwMode="auto">
          <a:xfrm>
            <a:off x="3429000" y="0"/>
            <a:ext cx="14478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sz="2000" b="1" u="sng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Pea plant</a:t>
            </a:r>
            <a:endParaRPr kumimoji="0" lang="en-GB" sz="2000" b="1" u="sng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88" name="Text Box 64"/>
          <p:cNvSpPr txBox="1">
            <a:spLocks noChangeArrowheads="1"/>
          </p:cNvSpPr>
          <p:nvPr/>
        </p:nvSpPr>
        <p:spPr bwMode="auto">
          <a:xfrm>
            <a:off x="838200" y="990600"/>
            <a:ext cx="2133600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sz="24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Homozygous</a:t>
            </a:r>
            <a:endParaRPr kumimoji="0" lang="en-GB" sz="24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89" name="Text Box 65"/>
          <p:cNvSpPr txBox="1">
            <a:spLocks noChangeArrowheads="1"/>
          </p:cNvSpPr>
          <p:nvPr/>
        </p:nvSpPr>
        <p:spPr bwMode="auto">
          <a:xfrm>
            <a:off x="5562600" y="685800"/>
            <a:ext cx="2362200" cy="4000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sz="20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Heterozygous</a:t>
            </a:r>
            <a:endParaRPr kumimoji="0" lang="en-GB" sz="20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8" grpId="0" animBg="1"/>
      <p:bldP spid="26639" grpId="0" animBg="1"/>
      <p:bldP spid="26640" grpId="0" animBg="1"/>
      <p:bldP spid="26641" grpId="0" animBg="1"/>
      <p:bldP spid="26651" grpId="0"/>
      <p:bldP spid="26653" grpId="0"/>
      <p:bldP spid="26686" grpId="0" animBg="1"/>
      <p:bldP spid="26688" grpId="0"/>
      <p:bldP spid="266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386" name="Title 5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endParaRPr lang="en-US" altLang="en-US" dirty="0"/>
          </a:p>
        </p:txBody>
      </p:sp>
      <p:sp>
        <p:nvSpPr>
          <p:cNvPr id="16387" name="Content Placeholder 6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endParaRPr lang="en-US" altLang="en-US" dirty="0"/>
          </a:p>
        </p:txBody>
      </p:sp>
      <p:sp>
        <p:nvSpPr>
          <p:cNvPr id="16388" name="Slide Number Placeholder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10000" y="152400"/>
            <a:ext cx="5257800" cy="655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/>
          <p:nvPr/>
        </p:nvSpPr>
        <p:spPr>
          <a:xfrm>
            <a:off x="76200" y="152400"/>
            <a:ext cx="3581400" cy="65532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152400" y="2133600"/>
            <a:ext cx="3276600" cy="1676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381000" y="3352800"/>
            <a:ext cx="2895600" cy="1981200"/>
            <a:chOff x="2064" y="2448"/>
            <a:chExt cx="1824" cy="1248"/>
          </a:xfrm>
        </p:grpSpPr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2112" y="3072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GB" sz="36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Genotype</a:t>
              </a:r>
              <a:endParaRPr kumimoji="0" lang="en-GB" sz="36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12" name="Text Box 7"/>
            <p:cNvSpPr txBox="1"/>
            <p:nvPr/>
          </p:nvSpPr>
          <p:spPr>
            <a:xfrm>
              <a:off x="2064" y="3408"/>
              <a:ext cx="182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spcBef>
                  <a:spcPct val="50000"/>
                </a:spcBef>
              </a:pPr>
              <a:r>
                <a:rPr lang="en-GB" altLang="en-US" sz="2400" b="1" dirty="0">
                  <a:latin typeface="Arial" panose="020B0604020202020204" pitchFamily="34" charset="0"/>
                </a:rPr>
                <a:t>(Genetic make up)</a:t>
              </a:r>
              <a:endParaRPr lang="en-GB" altLang="en-U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6413" name="Line 8"/>
            <p:cNvSpPr/>
            <p:nvPr/>
          </p:nvSpPr>
          <p:spPr>
            <a:xfrm>
              <a:off x="2880" y="2448"/>
              <a:ext cx="0" cy="72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</p:sp>
      </p:grp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990600" y="2514600"/>
            <a:ext cx="1600200" cy="838200"/>
          </a:xfrm>
          <a:prstGeom prst="ellipse">
            <a:avLst/>
          </a:prstGeom>
          <a:noFill/>
          <a:ln w="57150" cap="rnd">
            <a:solidFill>
              <a:schemeClr val="tx1"/>
            </a:solidFill>
            <a:prstDash val="sysDot"/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PP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533400" y="533400"/>
            <a:ext cx="2590800" cy="1828800"/>
            <a:chOff x="2112" y="240"/>
            <a:chExt cx="1632" cy="1152"/>
          </a:xfrm>
        </p:grpSpPr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2112" y="240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ctr" defTabSz="914400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GB" sz="3600" b="1" kern="1200" cap="none" spc="0" normalizeH="0" baseline="0" noProof="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Phenotype</a:t>
              </a:r>
              <a:endParaRPr kumimoji="0" lang="en-GB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2352" y="528"/>
              <a:ext cx="1248" cy="4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GB" sz="3600" kern="1200" cap="none" spc="0" normalizeH="0" baseline="0" noProof="0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(Colour)</a:t>
              </a:r>
              <a:endParaRPr kumimoji="0" lang="en-GB" sz="3600" kern="1200" cap="none" spc="0" normalizeH="0" baseline="0" noProof="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10" name="Line 13"/>
            <p:cNvSpPr/>
            <p:nvPr/>
          </p:nvSpPr>
          <p:spPr>
            <a:xfrm>
              <a:off x="2880" y="864"/>
              <a:ext cx="0" cy="52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4" name="Group 14"/>
          <p:cNvGrpSpPr/>
          <p:nvPr/>
        </p:nvGrpSpPr>
        <p:grpSpPr>
          <a:xfrm>
            <a:off x="4038600" y="2682875"/>
            <a:ext cx="4648200" cy="762000"/>
            <a:chOff x="2544" y="144"/>
            <a:chExt cx="2928" cy="480"/>
          </a:xfrm>
        </p:grpSpPr>
        <p:sp>
          <p:nvSpPr>
            <p:cNvPr id="27663" name="Oval 15"/>
            <p:cNvSpPr>
              <a:spLocks noChangeArrowheads="1"/>
            </p:cNvSpPr>
            <p:nvPr/>
          </p:nvSpPr>
          <p:spPr bwMode="auto">
            <a:xfrm>
              <a:off x="2544" y="144"/>
              <a:ext cx="480" cy="48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36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PP</a:t>
              </a:r>
              <a:endPara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7664" name="Oval 16"/>
            <p:cNvSpPr>
              <a:spLocks noChangeArrowheads="1"/>
            </p:cNvSpPr>
            <p:nvPr/>
          </p:nvSpPr>
          <p:spPr bwMode="auto">
            <a:xfrm>
              <a:off x="4992" y="144"/>
              <a:ext cx="480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pp</a:t>
              </a: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7665" name="Text Box 17"/>
            <p:cNvSpPr txBox="1">
              <a:spLocks noChangeArrowheads="1"/>
            </p:cNvSpPr>
            <p:nvPr/>
          </p:nvSpPr>
          <p:spPr bwMode="auto">
            <a:xfrm>
              <a:off x="3168" y="163"/>
              <a:ext cx="1776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GB" sz="3200" b="1" kern="1200" cap="none" spc="0" normalizeH="0" baseline="0" noProof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Homozygous</a:t>
              </a:r>
              <a:endParaRPr kumimoji="0" lang="en-GB" sz="3200" b="1" kern="1200" cap="none" spc="0" normalizeH="0" baseline="0" noProof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4114800" y="4435475"/>
            <a:ext cx="3962400" cy="838200"/>
            <a:chOff x="2592" y="1248"/>
            <a:chExt cx="2496" cy="528"/>
          </a:xfrm>
        </p:grpSpPr>
        <p:sp>
          <p:nvSpPr>
            <p:cNvPr id="27667" name="Oval 19"/>
            <p:cNvSpPr>
              <a:spLocks noChangeArrowheads="1"/>
            </p:cNvSpPr>
            <p:nvPr/>
          </p:nvSpPr>
          <p:spPr bwMode="auto">
            <a:xfrm>
              <a:off x="2592" y="1248"/>
              <a:ext cx="528" cy="5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GB" sz="4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</a:t>
              </a:r>
              <a:r>
                <a:rPr kumimoji="0" lang="en-GB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</a:t>
              </a: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7668" name="Text Box 20"/>
            <p:cNvSpPr txBox="1">
              <a:spLocks noChangeArrowheads="1"/>
            </p:cNvSpPr>
            <p:nvPr/>
          </p:nvSpPr>
          <p:spPr bwMode="auto">
            <a:xfrm>
              <a:off x="3168" y="1344"/>
              <a:ext cx="1920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GB" sz="3200" b="1" kern="1200" cap="none" spc="0" normalizeH="0" baseline="0" noProof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Heterozygous</a:t>
              </a:r>
              <a:endParaRPr kumimoji="0" lang="en-GB" sz="3200" b="1" kern="1200" cap="none" spc="0" normalizeH="0" baseline="0" noProof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4038600" y="3460750"/>
            <a:ext cx="4800600" cy="822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organism having a pair of identical alleles</a:t>
            </a:r>
            <a:endParaRPr kumimoji="0" lang="en-GB" sz="24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3962400" y="5349875"/>
            <a:ext cx="5105400" cy="822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organism having a pair of two different alleles</a:t>
            </a:r>
            <a:endParaRPr kumimoji="0" lang="en-GB" sz="24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3810000" y="381000"/>
            <a:ext cx="5181600" cy="822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400" b="1" u="sng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Phenotype</a:t>
            </a:r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:                                      Is t</a:t>
            </a:r>
            <a:r>
              <a:rPr sz="20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he organism’s appearance </a:t>
            </a:r>
            <a:r>
              <a:rPr lang="ar-SA" altLang="x-none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الطرز </a:t>
            </a:r>
            <a:r>
              <a:rPr lang="" altLang="x-none" sz="16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المظهر</a:t>
            </a:r>
            <a:r>
              <a:rPr lang="ar-SA" altLang="x-none" sz="16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ي</a:t>
            </a:r>
            <a:r>
              <a:rPr sz="20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.</a:t>
            </a:r>
            <a:endParaRPr sz="20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3886200" y="1371600"/>
            <a:ext cx="4800600" cy="1096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400" b="1" u="sng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Genotype</a:t>
            </a:r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:                                        Is t</a:t>
            </a:r>
            <a:r>
              <a:rPr sz="20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he organism’s genetic  makeup </a:t>
            </a:r>
            <a:r>
              <a:rPr lang="" altLang="x-none" sz="16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الطرز الـﭽين</a:t>
            </a:r>
            <a:r>
              <a:rPr lang="ar-SA" altLang="x-none" sz="160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ي</a:t>
            </a:r>
            <a:r>
              <a: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.</a:t>
            </a:r>
            <a:endParaRPr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401" name="Text Box 27"/>
          <p:cNvSpPr txBox="1"/>
          <p:nvPr/>
        </p:nvSpPr>
        <p:spPr>
          <a:xfrm>
            <a:off x="5867400" y="2647950"/>
            <a:ext cx="11430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rtl="1" eaLnBrk="1" hangingPunct="1">
              <a:spcBef>
                <a:spcPct val="50000"/>
              </a:spcBef>
            </a:pPr>
            <a:r>
              <a:rPr lang="ar-SA" altLang="en-US" sz="1400" b="1" dirty="0">
                <a:latin typeface="Arial" panose="020B0604020202020204" pitchFamily="34" charset="0"/>
              </a:rPr>
              <a:t>متماثل الجينات</a:t>
            </a:r>
            <a:endParaRPr lang="en-GB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16402" name="Text Box 28"/>
          <p:cNvSpPr txBox="1"/>
          <p:nvPr/>
        </p:nvSpPr>
        <p:spPr>
          <a:xfrm>
            <a:off x="5791200" y="4495800"/>
            <a:ext cx="11430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rtl="1" eaLnBrk="1" hangingPunct="1">
              <a:spcBef>
                <a:spcPct val="50000"/>
              </a:spcBef>
            </a:pPr>
            <a:r>
              <a:rPr lang="ar-SA" altLang="en-US" sz="1400" b="1" dirty="0">
                <a:latin typeface="Arial" panose="020B0604020202020204" pitchFamily="34" charset="0"/>
              </a:rPr>
              <a:t>متباين الجينات</a:t>
            </a:r>
            <a:endParaRPr lang="en-GB" altLang="en-US" sz="14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 animBg="1"/>
      <p:bldP spid="27652" grpId="0" animBg="1"/>
      <p:bldP spid="27657" grpId="0" animBg="1"/>
      <p:bldP spid="27669" grpId="0"/>
      <p:bldP spid="27670" grpId="0"/>
      <p:bldP spid="27671" grpId="0"/>
      <p:bldP spid="276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228600"/>
            <a:ext cx="8382000" cy="5192713"/>
          </a:xfrm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For flower color in peas, both </a:t>
            </a: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PP</a:t>
            </a:r>
            <a: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plants have the same phenotype (</a:t>
            </a:r>
            <a: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purple</a:t>
            </a:r>
            <a: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 but different genotypes (homozygous and heterozygous).</a:t>
            </a:r>
            <a:endParaRPr kumimoji="0" lang="en-US" altLang="en-US" sz="2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None/>
              <a:tabLst>
                <a:tab pos="2743200" algn="l"/>
              </a:tabLst>
              <a:defRPr/>
            </a:pPr>
            <a:endParaRPr kumimoji="0" lang="en-US" altLang="en-US" sz="2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None/>
              <a:tabLst>
                <a:tab pos="2743200" algn="l"/>
              </a:tabLst>
              <a:defRPr/>
            </a:pPr>
            <a:endParaRPr kumimoji="0" lang="en-US" altLang="en-US" sz="2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None/>
              <a:tabLst>
                <a:tab pos="2743200" algn="l"/>
              </a:tabLst>
              <a:defRPr/>
            </a:pPr>
            <a:endParaRPr kumimoji="0" lang="en-US" altLang="en-US" sz="2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only way to </a:t>
            </a:r>
            <a:b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produce a white </a:t>
            </a:r>
            <a:b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phenotype is to </a:t>
            </a:r>
            <a:b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 </a:t>
            </a:r>
            <a: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homozygous</a:t>
            </a:r>
            <a: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recessive (</a:t>
            </a:r>
            <a: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pp</a:t>
            </a:r>
            <a: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 </a:t>
            </a:r>
            <a:b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for the flower-</a:t>
            </a:r>
            <a:b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color gene.</a:t>
            </a:r>
            <a:endParaRPr kumimoji="0" lang="en-US" altLang="en-US" sz="2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1">
            <a:lum bright="-23999" contrast="36000"/>
          </a:blip>
          <a:srcRect b="3355"/>
          <a:stretch>
            <a:fillRect/>
          </a:stretch>
        </p:blipFill>
        <p:spPr>
          <a:xfrm>
            <a:off x="3352800" y="1758950"/>
            <a:ext cx="5562600" cy="47942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spd="med"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843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>
          <a:xfrm>
            <a:off x="76200" y="228600"/>
            <a:ext cx="8382000" cy="4257675"/>
          </a:xfrm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 is not possible to predict the genotype of an organism with a dominant phenotype.</a:t>
            </a:r>
            <a:endParaRPr kumimoji="0" lang="en-US" altLang="en-US" sz="2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–"/>
              <a:tabLst>
                <a:tab pos="2743200" algn="l"/>
              </a:tabLst>
              <a:defRPr/>
            </a:pPr>
            <a:r>
              <a: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cs typeface="+mn-cs"/>
              </a:rPr>
              <a:t>The organism must have one </a:t>
            </a:r>
            <a:r>
              <a: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cs typeface="+mn-cs"/>
              </a:rPr>
              <a:t>dominant</a:t>
            </a:r>
            <a:r>
              <a: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cs typeface="+mn-cs"/>
              </a:rPr>
              <a:t> allele, but it could be </a:t>
            </a:r>
            <a:r>
              <a: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cs typeface="+mn-cs"/>
              </a:rPr>
              <a:t>homozygous</a:t>
            </a:r>
            <a:r>
              <a: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cs typeface="+mn-cs"/>
              </a:rPr>
              <a:t> dominant or </a:t>
            </a:r>
            <a:r>
              <a: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cs typeface="+mn-cs"/>
              </a:rPr>
              <a:t>heterozygous</a:t>
            </a:r>
            <a:r>
              <a: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cs typeface="+mn-cs"/>
              </a:rPr>
              <a:t>.</a:t>
            </a:r>
            <a:endParaRPr kumimoji="0" lang="en-US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None/>
              <a:tabLst>
                <a:tab pos="2743200" algn="l"/>
              </a:tabLst>
              <a:defRPr/>
            </a:pPr>
            <a:endParaRPr kumimoji="0" lang="en-US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2400" b="1" i="0" u="sng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Test cross</a:t>
            </a:r>
            <a: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endParaRPr kumimoji="0" lang="en-US" altLang="en-US" sz="2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None/>
              <a:tabLst>
                <a:tab pos="2743200" algn="l"/>
              </a:tabLst>
              <a:defRPr/>
            </a:pPr>
            <a:r>
              <a:rPr kumimoji="0" lang="en-US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is </a:t>
            </a:r>
            <a:r>
              <a: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breeding a </a:t>
            </a:r>
            <a:br>
              <a: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homozygous recessive </a:t>
            </a:r>
            <a:br>
              <a: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with </a:t>
            </a:r>
            <a:r>
              <a:rPr kumimoji="0" lang="en-US" altLang="en-US" sz="2000" b="1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dominant phenotype</a:t>
            </a:r>
            <a:r>
              <a: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br>
              <a: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but </a:t>
            </a:r>
            <a:r>
              <a:rPr kumimoji="0" lang="en-US" altLang="en-US" sz="2000" b="1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unknown genotype</a:t>
            </a:r>
            <a:r>
              <a: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</a:t>
            </a:r>
            <a:br>
              <a: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can determine the identity </a:t>
            </a:r>
            <a:br>
              <a: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of the unknown allele. </a:t>
            </a:r>
            <a:endParaRPr kumimoji="0" lang="en-US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1">
            <a:lum bright="-12000" contrast="24000"/>
          </a:blip>
          <a:srcRect l="4578" r="3351" b="4466"/>
          <a:stretch>
            <a:fillRect/>
          </a:stretch>
        </p:blipFill>
        <p:spPr>
          <a:xfrm>
            <a:off x="4870450" y="1905000"/>
            <a:ext cx="4121150" cy="4724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8600" y="4676775"/>
            <a:ext cx="4343400" cy="1800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800" b="1" u="sng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Q:</a:t>
            </a:r>
            <a:r>
              <a: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What is the result of Cross hybridization of </a:t>
            </a:r>
            <a:r>
              <a:rPr kumimoji="0" lang="en-US" sz="2800" b="1" kern="1200" cap="none" spc="0" normalizeH="0" baseline="0" noProof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purple</a:t>
            </a:r>
            <a:r>
              <a: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white</a:t>
            </a:r>
            <a:r>
              <a:rPr kumimoji="0" 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colored flowers ? </a:t>
            </a:r>
            <a:endParaRPr kumimoji="0" lang="en-GB" sz="28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85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charRg st="85" end="1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83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charRg st="183" end="1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96" end="3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charRg st="196" end="3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35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160963"/>
          </a:xfrm>
          <a:ln/>
        </p:spPr>
        <p:txBody>
          <a:bodyPr vert="horz" wrap="square" lIns="91440" tIns="45720" rIns="91440" bIns="45720" anchor="t">
            <a:spAutoFit/>
          </a:bodyPr>
          <a:p>
            <a:r>
              <a:rPr lang="en-US" alt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Law of Segregation: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 that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alleles for a heritable character segregate (separate from each other) during gamete formation and end up in different gametes.</a:t>
            </a:r>
            <a:endParaRPr lang="en-US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Dominant allele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allele that is fully expressed in the phenotype of a heterozygote.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Recessive allele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allele whose phenotypic effect is not observed in a heterozygote.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Homozygous: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Having two identical alleles for a given gene.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nl-NL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Heterozygous: </a:t>
            </a:r>
            <a:r>
              <a:rPr lang="nl-NL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two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alleles for a given gene.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Phenotype: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observable physical and physiological traits of an organism, which are determined by its genetic makeup.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Genotype: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genetic makeup, or set of alleles, of an organism.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124200" y="228600"/>
            <a:ext cx="39624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sz="3600" b="1" kern="1200" cap="none" spc="0" normalizeH="0" baseline="0" noProof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Definitions</a:t>
            </a:r>
            <a:endParaRPr kumimoji="0" lang="en-GB" sz="3600" b="1" kern="1200" cap="none" spc="0" normalizeH="0" baseline="0" noProof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0" name="Line 6"/>
          <p:cNvSpPr/>
          <p:nvPr/>
        </p:nvSpPr>
        <p:spPr>
          <a:xfrm>
            <a:off x="381000" y="914400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  <a:ln/>
        </p:spPr>
        <p:txBody>
          <a:bodyPr vert="horz" wrap="square" lIns="91440" tIns="45720" rIns="91440" bIns="45720" anchor="ctr"/>
          <a:p>
            <a:r>
              <a:rPr lang="en-US" altLang="en-US" u="sng" dirty="0"/>
              <a:t>Reference</a:t>
            </a:r>
            <a:endParaRPr lang="en-US" altLang="en-US" u="sng" dirty="0"/>
          </a:p>
        </p:txBody>
      </p:sp>
      <p:sp>
        <p:nvSpPr>
          <p:cNvPr id="20483" name="Slide Number Placeholder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" altLang="en-US" sz="1400" dirty="0">
                <a:ea typeface="MS PGothic" panose="020B0600070205080204" pitchFamily="34" charset="-128"/>
              </a:rPr>
            </a:fld>
            <a:endParaRPr lang="" altLang="en-US" sz="1400" dirty="0">
              <a:ea typeface="MS PGothic" panose="020B0600070205080204" pitchFamily="34" charset="-128"/>
            </a:endParaRPr>
          </a:p>
        </p:txBody>
      </p:sp>
      <p:pic>
        <p:nvPicPr>
          <p:cNvPr id="20484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1487488"/>
            <a:ext cx="3906837" cy="472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246313"/>
            <a:ext cx="4549775" cy="27432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 spd="med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304800" y="17463"/>
            <a:ext cx="8229600" cy="1143000"/>
          </a:xfrm>
          <a:ln/>
        </p:spPr>
        <p:txBody>
          <a:bodyPr vert="horz" wrap="square" lIns="91440" tIns="45720" rIns="91440" bIns="45720" anchor="ctr"/>
          <a:p>
            <a:r>
              <a:rPr lang="en-US" altLang="en-US" b="1" u="sng" dirty="0"/>
              <a:t>Objectives</a:t>
            </a:r>
            <a:endParaRPr lang="en-US" altLang="en-US" b="1" u="sng" dirty="0"/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>
          <a:xfrm>
            <a:off x="228600" y="1292225"/>
            <a:ext cx="8686800" cy="49530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Char char="•"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Section A: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Gregor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Mendel’s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Discoveries.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Mendel used the scientific approach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identify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two laws of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inheritance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Mendel’s Experimental, Quantitative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Approach.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Law of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Segregation.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Useful Genetic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Vocabulary.</a:t>
            </a: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Testcross.</a:t>
            </a: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Slide Number Placeholder 1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>
                <a:ea typeface="MS PGothic" panose="020B0600070205080204" pitchFamily="34" charset="-128"/>
              </a:rPr>
            </a:fld>
            <a:endParaRPr lang="ar-SA" altLang="en-US" sz="1400" dirty="0">
              <a:ea typeface="MS PGothic" panose="020B0600070205080204" pitchFamily="34" charset="-128"/>
            </a:endParaRPr>
          </a:p>
        </p:txBody>
      </p:sp>
    </p:spTree>
    <p:custDataLst>
      <p:tags r:id="rId1"/>
    </p:custDataLst>
  </p:cSld>
  <p:clrMapOvr>
    <a:masterClrMapping/>
  </p:clrMapOvr>
  <p:transition spd="med"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6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tretch>
            <a:fillRect/>
          </a:stretch>
        </p:blipFill>
        <p:spPr>
          <a:xfrm>
            <a:off x="0" y="0"/>
            <a:ext cx="8936038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Content Placeholder 3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1524000"/>
          </a:xfrm>
          <a:ln/>
        </p:spPr>
        <p:txBody>
          <a:bodyPr vert="horz" wrap="square" lIns="91440" tIns="45720" rIns="91440" bIns="45720" anchor="t"/>
          <a:p>
            <a:pPr algn="ctr">
              <a:buFont typeface="Wingdings" panose="05000000000000000000" pitchFamily="2" charset="2"/>
              <a:buNone/>
            </a:pPr>
            <a:r>
              <a:rPr lang="en-US" alt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altLang="en-US" sz="9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8" name="Slide Number Placeholder 1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000" dirty="0">
                <a:ea typeface="MS PGothic" panose="020B0600070205080204" pitchFamily="34" charset="-128"/>
              </a:rPr>
            </a:fld>
            <a:endParaRPr lang="ar-SA" altLang="en-US" sz="1000" dirty="0">
              <a:ea typeface="MS PGothic" panose="020B0600070205080204" pitchFamily="34" charset="-128"/>
            </a:endParaRPr>
          </a:p>
        </p:txBody>
      </p:sp>
    </p:spTree>
    <p:custDataLst>
      <p:tags r:id="rId2"/>
    </p:custDataLst>
  </p:cSld>
  <p:clrMapOvr>
    <a:masterClrMapping/>
  </p:clrMapOvr>
  <p:transition spd="med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098" name="Slide Number Placeholder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pic>
        <p:nvPicPr>
          <p:cNvPr id="4099" name="Picture 18"/>
          <p:cNvPicPr>
            <a:picLocks noChangeAspect="1"/>
          </p:cNvPicPr>
          <p:nvPr/>
        </p:nvPicPr>
        <p:blipFill>
          <a:blip r:embed="rId1"/>
          <a:srcRect l="9192"/>
          <a:stretch>
            <a:fillRect/>
          </a:stretch>
        </p:blipFill>
        <p:spPr>
          <a:xfrm>
            <a:off x="660400" y="3078163"/>
            <a:ext cx="3987800" cy="2636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Rectangle 3"/>
          <p:cNvSpPr/>
          <p:nvPr/>
        </p:nvSpPr>
        <p:spPr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1" name="Rectangle 4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00FF00"/>
              </a:gs>
              <a:gs pos="100000">
                <a:srgbClr val="FFFF00"/>
              </a:gs>
            </a:gsLst>
            <a:lin ang="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49300" y="1752600"/>
            <a:ext cx="7785100" cy="528638"/>
          </a:xfrm>
          <a:prstGeom prst="rect">
            <a:avLst/>
          </a:prstGeom>
          <a:solidFill>
            <a:srgbClr val="FF00FF"/>
          </a:solidFill>
          <a:ln w="9525">
            <a:solidFill>
              <a:srgbClr val="0000CC"/>
            </a:solidFill>
            <a:miter lim="800000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A: </a:t>
            </a:r>
            <a:r>
              <a:rPr kumimoji="0" lang="en-US" altLang="en-US" sz="2800" b="1" kern="1200" cap="none" spc="0" normalizeH="0" baseline="0" noProof="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Gregor</a:t>
            </a:r>
            <a:r>
              <a:rPr kumimoji="0" lang="en-US" altLang="en-US" sz="28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Mendel’s Discoveries</a:t>
            </a:r>
            <a:endParaRPr kumimoji="0" lang="en-US" altLang="en-US" sz="2800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3" name="Rectangle 17"/>
          <p:cNvSpPr/>
          <p:nvPr/>
        </p:nvSpPr>
        <p:spPr>
          <a:xfrm>
            <a:off x="660400" y="2762250"/>
            <a:ext cx="7924800" cy="363855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1524000" y="471488"/>
            <a:ext cx="64770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en-US" altLang="en-US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MENDEL AND THE GENE IDEA</a:t>
            </a:r>
            <a:endParaRPr kumimoji="0" lang="en-US" altLang="en-US" sz="28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05" name="Picture 30"/>
          <p:cNvPicPr>
            <a:picLocks noChangeAspect="1"/>
          </p:cNvPicPr>
          <p:nvPr/>
        </p:nvPicPr>
        <p:blipFill>
          <a:blip r:embed="rId2">
            <a:lum bright="6000" contrast="12000"/>
          </a:blip>
          <a:stretch>
            <a:fillRect/>
          </a:stretch>
        </p:blipFill>
        <p:spPr>
          <a:xfrm>
            <a:off x="4267200" y="2971800"/>
            <a:ext cx="4219575" cy="318293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3"/>
    </p:custDataLst>
  </p:cSld>
  <p:clrMapOvr>
    <a:masterClrMapping/>
  </p:clrMapOvr>
  <p:transition spd="med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122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sp>
        <p:nvSpPr>
          <p:cNvPr id="5123" name="Rectangle 3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324600" cy="762000"/>
          </a:xfrm>
          <a:ln/>
        </p:spPr>
        <p:txBody>
          <a:bodyPr vert="horz" wrap="square" lIns="91440" tIns="45720" rIns="91440" bIns="45720" anchor="ctr"/>
          <a:p>
            <a:pPr algn="l" eaLnBrk="1" hangingPunct="1"/>
            <a:r>
              <a:rPr lang="en-US" altLang="en-US" sz="2400" b="1" dirty="0">
                <a:solidFill>
                  <a:srgbClr val="0000FF"/>
                </a:solidFill>
              </a:rPr>
              <a:t>Mendel brought an experimental and quantitative approach to genetics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idx="1"/>
          </p:nvPr>
        </p:nvSpPr>
        <p:spPr>
          <a:xfrm>
            <a:off x="76200" y="1203325"/>
            <a:ext cx="5410200" cy="1920875"/>
          </a:xfrm>
        </p:spPr>
        <p:txBody>
          <a:bodyPr vert="horz" wrap="square" lIns="91440" tIns="45720" rIns="91440" bIns="45720" numCol="1" anchor="t" anchorCtr="0" compatLnSpc="1">
            <a:spAutoFit/>
          </a:bodyPr>
          <a:p>
            <a:pPr defTabSz="0" eaLnBrk="1" hangingPunct="1">
              <a:tabLst>
                <a:tab pos="2743200" algn="l"/>
              </a:tabLst>
            </a:pPr>
            <a:r>
              <a:rPr lang="en-US" altLang="en-US" sz="2000" b="1" dirty="0">
                <a:effectLst>
                  <a:outerShdw blurRad="38100" dist="38100" dir="2700000">
                    <a:srgbClr val="C0C0C0"/>
                  </a:outerShdw>
                </a:effectLst>
              </a:rPr>
              <a:t>Around 1857, Mendel began breeding garden peas to study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inheritance</a:t>
            </a:r>
            <a:r>
              <a:rPr lang="en-US" altLang="en-US" sz="2000" b="1" dirty="0"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r>
              <a:rPr lang="" altLang="en-US" sz="2000" dirty="0">
                <a:effectLst>
                  <a:outerShdw blurRad="38100" dist="38100" dir="2700000">
                    <a:srgbClr val="C0C0C0"/>
                  </a:outerShdw>
                </a:effectLst>
              </a:rPr>
              <a:t>وراثة</a:t>
            </a:r>
            <a:r>
              <a:rPr lang="en-US" altLang="en-US" sz="2000" b="1" dirty="0">
                <a:effectLst>
                  <a:outerShdw blurRad="38100" dist="38100" dir="2700000">
                    <a:srgbClr val="C0C0C0"/>
                  </a:outerShdw>
                </a:effectLst>
              </a:rPr>
              <a:t>. Because they are available in many varieties with distinct heritable </a:t>
            </a:r>
            <a:r>
              <a:rPr lang="" altLang="en-US" sz="2000" dirty="0">
                <a:effectLst>
                  <a:outerShdw blurRad="38100" dist="38100" dir="2700000">
                    <a:srgbClr val="C0C0C0"/>
                  </a:outerShdw>
                </a:effectLst>
              </a:rPr>
              <a:t>مُتوارث</a:t>
            </a:r>
            <a:r>
              <a:rPr lang="en-US" altLang="en-US" sz="2000" b="1" dirty="0"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characters</a:t>
            </a:r>
            <a:r>
              <a:rPr lang="en-US" altLang="en-US" sz="2000" b="1" dirty="0"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r>
              <a:rPr lang="" altLang="en-US" sz="2000" dirty="0">
                <a:effectLst>
                  <a:outerShdw blurRad="38100" dist="38100" dir="2700000">
                    <a:srgbClr val="C0C0C0"/>
                  </a:outerShdw>
                </a:effectLst>
              </a:rPr>
              <a:t>صفات</a:t>
            </a:r>
            <a:r>
              <a:rPr lang="en-US" altLang="en-US" sz="2000" b="1" dirty="0">
                <a:effectLst>
                  <a:outerShdw blurRad="38100" dist="38100" dir="2700000">
                    <a:srgbClr val="C0C0C0"/>
                  </a:outerShdw>
                </a:effectLst>
              </a:rPr>
              <a:t> with different traits (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genes</a:t>
            </a:r>
            <a:r>
              <a:rPr lang="en-US" altLang="en-US" sz="2000" b="1" dirty="0">
                <a:effectLst>
                  <a:outerShdw blurRad="38100" dist="38100" dir="2700000">
                    <a:srgbClr val="C0C0C0"/>
                  </a:outerShdw>
                </a:effectLst>
              </a:rPr>
              <a:t>).</a:t>
            </a:r>
            <a:endParaRPr lang="en-US" altLang="en-US" sz="2000" b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76200" y="3429000"/>
            <a:ext cx="5105400" cy="2651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marL="342900" indent="-342900" defTabSz="0" eaLnBrk="1" hangingPunct="1">
              <a:spcBef>
                <a:spcPct val="20000"/>
              </a:spcBef>
              <a:buClr>
                <a:srgbClr val="339933"/>
              </a:buClr>
              <a:buChar char="•"/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Each pea plant has male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stamens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) and female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carpel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) sexual organs.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marL="342900" indent="-342900" defTabSz="0" eaLnBrk="1" hangingPunct="1">
              <a:spcBef>
                <a:spcPct val="20000"/>
              </a:spcBef>
              <a:buClr>
                <a:srgbClr val="339933"/>
              </a:buClr>
              <a:buChar char="•"/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In nature, pea plants typically </a:t>
            </a:r>
            <a:b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self-fertilize </a:t>
            </a:r>
            <a:r>
              <a:rPr lang="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تلقيح ذات</a:t>
            </a:r>
            <a:r>
              <a:rPr lang="ar-SA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ي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, fertilizing ova with their own pollens.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marL="342900" indent="-342900" defTabSz="0" eaLnBrk="1" hangingPunct="1">
              <a:spcBef>
                <a:spcPct val="20000"/>
              </a:spcBef>
              <a:buClr>
                <a:srgbClr val="339933"/>
              </a:buClr>
              <a:buChar char="•"/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However, Mendel could also move pollens </a:t>
            </a:r>
            <a:r>
              <a:rPr lang="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حبوب اللقاح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from one plant to another to cross-pollinate </a:t>
            </a:r>
            <a:r>
              <a:rPr lang="" altLang="en-US" sz="200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يُـلقح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plants.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5126" name="Picture 10"/>
          <p:cNvPicPr>
            <a:picLocks noChangeAspect="1"/>
          </p:cNvPicPr>
          <p:nvPr/>
        </p:nvPicPr>
        <p:blipFill>
          <a:blip r:embed="rId1"/>
          <a:srcRect b="4466"/>
          <a:stretch>
            <a:fillRect/>
          </a:stretch>
        </p:blipFill>
        <p:spPr>
          <a:xfrm>
            <a:off x="5186363" y="1066800"/>
            <a:ext cx="3957637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Line 6"/>
          <p:cNvSpPr/>
          <p:nvPr/>
        </p:nvSpPr>
        <p:spPr>
          <a:xfrm>
            <a:off x="393700" y="1100138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2"/>
    </p:custDataLst>
  </p:cSld>
  <p:clrMapOvr>
    <a:masterClrMapping/>
  </p:clrMapOvr>
  <p:transition spd="med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6" name="Rectangle 3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96200" cy="609600"/>
          </a:xfrm>
          <a:ln/>
        </p:spPr>
        <p:txBody>
          <a:bodyPr vert="horz" wrap="square" lIns="91440" tIns="45720" rIns="91440" bIns="45720" anchor="ctr"/>
          <a:p>
            <a:r>
              <a:rPr lang="en-US" altLang="en-US" sz="2800" b="1" dirty="0">
                <a:solidFill>
                  <a:srgbClr val="0000FF"/>
                </a:solidFill>
              </a:rPr>
              <a:t>Three Steps of Mendel’s Experiments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6147" name="Rectangle 5">
            <a:hlinkClick r:id="" action="ppaction://hlinkshowjump?jump=nextslide"/>
          </p:cNvPr>
          <p:cNvSpPr/>
          <p:nvPr/>
        </p:nvSpPr>
        <p:spPr>
          <a:xfrm>
            <a:off x="5913438" y="6324600"/>
            <a:ext cx="639762" cy="182563"/>
          </a:xfrm>
          <a:prstGeom prst="rect">
            <a:avLst/>
          </a:prstGeom>
          <a:noFill/>
          <a:ln w="12700">
            <a:noFill/>
          </a:ln>
        </p:spPr>
        <p:txBody>
          <a:bodyPr wrap="none" anchor="ctr"/>
          <a:p>
            <a:pPr eaLnBrk="1" hangingPunct="1"/>
            <a:endParaRPr lang="ar-SA" altLang="en-US" dirty="0">
              <a:latin typeface="Arial" panose="020B0604020202020204" pitchFamily="34" charset="0"/>
            </a:endParaRPr>
          </a:p>
        </p:txBody>
      </p:sp>
      <p:sp>
        <p:nvSpPr>
          <p:cNvPr id="6148" name="Rectangle 6">
            <a:hlinkClick r:id="" action="ppaction://hlinkshowjump?jump=endshow"/>
          </p:cNvPr>
          <p:cNvSpPr/>
          <p:nvPr/>
        </p:nvSpPr>
        <p:spPr>
          <a:xfrm>
            <a:off x="7924800" y="6324600"/>
            <a:ext cx="639763" cy="182563"/>
          </a:xfrm>
          <a:prstGeom prst="rect">
            <a:avLst/>
          </a:prstGeom>
          <a:noFill/>
          <a:ln w="12700">
            <a:noFill/>
          </a:ln>
        </p:spPr>
        <p:txBody>
          <a:bodyPr wrap="none" anchor="ctr"/>
          <a:p>
            <a:pPr eaLnBrk="1" hangingPunct="1"/>
            <a:endParaRPr lang="ar-SA" altLang="en-US" dirty="0">
              <a:latin typeface="Arial" panose="020B0604020202020204" pitchFamily="34" charset="0"/>
            </a:endParaRPr>
          </a:p>
        </p:txBody>
      </p:sp>
      <p:sp>
        <p:nvSpPr>
          <p:cNvPr id="6149" name="Rectangle 7">
            <a:hlinkClick r:id="" action="ppaction://hlinkshowjump?jump=previousslide"/>
          </p:cNvPr>
          <p:cNvSpPr/>
          <p:nvPr/>
        </p:nvSpPr>
        <p:spPr>
          <a:xfrm>
            <a:off x="5080000" y="6311900"/>
            <a:ext cx="639763" cy="182563"/>
          </a:xfrm>
          <a:prstGeom prst="rect">
            <a:avLst/>
          </a:prstGeom>
          <a:noFill/>
          <a:ln w="12700">
            <a:noFill/>
          </a:ln>
        </p:spPr>
        <p:txBody>
          <a:bodyPr wrap="none" anchor="ctr"/>
          <a:p>
            <a:pPr eaLnBrk="1" hangingPunct="1"/>
            <a:endParaRPr lang="ar-SA" altLang="en-US" dirty="0">
              <a:latin typeface="Arial" panose="020B0604020202020204" pitchFamily="34" charset="0"/>
            </a:endParaRPr>
          </a:p>
        </p:txBody>
      </p:sp>
      <p:sp>
        <p:nvSpPr>
          <p:cNvPr id="6150" name="Rectangle 8">
            <a:hlinkClick r:id="rId1" action="ppaction://hlinksldjump"/>
          </p:cNvPr>
          <p:cNvSpPr/>
          <p:nvPr/>
        </p:nvSpPr>
        <p:spPr>
          <a:xfrm>
            <a:off x="6781800" y="6311900"/>
            <a:ext cx="914400" cy="182563"/>
          </a:xfrm>
          <a:prstGeom prst="rect">
            <a:avLst/>
          </a:prstGeom>
          <a:noFill/>
          <a:ln w="12700">
            <a:noFill/>
          </a:ln>
        </p:spPr>
        <p:txBody>
          <a:bodyPr wrap="none" anchor="ctr"/>
          <a:p>
            <a:pPr eaLnBrk="1" hangingPunct="1"/>
            <a:endParaRPr lang="ar-SA" altLang="en-US" dirty="0">
              <a:latin typeface="Arial" panose="020B0604020202020204" pitchFamily="34" charset="0"/>
            </a:endParaRPr>
          </a:p>
        </p:txBody>
      </p:sp>
      <p:pic>
        <p:nvPicPr>
          <p:cNvPr id="6151" name="Picture 9" descr="p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58925"/>
            <a:ext cx="8610600" cy="4354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2" name="Line 6"/>
          <p:cNvSpPr/>
          <p:nvPr/>
        </p:nvSpPr>
        <p:spPr>
          <a:xfrm>
            <a:off x="393700" y="1100138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3"/>
    </p:custDataLst>
  </p:cSld>
  <p:clrMapOvr>
    <a:masterClrMapping/>
  </p:clrMapOvr>
  <p:transition spd="med"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553200" cy="6096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Mendel’s Results and Conclusions</a:t>
            </a: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657600"/>
          </a:xfrm>
          <a:solidFill>
            <a:srgbClr val="FFFF99"/>
          </a:solidFill>
          <a:ln w="12700">
            <a:solidFill>
              <a:srgbClr val="0000FF"/>
            </a:solidFill>
          </a:ln>
          <a:effectLst>
            <a:outerShdw dist="89803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Recessive and Dominant Traits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cs typeface="+mn-cs"/>
              </a:rPr>
              <a:t>Mendel concluded that inherited characteristics are controlled by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factors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cs typeface="+mn-cs"/>
              </a:rPr>
              <a:t> that occur in pairs.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cs typeface="+mn-cs"/>
              </a:rPr>
              <a:t>In his experiments on pea plants, one factor in a pair masked the other. The trait that masked the other was called the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dominant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cs typeface="+mn-cs"/>
              </a:rPr>
              <a:t> trait. The trait that was masked was called the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+mn-cs"/>
              </a:rPr>
              <a:t>recessive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cs typeface="+mn-cs"/>
              </a:rPr>
              <a:t> trait.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cs typeface="+mn-cs"/>
            </a:endParaRPr>
          </a:p>
        </p:txBody>
      </p:sp>
      <p:sp>
        <p:nvSpPr>
          <p:cNvPr id="7172" name="Line 6"/>
          <p:cNvSpPr/>
          <p:nvPr/>
        </p:nvSpPr>
        <p:spPr>
          <a:xfrm>
            <a:off x="393700" y="1100138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4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charRg st="31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894">
                                            <p:txEl>
                                              <p:charRg st="31" end="1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charRg st="128" end="3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894">
                                            <p:txEl>
                                              <p:charRg st="128" end="3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686800" cy="6111875"/>
          </a:xfrm>
        </p:spPr>
        <p:txBody>
          <a:bodyPr vert="horz" wrap="square" lIns="91440" tIns="45720" rIns="91440" bIns="45720" numCol="1" anchor="t" anchorCtr="0" compatLnSpc="1">
            <a:spAutoFit/>
          </a:bodyPr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In a breeding experiment, Mendel would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cross-pollinate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r>
              <a:rPr lang="" altLang="en-US" sz="180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تلقيح خلط</a:t>
            </a:r>
            <a:r>
              <a:rPr lang="ar-SA" altLang="en-US" sz="180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ي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(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hybridize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r>
              <a:rPr lang="" altLang="en-US" sz="200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هَجن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) two contrasting </a:t>
            </a:r>
            <a:r>
              <a:rPr lang="" altLang="en-US" sz="180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متباينين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, true-breeding pea varieties </a:t>
            </a:r>
            <a:r>
              <a:rPr lang="" altLang="en-US" sz="180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أنواع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.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lvl="1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The true-breeding parents are the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P </a:t>
            </a:r>
            <a:r>
              <a:rPr lang="en-US" altLang="en-US" sz="2000" b="1" dirty="0">
                <a:effectLst>
                  <a:outerShdw blurRad="38100" dist="38100" dir="2700000">
                    <a:srgbClr val="C0C0C0"/>
                  </a:outerShdw>
                </a:effectLst>
              </a:rPr>
              <a:t>(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P</a:t>
            </a:r>
            <a:r>
              <a:rPr lang="en-US" altLang="en-US" sz="2000" dirty="0">
                <a:effectLst>
                  <a:outerShdw blurRad="38100" dist="38100" dir="2700000">
                    <a:srgbClr val="C0C0C0"/>
                  </a:outerShdw>
                </a:effectLst>
              </a:rPr>
              <a:t>arental generation</a:t>
            </a:r>
            <a:r>
              <a:rPr lang="en-US" altLang="en-US" sz="2000" b="1" dirty="0">
                <a:effectLst>
                  <a:outerShdw blurRad="38100" dist="38100" dir="2700000">
                    <a:srgbClr val="C0C0C0"/>
                  </a:outerShdw>
                </a:effectLst>
              </a:rPr>
              <a:t>)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and their hybrid offspring </a:t>
            </a:r>
            <a:r>
              <a:rPr lang="" altLang="en-US" sz="180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النسل المُهجن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are the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F</a:t>
            </a:r>
            <a:r>
              <a:rPr lang="en-US" altLang="en-US" sz="2000" b="1" baseline="-25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1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(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1</a:t>
            </a:r>
            <a:r>
              <a:rPr lang="en-US" altLang="en-US" sz="2000" baseline="3000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st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F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ilial generation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) 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lvl="1"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Mendel would then allow the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1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(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1</a:t>
            </a:r>
            <a:r>
              <a:rPr lang="en-US" altLang="en-US" sz="2000" baseline="3000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st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F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ilial generation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) hybrids to self-pollinate to produce an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generation.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It was mainly Mendel’s </a:t>
            </a:r>
            <a:r>
              <a:rPr lang="en-US" altLang="en-US" sz="2400" b="1" u="sng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quantitative analysis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r>
              <a:rPr lang="" altLang="en-US" sz="180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تحليل كم</a:t>
            </a:r>
            <a:r>
              <a:rPr lang="ar-SA" altLang="en-US" sz="180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ي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of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plants that revealed the two fundamental laws of heredity: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                                                                                                    A)-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The law of segregation.                                     </a:t>
            </a:r>
            <a:r>
              <a:rPr lang="en-US" altLang="en-US" sz="2400" b="1" dirty="0">
                <a:effectLst>
                  <a:outerShdw blurRad="38100" dist="38100" dir="2700000">
                    <a:srgbClr val="C0C0C0"/>
                  </a:outerShdw>
                </a:effectLst>
              </a:rPr>
              <a:t>B)-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The law of independent assortment. 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0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charRg st="0" end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144" end="2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0">
                                            <p:txEl>
                                              <p:charRg st="144" end="2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281" end="3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0">
                                            <p:txEl>
                                              <p:charRg st="281" end="3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392" end="5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70">
                                            <p:txEl>
                                              <p:charRg st="392" end="5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512" end="7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170">
                                            <p:txEl>
                                              <p:charRg st="512" end="7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8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/>
            </a:fld>
            <a:endParaRPr lang="ar-SA" altLang="en-US" sz="1400" dirty="0"/>
          </a:p>
        </p:txBody>
      </p:sp>
      <p:pic>
        <p:nvPicPr>
          <p:cNvPr id="9222" name="Picture 6"/>
          <p:cNvPicPr>
            <a:picLocks noChangeAspect="1"/>
          </p:cNvPicPr>
          <p:nvPr/>
        </p:nvPicPr>
        <p:blipFill>
          <a:blip r:embed="rId1">
            <a:lum bright="-12000" contrast="12000"/>
          </a:blip>
          <a:srcRect r="11667" b="46680"/>
          <a:stretch>
            <a:fillRect/>
          </a:stretch>
        </p:blipFill>
        <p:spPr>
          <a:xfrm>
            <a:off x="5029200" y="1149350"/>
            <a:ext cx="4038600" cy="2589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2"/>
          <p:cNvSpPr>
            <a:spLocks noGrp="1"/>
          </p:cNvSpPr>
          <p:nvPr>
            <p:ph idx="1"/>
          </p:nvPr>
        </p:nvSpPr>
        <p:spPr>
          <a:xfrm>
            <a:off x="76200" y="1219200"/>
            <a:ext cx="4724400" cy="2235200"/>
          </a:xfrm>
          <a:ln/>
        </p:spPr>
        <p:txBody>
          <a:bodyPr vert="horz" wrap="square" lIns="91440" tIns="45720" rIns="91440" bIns="45720" anchor="t">
            <a:spAutoFit/>
          </a:bodyPr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Mendel expected that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1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hybrids from a cross </a:t>
            </a:r>
            <a:r>
              <a:rPr lang="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تلقيح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between </a:t>
            </a:r>
            <a:r>
              <a:rPr lang="en-US" altLang="en-US" sz="1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purple-flowered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white-flowered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pea plants would have </a:t>
            </a:r>
            <a:r>
              <a:rPr lang="en-US" altLang="en-US" sz="1800" b="1" dirty="0"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 purple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flowers </a:t>
            </a:r>
            <a:r>
              <a:rPr lang="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بنفسج</a:t>
            </a:r>
            <a:r>
              <a:rPr lang="ar-SA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</a:t>
            </a:r>
            <a:r>
              <a:rPr lang="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باهت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en-US" sz="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Instead, </a:t>
            </a:r>
            <a:r>
              <a:rPr lang="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ولكن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1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hybrids all have                                                                    </a:t>
            </a:r>
            <a:r>
              <a:rPr lang="en-US" altLang="en-US" sz="1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purple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flowers, just a purple like their parents.</a:t>
            </a: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848600" cy="685800"/>
          </a:xfrm>
        </p:spPr>
        <p:txBody>
          <a:bodyPr vert="horz" wrap="square" lIns="91440" tIns="45720" rIns="91440" bIns="45720" numCol="1" anchor="ctr" anchorCtr="0" compatLnSpc="1"/>
          <a:p>
            <a:pPr algn="l" eaLnBrk="1" hangingPunct="1"/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A)- Law of segregation:</a:t>
            </a:r>
            <a:r>
              <a:rPr lang="en-US" altLang="en-US" sz="24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r>
              <a:rPr lang="" altLang="en-US" sz="2000" dirty="0">
                <a:solidFill>
                  <a:schemeClr val="tx1"/>
                </a:solidFill>
              </a:rPr>
              <a:t>قانون الإنعزال)</a:t>
            </a:r>
            <a:r>
              <a:rPr lang="en-US" altLang="en-US" sz="2000" dirty="0">
                <a:solidFill>
                  <a:schemeClr val="tx1"/>
                </a:solidFill>
              </a:rPr>
              <a:t>)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r>
              <a:rPr lang="en-US" altLang="en-US" sz="24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the two alleles </a:t>
            </a:r>
            <a:r>
              <a:rPr lang="" altLang="en-US" sz="2000" dirty="0">
                <a:solidFill>
                  <a:schemeClr val="tx1"/>
                </a:solidFill>
              </a:rPr>
              <a:t>ﭽـينات</a:t>
            </a:r>
            <a:r>
              <a:rPr lang="en-US" altLang="en-US" sz="2400" b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for a character are isolated into separate gametes</a:t>
            </a:r>
            <a:endParaRPr lang="en-US" altLang="en-US" sz="2400" b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9226" name="Picture 10"/>
          <p:cNvPicPr>
            <a:picLocks noChangeAspect="1"/>
          </p:cNvPicPr>
          <p:nvPr/>
        </p:nvPicPr>
        <p:blipFill>
          <a:blip r:embed="rId1">
            <a:lum bright="-12000" contrast="12000"/>
          </a:blip>
          <a:srcRect t="31104" r="7018" b="3355"/>
          <a:stretch>
            <a:fillRect/>
          </a:stretch>
        </p:blipFill>
        <p:spPr>
          <a:xfrm>
            <a:off x="5029200" y="3816350"/>
            <a:ext cx="4038600" cy="2965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Rectangle 9"/>
          <p:cNvSpPr/>
          <p:nvPr/>
        </p:nvSpPr>
        <p:spPr>
          <a:xfrm>
            <a:off x="0" y="3505200"/>
            <a:ext cx="5105400" cy="3051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defTabSz="0" eaLnBrk="1" hangingPunct="1">
              <a:spcBef>
                <a:spcPct val="20000"/>
              </a:spcBef>
              <a:buClr>
                <a:srgbClr val="339933"/>
              </a:buClr>
              <a:buChar char="•"/>
              <a:tabLst>
                <a:tab pos="2743200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This cross produced a </a:t>
            </a:r>
            <a:r>
              <a:rPr lang="en-US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purple to </a:t>
            </a:r>
            <a:r>
              <a:rPr lang="en-US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white ratio of traits in the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r>
              <a:rPr lang="en-US" altLang="en-US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offspring, </a:t>
            </a: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defTabSz="0" eaLnBrk="1" hangingPunct="1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</a:pPr>
            <a:endParaRPr lang="en-US" altLang="en-US" sz="9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defTabSz="0" eaLnBrk="1" hangingPunct="1">
              <a:spcBef>
                <a:spcPct val="20000"/>
              </a:spcBef>
              <a:buClr>
                <a:srgbClr val="339933"/>
              </a:buClr>
              <a:buChar char="•"/>
              <a:tabLst>
                <a:tab pos="2743200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Mendel reasoned that the heritable                                                   factor for white flowers was present                                                          in the F</a:t>
            </a:r>
            <a:r>
              <a:rPr lang="en-US" altLang="en-US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plants, but it did not affect                                                    flower color.</a:t>
            </a: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defTabSz="0" eaLnBrk="1" hangingPunct="1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</a:pPr>
            <a:endParaRPr lang="en-US" altLang="en-US" sz="1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defTabSz="0" eaLnBrk="1" hangingPunct="1">
              <a:spcBef>
                <a:spcPct val="20000"/>
              </a:spcBef>
              <a:buClr>
                <a:srgbClr val="339933"/>
              </a:buClr>
              <a:buChar char="•"/>
              <a:tabLst>
                <a:tab pos="2743200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Thus, purple flower is a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dominant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color      </a:t>
            </a:r>
            <a:r>
              <a:rPr lang="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" altLang="en-US" dirty="0">
                <a:solidFill>
                  <a:srgbClr val="000000"/>
                </a:solidFill>
                <a:latin typeface="Arial" panose="020B0604020202020204" pitchFamily="34" charset="0"/>
              </a:rPr>
              <a:t>صفة سائدة)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and white flower is a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recessive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color</a:t>
            </a:r>
            <a:r>
              <a:rPr lang="" altLang="en-US" dirty="0">
                <a:solidFill>
                  <a:srgbClr val="000000"/>
                </a:solidFill>
                <a:latin typeface="Arial" panose="020B0604020202020204" pitchFamily="34" charset="0"/>
              </a:rPr>
              <a:t>(صفة مُتنحية) 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4" name="Line 6"/>
          <p:cNvSpPr/>
          <p:nvPr/>
        </p:nvSpPr>
        <p:spPr>
          <a:xfrm>
            <a:off x="393700" y="1100138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2"/>
    </p:custData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1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54" end="3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154" end="3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charRg st="0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5">
                                            <p:txEl>
                                              <p:charRg st="0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charRg st="133" end="4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25">
                                            <p:txEl>
                                              <p:charRg st="133" end="4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charRg st="418" end="5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25">
                                            <p:txEl>
                                              <p:charRg st="418" end="5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22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10600" cy="5156200"/>
          </a:xfrm>
        </p:spPr>
        <p:txBody>
          <a:bodyPr vert="horz" wrap="square" lIns="91440" tIns="45720" rIns="91440" bIns="45720" numCol="1" anchor="t" anchorCtr="0" compatLnSpc="1">
            <a:spAutoFit/>
          </a:bodyPr>
          <a:p>
            <a:pPr defTabSz="0" eaLnBrk="1" hangingPunct="1">
              <a:lnSpc>
                <a:spcPct val="14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Mendel found similar 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: 1 ratios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two traits among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="1" baseline="-25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offspring when he conducted crosses for six other characters, each represented by two different varieties </a:t>
            </a:r>
            <a:r>
              <a:rPr lang="" altLang="en-US" sz="180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صفتين مختلفتين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0" eaLnBrk="1" hangingPunct="1">
              <a:lnSpc>
                <a:spcPct val="140000"/>
              </a:lnSpc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0" eaLnBrk="1" hangingPunct="1">
              <a:lnSpc>
                <a:spcPct val="14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when Mendel crossed two true-breeding varieties, one of which produced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round seeds </a:t>
            </a:r>
            <a:r>
              <a:rPr lang="" altLang="en-US" sz="1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بذور</a:t>
            </a:r>
            <a:r>
              <a:rPr lang="" altLang="en-US" sz="1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altLang="en-US" sz="1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مُستديرة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the other of which produced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wrinkled seeds </a:t>
            </a:r>
            <a:r>
              <a:rPr lang="" altLang="en-US" sz="1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بذور</a:t>
            </a:r>
            <a:r>
              <a:rPr lang="" altLang="en-US" sz="1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altLang="en-US" sz="18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مُجَعدة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all the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="1" baseline="-25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offspring had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round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seeds, but among the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="1" baseline="-25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plants,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75%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the seeds were round and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were wrinkled (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second law in the next lecture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blinds/>
  </p:transition>
</p:sld>
</file>

<file path=ppt/tags/tag1.xml><?xml version="1.0" encoding="utf-8"?>
<p:tagLst xmlns:p="http://schemas.openxmlformats.org/presentationml/2006/main">
  <p:tag name="ARTICULATE_SLIDE_THUMBNAIL_REFRESH" val="1"/>
</p:tagLst>
</file>

<file path=ppt/tags/tag10.xml><?xml version="1.0" encoding="utf-8"?>
<p:tagLst xmlns:p="http://schemas.openxmlformats.org/presentationml/2006/main">
  <p:tag name="ARTICULATE_SLIDE_THUMBNAIL_REFRESH" val="1"/>
</p:tagLst>
</file>

<file path=ppt/tags/tag11.xml><?xml version="1.0" encoding="utf-8"?>
<p:tagLst xmlns:p="http://schemas.openxmlformats.org/presentationml/2006/main">
  <p:tag name="ARTICULATE_SLIDE_THUMBNAIL_REFRESH" val="1"/>
</p:tagLst>
</file>

<file path=ppt/tags/tag12.xml><?xml version="1.0" encoding="utf-8"?>
<p:tagLst xmlns:p="http://schemas.openxmlformats.org/presentationml/2006/main">
  <p:tag name="ARTICULATE_SLIDE_THUMBNAIL_REFRESH" val="1"/>
</p:tagLst>
</file>

<file path=ppt/tags/tag13.xml><?xml version="1.0" encoding="utf-8"?>
<p:tagLst xmlns:p="http://schemas.openxmlformats.org/presentationml/2006/main">
  <p:tag name="ARTICULATE_SLIDE_THUMBNAIL_REFRESH" val="1"/>
</p:tagLst>
</file>

<file path=ppt/tags/tag14.xml><?xml version="1.0" encoding="utf-8"?>
<p:tagLst xmlns:p="http://schemas.openxmlformats.org/presentationml/2006/main">
  <p:tag name="ARTICULATE_SLIDE_THUMBNAIL_REFRESH" val="1"/>
</p:tagLst>
</file>

<file path=ppt/tags/tag15.xml><?xml version="1.0" encoding="utf-8"?>
<p:tagLst xmlns:p="http://schemas.openxmlformats.org/presentationml/2006/main">
  <p:tag name="ARTICULATE_SLIDE_THUMBNAIL_REFRESH" val="1"/>
</p:tagLst>
</file>

<file path=ppt/tags/tag16.xml><?xml version="1.0" encoding="utf-8"?>
<p:tagLst xmlns:p="http://schemas.openxmlformats.org/presentationml/2006/main">
  <p:tag name="ARTICULATE_SLIDE_THUMBNAIL_REFRESH" val="1"/>
</p:tagLst>
</file>

<file path=ppt/tags/tag17.xml><?xml version="1.0" encoding="utf-8"?>
<p:tagLst xmlns:p="http://schemas.openxmlformats.org/presentationml/2006/main">
  <p:tag name="ARTICULATE_SLIDE_THUMBNAIL_REFRESH" val="1"/>
</p:tagLst>
</file>

<file path=ppt/tags/tag18.xml><?xml version="1.0" encoding="utf-8"?>
<p:tagLst xmlns:p="http://schemas.openxmlformats.org/presentationml/2006/main">
  <p:tag name="ARTICULATE_SLIDE_THUMBNAIL_REFRESH" val="1"/>
</p:tagLst>
</file>

<file path=ppt/tags/tag19.xml><?xml version="1.0" encoding="utf-8"?>
<p:tagLst xmlns:p="http://schemas.openxmlformats.org/presentationml/2006/main">
  <p:tag name="ARTICULATE_SLIDE_THUMBNAIL_REFRESH" val="1"/>
</p:tagLst>
</file>

<file path=ppt/tags/tag2.xml><?xml version="1.0" encoding="utf-8"?>
<p:tagLst xmlns:p="http://schemas.openxmlformats.org/presentationml/2006/main">
  <p:tag name="ARTICULATE_SLIDE_THUMBNAIL_REFRESH" val="1"/>
</p:tagLst>
</file>

<file path=ppt/tags/tag20.xml><?xml version="1.0" encoding="utf-8"?>
<p:tagLst xmlns:p="http://schemas.openxmlformats.org/presentationml/2006/main">
  <p:tag name="ARTICULATE_SLIDE_THUMBNAIL_REFRESH" val="1"/>
</p:tagLst>
</file>

<file path=ppt/tags/tag3.xml><?xml version="1.0" encoding="utf-8"?>
<p:tagLst xmlns:p="http://schemas.openxmlformats.org/presentationml/2006/main">
  <p:tag name="ARTICULATE_SLIDE_THUMBNAIL_REFRESH" val="1"/>
</p:tagLst>
</file>

<file path=ppt/tags/tag4.xml><?xml version="1.0" encoding="utf-8"?>
<p:tagLst xmlns:p="http://schemas.openxmlformats.org/presentationml/2006/main">
  <p:tag name="ARTICULATE_SLIDE_THUMBNAIL_REFRESH" val="1"/>
</p:tagLst>
</file>

<file path=ppt/tags/tag5.xml><?xml version="1.0" encoding="utf-8"?>
<p:tagLst xmlns:p="http://schemas.openxmlformats.org/presentationml/2006/main">
  <p:tag name="ARTICULATE_SLIDE_THUMBNAIL_REFRESH" val="1"/>
</p:tagLst>
</file>

<file path=ppt/tags/tag6.xml><?xml version="1.0" encoding="utf-8"?>
<p:tagLst xmlns:p="http://schemas.openxmlformats.org/presentationml/2006/main">
  <p:tag name="ARTICULATE_SLIDE_THUMBNAIL_REFRESH" val="1"/>
</p:tagLst>
</file>

<file path=ppt/tags/tag7.xml><?xml version="1.0" encoding="utf-8"?>
<p:tagLst xmlns:p="http://schemas.openxmlformats.org/presentationml/2006/main">
  <p:tag name="ARTICULATE_SLIDE_THUMBNAIL_REFRESH" val="1"/>
</p:tagLst>
</file>

<file path=ppt/tags/tag8.xml><?xml version="1.0" encoding="utf-8"?>
<p:tagLst xmlns:p="http://schemas.openxmlformats.org/presentationml/2006/main">
  <p:tag name="ARTICULATE_SLIDE_THUMBNAIL_REFRESH" val="1"/>
</p:tagLst>
</file>

<file path=ppt/tags/tag9.xml><?xml version="1.0" encoding="utf-8"?>
<p:tagLst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7328</Words>
  <Application>WPS Presentation</Application>
  <PresentationFormat/>
  <Paragraphs>241</Paragraphs>
  <Slides>20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SimSun</vt:lpstr>
      <vt:lpstr>Wingdings</vt:lpstr>
      <vt:lpstr>MS PGothic</vt:lpstr>
      <vt:lpstr>Impact</vt:lpstr>
      <vt:lpstr>FranklinGotTDemCon</vt:lpstr>
      <vt:lpstr>Times New Roman</vt:lpstr>
      <vt:lpstr>FranklinGotTDemCon</vt:lpstr>
      <vt:lpstr>Courier10 BT</vt:lpstr>
      <vt:lpstr>Microsoft YaHei</vt:lpstr>
      <vt:lpstr/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sameh</cp:lastModifiedBy>
  <cp:revision>127</cp:revision>
  <dcterms:created xsi:type="dcterms:W3CDTF">2006-04-03T18:36:37Z</dcterms:created>
  <dcterms:modified xsi:type="dcterms:W3CDTF">2018-01-22T20:15:16Z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9EEFC8C8-4635-4393-94D5-C5A6494BE989</vt:lpwstr>
  </property>
  <property fmtid="{D5CDD505-2E9C-101B-9397-08002B2CF9AE}" pid="3" name="ArticulatePath">
    <vt:lpwstr>Lecture 22</vt:lpwstr>
  </property>
  <property fmtid="{D5CDD505-2E9C-101B-9397-08002B2CF9AE}" pid="4" name="KSOProductBuildVer">
    <vt:lpwstr>1033-10.2.0.5978</vt:lpwstr>
  </property>
</Properties>
</file>