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86CF7-9FD6-4900-AEFE-0D989799E6A6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F1171-3EB6-4E31-81B3-38439AAED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1171-3EB6-4E31-81B3-38439AAED5A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80A1-D7E5-40D6-97A3-D12B957A3553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1AA-EAED-4A5A-A7BC-73D48EA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80A1-D7E5-40D6-97A3-D12B957A3553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1AA-EAED-4A5A-A7BC-73D48EA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80A1-D7E5-40D6-97A3-D12B957A3553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1AA-EAED-4A5A-A7BC-73D48EA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80A1-D7E5-40D6-97A3-D12B957A3553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1AA-EAED-4A5A-A7BC-73D48EA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80A1-D7E5-40D6-97A3-D12B957A3553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1AA-EAED-4A5A-A7BC-73D48EA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80A1-D7E5-40D6-97A3-D12B957A3553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1AA-EAED-4A5A-A7BC-73D48EA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80A1-D7E5-40D6-97A3-D12B957A3553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1AA-EAED-4A5A-A7BC-73D48EA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80A1-D7E5-40D6-97A3-D12B957A3553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1AA-EAED-4A5A-A7BC-73D48EA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80A1-D7E5-40D6-97A3-D12B957A3553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1AA-EAED-4A5A-A7BC-73D48EA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80A1-D7E5-40D6-97A3-D12B957A3553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1AA-EAED-4A5A-A7BC-73D48EA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80A1-D7E5-40D6-97A3-D12B957A3553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67B1AA-EAED-4A5A-A7BC-73D48EA410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7580A1-D7E5-40D6-97A3-D12B957A3553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67B1AA-EAED-4A5A-A7BC-73D48EA410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هضم الدهون </a:t>
            </a:r>
            <a:r>
              <a:rPr lang="ar-SA" dirty="0" err="1" smtClean="0"/>
              <a:t>وأيضها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>
                <a:cs typeface="+mj-cs"/>
              </a:rPr>
              <a:t>أكسدة بيتا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أيض</a:t>
            </a:r>
            <a:r>
              <a:rPr lang="ar-SA" dirty="0" smtClean="0"/>
              <a:t> الدهون أو أكسدة بيتا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400" dirty="0" smtClean="0">
                <a:cs typeface="+mj-cs"/>
              </a:rPr>
              <a:t>يوجد عدة طرق الأكسدة الدهون أهمها أكسدة بيتا.</a:t>
            </a:r>
          </a:p>
          <a:p>
            <a:pPr algn="r" rtl="1"/>
            <a:r>
              <a:rPr lang="ar-SA" sz="2400" dirty="0" smtClean="0">
                <a:cs typeface="+mj-cs"/>
              </a:rPr>
              <a:t>تعتبر المصدر الرئيسي للطاقة أثناء الامتناع عن الأكل.</a:t>
            </a:r>
          </a:p>
          <a:p>
            <a:pPr algn="r" rtl="1"/>
            <a:r>
              <a:rPr lang="ar-SA" sz="2400" dirty="0" smtClean="0">
                <a:cs typeface="+mj-cs"/>
              </a:rPr>
              <a:t>تحدث أكسدة بيتا بشكل خاص في </a:t>
            </a:r>
            <a:r>
              <a:rPr lang="ar-SA" sz="2400" dirty="0" smtClean="0">
                <a:cs typeface="+mj-cs"/>
              </a:rPr>
              <a:t>الميتوكندريا</a:t>
            </a:r>
            <a:r>
              <a:rPr lang="ar-SA" sz="2400" dirty="0" smtClean="0">
                <a:cs typeface="+mj-cs"/>
              </a:rPr>
              <a:t>.</a:t>
            </a:r>
          </a:p>
          <a:p>
            <a:pPr algn="r" rtl="1"/>
            <a:r>
              <a:rPr lang="ar-SA" sz="2400" dirty="0" smtClean="0">
                <a:cs typeface="+mj-cs"/>
              </a:rPr>
              <a:t>يوجد الدهن في </a:t>
            </a:r>
            <a:r>
              <a:rPr lang="ar-SA" sz="2400" dirty="0" err="1" smtClean="0">
                <a:cs typeface="+mj-cs"/>
              </a:rPr>
              <a:t>السيتوبلازم</a:t>
            </a:r>
            <a:r>
              <a:rPr lang="ar-SA" sz="2400" dirty="0" smtClean="0">
                <a:cs typeface="+mj-cs"/>
              </a:rPr>
              <a:t> وعملية نقلها (من السيتوبلازم إلى الميتوكندريا) تنقسم إلى ثلاث مراحل:</a:t>
            </a:r>
          </a:p>
          <a:p>
            <a:pPr lvl="1" algn="r" rtl="1"/>
            <a:r>
              <a:rPr lang="ar-SA" b="1" dirty="0" smtClean="0">
                <a:cs typeface="+mj-cs"/>
              </a:rPr>
              <a:t>1- في </a:t>
            </a:r>
            <a:r>
              <a:rPr lang="ar-SA" b="1" dirty="0" err="1" smtClean="0">
                <a:cs typeface="+mj-cs"/>
              </a:rPr>
              <a:t>السيتوبلازم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sz="2300" dirty="0" smtClean="0">
                <a:cs typeface="+mj-cs"/>
              </a:rPr>
              <a:t>يحدث تنشيط للأحماض </a:t>
            </a:r>
            <a:r>
              <a:rPr lang="ar-SA" sz="2300" dirty="0" err="1" smtClean="0">
                <a:cs typeface="+mj-cs"/>
              </a:rPr>
              <a:t>الدهنية</a:t>
            </a:r>
            <a:r>
              <a:rPr lang="ar-SA" sz="2300" dirty="0" smtClean="0">
                <a:cs typeface="+mj-cs"/>
              </a:rPr>
              <a:t> عن طريق </a:t>
            </a:r>
            <a:r>
              <a:rPr lang="ar-SA" sz="2300" dirty="0" err="1" smtClean="0">
                <a:cs typeface="+mj-cs"/>
              </a:rPr>
              <a:t>الأسترة</a:t>
            </a:r>
            <a:r>
              <a:rPr lang="ar-SA" sz="2300" dirty="0" smtClean="0">
                <a:cs typeface="+mj-cs"/>
              </a:rPr>
              <a:t> الأنزيمية مع مساعد الأنزيم </a:t>
            </a:r>
            <a:r>
              <a:rPr lang="en-US" sz="2300" dirty="0" err="1" smtClean="0">
                <a:cs typeface="+mj-cs"/>
              </a:rPr>
              <a:t>CoA</a:t>
            </a:r>
            <a:r>
              <a:rPr lang="ar-SA" sz="2300" dirty="0" smtClean="0">
                <a:cs typeface="+mj-cs"/>
              </a:rPr>
              <a:t> الموجود خارج </a:t>
            </a:r>
            <a:r>
              <a:rPr lang="ar-SA" sz="2300" dirty="0" err="1" smtClean="0">
                <a:cs typeface="+mj-cs"/>
              </a:rPr>
              <a:t>الميتوكندريا</a:t>
            </a:r>
            <a:r>
              <a:rPr lang="ar-SA" sz="2300" dirty="0" smtClean="0">
                <a:cs typeface="+mj-cs"/>
              </a:rPr>
              <a:t> عن طريق تكوين رابطة </a:t>
            </a:r>
            <a:r>
              <a:rPr lang="ar-SA" sz="2300" dirty="0" err="1" smtClean="0">
                <a:cs typeface="+mj-cs"/>
              </a:rPr>
              <a:t>استرية</a:t>
            </a:r>
            <a:r>
              <a:rPr lang="ar-SA" sz="2300" dirty="0" smtClean="0">
                <a:cs typeface="+mj-cs"/>
              </a:rPr>
              <a:t> كبريتية.</a:t>
            </a:r>
          </a:p>
          <a:p>
            <a:pPr lvl="2" algn="r" rtl="1"/>
            <a:r>
              <a:rPr lang="ar-SA" sz="2300" dirty="0" smtClean="0">
                <a:cs typeface="+mj-cs"/>
              </a:rPr>
              <a:t>يحتاج إلى أنزيم </a:t>
            </a:r>
            <a:r>
              <a:rPr lang="ar-SA" sz="2300" dirty="0" err="1" smtClean="0">
                <a:cs typeface="+mj-cs"/>
              </a:rPr>
              <a:t>الفاتي</a:t>
            </a:r>
            <a:r>
              <a:rPr lang="ar-SA" sz="2300" dirty="0" smtClean="0">
                <a:cs typeface="+mj-cs"/>
              </a:rPr>
              <a:t> أسيل </a:t>
            </a:r>
            <a:r>
              <a:rPr lang="ar-SA" sz="2300" dirty="0" err="1" smtClean="0">
                <a:cs typeface="+mj-cs"/>
              </a:rPr>
              <a:t>سينثيز</a:t>
            </a:r>
            <a:r>
              <a:rPr lang="ar-SA" sz="2300" dirty="0" smtClean="0">
                <a:cs typeface="+mj-cs"/>
              </a:rPr>
              <a:t> </a:t>
            </a:r>
            <a:r>
              <a:rPr lang="en-US" sz="2300" dirty="0" smtClean="0">
                <a:cs typeface="+mj-cs"/>
              </a:rPr>
              <a:t>fatty </a:t>
            </a:r>
            <a:r>
              <a:rPr lang="en-US" sz="2300" dirty="0" err="1" smtClean="0">
                <a:cs typeface="+mj-cs"/>
              </a:rPr>
              <a:t>acyl</a:t>
            </a:r>
            <a:r>
              <a:rPr lang="en-US" sz="2300" dirty="0" smtClean="0">
                <a:cs typeface="+mj-cs"/>
              </a:rPr>
              <a:t> </a:t>
            </a:r>
            <a:r>
              <a:rPr lang="en-US" sz="2300" dirty="0" err="1" smtClean="0">
                <a:cs typeface="+mj-cs"/>
              </a:rPr>
              <a:t>synthase</a:t>
            </a:r>
            <a:r>
              <a:rPr lang="ar-SA" sz="2300" dirty="0" smtClean="0">
                <a:cs typeface="+mj-cs"/>
              </a:rPr>
              <a:t>.</a:t>
            </a:r>
          </a:p>
          <a:p>
            <a:pPr lvl="2" algn="r" rtl="1"/>
            <a:r>
              <a:rPr lang="ar-SA" sz="2300" dirty="0" smtClean="0">
                <a:cs typeface="+mj-cs"/>
              </a:rPr>
              <a:t>تستهلك جزيئين من الطاقة (</a:t>
            </a:r>
            <a:r>
              <a:rPr lang="en-US" sz="2300" dirty="0" smtClean="0">
                <a:cs typeface="+mj-cs"/>
              </a:rPr>
              <a:t>2ATP</a:t>
            </a:r>
            <a:r>
              <a:rPr lang="ar-SA" sz="2300" dirty="0" smtClean="0">
                <a:cs typeface="+mj-cs"/>
              </a:rPr>
              <a:t>) لتكوين الرابطة </a:t>
            </a:r>
            <a:r>
              <a:rPr lang="ar-SA" sz="2300" dirty="0" err="1" smtClean="0">
                <a:cs typeface="+mj-cs"/>
              </a:rPr>
              <a:t>الأسترية</a:t>
            </a:r>
            <a:r>
              <a:rPr lang="ar-SA" sz="2300" dirty="0" smtClean="0">
                <a:cs typeface="+mj-cs"/>
              </a:rPr>
              <a:t> الكبريتية.</a:t>
            </a:r>
          </a:p>
          <a:p>
            <a:pPr lvl="2" algn="r" rtl="1"/>
            <a:r>
              <a:rPr lang="ar-SA" sz="2300" dirty="0" smtClean="0">
                <a:cs typeface="+mj-cs"/>
              </a:rPr>
              <a:t>ينتج مشتق أسيل مساعد الأنزيم </a:t>
            </a:r>
            <a:r>
              <a:rPr lang="en-US" sz="2300" dirty="0" smtClean="0">
                <a:cs typeface="+mj-cs"/>
              </a:rPr>
              <a:t>A</a:t>
            </a:r>
            <a:r>
              <a:rPr lang="ar-SA" sz="2300" dirty="0" smtClean="0"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أكسدة بيتا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endParaRPr lang="ar-SA" dirty="0" smtClean="0">
              <a:cs typeface="+mj-cs"/>
            </a:endParaRPr>
          </a:p>
          <a:p>
            <a:pPr algn="r" rtl="1"/>
            <a:endParaRPr lang="ar-SA" dirty="0" smtClean="0">
              <a:cs typeface="+mj-cs"/>
            </a:endParaRPr>
          </a:p>
          <a:p>
            <a:pPr algn="r" rtl="1"/>
            <a:endParaRPr lang="ar-SA" dirty="0" smtClean="0">
              <a:cs typeface="+mj-cs"/>
            </a:endParaRPr>
          </a:p>
          <a:p>
            <a:pPr algn="r" rtl="1"/>
            <a:endParaRPr lang="ar-SA" dirty="0" smtClean="0">
              <a:cs typeface="+mj-cs"/>
            </a:endParaRPr>
          </a:p>
          <a:p>
            <a:pPr algn="r" rtl="1"/>
            <a:r>
              <a:rPr lang="ar-SA" sz="2800" b="1" dirty="0" smtClean="0">
                <a:cs typeface="+mj-cs"/>
              </a:rPr>
              <a:t>2- عبر غشاء </a:t>
            </a:r>
            <a:r>
              <a:rPr lang="ar-SA" sz="2800" b="1" dirty="0" err="1" smtClean="0">
                <a:cs typeface="+mj-cs"/>
              </a:rPr>
              <a:t>الميتوكندريا</a:t>
            </a:r>
            <a:r>
              <a:rPr lang="ar-SA" sz="2800" b="1" dirty="0" smtClean="0">
                <a:cs typeface="+mj-cs"/>
              </a:rPr>
              <a:t> الداخلي:</a:t>
            </a:r>
          </a:p>
          <a:p>
            <a:pPr lvl="1" algn="r" rtl="1"/>
            <a:r>
              <a:rPr lang="ar-SA" sz="2600" dirty="0" smtClean="0">
                <a:cs typeface="+mj-cs"/>
              </a:rPr>
              <a:t>تنقل مجموعة الأسيل </a:t>
            </a:r>
            <a:r>
              <a:rPr lang="ar-SA" sz="2600" dirty="0" err="1" smtClean="0">
                <a:cs typeface="+mj-cs"/>
              </a:rPr>
              <a:t>الدهني</a:t>
            </a:r>
            <a:r>
              <a:rPr lang="ar-SA" sz="2600" dirty="0" smtClean="0">
                <a:cs typeface="+mj-cs"/>
              </a:rPr>
              <a:t> الموجودة في مشتق </a:t>
            </a:r>
            <a:r>
              <a:rPr lang="ar-SA" sz="2600" dirty="0" err="1" smtClean="0">
                <a:cs typeface="+mj-cs"/>
              </a:rPr>
              <a:t>الفاتي</a:t>
            </a:r>
            <a:r>
              <a:rPr lang="ar-SA" sz="2600" dirty="0" smtClean="0">
                <a:cs typeface="+mj-cs"/>
              </a:rPr>
              <a:t> أسيل مساعد الأنزيم </a:t>
            </a:r>
            <a:r>
              <a:rPr lang="en-US" sz="2600" dirty="0" smtClean="0">
                <a:cs typeface="+mj-cs"/>
              </a:rPr>
              <a:t>A</a:t>
            </a:r>
            <a:r>
              <a:rPr lang="ar-SA" sz="2600" dirty="0" smtClean="0">
                <a:cs typeface="+mj-cs"/>
              </a:rPr>
              <a:t> من مساعد الأنزيم إلى </a:t>
            </a:r>
            <a:r>
              <a:rPr lang="ar-SA" sz="2600" dirty="0" err="1" smtClean="0">
                <a:cs typeface="+mj-cs"/>
              </a:rPr>
              <a:t>الجزيئة</a:t>
            </a:r>
            <a:r>
              <a:rPr lang="ar-SA" sz="2600" dirty="0" smtClean="0">
                <a:cs typeface="+mj-cs"/>
              </a:rPr>
              <a:t> الناقلة </a:t>
            </a:r>
            <a:r>
              <a:rPr lang="ar-SA" sz="2600" dirty="0" err="1" smtClean="0">
                <a:cs typeface="+mj-cs"/>
              </a:rPr>
              <a:t>الكارنتين</a:t>
            </a:r>
            <a:r>
              <a:rPr lang="ar-SA" sz="2600" dirty="0" smtClean="0">
                <a:cs typeface="+mj-cs"/>
              </a:rPr>
              <a:t>.</a:t>
            </a:r>
          </a:p>
          <a:p>
            <a:pPr lvl="1" algn="r" rtl="1"/>
            <a:r>
              <a:rPr lang="ar-SA" sz="2600" dirty="0" smtClean="0">
                <a:cs typeface="+mj-cs"/>
              </a:rPr>
              <a:t>تحتاج إلى أنزيم </a:t>
            </a:r>
            <a:r>
              <a:rPr lang="ar-SA" sz="2600" dirty="0" err="1" smtClean="0">
                <a:cs typeface="+mj-cs"/>
              </a:rPr>
              <a:t>الكارنتين</a:t>
            </a:r>
            <a:r>
              <a:rPr lang="ar-SA" sz="2600" dirty="0" smtClean="0">
                <a:cs typeface="+mj-cs"/>
              </a:rPr>
              <a:t> أسيل </a:t>
            </a:r>
            <a:r>
              <a:rPr lang="ar-SA" sz="2600" dirty="0" err="1" smtClean="0">
                <a:cs typeface="+mj-cs"/>
              </a:rPr>
              <a:t>ترانسفريز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err="1" smtClean="0">
                <a:cs typeface="+mj-cs"/>
              </a:rPr>
              <a:t>carnitine</a:t>
            </a:r>
            <a:r>
              <a:rPr lang="en-US" sz="2600" dirty="0" smtClean="0">
                <a:cs typeface="+mj-cs"/>
              </a:rPr>
              <a:t> </a:t>
            </a:r>
            <a:r>
              <a:rPr lang="en-US" sz="2600" dirty="0" err="1" smtClean="0">
                <a:cs typeface="+mj-cs"/>
              </a:rPr>
              <a:t>acyl</a:t>
            </a:r>
            <a:r>
              <a:rPr lang="en-US" sz="2600" dirty="0" smtClean="0">
                <a:cs typeface="+mj-cs"/>
              </a:rPr>
              <a:t> </a:t>
            </a:r>
            <a:r>
              <a:rPr lang="en-US" sz="2600" dirty="0" err="1" smtClean="0">
                <a:cs typeface="+mj-cs"/>
              </a:rPr>
              <a:t>transferase</a:t>
            </a:r>
            <a:endParaRPr lang="ar-SA" sz="2600" dirty="0" smtClean="0">
              <a:cs typeface="+mj-cs"/>
            </a:endParaRPr>
          </a:p>
          <a:p>
            <a:pPr lvl="1" algn="r" rtl="1"/>
            <a:r>
              <a:rPr lang="ar-SA" sz="2600" dirty="0" smtClean="0">
                <a:cs typeface="+mj-cs"/>
              </a:rPr>
              <a:t>تنقلها عبر الغشاء الداخلي </a:t>
            </a:r>
            <a:r>
              <a:rPr lang="ar-SA" sz="2600" dirty="0" err="1" smtClean="0">
                <a:cs typeface="+mj-cs"/>
              </a:rPr>
              <a:t>للميتوكندريا</a:t>
            </a:r>
            <a:r>
              <a:rPr lang="ar-SA" sz="2600" dirty="0" smtClean="0">
                <a:cs typeface="+mj-cs"/>
              </a:rPr>
              <a:t>.</a:t>
            </a:r>
          </a:p>
          <a:p>
            <a:pPr lvl="1" algn="r" rtl="1"/>
            <a:r>
              <a:rPr lang="ar-SA" sz="2600" dirty="0" smtClean="0">
                <a:cs typeface="+mj-cs"/>
              </a:rPr>
              <a:t>إعادة انتقال الأسيل </a:t>
            </a:r>
            <a:r>
              <a:rPr lang="ar-SA" sz="2600" dirty="0" err="1" smtClean="0">
                <a:cs typeface="+mj-cs"/>
              </a:rPr>
              <a:t>الدهني</a:t>
            </a:r>
            <a:r>
              <a:rPr lang="ar-SA" sz="2600" dirty="0" smtClean="0">
                <a:cs typeface="+mj-cs"/>
              </a:rPr>
              <a:t> من </a:t>
            </a:r>
            <a:r>
              <a:rPr lang="ar-SA" sz="2600" dirty="0" err="1" smtClean="0">
                <a:cs typeface="+mj-cs"/>
              </a:rPr>
              <a:t>الكارنتين</a:t>
            </a:r>
            <a:r>
              <a:rPr lang="ar-SA" sz="2600" dirty="0" smtClean="0">
                <a:cs typeface="+mj-cs"/>
              </a:rPr>
              <a:t> إلى مساعد الأنزيم من </a:t>
            </a:r>
            <a:r>
              <a:rPr lang="ar-SA" sz="2600" dirty="0" err="1" smtClean="0">
                <a:cs typeface="+mj-cs"/>
              </a:rPr>
              <a:t>الميتوكندريا</a:t>
            </a:r>
            <a:r>
              <a:rPr lang="ar-SA" sz="2600" dirty="0" smtClean="0">
                <a:cs typeface="+mj-cs"/>
              </a:rPr>
              <a:t> ليعطي مرة أخرى مشتق الأسيل مساعد الأنزيم </a:t>
            </a:r>
            <a:r>
              <a:rPr lang="en-US" sz="2600" dirty="0" smtClean="0">
                <a:cs typeface="+mj-cs"/>
              </a:rPr>
              <a:t>A</a:t>
            </a:r>
            <a:r>
              <a:rPr lang="ar-SA" sz="2600" dirty="0" smtClean="0">
                <a:cs typeface="+mj-cs"/>
              </a:rPr>
              <a:t>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905000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      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		 	    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R-CH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-CH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-C-OH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	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R-CH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-CH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-C-S-CoA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3270250" y="2698751"/>
            <a:ext cx="1944688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703638" y="2698751"/>
            <a:ext cx="938212" cy="287337"/>
          </a:xfrm>
          <a:custGeom>
            <a:avLst/>
            <a:gdLst/>
            <a:ahLst/>
            <a:cxnLst>
              <a:cxn ang="0">
                <a:pos x="0" y="182"/>
              </a:cxn>
              <a:cxn ang="0">
                <a:pos x="226" y="0"/>
              </a:cxn>
              <a:cxn ang="0">
                <a:pos x="408" y="182"/>
              </a:cxn>
            </a:cxnLst>
            <a:rect l="0" t="0" r="r" b="b"/>
            <a:pathLst>
              <a:path w="408" h="182">
                <a:moveTo>
                  <a:pt x="0" y="182"/>
                </a:moveTo>
                <a:cubicBezTo>
                  <a:pt x="79" y="91"/>
                  <a:pt x="158" y="0"/>
                  <a:pt x="226" y="0"/>
                </a:cubicBezTo>
                <a:cubicBezTo>
                  <a:pt x="294" y="0"/>
                  <a:pt x="378" y="152"/>
                  <a:pt x="408" y="182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4350" y="2979738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800">
                <a:latin typeface="Arial" charset="0"/>
              </a:rPr>
              <a:t>2ATP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495800" y="297973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800">
                <a:latin typeface="Arial" charset="0"/>
              </a:rPr>
              <a:t>2AMP+PPi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048000" y="1981200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CoA</a:t>
            </a:r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-SH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352800" y="2362200"/>
            <a:ext cx="1924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b="1" i="1" dirty="0" err="1" smtClean="0">
                <a:solidFill>
                  <a:srgbClr val="0000FF"/>
                </a:solidFill>
                <a:latin typeface="Arial" charset="0"/>
              </a:rPr>
              <a:t>الفاتي</a:t>
            </a:r>
            <a:r>
              <a:rPr lang="ar-SA" b="1" i="1" dirty="0" smtClean="0">
                <a:solidFill>
                  <a:srgbClr val="0000FF"/>
                </a:solidFill>
                <a:latin typeface="Arial" charset="0"/>
              </a:rPr>
              <a:t> أسيل </a:t>
            </a:r>
            <a:r>
              <a:rPr lang="ar-SA" b="1" i="1" dirty="0" err="1" smtClean="0">
                <a:solidFill>
                  <a:srgbClr val="0000FF"/>
                </a:solidFill>
                <a:latin typeface="Arial" charset="0"/>
              </a:rPr>
              <a:t>سينثيز</a:t>
            </a:r>
            <a:endParaRPr lang="en-US" b="1" i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3429000" y="2347913"/>
            <a:ext cx="6096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181"/>
              </a:cxn>
              <a:cxn ang="0">
                <a:pos x="363" y="181"/>
              </a:cxn>
            </a:cxnLst>
            <a:rect l="0" t="0" r="r" b="b"/>
            <a:pathLst>
              <a:path w="363" h="211">
                <a:moveTo>
                  <a:pt x="0" y="0"/>
                </a:moveTo>
                <a:cubicBezTo>
                  <a:pt x="38" y="75"/>
                  <a:pt x="76" y="151"/>
                  <a:pt x="136" y="181"/>
                </a:cubicBezTo>
                <a:cubicBezTo>
                  <a:pt x="196" y="211"/>
                  <a:pt x="279" y="196"/>
                  <a:pt x="363" y="181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482850" y="2324638"/>
            <a:ext cx="71437" cy="144463"/>
            <a:chOff x="930" y="3657"/>
            <a:chExt cx="45" cy="91"/>
          </a:xfrm>
        </p:grpSpPr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930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975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7091362" y="2326226"/>
            <a:ext cx="71438" cy="144462"/>
            <a:chOff x="930" y="3657"/>
            <a:chExt cx="45" cy="91"/>
          </a:xfrm>
        </p:grpSpPr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930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975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71600" y="2819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الأحماض </a:t>
            </a:r>
            <a:r>
              <a:rPr lang="ar-SA" dirty="0" err="1" smtClean="0"/>
              <a:t>الدهنية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2819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/>
              <a:t>مشتق </a:t>
            </a:r>
            <a:r>
              <a:rPr lang="ar-SA" dirty="0" err="1" smtClean="0"/>
              <a:t>الفاتي</a:t>
            </a:r>
            <a:r>
              <a:rPr lang="ar-SA" dirty="0" smtClean="0"/>
              <a:t> أسيل مساعد الأنزيم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أكسدة بيتا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3- في </a:t>
            </a:r>
            <a:r>
              <a:rPr lang="ar-SA" sz="2800" b="1" dirty="0" err="1" smtClean="0">
                <a:cs typeface="+mj-cs"/>
              </a:rPr>
              <a:t>الميتوكندريا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2800" dirty="0" smtClean="0">
                <a:cs typeface="+mj-cs"/>
              </a:rPr>
              <a:t>تتم في داخل </a:t>
            </a:r>
            <a:r>
              <a:rPr lang="ar-SA" sz="2800" dirty="0" err="1" smtClean="0">
                <a:cs typeface="+mj-cs"/>
              </a:rPr>
              <a:t>الميتوكندريا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تتم عملية أكسدة بيتا.</a:t>
            </a:r>
          </a:p>
          <a:p>
            <a:pPr lvl="1" algn="r" rtl="1"/>
            <a:r>
              <a:rPr lang="ar-SA" sz="2800" dirty="0" smtClean="0">
                <a:cs typeface="+mj-cs"/>
              </a:rPr>
              <a:t>تتكون من 4 خطوات مكررة حتى يتم تكسير الجزيء كاملاً.</a:t>
            </a:r>
          </a:p>
          <a:p>
            <a:pPr algn="r" rtl="1"/>
            <a:endParaRPr lang="en-US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أكسدة بيتا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05000"/>
            <a:ext cx="7772400" cy="431165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ديهيدوجينأيشن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Dehydrogenation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   </a:t>
            </a:r>
            <a:r>
              <a:rPr kumimoji="0" lang="ar-S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					  </a:t>
            </a:r>
            <a:r>
              <a:rPr kumimoji="0" lang="ar-S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O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R-CH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-CH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-C-S-CoA			   R-CH-CH-C-S-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ar-SA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هيدريشن</a:t>
            </a:r>
            <a:r>
              <a:rPr kumimoji="0" lang="ar-SA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Hydration</a:t>
            </a:r>
            <a:r>
              <a:rPr lang="ar-SA" sz="2000" b="1" dirty="0" smtClean="0">
                <a:solidFill>
                  <a:srgbClr val="FF0000"/>
                </a:solidFill>
              </a:rPr>
              <a:t>: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</a:t>
            </a:r>
            <a:r>
              <a:rPr kumimoji="0" lang="ar-S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O				     </a:t>
            </a:r>
            <a:r>
              <a:rPr kumimoji="0" lang="ar-S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OH      </a:t>
            </a:r>
            <a:r>
              <a:rPr kumimoji="0" lang="ar-S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R-CH-CH-C-S-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R-CH-CH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-C-S-CoA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ar-SA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3-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ديهيدروجينأيشن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Dehydrogenation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    O     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OH          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R-CH-CH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-C-S-CoA			R-C-CH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-C-S-CoA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201683" y="2451279"/>
            <a:ext cx="71438" cy="144462"/>
            <a:chOff x="930" y="3657"/>
            <a:chExt cx="45" cy="91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930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975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828800" y="2078037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6164083" y="2633413"/>
            <a:ext cx="73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067050" y="2936875"/>
            <a:ext cx="22320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 rot="13780826" flipH="1">
            <a:off x="3648869" y="2901156"/>
            <a:ext cx="468312" cy="539750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37" y="136"/>
              </a:cxn>
              <a:cxn ang="0">
                <a:pos x="263" y="136"/>
              </a:cxn>
            </a:cxnLst>
            <a:rect l="0" t="0" r="r" b="b"/>
            <a:pathLst>
              <a:path w="263" h="159">
                <a:moveTo>
                  <a:pt x="37" y="0"/>
                </a:moveTo>
                <a:cubicBezTo>
                  <a:pt x="18" y="56"/>
                  <a:pt x="0" y="113"/>
                  <a:pt x="37" y="136"/>
                </a:cubicBezTo>
                <a:cubicBezTo>
                  <a:pt x="74" y="159"/>
                  <a:pt x="168" y="147"/>
                  <a:pt x="263" y="136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067050" y="3217862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FAD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075112" y="3217862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800">
                <a:solidFill>
                  <a:srgbClr val="9900CC"/>
                </a:solidFill>
                <a:latin typeface="Arial" charset="0"/>
              </a:rPr>
              <a:t>FADH</a:t>
            </a:r>
            <a:r>
              <a:rPr lang="en-US" sz="1800" baseline="-25000">
                <a:solidFill>
                  <a:srgbClr val="9900CC"/>
                </a:solidFill>
                <a:latin typeface="Arial" charset="0"/>
              </a:rPr>
              <a:t>2</a:t>
            </a: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6751816" y="2437326"/>
            <a:ext cx="71438" cy="144463"/>
            <a:chOff x="930" y="3657"/>
            <a:chExt cx="45" cy="91"/>
          </a:xfrm>
        </p:grpSpPr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930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975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429000" y="2360612"/>
            <a:ext cx="175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1600" b="1" i="1" dirty="0" err="1" smtClean="0">
                <a:solidFill>
                  <a:srgbClr val="0000FF"/>
                </a:solidFill>
                <a:latin typeface="Arial" charset="0"/>
              </a:rPr>
              <a:t>الفاتي</a:t>
            </a:r>
            <a:r>
              <a:rPr lang="ar-SA" sz="1600" b="1" i="1" dirty="0" smtClean="0">
                <a:solidFill>
                  <a:srgbClr val="0000FF"/>
                </a:solidFill>
                <a:latin typeface="Arial" charset="0"/>
              </a:rPr>
              <a:t> أسيل مساعد الأنزيم </a:t>
            </a:r>
            <a:r>
              <a:rPr lang="ar-SA" sz="1600" b="1" i="1" dirty="0" err="1" smtClean="0">
                <a:solidFill>
                  <a:srgbClr val="0000FF"/>
                </a:solidFill>
                <a:latin typeface="Arial" charset="0"/>
              </a:rPr>
              <a:t>ديهيدروجينيز</a:t>
            </a:r>
            <a:endParaRPr lang="en-US" sz="1600" b="1" i="1" dirty="0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6858000" y="3913032"/>
            <a:ext cx="71438" cy="144462"/>
            <a:chOff x="930" y="3657"/>
            <a:chExt cx="45" cy="91"/>
          </a:xfrm>
        </p:grpSpPr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930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975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3327400" y="4187826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800">
                <a:latin typeface="Arial" charset="0"/>
              </a:rPr>
              <a:t>H</a:t>
            </a:r>
            <a:r>
              <a:rPr lang="en-US" sz="1800" baseline="-25000">
                <a:latin typeface="Arial" charset="0"/>
              </a:rPr>
              <a:t>2</a:t>
            </a:r>
            <a:r>
              <a:rPr lang="en-US" sz="1800">
                <a:latin typeface="Arial" charset="0"/>
              </a:rPr>
              <a:t>O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3067050" y="3733800"/>
            <a:ext cx="23431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1600" b="1" i="1" dirty="0" err="1" smtClean="0">
                <a:solidFill>
                  <a:srgbClr val="0000FF"/>
                </a:solidFill>
                <a:latin typeface="Arial" charset="0"/>
              </a:rPr>
              <a:t>الأنويل</a:t>
            </a:r>
            <a:r>
              <a:rPr lang="ar-SA" sz="1600" b="1" i="1" dirty="0" smtClean="0">
                <a:solidFill>
                  <a:srgbClr val="0000FF"/>
                </a:solidFill>
                <a:latin typeface="Arial" charset="0"/>
              </a:rPr>
              <a:t> مساعد الأنزيم </a:t>
            </a:r>
            <a:r>
              <a:rPr lang="ar-SA" sz="1600" b="1" i="1" dirty="0" err="1" smtClean="0">
                <a:solidFill>
                  <a:srgbClr val="0000FF"/>
                </a:solidFill>
                <a:latin typeface="Arial" charset="0"/>
              </a:rPr>
              <a:t>هيدريز</a:t>
            </a:r>
            <a:endParaRPr lang="en-US" sz="1600" b="1" i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762000" y="2895600"/>
            <a:ext cx="20891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1600" b="1" dirty="0" smtClean="0">
                <a:solidFill>
                  <a:srgbClr val="00B050"/>
                </a:solidFill>
                <a:latin typeface="Arial" charset="0"/>
              </a:rPr>
              <a:t>مشتق </a:t>
            </a:r>
            <a:r>
              <a:rPr lang="ar-SA" sz="1600" b="1" dirty="0" err="1" smtClean="0">
                <a:solidFill>
                  <a:srgbClr val="00B050"/>
                </a:solidFill>
                <a:latin typeface="Arial" charset="0"/>
              </a:rPr>
              <a:t>الفاتي</a:t>
            </a:r>
            <a:r>
              <a:rPr lang="ar-SA" sz="1600" b="1" dirty="0" smtClean="0">
                <a:solidFill>
                  <a:srgbClr val="00B050"/>
                </a:solidFill>
                <a:latin typeface="Arial" charset="0"/>
              </a:rPr>
              <a:t> أسيل مساعد الأنزيم</a:t>
            </a:r>
            <a:endParaRPr lang="en-US" sz="16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5791200" y="2895600"/>
            <a:ext cx="1676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1600" b="1" dirty="0" err="1" smtClean="0">
                <a:solidFill>
                  <a:srgbClr val="00B050"/>
                </a:solidFill>
                <a:latin typeface="Arial" charset="0"/>
              </a:rPr>
              <a:t>الأنويل</a:t>
            </a:r>
            <a:r>
              <a:rPr lang="ar-SA" sz="1600" b="1" dirty="0" smtClean="0">
                <a:solidFill>
                  <a:srgbClr val="00B050"/>
                </a:solidFill>
                <a:latin typeface="Arial" charset="0"/>
              </a:rPr>
              <a:t> مساعد الأنزيم</a:t>
            </a:r>
            <a:endParaRPr lang="en-US" sz="1600" b="1" dirty="0">
              <a:solidFill>
                <a:srgbClr val="00B050"/>
              </a:solidFill>
              <a:latin typeface="Arial" charset="0"/>
            </a:endParaRPr>
          </a:p>
        </p:txBody>
      </p:sp>
      <p:grpSp>
        <p:nvGrpSpPr>
          <p:cNvPr id="25" name="Group 28"/>
          <p:cNvGrpSpPr>
            <a:grpSpLocks/>
          </p:cNvGrpSpPr>
          <p:nvPr/>
        </p:nvGrpSpPr>
        <p:grpSpPr bwMode="auto">
          <a:xfrm>
            <a:off x="2036405" y="3925911"/>
            <a:ext cx="71437" cy="144462"/>
            <a:chOff x="930" y="3657"/>
            <a:chExt cx="45" cy="91"/>
          </a:xfrm>
        </p:grpSpPr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930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975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1425217" y="4128753"/>
            <a:ext cx="73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>
            <a:off x="3038475" y="4114801"/>
            <a:ext cx="24479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Freeform 35"/>
          <p:cNvSpPr>
            <a:spLocks/>
          </p:cNvSpPr>
          <p:nvPr/>
        </p:nvSpPr>
        <p:spPr bwMode="auto">
          <a:xfrm rot="5400000" flipV="1">
            <a:off x="3686969" y="4053682"/>
            <a:ext cx="166688" cy="288925"/>
          </a:xfrm>
          <a:custGeom>
            <a:avLst/>
            <a:gdLst/>
            <a:ahLst/>
            <a:cxnLst>
              <a:cxn ang="0">
                <a:pos x="105" y="0"/>
              </a:cxn>
              <a:cxn ang="0">
                <a:pos x="15" y="46"/>
              </a:cxn>
              <a:cxn ang="0">
                <a:pos x="15" y="182"/>
              </a:cxn>
            </a:cxnLst>
            <a:rect l="0" t="0" r="r" b="b"/>
            <a:pathLst>
              <a:path w="105" h="182">
                <a:moveTo>
                  <a:pt x="105" y="0"/>
                </a:moveTo>
                <a:cubicBezTo>
                  <a:pt x="67" y="8"/>
                  <a:pt x="30" y="16"/>
                  <a:pt x="15" y="46"/>
                </a:cubicBezTo>
                <a:cubicBezTo>
                  <a:pt x="0" y="76"/>
                  <a:pt x="7" y="129"/>
                  <a:pt x="15" y="182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5982237" y="390015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5410200" y="4267200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1600" b="1" dirty="0" smtClean="0">
                <a:solidFill>
                  <a:srgbClr val="00B050"/>
                </a:solidFill>
                <a:latin typeface="Arial" charset="0"/>
              </a:rPr>
              <a:t> بيتا </a:t>
            </a:r>
            <a:r>
              <a:rPr lang="ar-SA" sz="1600" b="1" dirty="0" err="1" smtClean="0">
                <a:solidFill>
                  <a:srgbClr val="00B050"/>
                </a:solidFill>
                <a:latin typeface="Arial" charset="0"/>
              </a:rPr>
              <a:t>هيدروكسي</a:t>
            </a:r>
            <a:r>
              <a:rPr lang="ar-SA" sz="1600" b="1" dirty="0" smtClean="0">
                <a:solidFill>
                  <a:srgbClr val="00B050"/>
                </a:solidFill>
                <a:latin typeface="Arial" charset="0"/>
              </a:rPr>
              <a:t> أسيل مساعد الأنزيم </a:t>
            </a:r>
            <a:endParaRPr lang="en-US" sz="16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 flipV="1">
            <a:off x="1180563" y="5429250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5" name="Group 39"/>
          <p:cNvGrpSpPr>
            <a:grpSpLocks/>
          </p:cNvGrpSpPr>
          <p:nvPr/>
        </p:nvGrpSpPr>
        <p:grpSpPr bwMode="auto">
          <a:xfrm>
            <a:off x="6482836" y="5383750"/>
            <a:ext cx="71438" cy="144462"/>
            <a:chOff x="930" y="3657"/>
            <a:chExt cx="45" cy="91"/>
          </a:xfrm>
        </p:grpSpPr>
        <p:sp>
          <p:nvSpPr>
            <p:cNvPr id="36" name="Line 40"/>
            <p:cNvSpPr>
              <a:spLocks noChangeShapeType="1"/>
            </p:cNvSpPr>
            <p:nvPr/>
          </p:nvSpPr>
          <p:spPr bwMode="auto">
            <a:xfrm>
              <a:off x="930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1"/>
            <p:cNvSpPr>
              <a:spLocks noChangeShapeType="1"/>
            </p:cNvSpPr>
            <p:nvPr/>
          </p:nvSpPr>
          <p:spPr bwMode="auto">
            <a:xfrm>
              <a:off x="975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" name="Group 42"/>
          <p:cNvGrpSpPr>
            <a:grpSpLocks/>
          </p:cNvGrpSpPr>
          <p:nvPr/>
        </p:nvGrpSpPr>
        <p:grpSpPr bwMode="auto">
          <a:xfrm>
            <a:off x="5671958" y="5405259"/>
            <a:ext cx="71438" cy="144462"/>
            <a:chOff x="930" y="3657"/>
            <a:chExt cx="45" cy="91"/>
          </a:xfrm>
        </p:grpSpPr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930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>
              <a:off x="975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" name="Text Box 49"/>
          <p:cNvSpPr txBox="1">
            <a:spLocks noChangeArrowheads="1"/>
          </p:cNvSpPr>
          <p:nvPr/>
        </p:nvSpPr>
        <p:spPr bwMode="auto">
          <a:xfrm>
            <a:off x="5443537" y="5745162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بيتا </a:t>
            </a:r>
            <a:r>
              <a:rPr lang="ar-SA" sz="1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كيتو</a:t>
            </a:r>
            <a:r>
              <a:rPr lang="ar-S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أسيل مساعد الأنزيم</a:t>
            </a:r>
            <a:endParaRPr lang="en-US" sz="16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43" name="Line 50"/>
          <p:cNvSpPr>
            <a:spLocks noChangeShapeType="1"/>
          </p:cNvSpPr>
          <p:nvPr/>
        </p:nvSpPr>
        <p:spPr bwMode="auto">
          <a:xfrm>
            <a:off x="3124200" y="5638419"/>
            <a:ext cx="214788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4" name="Freeform 51"/>
          <p:cNvSpPr>
            <a:spLocks/>
          </p:cNvSpPr>
          <p:nvPr/>
        </p:nvSpPr>
        <p:spPr bwMode="auto">
          <a:xfrm rot="13780826" flipH="1">
            <a:off x="3721894" y="5645564"/>
            <a:ext cx="417512" cy="431800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37" y="136"/>
              </a:cxn>
              <a:cxn ang="0">
                <a:pos x="263" y="136"/>
              </a:cxn>
            </a:cxnLst>
            <a:rect l="0" t="0" r="r" b="b"/>
            <a:pathLst>
              <a:path w="263" h="159">
                <a:moveTo>
                  <a:pt x="37" y="0"/>
                </a:moveTo>
                <a:cubicBezTo>
                  <a:pt x="18" y="56"/>
                  <a:pt x="0" y="113"/>
                  <a:pt x="37" y="136"/>
                </a:cubicBezTo>
                <a:cubicBezTo>
                  <a:pt x="74" y="159"/>
                  <a:pt x="168" y="147"/>
                  <a:pt x="263" y="136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5" name="Text Box 52"/>
          <p:cNvSpPr txBox="1">
            <a:spLocks noChangeArrowheads="1"/>
          </p:cNvSpPr>
          <p:nvPr/>
        </p:nvSpPr>
        <p:spPr bwMode="auto">
          <a:xfrm>
            <a:off x="3209925" y="5846383"/>
            <a:ext cx="865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800">
                <a:latin typeface="Arial" charset="0"/>
              </a:rPr>
              <a:t>NAD</a:t>
            </a:r>
            <a:r>
              <a:rPr lang="en-US" sz="1800" baseline="30000">
                <a:latin typeface="Arial" charset="0"/>
              </a:rPr>
              <a:t>+</a:t>
            </a:r>
          </a:p>
        </p:txBody>
      </p:sp>
      <p:sp>
        <p:nvSpPr>
          <p:cNvPr id="46" name="Text Box 53"/>
          <p:cNvSpPr txBox="1">
            <a:spLocks noChangeArrowheads="1"/>
          </p:cNvSpPr>
          <p:nvPr/>
        </p:nvSpPr>
        <p:spPr bwMode="auto">
          <a:xfrm>
            <a:off x="3930650" y="5854320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800">
                <a:solidFill>
                  <a:srgbClr val="9900CC"/>
                </a:solidFill>
                <a:latin typeface="Arial" charset="0"/>
              </a:rPr>
              <a:t>NADH+H</a:t>
            </a:r>
            <a:r>
              <a:rPr lang="en-US" sz="1800" baseline="30000">
                <a:solidFill>
                  <a:srgbClr val="9900CC"/>
                </a:solidFill>
                <a:latin typeface="Arial" charset="0"/>
              </a:rPr>
              <a:t>+</a:t>
            </a:r>
          </a:p>
        </p:txBody>
      </p:sp>
      <p:sp>
        <p:nvSpPr>
          <p:cNvPr id="47" name="Text Box 54"/>
          <p:cNvSpPr txBox="1">
            <a:spLocks noChangeArrowheads="1"/>
          </p:cNvSpPr>
          <p:nvPr/>
        </p:nvSpPr>
        <p:spPr bwMode="auto">
          <a:xfrm>
            <a:off x="3276600" y="5105400"/>
            <a:ext cx="1793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1600" b="1" i="1" dirty="0" smtClean="0">
                <a:solidFill>
                  <a:srgbClr val="0000FF"/>
                </a:solidFill>
                <a:latin typeface="Arial" charset="0"/>
              </a:rPr>
              <a:t> بيتا </a:t>
            </a:r>
            <a:r>
              <a:rPr lang="ar-SA" sz="1600" b="1" i="1" dirty="0" err="1" smtClean="0">
                <a:solidFill>
                  <a:srgbClr val="0000FF"/>
                </a:solidFill>
                <a:latin typeface="Arial" charset="0"/>
              </a:rPr>
              <a:t>هيدروكسي</a:t>
            </a:r>
            <a:r>
              <a:rPr lang="ar-SA" sz="1600" b="1" i="1" dirty="0" smtClean="0">
                <a:solidFill>
                  <a:srgbClr val="0000FF"/>
                </a:solidFill>
                <a:latin typeface="Arial" charset="0"/>
              </a:rPr>
              <a:t> أسيل مساعد الأنزيم</a:t>
            </a:r>
            <a:endParaRPr lang="en-US" sz="1600" b="1" i="1" dirty="0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48" name="Group 55"/>
          <p:cNvGrpSpPr>
            <a:grpSpLocks/>
          </p:cNvGrpSpPr>
          <p:nvPr/>
        </p:nvGrpSpPr>
        <p:grpSpPr bwMode="auto">
          <a:xfrm>
            <a:off x="2103461" y="5383391"/>
            <a:ext cx="71437" cy="144463"/>
            <a:chOff x="930" y="3657"/>
            <a:chExt cx="45" cy="91"/>
          </a:xfrm>
        </p:grpSpPr>
        <p:sp>
          <p:nvSpPr>
            <p:cNvPr id="49" name="Line 56"/>
            <p:cNvSpPr>
              <a:spLocks noChangeShapeType="1"/>
            </p:cNvSpPr>
            <p:nvPr/>
          </p:nvSpPr>
          <p:spPr bwMode="auto">
            <a:xfrm>
              <a:off x="930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57"/>
            <p:cNvSpPr>
              <a:spLocks noChangeShapeType="1"/>
            </p:cNvSpPr>
            <p:nvPr/>
          </p:nvSpPr>
          <p:spPr bwMode="auto">
            <a:xfrm>
              <a:off x="975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066800" y="1752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القادم من </a:t>
            </a:r>
            <a:r>
              <a:rPr lang="ar-SA" dirty="0" err="1" smtClean="0"/>
              <a:t>السيتوبلازم</a:t>
            </a:r>
            <a:endParaRPr lang="en-US" dirty="0"/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1143000" y="4267200"/>
            <a:ext cx="1676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1600" b="1" dirty="0" err="1" smtClean="0">
                <a:solidFill>
                  <a:srgbClr val="00B050"/>
                </a:solidFill>
                <a:latin typeface="Arial" charset="0"/>
              </a:rPr>
              <a:t>الأنويل</a:t>
            </a:r>
            <a:r>
              <a:rPr lang="ar-SA" sz="1600" b="1" dirty="0" smtClean="0">
                <a:solidFill>
                  <a:srgbClr val="00B050"/>
                </a:solidFill>
                <a:latin typeface="Arial" charset="0"/>
              </a:rPr>
              <a:t> مساعد الأنزيم</a:t>
            </a:r>
            <a:endParaRPr lang="en-US" sz="16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626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81600" y="424023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14400" y="419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192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228600" y="5791200"/>
            <a:ext cx="2743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1600" b="1" dirty="0" smtClean="0">
                <a:solidFill>
                  <a:srgbClr val="00B050"/>
                </a:solidFill>
                <a:latin typeface="Arial" charset="0"/>
              </a:rPr>
              <a:t> بيتا </a:t>
            </a:r>
            <a:r>
              <a:rPr lang="ar-SA" sz="1600" b="1" dirty="0" err="1" smtClean="0">
                <a:solidFill>
                  <a:srgbClr val="00B050"/>
                </a:solidFill>
                <a:latin typeface="Arial" charset="0"/>
              </a:rPr>
              <a:t>هيدروكسي</a:t>
            </a:r>
            <a:r>
              <a:rPr lang="ar-SA" sz="1600" b="1" dirty="0" smtClean="0">
                <a:solidFill>
                  <a:srgbClr val="00B050"/>
                </a:solidFill>
                <a:latin typeface="Arial" charset="0"/>
              </a:rPr>
              <a:t> أسيل مساعد الأنزيم </a:t>
            </a:r>
            <a:endParaRPr lang="en-US" sz="16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0" y="576423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25084" y="5257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71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05200" y="1892121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الأول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927242" y="3429000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الثاني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3429000" y="4800600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الثالث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أكسدة بيتا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20574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 خطوة الكسر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Cleavage step</a:t>
            </a:r>
            <a:r>
              <a:rPr lang="ar-SA" sz="2400" b="1" dirty="0" smtClean="0">
                <a:solidFill>
                  <a:srgbClr val="FF0000"/>
                </a:solidFill>
              </a:rPr>
              <a:t>: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ar-SA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    </a:t>
            </a:r>
            <a:r>
              <a:rPr kumimoji="0" lang="ar-SA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O			        </a:t>
            </a:r>
            <a:r>
              <a:rPr kumimoji="0" lang="ar-SA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	           </a:t>
            </a:r>
            <a:r>
              <a:rPr kumimoji="0" lang="ar-SA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ar-SA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R-C-CH</a:t>
            </a:r>
            <a:r>
              <a:rPr kumimoji="0" lang="en-US" sz="21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-C-S-CoA		  </a:t>
            </a:r>
            <a:r>
              <a:rPr kumimoji="0" lang="ar-SA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R`-C- S-</a:t>
            </a:r>
            <a:r>
              <a:rPr kumimoji="0" lang="en-US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CoA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 CH</a:t>
            </a:r>
            <a:r>
              <a:rPr kumimoji="0" lang="en-US" sz="21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-C-S-CoA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103563" y="2719387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1600" b="1" i="1" dirty="0" err="1" smtClean="0">
                <a:solidFill>
                  <a:srgbClr val="0000FF"/>
                </a:solidFill>
                <a:latin typeface="Arial" charset="0"/>
              </a:rPr>
              <a:t>الثيولييز</a:t>
            </a:r>
            <a:endParaRPr lang="en-US" sz="1600" b="1" i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887663" y="3055937"/>
            <a:ext cx="151288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rot="5400000" flipV="1">
            <a:off x="3236119" y="2994818"/>
            <a:ext cx="166688" cy="288925"/>
          </a:xfrm>
          <a:custGeom>
            <a:avLst/>
            <a:gdLst/>
            <a:ahLst/>
            <a:cxnLst>
              <a:cxn ang="0">
                <a:pos x="105" y="0"/>
              </a:cxn>
              <a:cxn ang="0">
                <a:pos x="15" y="46"/>
              </a:cxn>
              <a:cxn ang="0">
                <a:pos x="15" y="182"/>
              </a:cxn>
            </a:cxnLst>
            <a:rect l="0" t="0" r="r" b="b"/>
            <a:pathLst>
              <a:path w="105" h="182">
                <a:moveTo>
                  <a:pt x="105" y="0"/>
                </a:moveTo>
                <a:cubicBezTo>
                  <a:pt x="67" y="8"/>
                  <a:pt x="30" y="16"/>
                  <a:pt x="15" y="46"/>
                </a:cubicBezTo>
                <a:cubicBezTo>
                  <a:pt x="0" y="76"/>
                  <a:pt x="7" y="129"/>
                  <a:pt x="15" y="182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743200" y="32004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latin typeface="Arial" charset="0"/>
              </a:rPr>
              <a:t>CoA-SH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4572000" y="3200400"/>
            <a:ext cx="198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1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فاتي</a:t>
            </a:r>
            <a:r>
              <a:rPr lang="ar-S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أسيل مساعد الأنزيم</a:t>
            </a:r>
            <a:endParaRPr lang="en-US" sz="16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6597316" y="3124200"/>
            <a:ext cx="17084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1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أسيتل</a:t>
            </a:r>
            <a:r>
              <a:rPr lang="ar-S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مساعد الأنزيم</a:t>
            </a:r>
            <a:endParaRPr lang="en-US" sz="16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5029200" y="3505200"/>
            <a:ext cx="0" cy="5032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4267200" y="4038600"/>
            <a:ext cx="2133600" cy="86177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2000" dirty="0" smtClean="0">
                <a:latin typeface="Arial" charset="0"/>
              </a:rPr>
              <a:t>يعود إلى الخطوة رقم 1</a:t>
            </a:r>
          </a:p>
          <a:p>
            <a:pPr algn="ctr" rtl="0">
              <a:spcBef>
                <a:spcPct val="50000"/>
              </a:spcBef>
            </a:pPr>
            <a:r>
              <a:rPr lang="ar-SA" sz="2000" dirty="0" smtClean="0">
                <a:latin typeface="Arial" charset="0"/>
              </a:rPr>
              <a:t>ناقص ذرتي كربون</a:t>
            </a:r>
            <a:endParaRPr lang="en-US" sz="2000" dirty="0">
              <a:latin typeface="Arial" charset="0"/>
            </a:endParaRPr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1833562" y="2751137"/>
            <a:ext cx="71437" cy="144463"/>
            <a:chOff x="930" y="3657"/>
            <a:chExt cx="45" cy="91"/>
          </a:xfrm>
        </p:grpSpPr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930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975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4944883" y="2756079"/>
            <a:ext cx="71437" cy="144463"/>
            <a:chOff x="930" y="3657"/>
            <a:chExt cx="45" cy="91"/>
          </a:xfrm>
        </p:grpSpPr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930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975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6938962" y="2752211"/>
            <a:ext cx="71438" cy="144463"/>
            <a:chOff x="930" y="3657"/>
            <a:chExt cx="45" cy="91"/>
          </a:xfrm>
        </p:grpSpPr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930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975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20"/>
          <p:cNvGrpSpPr>
            <a:grpSpLocks/>
          </p:cNvGrpSpPr>
          <p:nvPr/>
        </p:nvGrpSpPr>
        <p:grpSpPr bwMode="auto">
          <a:xfrm>
            <a:off x="990600" y="2743200"/>
            <a:ext cx="71438" cy="144463"/>
            <a:chOff x="930" y="3657"/>
            <a:chExt cx="45" cy="91"/>
          </a:xfrm>
        </p:grpSpPr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930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975" y="36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Text Box 49"/>
          <p:cNvSpPr txBox="1">
            <a:spLocks noChangeArrowheads="1"/>
          </p:cNvSpPr>
          <p:nvPr/>
        </p:nvSpPr>
        <p:spPr bwMode="auto">
          <a:xfrm>
            <a:off x="828675" y="3200400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بيتا </a:t>
            </a:r>
            <a:r>
              <a:rPr lang="ar-SA" sz="1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كيتو</a:t>
            </a:r>
            <a:r>
              <a:rPr lang="ar-S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أسيل مساعد الأنزيم</a:t>
            </a:r>
            <a:endParaRPr lang="en-US" sz="16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4301" y="317023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69158" y="316283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0800" y="3135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2057400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الرابع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705600" y="3733800"/>
            <a:ext cx="15240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r-SA" dirty="0" smtClean="0"/>
              <a:t>يدخل دورة </a:t>
            </a:r>
            <a:r>
              <a:rPr lang="ar-SA" dirty="0" err="1" smtClean="0"/>
              <a:t>كربس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rot="16200000" flipH="1">
            <a:off x="7124700" y="34671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أكسدة بيتا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 smtClean="0">
                <a:cs typeface="+mj-cs"/>
              </a:rPr>
              <a:t>في التفاعل الأول:</a:t>
            </a:r>
          </a:p>
          <a:p>
            <a:pPr lvl="1" algn="r" rtl="1"/>
            <a:r>
              <a:rPr lang="ar-SA" dirty="0" smtClean="0">
                <a:cs typeface="+mj-cs"/>
              </a:rPr>
              <a:t>يتم نقل ذرتي هيدروجين من </a:t>
            </a:r>
            <a:r>
              <a:rPr lang="ar-SA" dirty="0" err="1" smtClean="0">
                <a:cs typeface="+mj-cs"/>
              </a:rPr>
              <a:t>الكربونة</a:t>
            </a:r>
            <a:r>
              <a:rPr lang="ar-SA" dirty="0" smtClean="0">
                <a:cs typeface="+mj-cs"/>
              </a:rPr>
              <a:t> الثانية والثالثة إلى </a:t>
            </a:r>
            <a:r>
              <a:rPr lang="en-US" dirty="0" smtClean="0">
                <a:cs typeface="+mj-cs"/>
              </a:rPr>
              <a:t>FAD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يتم تكوين رابطة ثنائية.</a:t>
            </a:r>
          </a:p>
          <a:p>
            <a:pPr algn="r" rtl="1"/>
            <a:r>
              <a:rPr lang="ar-SA" b="1" dirty="0" smtClean="0">
                <a:cs typeface="+mj-cs"/>
              </a:rPr>
              <a:t>في التفاعل الثاني:</a:t>
            </a:r>
          </a:p>
          <a:p>
            <a:pPr lvl="1" algn="r" rtl="1"/>
            <a:r>
              <a:rPr lang="ar-SA" dirty="0" smtClean="0">
                <a:cs typeface="+mj-cs"/>
              </a:rPr>
              <a:t>يضاف جزيء ماء.</a:t>
            </a:r>
          </a:p>
          <a:p>
            <a:pPr lvl="1" algn="r" rtl="1"/>
            <a:r>
              <a:rPr lang="ar-SA" dirty="0" smtClean="0">
                <a:cs typeface="+mj-cs"/>
              </a:rPr>
              <a:t>تكون هناك مجموعة </a:t>
            </a:r>
            <a:r>
              <a:rPr lang="ar-SA" dirty="0" err="1" smtClean="0">
                <a:cs typeface="+mj-cs"/>
              </a:rPr>
              <a:t>هيدروكسيل</a:t>
            </a:r>
            <a:r>
              <a:rPr lang="ar-SA" dirty="0" smtClean="0">
                <a:cs typeface="+mj-cs"/>
              </a:rPr>
              <a:t> في </a:t>
            </a:r>
            <a:r>
              <a:rPr lang="ar-SA" dirty="0" err="1" smtClean="0">
                <a:cs typeface="+mj-cs"/>
              </a:rPr>
              <a:t>الكربونة</a:t>
            </a:r>
            <a:r>
              <a:rPr lang="ar-SA" dirty="0" smtClean="0">
                <a:cs typeface="+mj-cs"/>
              </a:rPr>
              <a:t> الثالثة (موقع بيتا).</a:t>
            </a:r>
          </a:p>
          <a:p>
            <a:pPr algn="r" rtl="1"/>
            <a:r>
              <a:rPr lang="ar-SA" b="1" dirty="0" smtClean="0">
                <a:cs typeface="+mj-cs"/>
              </a:rPr>
              <a:t>في التفاعل الثالث:</a:t>
            </a:r>
          </a:p>
          <a:p>
            <a:pPr lvl="1" algn="r" rtl="1"/>
            <a:r>
              <a:rPr lang="ar-SA" dirty="0" smtClean="0">
                <a:cs typeface="+mj-cs"/>
              </a:rPr>
              <a:t>تفاعل أكسدة واختزال.</a:t>
            </a:r>
          </a:p>
          <a:p>
            <a:pPr lvl="1" algn="r" rtl="1"/>
            <a:r>
              <a:rPr lang="ar-SA" dirty="0" smtClean="0">
                <a:cs typeface="+mj-cs"/>
              </a:rPr>
              <a:t>تؤكسد مجموعة </a:t>
            </a:r>
            <a:r>
              <a:rPr lang="ar-SA" dirty="0" err="1" smtClean="0">
                <a:cs typeface="+mj-cs"/>
              </a:rPr>
              <a:t>الهيدروكسيل</a:t>
            </a:r>
            <a:r>
              <a:rPr lang="ar-SA" dirty="0" smtClean="0">
                <a:cs typeface="+mj-cs"/>
              </a:rPr>
              <a:t> الموجودة في </a:t>
            </a:r>
            <a:r>
              <a:rPr lang="ar-SA" dirty="0" err="1" smtClean="0">
                <a:cs typeface="+mj-cs"/>
              </a:rPr>
              <a:t>البيتا</a:t>
            </a:r>
            <a:r>
              <a:rPr lang="ar-SA" dirty="0" smtClean="0">
                <a:cs typeface="+mj-cs"/>
              </a:rPr>
              <a:t> كربون إلى مجموعة </a:t>
            </a:r>
            <a:r>
              <a:rPr lang="ar-SA" dirty="0" err="1" smtClean="0">
                <a:cs typeface="+mj-cs"/>
              </a:rPr>
              <a:t>كيتون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يختزل جزيء </a:t>
            </a:r>
            <a:r>
              <a:rPr lang="en-US" dirty="0" smtClean="0">
                <a:cs typeface="+mj-cs"/>
              </a:rPr>
              <a:t>NAD</a:t>
            </a:r>
            <a:r>
              <a:rPr lang="en-US" baseline="30000" dirty="0" smtClean="0">
                <a:cs typeface="+mj-cs"/>
              </a:rPr>
              <a:t>+</a:t>
            </a:r>
            <a:r>
              <a:rPr lang="ar-SA" dirty="0" smtClean="0">
                <a:cs typeface="+mj-cs"/>
              </a:rPr>
              <a:t> إلى </a:t>
            </a:r>
            <a:r>
              <a:rPr lang="en-US" dirty="0" smtClean="0">
                <a:cs typeface="+mj-cs"/>
              </a:rPr>
              <a:t>NADH</a:t>
            </a:r>
            <a:r>
              <a:rPr lang="ar-SA" dirty="0" smtClean="0"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أكسدة بيتا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800" b="1" dirty="0" smtClean="0">
                <a:cs typeface="+mj-cs"/>
              </a:rPr>
              <a:t>في التفاعل الرابع:</a:t>
            </a:r>
          </a:p>
          <a:p>
            <a:pPr lvl="1" algn="r" rtl="1"/>
            <a:r>
              <a:rPr lang="ar-SA" sz="2600" dirty="0" smtClean="0">
                <a:cs typeface="+mj-cs"/>
              </a:rPr>
              <a:t>يكسر الارتباط بين ذرتي الكربون الثانية والثالثة.</a:t>
            </a:r>
          </a:p>
          <a:p>
            <a:pPr lvl="1" algn="r" rtl="1"/>
            <a:r>
              <a:rPr lang="ar-SA" sz="2600" dirty="0" smtClean="0">
                <a:cs typeface="+mj-cs"/>
              </a:rPr>
              <a:t>يحتاج إلى مساعد أنزيم </a:t>
            </a:r>
            <a:r>
              <a:rPr lang="en-US" sz="2600" dirty="0" smtClean="0">
                <a:cs typeface="+mj-cs"/>
              </a:rPr>
              <a:t>A</a:t>
            </a:r>
            <a:r>
              <a:rPr lang="ar-SA" sz="2600" dirty="0" smtClean="0">
                <a:cs typeface="+mj-cs"/>
              </a:rPr>
              <a:t> جديد.</a:t>
            </a:r>
          </a:p>
          <a:p>
            <a:pPr lvl="1" algn="r" rtl="1"/>
            <a:r>
              <a:rPr lang="ar-SA" sz="2600" dirty="0" smtClean="0">
                <a:cs typeface="+mj-cs"/>
              </a:rPr>
              <a:t>الناتج </a:t>
            </a:r>
            <a:r>
              <a:rPr lang="ar-SA" sz="2600" dirty="0" err="1" smtClean="0">
                <a:cs typeface="+mj-cs"/>
              </a:rPr>
              <a:t>أسيتيل</a:t>
            </a:r>
            <a:r>
              <a:rPr lang="ar-SA" sz="2600" dirty="0" smtClean="0">
                <a:cs typeface="+mj-cs"/>
              </a:rPr>
              <a:t> مساعد الأنزيم </a:t>
            </a:r>
            <a:r>
              <a:rPr lang="en-US" sz="2600" dirty="0" smtClean="0">
                <a:cs typeface="+mj-cs"/>
              </a:rPr>
              <a:t>A</a:t>
            </a:r>
            <a:r>
              <a:rPr lang="ar-SA" sz="2600" dirty="0" smtClean="0">
                <a:cs typeface="+mj-cs"/>
              </a:rPr>
              <a:t> الذي سوف يدخل إلى دورة </a:t>
            </a:r>
            <a:r>
              <a:rPr lang="ar-SA" sz="2600" dirty="0" err="1" smtClean="0">
                <a:cs typeface="+mj-cs"/>
              </a:rPr>
              <a:t>كربس</a:t>
            </a:r>
            <a:r>
              <a:rPr lang="ar-SA" sz="2600" dirty="0" smtClean="0">
                <a:cs typeface="+mj-cs"/>
              </a:rPr>
              <a:t> لإتمام عملية أكسدته إلى ثاني أكسيد الكربون وماء وطاقة ، وفاتي اسيل مساعد الأنزيم </a:t>
            </a:r>
            <a:r>
              <a:rPr lang="en-US" sz="2600" dirty="0" smtClean="0">
                <a:cs typeface="+mj-cs"/>
              </a:rPr>
              <a:t>A</a:t>
            </a:r>
            <a:r>
              <a:rPr lang="ar-SA" sz="2600" dirty="0" smtClean="0">
                <a:cs typeface="+mj-cs"/>
              </a:rPr>
              <a:t> جديد يختلف عن الأول الذي بدأت </a:t>
            </a:r>
            <a:r>
              <a:rPr lang="ar-SA" sz="2600" dirty="0" err="1" smtClean="0">
                <a:cs typeface="+mj-cs"/>
              </a:rPr>
              <a:t>به</a:t>
            </a:r>
            <a:r>
              <a:rPr lang="ar-SA" sz="2600" dirty="0" smtClean="0">
                <a:cs typeface="+mj-cs"/>
              </a:rPr>
              <a:t> تفاعلات الأكسدة بعدد </a:t>
            </a:r>
            <a:r>
              <a:rPr lang="ar-SA" sz="2600" dirty="0" err="1" smtClean="0">
                <a:cs typeface="+mj-cs"/>
              </a:rPr>
              <a:t>ذرات</a:t>
            </a:r>
            <a:r>
              <a:rPr lang="ar-SA" sz="2600" dirty="0" smtClean="0">
                <a:cs typeface="+mj-cs"/>
              </a:rPr>
              <a:t> الكربون (تقل بذرتين عن الأول).</a:t>
            </a:r>
          </a:p>
          <a:p>
            <a:pPr lvl="1" algn="r" rtl="1"/>
            <a:r>
              <a:rPr lang="ar-SA" sz="2600" dirty="0" smtClean="0">
                <a:cs typeface="+mj-cs"/>
              </a:rPr>
              <a:t>لا يحتاج إلى تنشيط مرة أخرى.</a:t>
            </a:r>
          </a:p>
          <a:p>
            <a:pPr lvl="1" algn="r" rtl="1"/>
            <a:r>
              <a:rPr lang="ar-SA" sz="2600" dirty="0" smtClean="0">
                <a:cs typeface="+mj-cs"/>
              </a:rPr>
              <a:t>يكون داخل </a:t>
            </a:r>
            <a:r>
              <a:rPr lang="ar-SA" sz="2600" dirty="0" err="1" smtClean="0">
                <a:cs typeface="+mj-cs"/>
              </a:rPr>
              <a:t>الميتوكندريا</a:t>
            </a:r>
            <a:r>
              <a:rPr lang="ar-SA" sz="2600" dirty="0" smtClean="0"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هضم الدهون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أكسدة الأحماض </a:t>
            </a:r>
            <a:r>
              <a:rPr lang="ar-SA" sz="2800" dirty="0" err="1" smtClean="0">
                <a:cs typeface="+mj-cs"/>
              </a:rPr>
              <a:t>الدهنية</a:t>
            </a:r>
            <a:r>
              <a:rPr lang="ar-SA" sz="2800" dirty="0" smtClean="0">
                <a:cs typeface="+mj-cs"/>
              </a:rPr>
              <a:t> من أهم مصادر الطاقة في الحيوانات الراقية والنباتات التي تختزن الطاقة على شكل دهون متعادلة.</a:t>
            </a:r>
          </a:p>
          <a:p>
            <a:pPr algn="r" rtl="1"/>
            <a:r>
              <a:rPr lang="ar-SA" sz="2800" dirty="0" smtClean="0">
                <a:cs typeface="+mj-cs"/>
              </a:rPr>
              <a:t>الدهون المتعادلة تحتوي على طاقة تقدر </a:t>
            </a:r>
            <a:r>
              <a:rPr lang="ar-SA" sz="2800" dirty="0" err="1" smtClean="0">
                <a:cs typeface="+mj-cs"/>
              </a:rPr>
              <a:t>بـ</a:t>
            </a:r>
            <a:r>
              <a:rPr lang="ar-SA" sz="2800" dirty="0" smtClean="0">
                <a:cs typeface="+mj-cs"/>
              </a:rPr>
              <a:t> (9 كيلو </a:t>
            </a:r>
            <a:r>
              <a:rPr lang="ar-SA" sz="2800" dirty="0" err="1" smtClean="0">
                <a:cs typeface="+mj-cs"/>
              </a:rPr>
              <a:t>سعرة</a:t>
            </a:r>
            <a:r>
              <a:rPr lang="ar-SA" sz="2800" dirty="0" smtClean="0">
                <a:cs typeface="+mj-cs"/>
              </a:rPr>
              <a:t> / جم) أما </a:t>
            </a:r>
            <a:r>
              <a:rPr lang="ar-SA" sz="2800" dirty="0" err="1" smtClean="0">
                <a:cs typeface="+mj-cs"/>
              </a:rPr>
              <a:t>الجلايكوجين</a:t>
            </a:r>
            <a:r>
              <a:rPr lang="ar-SA" sz="2800" dirty="0" smtClean="0">
                <a:cs typeface="+mj-cs"/>
              </a:rPr>
              <a:t> تحتوي على طاقة تقدر </a:t>
            </a:r>
            <a:r>
              <a:rPr lang="ar-SA" sz="2800" dirty="0" err="1" smtClean="0">
                <a:cs typeface="+mj-cs"/>
              </a:rPr>
              <a:t>بـ</a:t>
            </a:r>
            <a:r>
              <a:rPr lang="ar-SA" sz="2800" dirty="0" smtClean="0">
                <a:cs typeface="+mj-cs"/>
              </a:rPr>
              <a:t> (4 كيلو </a:t>
            </a:r>
            <a:r>
              <a:rPr lang="ar-SA" sz="2800" dirty="0" err="1" smtClean="0">
                <a:cs typeface="+mj-cs"/>
              </a:rPr>
              <a:t>سعرة</a:t>
            </a:r>
            <a:r>
              <a:rPr lang="ar-SA" sz="2800" dirty="0" smtClean="0">
                <a:cs typeface="+mj-cs"/>
              </a:rPr>
              <a:t> / جم).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هضم الدهون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في الفم:</a:t>
            </a:r>
          </a:p>
          <a:p>
            <a:pPr lvl="1" algn="r" rtl="1"/>
            <a:r>
              <a:rPr lang="ar-SA" dirty="0" smtClean="0">
                <a:cs typeface="+mj-cs"/>
              </a:rPr>
              <a:t>يوجد أنزيم </a:t>
            </a:r>
            <a:r>
              <a:rPr lang="ar-SA" dirty="0" err="1" smtClean="0">
                <a:cs typeface="+mj-cs"/>
              </a:rPr>
              <a:t>اللايبيز</a:t>
            </a:r>
            <a:r>
              <a:rPr lang="ar-SA" dirty="0" smtClean="0">
                <a:cs typeface="+mj-cs"/>
              </a:rPr>
              <a:t> الذي يفرز من غدد اللسان (يعرف باللايبيز اللساني) لكن بسبب قصر المدة التي يبقى الطعام فيها في الفم لا يجعل للهضم في الفم أهمية تذكر.</a:t>
            </a:r>
          </a:p>
          <a:p>
            <a:pPr algn="r" rtl="1"/>
            <a:r>
              <a:rPr lang="ar-SA" b="1" dirty="0" smtClean="0">
                <a:cs typeface="+mj-cs"/>
              </a:rPr>
              <a:t>في المعدة:</a:t>
            </a:r>
          </a:p>
          <a:p>
            <a:pPr lvl="1" algn="r" rtl="1"/>
            <a:r>
              <a:rPr lang="ar-SA" dirty="0" smtClean="0">
                <a:cs typeface="+mj-cs"/>
              </a:rPr>
              <a:t>يوجد أنزيم </a:t>
            </a:r>
            <a:r>
              <a:rPr lang="ar-SA" dirty="0" err="1" smtClean="0">
                <a:cs typeface="+mj-cs"/>
              </a:rPr>
              <a:t>اللايبيز</a:t>
            </a:r>
            <a:r>
              <a:rPr lang="ar-SA" dirty="0" smtClean="0">
                <a:cs typeface="+mj-cs"/>
              </a:rPr>
              <a:t> المعدي الذي له دور أساسي في الأطفال الرضع.</a:t>
            </a:r>
          </a:p>
          <a:p>
            <a:pPr lvl="1" algn="r" rtl="1"/>
            <a:r>
              <a:rPr lang="ar-SA" dirty="0" smtClean="0">
                <a:cs typeface="+mj-cs"/>
              </a:rPr>
              <a:t>تتحول معظم الدهون الصلبة إلى مستحلب بسبب حرارة المعدة العالية.</a:t>
            </a:r>
          </a:p>
          <a:p>
            <a:pPr algn="r" rtl="1"/>
            <a:r>
              <a:rPr lang="ar-SA" b="1" dirty="0" smtClean="0">
                <a:cs typeface="+mj-cs"/>
              </a:rPr>
              <a:t>في </a:t>
            </a:r>
            <a:r>
              <a:rPr lang="ar-SA" b="1" dirty="0" err="1" smtClean="0">
                <a:cs typeface="+mj-cs"/>
              </a:rPr>
              <a:t>الإثنى</a:t>
            </a:r>
            <a:r>
              <a:rPr lang="ar-SA" b="1" dirty="0" smtClean="0">
                <a:cs typeface="+mj-cs"/>
              </a:rPr>
              <a:t> عشر:</a:t>
            </a:r>
          </a:p>
          <a:p>
            <a:pPr lvl="1" algn="r" rtl="1"/>
            <a:r>
              <a:rPr lang="ar-SA" b="1" dirty="0" smtClean="0">
                <a:cs typeface="Akhbar MT" pitchFamily="2" charset="-78"/>
              </a:rPr>
              <a:t>تصب عصارة الكبد</a:t>
            </a:r>
            <a:r>
              <a:rPr lang="ar-SA" dirty="0" smtClean="0">
                <a:cs typeface="+mj-cs"/>
              </a:rPr>
              <a:t> في </a:t>
            </a:r>
            <a:r>
              <a:rPr lang="ar-SA" dirty="0" err="1" smtClean="0">
                <a:cs typeface="+mj-cs"/>
              </a:rPr>
              <a:t>الإثنى</a:t>
            </a:r>
            <a:r>
              <a:rPr lang="ar-SA" dirty="0" smtClean="0">
                <a:cs typeface="+mj-cs"/>
              </a:rPr>
              <a:t> عشر التي لديها دور كبير في عملية هضم وامتصاص الدهون لإنتاجها العصارة الصفراء.</a:t>
            </a:r>
          </a:p>
          <a:p>
            <a:pPr lvl="1" algn="r" rtl="1"/>
            <a:r>
              <a:rPr lang="ar-SA" dirty="0" smtClean="0">
                <a:cs typeface="+mj-cs"/>
              </a:rPr>
              <a:t>تمتزج عصارة الكبد والبنكرياس معاً لتدخلا الأمعاء لتباشر هضم الدهون الآتية من المعدة.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هضم الدهون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r" rtl="1"/>
            <a:r>
              <a:rPr lang="ar-SA" sz="2300" dirty="0" smtClean="0">
                <a:cs typeface="+mj-cs"/>
              </a:rPr>
              <a:t>تحتوي العصارة الصفراء على أملاح الصفراء ، الماء ، صبغة الصفراء ، الكوليسترول و الأملاح غير العضوية.</a:t>
            </a:r>
          </a:p>
          <a:p>
            <a:pPr lvl="1" algn="r" rtl="1"/>
            <a:r>
              <a:rPr lang="ar-SA" sz="2300" dirty="0" smtClean="0">
                <a:cs typeface="+mj-cs"/>
              </a:rPr>
              <a:t>وظائف العصارة الصفراء:</a:t>
            </a:r>
          </a:p>
          <a:p>
            <a:pPr lvl="2" algn="r" rtl="1"/>
            <a:r>
              <a:rPr lang="ar-SA" sz="2300" dirty="0" smtClean="0">
                <a:cs typeface="+mj-cs"/>
              </a:rPr>
              <a:t>استحلاب الدهون أثناء الهضم عن طريق الأملاح الصفراء (مثل التاوروكوليك اسيد).</a:t>
            </a:r>
          </a:p>
          <a:p>
            <a:pPr lvl="2" algn="r" rtl="1"/>
            <a:r>
              <a:rPr lang="ar-SA" sz="2300" dirty="0" smtClean="0">
                <a:cs typeface="+mj-cs"/>
              </a:rPr>
              <a:t>تعديل حموضة السائل الناتج من المعدة (شديد الحموضة) لأن عصارة الكبد والبنكرياس قلويات.</a:t>
            </a:r>
          </a:p>
          <a:p>
            <a:pPr lvl="2" algn="r" rtl="1"/>
            <a:r>
              <a:rPr lang="ar-SA" sz="2300" dirty="0" smtClean="0">
                <a:cs typeface="+mj-cs"/>
              </a:rPr>
              <a:t>إفراز </a:t>
            </a:r>
            <a:r>
              <a:rPr lang="ar-SA" sz="2300" dirty="0" err="1" smtClean="0">
                <a:cs typeface="+mj-cs"/>
              </a:rPr>
              <a:t>الكوليسترول</a:t>
            </a:r>
            <a:r>
              <a:rPr lang="ar-SA" sz="2300" dirty="0" smtClean="0">
                <a:cs typeface="+mj-cs"/>
              </a:rPr>
              <a:t> وأملاح الصفراء المشتقة منه للتخلص من </a:t>
            </a:r>
            <a:r>
              <a:rPr lang="ar-SA" sz="2300" dirty="0" err="1" smtClean="0">
                <a:cs typeface="+mj-cs"/>
              </a:rPr>
              <a:t>الكوليسترول</a:t>
            </a:r>
            <a:r>
              <a:rPr lang="ar-SA" sz="2300" dirty="0" smtClean="0">
                <a:cs typeface="+mj-cs"/>
              </a:rPr>
              <a:t> الزائد </a:t>
            </a:r>
            <a:r>
              <a:rPr lang="ar-SA" sz="2300" dirty="0" err="1" smtClean="0">
                <a:cs typeface="+mj-cs"/>
              </a:rPr>
              <a:t>والاصبغة</a:t>
            </a:r>
            <a:r>
              <a:rPr lang="ar-SA" sz="2300" dirty="0" smtClean="0">
                <a:cs typeface="+mj-cs"/>
              </a:rPr>
              <a:t> الصفراء الناتجة من تحطم </a:t>
            </a:r>
            <a:r>
              <a:rPr lang="ar-SA" sz="2300" dirty="0" err="1" smtClean="0">
                <a:cs typeface="+mj-cs"/>
              </a:rPr>
              <a:t>الهيم</a:t>
            </a:r>
            <a:r>
              <a:rPr lang="ar-SA" sz="2300" dirty="0" smtClean="0">
                <a:cs typeface="+mj-cs"/>
              </a:rPr>
              <a:t> وغيرها.</a:t>
            </a:r>
          </a:p>
          <a:p>
            <a:pPr lvl="2" algn="r" rtl="1"/>
            <a:r>
              <a:rPr lang="ar-SA" sz="2300" dirty="0" smtClean="0">
                <a:cs typeface="+mj-cs"/>
              </a:rPr>
              <a:t>إذابة </a:t>
            </a:r>
            <a:r>
              <a:rPr lang="ar-SA" sz="2300" dirty="0" err="1" smtClean="0">
                <a:cs typeface="+mj-cs"/>
              </a:rPr>
              <a:t>الكوليسترول</a:t>
            </a:r>
            <a:r>
              <a:rPr lang="ar-SA" sz="2300" dirty="0" smtClean="0">
                <a:cs typeface="+mj-cs"/>
              </a:rPr>
              <a:t> عن طريق تحويلها إلى </a:t>
            </a:r>
            <a:r>
              <a:rPr lang="ar-SA" sz="2300" dirty="0" err="1" smtClean="0">
                <a:cs typeface="+mj-cs"/>
              </a:rPr>
              <a:t>ميسيلات</a:t>
            </a:r>
            <a:r>
              <a:rPr lang="ar-SA" sz="2300" dirty="0" smtClean="0">
                <a:cs typeface="+mj-cs"/>
              </a:rPr>
              <a:t> المختلطة.</a:t>
            </a:r>
          </a:p>
          <a:p>
            <a:pPr lvl="2" algn="r" rtl="1"/>
            <a:r>
              <a:rPr lang="ar-SA" sz="2300" dirty="0" smtClean="0">
                <a:cs typeface="+mj-cs"/>
              </a:rPr>
              <a:t>امتصاص الدهون والمواد الذائبة </a:t>
            </a:r>
            <a:r>
              <a:rPr lang="ar-SA" sz="2300" dirty="0" err="1" smtClean="0">
                <a:cs typeface="+mj-cs"/>
              </a:rPr>
              <a:t>بها</a:t>
            </a:r>
            <a:r>
              <a:rPr lang="ar-SA" sz="2300" dirty="0" smtClean="0">
                <a:cs typeface="+mj-cs"/>
              </a:rPr>
              <a:t>.</a:t>
            </a:r>
          </a:p>
          <a:p>
            <a:pPr lvl="1" algn="r" rtl="1"/>
            <a:r>
              <a:rPr lang="ar-SA" sz="2300" b="1" dirty="0" smtClean="0">
                <a:cs typeface="Akhbar MT" pitchFamily="2" charset="-78"/>
              </a:rPr>
              <a:t>البنكرياس</a:t>
            </a:r>
            <a:r>
              <a:rPr lang="ar-SA" sz="2300" dirty="0" smtClean="0">
                <a:cs typeface="+mj-cs"/>
              </a:rPr>
              <a:t> يفرز سائلا قلوياً يحتوي على عدة أنزيمات مسئولة عن هضم البروتينات ، الكربوهيدرات والدهون وغيرها.</a:t>
            </a:r>
            <a:endParaRPr lang="en-US" sz="23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هضم الدهون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 rtl="1"/>
            <a:r>
              <a:rPr lang="ar-SA" dirty="0" smtClean="0">
                <a:cs typeface="+mj-cs"/>
              </a:rPr>
              <a:t>يحتوي البنكرياس على أنزيم </a:t>
            </a:r>
            <a:r>
              <a:rPr lang="ar-SA" dirty="0" err="1" smtClean="0">
                <a:cs typeface="+mj-cs"/>
              </a:rPr>
              <a:t>اللايبيز</a:t>
            </a:r>
            <a:r>
              <a:rPr lang="ar-SA" dirty="0" smtClean="0">
                <a:cs typeface="+mj-cs"/>
              </a:rPr>
              <a:t> البنكرياسي الذي يعمل على فك </a:t>
            </a:r>
            <a:r>
              <a:rPr lang="ar-SA" dirty="0" err="1" smtClean="0">
                <a:cs typeface="+mj-cs"/>
              </a:rPr>
              <a:t>الأرتباط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الأستري</a:t>
            </a:r>
            <a:r>
              <a:rPr lang="ar-SA" dirty="0" smtClean="0">
                <a:cs typeface="+mj-cs"/>
              </a:rPr>
              <a:t> بين الأحماض </a:t>
            </a:r>
            <a:r>
              <a:rPr lang="ar-SA" dirty="0" err="1" smtClean="0">
                <a:cs typeface="+mj-cs"/>
              </a:rPr>
              <a:t>الدهنية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والجليسيرول</a:t>
            </a:r>
            <a:r>
              <a:rPr lang="ar-SA" dirty="0" smtClean="0">
                <a:cs typeface="+mj-cs"/>
              </a:rPr>
              <a:t> ، خصوصاً في الموقع الأول والثالث.</a:t>
            </a:r>
          </a:p>
          <a:p>
            <a:pPr lvl="1" algn="r" rtl="1"/>
            <a:r>
              <a:rPr lang="ar-SA" dirty="0" smtClean="0">
                <a:cs typeface="+mj-cs"/>
              </a:rPr>
              <a:t>يفرز البنكرياس بروتيناً خاصاً ضرورياً لعمل </a:t>
            </a:r>
            <a:r>
              <a:rPr lang="ar-SA" dirty="0" err="1" smtClean="0">
                <a:cs typeface="+mj-cs"/>
              </a:rPr>
              <a:t>اللايبيز</a:t>
            </a:r>
            <a:r>
              <a:rPr lang="ar-SA" dirty="0" smtClean="0">
                <a:cs typeface="+mj-cs"/>
              </a:rPr>
              <a:t> يسمى مساعد </a:t>
            </a:r>
            <a:r>
              <a:rPr lang="ar-SA" dirty="0" err="1" smtClean="0">
                <a:cs typeface="+mj-cs"/>
              </a:rPr>
              <a:t>اللايبيز</a:t>
            </a:r>
            <a:r>
              <a:rPr lang="ar-SA" dirty="0" smtClean="0">
                <a:cs typeface="+mj-cs"/>
              </a:rPr>
              <a:t> والذي يساعد على ارتباطه مع </a:t>
            </a:r>
            <a:r>
              <a:rPr lang="ar-SA" dirty="0" err="1" smtClean="0">
                <a:cs typeface="+mj-cs"/>
              </a:rPr>
              <a:t>قطيرات</a:t>
            </a:r>
            <a:r>
              <a:rPr lang="ar-SA" dirty="0" smtClean="0">
                <a:cs typeface="+mj-cs"/>
              </a:rPr>
              <a:t> الدهن.</a:t>
            </a:r>
            <a:endParaRPr lang="ar-SA" b="1" dirty="0" smtClean="0">
              <a:cs typeface="+mj-cs"/>
            </a:endParaRPr>
          </a:p>
          <a:p>
            <a:pPr algn="r" rtl="1"/>
            <a:r>
              <a:rPr lang="ar-SA" b="1" dirty="0" smtClean="0">
                <a:cs typeface="+mj-cs"/>
              </a:rPr>
              <a:t>في الأمعاء:</a:t>
            </a:r>
          </a:p>
          <a:p>
            <a:pPr lvl="1" algn="r" rtl="1"/>
            <a:r>
              <a:rPr lang="ar-SA" dirty="0" smtClean="0">
                <a:cs typeface="+mj-cs"/>
              </a:rPr>
              <a:t>يعمل أنزيم </a:t>
            </a:r>
            <a:r>
              <a:rPr lang="ar-SA" dirty="0" err="1" smtClean="0">
                <a:cs typeface="+mj-cs"/>
              </a:rPr>
              <a:t>اللايبيز</a:t>
            </a:r>
            <a:r>
              <a:rPr lang="ar-SA" dirty="0" smtClean="0">
                <a:cs typeface="+mj-cs"/>
              </a:rPr>
              <a:t> البنكرياسي وأملاح الصفراء القادمة من الكبد.</a:t>
            </a:r>
          </a:p>
          <a:p>
            <a:pPr lvl="1" algn="r" rtl="1"/>
            <a:r>
              <a:rPr lang="ar-SA" dirty="0" err="1" smtClean="0">
                <a:cs typeface="+mj-cs"/>
              </a:rPr>
              <a:t>اللايبيز</a:t>
            </a:r>
            <a:r>
              <a:rPr lang="ar-SA" dirty="0" smtClean="0">
                <a:cs typeface="+mj-cs"/>
              </a:rPr>
              <a:t> يؤثر على الأحماض </a:t>
            </a:r>
            <a:r>
              <a:rPr lang="ar-SA" dirty="0" err="1" smtClean="0">
                <a:cs typeface="+mj-cs"/>
              </a:rPr>
              <a:t>الدهنية</a:t>
            </a:r>
            <a:r>
              <a:rPr lang="ar-SA" dirty="0" smtClean="0">
                <a:cs typeface="+mj-cs"/>
              </a:rPr>
              <a:t> الموجودة في موقع ألفا أما الموجودة على شكل بيتا فيجب تحويلها إلى شكل ألفا ثم يعمل عليها.</a:t>
            </a:r>
          </a:p>
          <a:p>
            <a:pPr lvl="1" algn="r" rtl="1"/>
            <a:r>
              <a:rPr lang="ar-SA" dirty="0" smtClean="0">
                <a:cs typeface="+mj-cs"/>
              </a:rPr>
              <a:t>تنتج خليط من الأحماض </a:t>
            </a:r>
            <a:r>
              <a:rPr lang="ar-SA" dirty="0" err="1" smtClean="0">
                <a:cs typeface="+mj-cs"/>
              </a:rPr>
              <a:t>الدهنية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والجليسرول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والحليسريدات</a:t>
            </a:r>
            <a:r>
              <a:rPr lang="ar-SA" dirty="0" smtClean="0">
                <a:cs typeface="+mj-cs"/>
              </a:rPr>
              <a:t> الأحادية.</a:t>
            </a:r>
          </a:p>
          <a:p>
            <a:pPr algn="r" rtl="1"/>
            <a:endParaRPr lang="ar-SA" b="1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هضم الدهون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 smtClean="0"/>
          </a:p>
          <a:p>
            <a:pPr algn="r" rtl="1">
              <a:buNone/>
            </a:pP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571868" y="3581408"/>
            <a:ext cx="43180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43213" y="4008450"/>
            <a:ext cx="3960812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627313" y="4008450"/>
            <a:ext cx="431800" cy="12239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3563938" y="3503625"/>
            <a:ext cx="431800" cy="2159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588125" y="4008450"/>
            <a:ext cx="360363" cy="12239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76600" y="4079888"/>
            <a:ext cx="1150938" cy="7207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563938" y="4010038"/>
            <a:ext cx="433387" cy="142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3779838" y="3360750"/>
            <a:ext cx="0" cy="28733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276600" y="2895600"/>
            <a:ext cx="1257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dirty="0" smtClean="0">
                <a:latin typeface="Arial" charset="0"/>
              </a:rPr>
              <a:t>عصارة الكبد</a:t>
            </a:r>
            <a:endParaRPr lang="en-US" dirty="0">
              <a:latin typeface="Arial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2339975" y="4656150"/>
            <a:ext cx="431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289050" y="4343400"/>
            <a:ext cx="1149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dirty="0" smtClean="0">
                <a:latin typeface="Arial" charset="0"/>
              </a:rPr>
              <a:t>الدهن الآتي من المعدة</a:t>
            </a:r>
            <a:endParaRPr lang="en-US" dirty="0">
              <a:latin typeface="Arial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334001" y="4057471"/>
            <a:ext cx="137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dirty="0" err="1" smtClean="0">
                <a:latin typeface="Arial" charset="0"/>
              </a:rPr>
              <a:t>الإرتباط</a:t>
            </a:r>
            <a:r>
              <a:rPr lang="ar-SA" dirty="0" smtClean="0">
                <a:latin typeface="Arial" charset="0"/>
              </a:rPr>
              <a:t> عن طريق أنزيم </a:t>
            </a:r>
            <a:r>
              <a:rPr lang="ar-SA" dirty="0" err="1" smtClean="0">
                <a:latin typeface="Arial" charset="0"/>
              </a:rPr>
              <a:t>اللايبيز</a:t>
            </a:r>
            <a:r>
              <a:rPr lang="ar-SA" dirty="0" smtClean="0">
                <a:latin typeface="Arial" charset="0"/>
              </a:rPr>
              <a:t> البنكرياسي</a:t>
            </a:r>
            <a:endParaRPr lang="en-US" dirty="0">
              <a:latin typeface="Arial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868738" y="5664213"/>
            <a:ext cx="169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 rtl="0">
              <a:spcBef>
                <a:spcPct val="50000"/>
              </a:spcBef>
            </a:pPr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الأمعاء الدقيقة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</a:endParaRP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2771775" y="4295788"/>
            <a:ext cx="215900" cy="2159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3132138" y="4440250"/>
            <a:ext cx="215900" cy="2159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3060700" y="4800613"/>
            <a:ext cx="215900" cy="2159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3419475" y="4656150"/>
            <a:ext cx="215900" cy="2159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4"/>
          <p:cNvSpPr>
            <a:spLocks noChangeArrowheads="1"/>
          </p:cNvSpPr>
          <p:nvPr/>
        </p:nvSpPr>
        <p:spPr bwMode="auto">
          <a:xfrm>
            <a:off x="3708400" y="4152913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>
            <a:off x="3924300" y="4224350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>
            <a:off x="3708400" y="4440250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3924300" y="4511688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8"/>
          <p:cNvSpPr>
            <a:spLocks noChangeArrowheads="1"/>
          </p:cNvSpPr>
          <p:nvPr/>
        </p:nvSpPr>
        <p:spPr bwMode="auto">
          <a:xfrm>
            <a:off x="3779838" y="47291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>
            <a:off x="4716463" y="4368813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>
            <a:off x="4932363" y="47291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5076825" y="4295788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3995738" y="4872050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4716463" y="49450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5003800" y="5016513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4716463" y="4152913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4356100" y="4224350"/>
            <a:ext cx="215900" cy="2159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37"/>
          <p:cNvSpPr>
            <a:spLocks noChangeArrowheads="1"/>
          </p:cNvSpPr>
          <p:nvPr/>
        </p:nvSpPr>
        <p:spPr bwMode="auto">
          <a:xfrm>
            <a:off x="4643438" y="4656150"/>
            <a:ext cx="215900" cy="2159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38"/>
          <p:cNvSpPr>
            <a:spLocks noChangeArrowheads="1"/>
          </p:cNvSpPr>
          <p:nvPr/>
        </p:nvSpPr>
        <p:spPr bwMode="auto">
          <a:xfrm>
            <a:off x="4932363" y="4511688"/>
            <a:ext cx="215900" cy="2159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4211638" y="4656150"/>
            <a:ext cx="2159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5219700" y="4656150"/>
            <a:ext cx="2159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Oval 23"/>
          <p:cNvSpPr>
            <a:spLocks noChangeArrowheads="1"/>
          </p:cNvSpPr>
          <p:nvPr/>
        </p:nvSpPr>
        <p:spPr bwMode="auto">
          <a:xfrm>
            <a:off x="3714744" y="3867160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امتصاص الدهون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500" dirty="0" smtClean="0">
                <a:cs typeface="+mj-cs"/>
              </a:rPr>
              <a:t>يتم ذلك بمساعدة أملاح الصفراء والدهون </a:t>
            </a:r>
            <a:r>
              <a:rPr lang="ar-SA" sz="2500" dirty="0" err="1" smtClean="0">
                <a:cs typeface="+mj-cs"/>
              </a:rPr>
              <a:t>المفسفرة</a:t>
            </a:r>
            <a:r>
              <a:rPr lang="ar-SA" sz="2500" dirty="0" smtClean="0">
                <a:cs typeface="+mj-cs"/>
              </a:rPr>
              <a:t> التي تندمج في </a:t>
            </a:r>
            <a:r>
              <a:rPr lang="ar-SA" sz="2500" dirty="0" err="1" smtClean="0">
                <a:cs typeface="+mj-cs"/>
              </a:rPr>
              <a:t>الميسيلات</a:t>
            </a:r>
            <a:r>
              <a:rPr lang="ar-SA" sz="2500" dirty="0" smtClean="0">
                <a:cs typeface="+mj-cs"/>
              </a:rPr>
              <a:t> التي تكونها الأحماض </a:t>
            </a:r>
            <a:r>
              <a:rPr lang="ar-SA" sz="2500" dirty="0" err="1" smtClean="0">
                <a:cs typeface="+mj-cs"/>
              </a:rPr>
              <a:t>الدهنية</a:t>
            </a:r>
            <a:r>
              <a:rPr lang="ar-SA" sz="2500" dirty="0" smtClean="0">
                <a:cs typeface="+mj-cs"/>
              </a:rPr>
              <a:t> </a:t>
            </a:r>
            <a:r>
              <a:rPr lang="ar-SA" sz="2500" dirty="0" err="1" smtClean="0">
                <a:cs typeface="+mj-cs"/>
              </a:rPr>
              <a:t>والجليسريدات</a:t>
            </a:r>
            <a:r>
              <a:rPr lang="ar-SA" sz="2500" dirty="0" smtClean="0">
                <a:cs typeface="+mj-cs"/>
              </a:rPr>
              <a:t> الأحادية.</a:t>
            </a:r>
          </a:p>
          <a:p>
            <a:pPr algn="r" rtl="1"/>
            <a:r>
              <a:rPr lang="ar-SA" sz="2500" dirty="0" smtClean="0">
                <a:cs typeface="+mj-cs"/>
              </a:rPr>
              <a:t>عندما تمر هذه </a:t>
            </a:r>
            <a:r>
              <a:rPr lang="ar-SA" sz="2500" dirty="0" err="1" smtClean="0">
                <a:cs typeface="+mj-cs"/>
              </a:rPr>
              <a:t>الميسيلات</a:t>
            </a:r>
            <a:r>
              <a:rPr lang="ar-SA" sz="2500" dirty="0" smtClean="0">
                <a:cs typeface="+mj-cs"/>
              </a:rPr>
              <a:t> بجانب </a:t>
            </a:r>
            <a:r>
              <a:rPr lang="ar-SA" sz="2500" dirty="0" err="1" smtClean="0">
                <a:cs typeface="+mj-cs"/>
              </a:rPr>
              <a:t>زوائد</a:t>
            </a:r>
            <a:r>
              <a:rPr lang="ar-SA" sz="2500" dirty="0" smtClean="0">
                <a:cs typeface="+mj-cs"/>
              </a:rPr>
              <a:t> خلايا الأمعاء تنفصل الأحماض </a:t>
            </a:r>
            <a:r>
              <a:rPr lang="ar-SA" sz="2500" dirty="0" err="1" smtClean="0">
                <a:cs typeface="+mj-cs"/>
              </a:rPr>
              <a:t>الدهنية</a:t>
            </a:r>
            <a:r>
              <a:rPr lang="ar-SA" sz="2500" dirty="0" smtClean="0">
                <a:cs typeface="+mj-cs"/>
              </a:rPr>
              <a:t> </a:t>
            </a:r>
            <a:r>
              <a:rPr lang="ar-SA" sz="2500" dirty="0" err="1" smtClean="0">
                <a:cs typeface="+mj-cs"/>
              </a:rPr>
              <a:t>والجليسيريدات</a:t>
            </a:r>
            <a:r>
              <a:rPr lang="ar-SA" sz="2500" dirty="0" smtClean="0">
                <a:cs typeface="+mj-cs"/>
              </a:rPr>
              <a:t> الأحادية عن </a:t>
            </a:r>
            <a:r>
              <a:rPr lang="ar-SA" sz="2500" dirty="0" err="1" smtClean="0">
                <a:cs typeface="+mj-cs"/>
              </a:rPr>
              <a:t>الميسيلات</a:t>
            </a:r>
            <a:r>
              <a:rPr lang="ar-SA" sz="2500" dirty="0" smtClean="0">
                <a:cs typeface="+mj-cs"/>
              </a:rPr>
              <a:t> لتدخل خلايا الأمعاء بواسطة الانتشار البسيط.</a:t>
            </a:r>
          </a:p>
          <a:p>
            <a:pPr algn="r" rtl="1"/>
            <a:r>
              <a:rPr lang="ar-SA" sz="2500" dirty="0" err="1" smtClean="0">
                <a:cs typeface="+mj-cs"/>
              </a:rPr>
              <a:t>الجليسرول</a:t>
            </a:r>
            <a:r>
              <a:rPr lang="ar-SA" sz="2500" dirty="0" smtClean="0">
                <a:cs typeface="+mj-cs"/>
              </a:rPr>
              <a:t> الناتج من عملية الهضم يمتص مباشرة دون مساعدة.</a:t>
            </a:r>
          </a:p>
          <a:p>
            <a:pPr algn="r" rtl="1"/>
            <a:r>
              <a:rPr lang="ar-SA" sz="2500" dirty="0" smtClean="0">
                <a:cs typeface="+mj-cs"/>
              </a:rPr>
              <a:t>قبل أن تنقل نواتج هضم الدهون الممتصة إلى الدورة الدموية يتم في خلايا الأمعاء إعادة تصنيع الدهون من الأحماض </a:t>
            </a:r>
            <a:r>
              <a:rPr lang="ar-SA" sz="2500" dirty="0" err="1" smtClean="0">
                <a:cs typeface="+mj-cs"/>
              </a:rPr>
              <a:t>الدهنية</a:t>
            </a:r>
            <a:r>
              <a:rPr lang="ar-SA" sz="2500" dirty="0" smtClean="0">
                <a:cs typeface="+mj-cs"/>
              </a:rPr>
              <a:t> </a:t>
            </a:r>
            <a:r>
              <a:rPr lang="ar-SA" sz="2500" dirty="0" err="1" smtClean="0">
                <a:cs typeface="+mj-cs"/>
              </a:rPr>
              <a:t>والجليسريدات</a:t>
            </a:r>
            <a:r>
              <a:rPr lang="ar-SA" sz="2500" dirty="0" smtClean="0">
                <a:cs typeface="+mj-cs"/>
              </a:rPr>
              <a:t> الأحادية </a:t>
            </a:r>
            <a:r>
              <a:rPr lang="ar-SA" sz="2500" dirty="0" err="1" smtClean="0">
                <a:cs typeface="+mj-cs"/>
              </a:rPr>
              <a:t>والجليسرول</a:t>
            </a:r>
            <a:r>
              <a:rPr lang="ar-SA" sz="2500" dirty="0" smtClean="0">
                <a:cs typeface="+mj-cs"/>
              </a:rPr>
              <a:t> لتعطي ثلاثي أسيل </a:t>
            </a:r>
            <a:r>
              <a:rPr lang="ar-SA" sz="2500" dirty="0" err="1" smtClean="0">
                <a:cs typeface="+mj-cs"/>
              </a:rPr>
              <a:t>الجليسرول</a:t>
            </a:r>
            <a:r>
              <a:rPr lang="ar-SA" sz="2500" dirty="0" smtClean="0">
                <a:cs typeface="+mj-cs"/>
              </a:rPr>
              <a:t>.</a:t>
            </a:r>
          </a:p>
          <a:p>
            <a:pPr algn="r" rtl="1"/>
            <a:r>
              <a:rPr lang="ar-SA" sz="2500" dirty="0" smtClean="0">
                <a:cs typeface="+mj-cs"/>
              </a:rPr>
              <a:t>يتم تجميع جزيئات ثلاثي أسيل </a:t>
            </a:r>
            <a:r>
              <a:rPr lang="ar-SA" sz="2500" dirty="0" err="1" smtClean="0">
                <a:cs typeface="+mj-cs"/>
              </a:rPr>
              <a:t>الجليسرول</a:t>
            </a:r>
            <a:r>
              <a:rPr lang="ar-SA" sz="2500" dirty="0" smtClean="0">
                <a:cs typeface="+mj-cs"/>
              </a:rPr>
              <a:t> المتكونة في خلايا الأمعاء مع </a:t>
            </a:r>
            <a:r>
              <a:rPr lang="ar-SA" sz="2500" dirty="0" err="1" smtClean="0">
                <a:cs typeface="+mj-cs"/>
              </a:rPr>
              <a:t>الكوليسترول</a:t>
            </a:r>
            <a:r>
              <a:rPr lang="ar-SA" sz="2500" dirty="0" smtClean="0">
                <a:cs typeface="+mj-cs"/>
              </a:rPr>
              <a:t> والدهون </a:t>
            </a:r>
            <a:r>
              <a:rPr lang="ar-SA" sz="2500" dirty="0" err="1" smtClean="0">
                <a:cs typeface="+mj-cs"/>
              </a:rPr>
              <a:t>المفسفرة</a:t>
            </a:r>
            <a:r>
              <a:rPr lang="ar-SA" sz="2500" dirty="0" smtClean="0">
                <a:cs typeface="+mj-cs"/>
              </a:rPr>
              <a:t> وبروتين خاص في معقدات كبيرة تسمى </a:t>
            </a:r>
            <a:r>
              <a:rPr lang="ar-SA" sz="2500" dirty="0" err="1" smtClean="0">
                <a:cs typeface="+mj-cs"/>
              </a:rPr>
              <a:t>الكايلومايكرونات</a:t>
            </a:r>
            <a:r>
              <a:rPr lang="ar-SA" sz="2500" dirty="0" smtClean="0">
                <a:cs typeface="+mj-cs"/>
              </a:rPr>
              <a:t> </a:t>
            </a:r>
            <a:r>
              <a:rPr lang="en-US" sz="2500" dirty="0" err="1" smtClean="0">
                <a:cs typeface="+mj-cs"/>
              </a:rPr>
              <a:t>chylomicrons</a:t>
            </a:r>
            <a:r>
              <a:rPr lang="ar-SA" sz="2500" dirty="0" smtClean="0">
                <a:cs typeface="+mj-cs"/>
              </a:rPr>
              <a:t>.</a:t>
            </a:r>
          </a:p>
          <a:p>
            <a:pPr algn="r" rtl="1"/>
            <a:r>
              <a:rPr lang="ar-SA" sz="2500" dirty="0" smtClean="0">
                <a:cs typeface="+mj-cs"/>
              </a:rPr>
              <a:t>تنتقل </a:t>
            </a:r>
            <a:r>
              <a:rPr lang="ar-SA" sz="2500" dirty="0" err="1" smtClean="0">
                <a:cs typeface="+mj-cs"/>
              </a:rPr>
              <a:t>الكايلومايكرونات</a:t>
            </a:r>
            <a:r>
              <a:rPr lang="ar-SA" sz="2500" dirty="0" smtClean="0">
                <a:cs typeface="+mj-cs"/>
              </a:rPr>
              <a:t> (</a:t>
            </a:r>
            <a:r>
              <a:rPr lang="ar-SA" sz="2500" dirty="0" err="1" smtClean="0">
                <a:cs typeface="+mj-cs"/>
              </a:rPr>
              <a:t>لايبروبروتين</a:t>
            </a:r>
            <a:r>
              <a:rPr lang="ar-SA" sz="2500" dirty="0" smtClean="0">
                <a:cs typeface="+mj-cs"/>
              </a:rPr>
              <a:t>) عبر الأوعية اللمفاوية إلى الدم ومن ثم إلى الكبد.</a:t>
            </a:r>
            <a:endParaRPr lang="en-US" sz="2500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امتصاص الدهون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58888" y="3213100"/>
            <a:ext cx="1225550" cy="1944688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484438" y="3213100"/>
            <a:ext cx="5111750" cy="19446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924300" y="5373688"/>
            <a:ext cx="3671888" cy="647700"/>
          </a:xfrm>
          <a:prstGeom prst="rect">
            <a:avLst/>
          </a:prstGeom>
          <a:solidFill>
            <a:srgbClr val="70CA9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58888" y="3665538"/>
            <a:ext cx="1296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b="1" dirty="0" smtClean="0">
                <a:latin typeface="Arial" charset="0"/>
              </a:rPr>
              <a:t>داخل خلايا الأمعاء</a:t>
            </a:r>
            <a:endParaRPr lang="en-US" b="1" dirty="0">
              <a:latin typeface="Arial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47712" y="1909763"/>
            <a:ext cx="1843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b="1" dirty="0" smtClean="0">
                <a:latin typeface="Arial" charset="0"/>
              </a:rPr>
              <a:t>ثلاثي أسيل </a:t>
            </a:r>
            <a:r>
              <a:rPr lang="ar-SA" b="1" dirty="0" err="1" smtClean="0">
                <a:latin typeface="Arial" charset="0"/>
              </a:rPr>
              <a:t>الجليسرول</a:t>
            </a:r>
            <a:endParaRPr lang="en-US" b="1" dirty="0">
              <a:latin typeface="Arial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555875" y="4443413"/>
            <a:ext cx="2016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b="1" dirty="0" err="1" smtClean="0">
                <a:latin typeface="Arial" charset="0"/>
              </a:rPr>
              <a:t>اعادة</a:t>
            </a:r>
            <a:r>
              <a:rPr lang="ar-SA" b="1" dirty="0" smtClean="0">
                <a:latin typeface="Arial" charset="0"/>
              </a:rPr>
              <a:t> تصنيع ثلاثي أسيل </a:t>
            </a:r>
            <a:r>
              <a:rPr lang="ar-SA" b="1" dirty="0" err="1" smtClean="0">
                <a:latin typeface="Arial" charset="0"/>
              </a:rPr>
              <a:t>الجليسرول</a:t>
            </a:r>
            <a:endParaRPr lang="en-US" b="1" dirty="0">
              <a:latin typeface="Arial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484438" y="2205038"/>
            <a:ext cx="23764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b="1" dirty="0" smtClean="0">
                <a:latin typeface="Arial" charset="0"/>
              </a:rPr>
              <a:t>أحماض </a:t>
            </a:r>
            <a:r>
              <a:rPr lang="ar-SA" b="1" dirty="0" err="1" smtClean="0">
                <a:latin typeface="Arial" charset="0"/>
              </a:rPr>
              <a:t>دهنية</a:t>
            </a:r>
            <a:r>
              <a:rPr lang="ar-SA" b="1" dirty="0" smtClean="0">
                <a:latin typeface="Arial" charset="0"/>
              </a:rPr>
              <a:t> ، </a:t>
            </a:r>
            <a:r>
              <a:rPr lang="ar-SA" b="1" dirty="0" err="1" smtClean="0">
                <a:latin typeface="Arial" charset="0"/>
              </a:rPr>
              <a:t>الجليسرول</a:t>
            </a:r>
            <a:r>
              <a:rPr lang="ar-SA" b="1" dirty="0" smtClean="0">
                <a:latin typeface="Arial" charset="0"/>
              </a:rPr>
              <a:t> </a:t>
            </a:r>
            <a:r>
              <a:rPr lang="ar-SA" b="1" dirty="0" err="1" smtClean="0">
                <a:latin typeface="Arial" charset="0"/>
              </a:rPr>
              <a:t>والجليسريدات</a:t>
            </a:r>
            <a:r>
              <a:rPr lang="ar-SA" b="1" dirty="0" smtClean="0">
                <a:latin typeface="Arial" charset="0"/>
              </a:rPr>
              <a:t> الأحادية</a:t>
            </a:r>
            <a:endParaRPr lang="en-US" b="1" dirty="0">
              <a:latin typeface="Arial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916238" y="17732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b="1" i="1" dirty="0" smtClean="0">
                <a:solidFill>
                  <a:srgbClr val="FF0000"/>
                </a:solidFill>
                <a:latin typeface="Book Antiqua" pitchFamily="18" charset="0"/>
              </a:rPr>
              <a:t>هضم</a:t>
            </a:r>
            <a:endParaRPr lang="en-US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419475" y="2852738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b="1" i="1" dirty="0" smtClean="0">
                <a:solidFill>
                  <a:srgbClr val="FF0000"/>
                </a:solidFill>
                <a:latin typeface="Book Antiqua" pitchFamily="18" charset="0"/>
              </a:rPr>
              <a:t>امتصاص</a:t>
            </a:r>
            <a:endParaRPr lang="en-US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867400" y="4738688"/>
            <a:ext cx="1728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b="1" dirty="0" err="1" smtClean="0">
                <a:latin typeface="Arial" charset="0"/>
              </a:rPr>
              <a:t>الكايلومايكرونات</a:t>
            </a:r>
            <a:endParaRPr lang="en-US" b="1" dirty="0">
              <a:latin typeface="Arial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932363" y="3233738"/>
            <a:ext cx="23034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b="1" dirty="0" smtClean="0">
                <a:latin typeface="Arial" charset="0"/>
              </a:rPr>
              <a:t>بروتينات الخاصة ،الدهون المفسفرة والكوليسترول</a:t>
            </a:r>
            <a:endParaRPr lang="en-US" b="1" dirty="0">
              <a:latin typeface="Arial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172200" y="5574268"/>
            <a:ext cx="1495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b="1" dirty="0" smtClean="0">
                <a:latin typeface="Arial" charset="0"/>
              </a:rPr>
              <a:t>الأوعية اللمفاوية</a:t>
            </a:r>
            <a:endParaRPr lang="en-US" b="1" dirty="0">
              <a:latin typeface="Arial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048000" y="5486400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b="1" dirty="0" smtClean="0">
                <a:latin typeface="Arial" charset="0"/>
              </a:rPr>
              <a:t>الدم</a:t>
            </a:r>
            <a:endParaRPr lang="en-US" b="1" dirty="0">
              <a:latin typeface="Arial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219200" y="5486400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b="1" dirty="0" smtClean="0">
                <a:latin typeface="Arial" charset="0"/>
              </a:rPr>
              <a:t>الكبد</a:t>
            </a:r>
            <a:endParaRPr lang="en-US" b="1" dirty="0">
              <a:latin typeface="Arial" charset="0"/>
            </a:endParaRP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6516688" y="4435475"/>
            <a:ext cx="360362" cy="2889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5508625" y="5516563"/>
            <a:ext cx="360363" cy="2889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rot="10800000" flipV="1">
            <a:off x="1763713" y="5661025"/>
            <a:ext cx="10795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3492500" y="4005263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3492500" y="2852738"/>
            <a:ext cx="0" cy="5048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4716463" y="4940300"/>
            <a:ext cx="115093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 flipV="1">
            <a:off x="3635375" y="5661025"/>
            <a:ext cx="115093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011863" y="5013325"/>
            <a:ext cx="336550" cy="647700"/>
          </a:xfrm>
          <a:custGeom>
            <a:avLst/>
            <a:gdLst/>
            <a:ahLst/>
            <a:cxnLst>
              <a:cxn ang="0">
                <a:pos x="182" y="0"/>
              </a:cxn>
              <a:cxn ang="0">
                <a:pos x="182" y="272"/>
              </a:cxn>
              <a:cxn ang="0">
                <a:pos x="0" y="408"/>
              </a:cxn>
            </a:cxnLst>
            <a:rect l="0" t="0" r="r" b="b"/>
            <a:pathLst>
              <a:path w="212" h="408">
                <a:moveTo>
                  <a:pt x="182" y="0"/>
                </a:moveTo>
                <a:cubicBezTo>
                  <a:pt x="197" y="102"/>
                  <a:pt x="212" y="204"/>
                  <a:pt x="182" y="272"/>
                </a:cubicBezTo>
                <a:cubicBezTo>
                  <a:pt x="152" y="340"/>
                  <a:pt x="76" y="374"/>
                  <a:pt x="0" y="408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Freeform 29"/>
          <p:cNvSpPr>
            <a:spLocks/>
          </p:cNvSpPr>
          <p:nvPr/>
        </p:nvSpPr>
        <p:spPr bwMode="auto">
          <a:xfrm>
            <a:off x="2555875" y="1928813"/>
            <a:ext cx="504825" cy="420687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227" y="38"/>
              </a:cxn>
              <a:cxn ang="0">
                <a:pos x="318" y="265"/>
              </a:cxn>
            </a:cxnLst>
            <a:rect l="0" t="0" r="r" b="b"/>
            <a:pathLst>
              <a:path w="318" h="265">
                <a:moveTo>
                  <a:pt x="0" y="38"/>
                </a:moveTo>
                <a:cubicBezTo>
                  <a:pt x="87" y="19"/>
                  <a:pt x="174" y="0"/>
                  <a:pt x="227" y="38"/>
                </a:cubicBezTo>
                <a:cubicBezTo>
                  <a:pt x="280" y="76"/>
                  <a:pt x="299" y="170"/>
                  <a:pt x="318" y="265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30"/>
          <p:cNvSpPr>
            <a:spLocks/>
          </p:cNvSpPr>
          <p:nvPr/>
        </p:nvSpPr>
        <p:spPr bwMode="auto">
          <a:xfrm flipH="1">
            <a:off x="5292725" y="3933825"/>
            <a:ext cx="358775" cy="1008063"/>
          </a:xfrm>
          <a:custGeom>
            <a:avLst/>
            <a:gdLst/>
            <a:ahLst/>
            <a:cxnLst>
              <a:cxn ang="0">
                <a:pos x="182" y="0"/>
              </a:cxn>
              <a:cxn ang="0">
                <a:pos x="182" y="272"/>
              </a:cxn>
              <a:cxn ang="0">
                <a:pos x="0" y="408"/>
              </a:cxn>
            </a:cxnLst>
            <a:rect l="0" t="0" r="r" b="b"/>
            <a:pathLst>
              <a:path w="212" h="408">
                <a:moveTo>
                  <a:pt x="182" y="0"/>
                </a:moveTo>
                <a:cubicBezTo>
                  <a:pt x="197" y="102"/>
                  <a:pt x="212" y="204"/>
                  <a:pt x="182" y="272"/>
                </a:cubicBezTo>
                <a:cubicBezTo>
                  <a:pt x="152" y="340"/>
                  <a:pt x="76" y="374"/>
                  <a:pt x="0" y="408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514600" y="3352800"/>
            <a:ext cx="23764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b="1" dirty="0" smtClean="0">
                <a:latin typeface="Arial" charset="0"/>
              </a:rPr>
              <a:t>أحماض </a:t>
            </a:r>
            <a:r>
              <a:rPr lang="ar-SA" b="1" dirty="0" err="1" smtClean="0">
                <a:latin typeface="Arial" charset="0"/>
              </a:rPr>
              <a:t>دهنية</a:t>
            </a:r>
            <a:r>
              <a:rPr lang="ar-SA" b="1" dirty="0" smtClean="0">
                <a:latin typeface="Arial" charset="0"/>
              </a:rPr>
              <a:t> ، </a:t>
            </a:r>
            <a:r>
              <a:rPr lang="ar-SA" b="1" dirty="0" err="1" smtClean="0">
                <a:latin typeface="Arial" charset="0"/>
              </a:rPr>
              <a:t>الجليسرول</a:t>
            </a:r>
            <a:r>
              <a:rPr lang="ar-SA" b="1" dirty="0" smtClean="0">
                <a:latin typeface="Arial" charset="0"/>
              </a:rPr>
              <a:t> </a:t>
            </a:r>
            <a:r>
              <a:rPr lang="ar-SA" b="1" dirty="0" err="1" smtClean="0">
                <a:latin typeface="Arial" charset="0"/>
              </a:rPr>
              <a:t>والجليسريدات</a:t>
            </a:r>
            <a:r>
              <a:rPr lang="ar-SA" b="1" dirty="0" smtClean="0">
                <a:latin typeface="Arial" charset="0"/>
              </a:rPr>
              <a:t> الأحادية</a:t>
            </a:r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مصير الدهون بعد امتصاصها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cs typeface="+mj-cs"/>
              </a:rPr>
              <a:t>يتم تحويلها إلى </a:t>
            </a:r>
            <a:r>
              <a:rPr lang="ar-SA" dirty="0" err="1" smtClean="0">
                <a:cs typeface="+mj-cs"/>
              </a:rPr>
              <a:t>جليسرول</a:t>
            </a:r>
            <a:r>
              <a:rPr lang="ar-SA" dirty="0" smtClean="0">
                <a:cs typeface="+mj-cs"/>
              </a:rPr>
              <a:t> وأحماض </a:t>
            </a:r>
            <a:r>
              <a:rPr lang="ar-SA" dirty="0" err="1" smtClean="0">
                <a:cs typeface="+mj-cs"/>
              </a:rPr>
              <a:t>دهنية</a:t>
            </a:r>
            <a:r>
              <a:rPr lang="ar-SA" dirty="0" smtClean="0">
                <a:cs typeface="+mj-cs"/>
              </a:rPr>
              <a:t> مرة أخرى عبر أنزيم </a:t>
            </a:r>
            <a:r>
              <a:rPr lang="ar-SA" dirty="0" err="1" smtClean="0">
                <a:cs typeface="+mj-cs"/>
              </a:rPr>
              <a:t>الليبوبروتين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لايبيز</a:t>
            </a:r>
            <a:r>
              <a:rPr lang="ar-SA" dirty="0" smtClean="0">
                <a:cs typeface="+mj-cs"/>
              </a:rPr>
              <a:t> الموجود في الغشاء المبطن للأوعية الدموية الموجودة خارج الكبد.</a:t>
            </a:r>
          </a:p>
          <a:p>
            <a:pPr algn="r" rtl="1"/>
            <a:r>
              <a:rPr lang="ar-SA" dirty="0" smtClean="0">
                <a:cs typeface="+mj-cs"/>
              </a:rPr>
              <a:t>بعد أخذ الدهون يتم استغلالها كالآتي:</a:t>
            </a:r>
          </a:p>
          <a:p>
            <a:pPr lvl="1" algn="r" rtl="1"/>
            <a:r>
              <a:rPr lang="ar-SA" sz="2600" dirty="0" smtClean="0">
                <a:cs typeface="+mj-cs"/>
              </a:rPr>
              <a:t>1- أكسدتها إلى طاقة عبر أكسدة بيتا.</a:t>
            </a:r>
          </a:p>
          <a:p>
            <a:pPr lvl="1" algn="r" rtl="1"/>
            <a:r>
              <a:rPr lang="ar-SA" sz="2600" dirty="0" smtClean="0">
                <a:cs typeface="+mj-cs"/>
              </a:rPr>
              <a:t>2- يختزن جزء في الخلايا </a:t>
            </a:r>
            <a:r>
              <a:rPr lang="ar-SA" sz="2600" dirty="0" err="1" smtClean="0">
                <a:cs typeface="+mj-cs"/>
              </a:rPr>
              <a:t>الدهنية</a:t>
            </a:r>
            <a:r>
              <a:rPr lang="ar-SA" sz="2600" dirty="0" smtClean="0">
                <a:cs typeface="+mj-cs"/>
              </a:rPr>
              <a:t> (النسيج </a:t>
            </a:r>
            <a:r>
              <a:rPr lang="ar-SA" sz="2600" dirty="0" err="1" smtClean="0">
                <a:cs typeface="+mj-cs"/>
              </a:rPr>
              <a:t>الدهني</a:t>
            </a:r>
            <a:r>
              <a:rPr lang="ar-SA" sz="2600" dirty="0" smtClean="0">
                <a:cs typeface="+mj-cs"/>
              </a:rPr>
              <a:t>).</a:t>
            </a:r>
          </a:p>
          <a:p>
            <a:pPr lvl="1" algn="r" rtl="1"/>
            <a:r>
              <a:rPr lang="ar-SA" sz="2600" dirty="0" smtClean="0">
                <a:cs typeface="+mj-cs"/>
              </a:rPr>
              <a:t>3- يتحول إلى الأغشية </a:t>
            </a:r>
            <a:r>
              <a:rPr lang="ar-SA" sz="2600" dirty="0" err="1" smtClean="0">
                <a:cs typeface="+mj-cs"/>
              </a:rPr>
              <a:t>الدهنية</a:t>
            </a:r>
            <a:r>
              <a:rPr lang="ar-SA" sz="2600" dirty="0" smtClean="0">
                <a:cs typeface="+mj-cs"/>
              </a:rPr>
              <a:t> (مثل الأغشية ثنائية الطبقة).</a:t>
            </a:r>
          </a:p>
          <a:p>
            <a:pPr lvl="1" algn="r" rtl="1"/>
            <a:r>
              <a:rPr lang="ar-SA" sz="2600" dirty="0" smtClean="0">
                <a:cs typeface="+mj-cs"/>
              </a:rPr>
              <a:t>4- </a:t>
            </a:r>
            <a:r>
              <a:rPr lang="ar-SA" sz="2600" dirty="0" err="1" smtClean="0">
                <a:cs typeface="+mj-cs"/>
              </a:rPr>
              <a:t>اخراج</a:t>
            </a:r>
            <a:r>
              <a:rPr lang="ar-SA" sz="2600" dirty="0" smtClean="0">
                <a:cs typeface="+mj-cs"/>
              </a:rPr>
              <a:t> جزء بسيط من الدهون عن طريق الغدد اللبنية في الحليب.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480</TotalTime>
  <Words>1080</Words>
  <Application>Microsoft Office PowerPoint</Application>
  <PresentationFormat>On-screen Show (4:3)</PresentationFormat>
  <Paragraphs>185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هضم الدهون وأيضها</vt:lpstr>
      <vt:lpstr>هضم الدهون</vt:lpstr>
      <vt:lpstr>تابع هضم الدهون</vt:lpstr>
      <vt:lpstr>تابع هضم الدهون</vt:lpstr>
      <vt:lpstr>تابع هضم الدهون</vt:lpstr>
      <vt:lpstr>تابع هضم الدهون</vt:lpstr>
      <vt:lpstr>امتصاص الدهون</vt:lpstr>
      <vt:lpstr>تابع امتصاص الدهون</vt:lpstr>
      <vt:lpstr>مصير الدهون بعد امتصاصها</vt:lpstr>
      <vt:lpstr>أيض الدهون أو أكسدة بيتا</vt:lpstr>
      <vt:lpstr>تابع أكسدة بيتا</vt:lpstr>
      <vt:lpstr>تابع أكسدة بيتا</vt:lpstr>
      <vt:lpstr>تابع أكسدة بيتا</vt:lpstr>
      <vt:lpstr>تابع أكسدة بيتا</vt:lpstr>
      <vt:lpstr>تابع أكسدة بيتا</vt:lpstr>
      <vt:lpstr>تابع أكسدة بيتا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هضم البروتينات وأيضها</dc:title>
  <dc:creator>Nojood</dc:creator>
  <cp:lastModifiedBy>nojood</cp:lastModifiedBy>
  <cp:revision>26</cp:revision>
  <dcterms:created xsi:type="dcterms:W3CDTF">2008-12-30T16:34:32Z</dcterms:created>
  <dcterms:modified xsi:type="dcterms:W3CDTF">2010-12-22T07:58:53Z</dcterms:modified>
</cp:coreProperties>
</file>