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2" r:id="rId3"/>
    <p:sldId id="303" r:id="rId5"/>
    <p:sldId id="258" r:id="rId6"/>
    <p:sldId id="259" r:id="rId7"/>
    <p:sldId id="260" r:id="rId8"/>
    <p:sldId id="261" r:id="rId9"/>
    <p:sldId id="265" r:id="rId10"/>
    <p:sldId id="266" r:id="rId11"/>
    <p:sldId id="270" r:id="rId12"/>
    <p:sldId id="271" r:id="rId13"/>
    <p:sldId id="274" r:id="rId14"/>
    <p:sldId id="275" r:id="rId15"/>
    <p:sldId id="276" r:id="rId16"/>
    <p:sldId id="300" r:id="rId17"/>
    <p:sldId id="301" r:id="rId18"/>
    <p:sldId id="288" r:id="rId19"/>
    <p:sldId id="290" r:id="rId20"/>
    <p:sldId id="293" r:id="rId21"/>
    <p:sldId id="296" r:id="rId22"/>
    <p:sldId id="304" r:id="rId23"/>
    <p:sldId id="305" r:id="rId24"/>
  </p:sldIdLst>
  <p:sldSz cx="9144000" cy="6858000" type="screen4x3"/>
  <p:notesSz cx="6858000" cy="9144000"/>
  <p:defaultTextStyle>
    <a:defPPr>
      <a:defRPr lang="en-GB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00"/>
    <a:srgbClr val="FFFF99"/>
    <a:srgbClr val="FFCC99"/>
    <a:srgbClr val="FFCC66"/>
    <a:srgbClr val="FFFF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59"/>
    <p:restoredTop sz="94660"/>
  </p:normalViewPr>
  <p:slideViewPr>
    <p:cSldViewPr showGuides="1">
      <p:cViewPr varScale="1">
        <p:scale>
          <a:sx n="83" d="100"/>
          <a:sy n="83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ar-SA" altLang="en-US" sz="1200" dirty="0"/>
            </a:fld>
            <a:endParaRPr lang="ar-SA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GB" altLang="en-US" sz="1200" dirty="0"/>
            </a:fld>
            <a:endParaRPr lang="en-GB" altLang="en-US" sz="1200" dirty="0"/>
          </a:p>
        </p:txBody>
      </p:sp>
      <p:sp>
        <p:nvSpPr>
          <p:cNvPr id="2457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1031"/>
          <p:cNvSpPr txBox="1">
            <a:spLocks noGrp="1"/>
          </p:cNvSpPr>
          <p:nvPr/>
        </p:nvSpPr>
        <p:spPr>
          <a:xfrm>
            <a:off x="3876675" y="8694738"/>
            <a:ext cx="2981325" cy="449262"/>
          </a:xfrm>
          <a:prstGeom prst="rect">
            <a:avLst/>
          </a:prstGeom>
          <a:noFill/>
          <a:ln w="9525">
            <a:noFill/>
          </a:ln>
        </p:spPr>
        <p:txBody>
          <a:bodyPr lIns="89730" tIns="44865" rIns="89730" bIns="44865" anchor="b"/>
          <a:p>
            <a:pPr lvl="0" algn="r" defTabSz="897255" eaLnBrk="1" hangingPunct="1"/>
            <a:fld id="{9A0DB2DC-4C9A-4742-B13C-FB6460FD3503}" type="slidenum">
              <a:rPr lang="ar-SA" altLang="en-US" sz="1200" dirty="0">
                <a:latin typeface="Times New Roman" panose="02020603050405020304" pitchFamily="18" charset="0"/>
              </a:rPr>
            </a:fld>
            <a:endParaRPr lang="ar-SA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ln/>
        </p:spPr>
        <p:txBody>
          <a:bodyPr wrap="square" lIns="89730" tIns="44865" rIns="89730" bIns="44865" anchor="t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GB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GB" altLang="en-US" dirty="0"/>
              <a:t>Click to edit Master text styles</a:t>
            </a:r>
            <a:endParaRPr lang="en-GB" altLang="en-US" dirty="0"/>
          </a:p>
          <a:p>
            <a:pPr lvl="1"/>
            <a:r>
              <a:rPr lang="en-GB" altLang="en-US" dirty="0"/>
              <a:t>Second level</a:t>
            </a:r>
            <a:endParaRPr lang="en-GB" altLang="en-US" dirty="0"/>
          </a:p>
          <a:p>
            <a:pPr lvl="2"/>
            <a:r>
              <a:rPr lang="en-GB" altLang="en-US" dirty="0"/>
              <a:t>Third level</a:t>
            </a:r>
            <a:endParaRPr lang="en-GB" altLang="en-US" dirty="0"/>
          </a:p>
          <a:p>
            <a:pPr lvl="3"/>
            <a:r>
              <a:rPr lang="en-GB" altLang="en-US" dirty="0"/>
              <a:t>Fourth level</a:t>
            </a:r>
            <a:endParaRPr lang="en-GB" altLang="en-US" dirty="0"/>
          </a:p>
          <a:p>
            <a:pPr lvl="4"/>
            <a:r>
              <a:rPr lang="en-GB" altLang="en-US" dirty="0"/>
              <a:t>Fifth level</a:t>
            </a:r>
            <a:endParaRPr lang="en-GB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d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hyperlink" Target="http://ksu.edu.sa/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21.emf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25913" y="2098675"/>
            <a:ext cx="4576763" cy="525463"/>
          </a:xfrm>
          <a:effectLst>
            <a:outerShdw dist="35921" dir="2700000" algn="ctr" rotWithShape="0">
              <a:srgbClr val="0000FF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Zoology </a:t>
            </a: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109</a:t>
            </a:r>
            <a:r>
              <a:rPr kumimoji="0" lang="en-GB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 course</a:t>
            </a:r>
            <a:endParaRPr kumimoji="0" lang="en-GB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2752725"/>
            <a:ext cx="4876800" cy="685800"/>
          </a:xfrm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General Animal Biology</a:t>
            </a:r>
            <a:endParaRPr kumimoji="0" lang="en-GB" altLang="en-US" sz="36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149725" y="3481388"/>
            <a:ext cx="4648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  <a:ea typeface="+mn-ea"/>
                <a:cs typeface="Arial" panose="020B0604020202020204" pitchFamily="34" charset="0"/>
              </a:rPr>
              <a:t>For Premedical Student</a:t>
            </a:r>
            <a:endParaRPr kumimoji="0" lang="en-GB" sz="3200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GotTDemCon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4" name="Picture 8" descr="A02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8000"/>
          </a:blip>
          <a:stretch>
            <a:fillRect/>
          </a:stretch>
        </p:blipFill>
        <p:spPr>
          <a:xfrm>
            <a:off x="2895600" y="407988"/>
            <a:ext cx="3048000" cy="1039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>
            <a:outerShdw dist="35921" dir="2700000" algn="ctr" rotWithShape="0">
              <a:srgbClr val="FF000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6342063"/>
            <a:ext cx="2438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1438-1439H</a:t>
            </a:r>
            <a:endParaRPr kumimoji="0" lang="en-US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06838" y="4057650"/>
            <a:ext cx="5268913" cy="1878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  <a:ea typeface="+mn-ea"/>
                <a:cs typeface="Arial" panose="020B0604020202020204" pitchFamily="34" charset="0"/>
              </a:rPr>
              <a:t>Zoology Department</a:t>
            </a:r>
            <a:endParaRPr kumimoji="0" lang="en-GB" sz="32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GotTDemCon" pitchFamily="34" charset="0"/>
              <a:ea typeface="+mn-ea"/>
              <a:cs typeface="Arial" panose="020B0604020202020204" pitchFamily="34" charset="0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endParaRPr kumimoji="0" lang="en-GB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GB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GB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 21: </a:t>
            </a:r>
            <a:r>
              <a:rPr kumimoji="0" lang="en-US" sz="24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 Expression:</a:t>
            </a:r>
            <a:endParaRPr kumimoji="0" lang="en-US" sz="2400" b="1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Gene to Protein </a:t>
            </a:r>
            <a:r>
              <a:rPr kumimoji="0" lang="en-US" altLang="en-US" sz="24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4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Translation</a:t>
            </a:r>
            <a:r>
              <a:rPr kumimoji="0" lang="en-US" altLang="en-US" sz="24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GB" sz="2400" b="1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3906838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4" descr="King Saud University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28600"/>
            <a:ext cx="2420938" cy="1143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 spd="med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4068763"/>
          </a:xfrm>
          <a:ln/>
        </p:spPr>
        <p:txBody>
          <a:bodyPr vert="horz" wrap="square" lIns="91440" tIns="45720" rIns="91440" bIns="45720" anchor="t">
            <a:spAutoFit/>
          </a:bodyPr>
          <a:p>
            <a:pPr marL="609600" indent="-609600" defTabSz="0" eaLnBrk="1" hangingPunct="1">
              <a:buClr>
                <a:srgbClr val="FF0000"/>
              </a:buClr>
              <a:buAutoNum type="arabicPeriod" startAt="2"/>
              <a:tabLst>
                <a:tab pos="2743200" algn="l"/>
              </a:tabLst>
            </a:pPr>
            <a:r>
              <a:rPr lang="en-US" altLang="x-none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Elongation</a:t>
            </a:r>
            <a:r>
              <a:rPr lang="en-US" altLang="x-none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x-none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x-none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0" eaLnBrk="1" hangingPunct="1">
              <a:buClr>
                <a:srgbClr val="FF0000"/>
              </a:buClr>
              <a:buNone/>
              <a:tabLst>
                <a:tab pos="2743200" algn="l"/>
              </a:tabLst>
            </a:pP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Consists of a series of three step cycles as each amino acid is added to the proceeding one in 3 steps:-</a:t>
            </a:r>
            <a:endParaRPr lang="en-US" altLang="x-none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0" eaLnBrk="1" hangingPunct="1">
              <a:buClr>
                <a:srgbClr val="0000FF"/>
              </a:buClr>
              <a:buAutoNum type="alphaLcParenR"/>
              <a:tabLst>
                <a:tab pos="2743200" algn="l"/>
              </a:tabLst>
            </a:pPr>
            <a:r>
              <a:rPr lang="en-US" altLang="x-none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Codon recognition</a:t>
            </a: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altLang="x-non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elongation factor</a:t>
            </a: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assists hydrogen bonding between the mRNA codon under the </a:t>
            </a:r>
            <a: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with the corresponding anticodon of tRNA carrying the appropriate amino acid [</a:t>
            </a:r>
            <a:r>
              <a:rPr lang="en-US" altLang="x-non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step requires the hydrolysis of two guanosine triphosphate (</a:t>
            </a:r>
            <a:r>
              <a:rPr lang="en-US" altLang="x-none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GTP</a:t>
            </a:r>
            <a:r>
              <a:rPr lang="en-US" altLang="x-non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x-non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0" eaLnBrk="1" hangingPunct="1">
              <a:buClr>
                <a:srgbClr val="0000FF"/>
              </a:buClr>
              <a:buAutoNum type="alphaLcParenR"/>
              <a:tabLst>
                <a:tab pos="2743200" algn="l"/>
              </a:tabLst>
            </a:pPr>
            <a:r>
              <a:rPr lang="en-US" altLang="x-none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Peptide bond formation:</a:t>
            </a: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rRNA</a:t>
            </a: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molecule </a:t>
            </a:r>
            <a: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catalyzes</a:t>
            </a: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formation of a peptide bond between the polypeptide in the </a:t>
            </a:r>
            <a: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 with the new amino acid in the </a:t>
            </a:r>
            <a: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site. This step separates the tRNA at the </a:t>
            </a:r>
            <a: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 from the  growing polypeptide chain and    transfers the chain, now one  amino acid longer, to the tRNA  at the </a:t>
            </a:r>
            <a: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site.</a:t>
            </a:r>
            <a:endParaRPr lang="en-US" altLang="x-none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0" eaLnBrk="1" hangingPunct="1">
              <a:buClr>
                <a:srgbClr val="0000FF"/>
              </a:buClr>
              <a:buAutoNum type="alphaLcParenR"/>
              <a:tabLst>
                <a:tab pos="2743200" algn="l"/>
              </a:tabLst>
            </a:pPr>
            <a:endParaRPr lang="en-US" altLang="x-none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0" eaLnBrk="1" hangingPunct="1">
              <a:buClr>
                <a:srgbClr val="0000FF"/>
              </a:buClr>
              <a:buAutoNum type="alphaLcParenR"/>
              <a:tabLst>
                <a:tab pos="2743200" algn="l"/>
              </a:tabLst>
            </a:pPr>
            <a:r>
              <a:rPr lang="en-US" altLang="x-none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Translocation</a:t>
            </a:r>
            <a:r>
              <a:rPr lang="en-US" altLang="x-none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tRNA</a:t>
            </a: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ribosome moves the tRNA with  the attached polypeptide from    the </a:t>
            </a:r>
            <a: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 to the </a:t>
            </a:r>
            <a: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site.</a:t>
            </a:r>
            <a:endParaRPr lang="en-US" altLang="x-none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1">
            <a:lum bright="-12000" contrast="18000"/>
          </a:blip>
          <a:srcRect l="8476" t="65298" r="4507" b="6854"/>
          <a:stretch>
            <a:fillRect/>
          </a:stretch>
        </p:blipFill>
        <p:spPr>
          <a:xfrm>
            <a:off x="3733800" y="4283075"/>
            <a:ext cx="4343400" cy="2438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3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charRg st="13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26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charRg st="126" end="3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381" end="7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charRg st="381" end="7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705" end="8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charRg st="705" end="8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2290" name="Picture 4"/>
          <p:cNvPicPr>
            <a:picLocks noChangeAspect="1"/>
          </p:cNvPicPr>
          <p:nvPr/>
        </p:nvPicPr>
        <p:blipFill>
          <a:blip r:embed="rId1">
            <a:lum bright="-6000" contrast="12000"/>
          </a:blip>
          <a:srcRect b="3355"/>
          <a:stretch>
            <a:fillRect/>
          </a:stretch>
        </p:blipFill>
        <p:spPr>
          <a:xfrm>
            <a:off x="304800" y="914400"/>
            <a:ext cx="8382000" cy="5891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76200"/>
            <a:ext cx="8382000" cy="641350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three steps of elongation continue codon by codon to add amino acids until the polypeptide chain is completed. 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spd="med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2532" name="Picture 4"/>
          <p:cNvPicPr>
            <a:picLocks noChangeAspect="1"/>
          </p:cNvPicPr>
          <p:nvPr/>
        </p:nvPicPr>
        <p:blipFill>
          <a:blip r:embed="rId1">
            <a:lum bright="-12000" contrast="18000"/>
          </a:blip>
          <a:srcRect t="2562" r="17" b="6831"/>
          <a:stretch>
            <a:fillRect/>
          </a:stretch>
        </p:blipFill>
        <p:spPr>
          <a:xfrm>
            <a:off x="0" y="2287588"/>
            <a:ext cx="9144000" cy="3198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5"/>
          <p:cNvSpPr/>
          <p:nvPr/>
        </p:nvSpPr>
        <p:spPr>
          <a:xfrm>
            <a:off x="4724400" y="4724400"/>
            <a:ext cx="868363" cy="2905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1300" b="1" dirty="0">
                <a:latin typeface="Times" charset="0"/>
              </a:rPr>
              <a:t>Fig. 17.19</a:t>
            </a:r>
            <a:endParaRPr lang="en-US" altLang="en-US" sz="1300" b="1" dirty="0">
              <a:latin typeface="Times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57200" y="5562600"/>
            <a:ext cx="7924800" cy="676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free and bound ribosomes are both active participants in protein synthesis.</a:t>
            </a:r>
            <a:endParaRPr kumimoji="0" lang="en-GB" sz="24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76200"/>
            <a:ext cx="8686800" cy="2163763"/>
          </a:xfrm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609600" indent="-609600" defTabSz="0" eaLnBrk="1" hangingPunct="1">
              <a:buClr>
                <a:srgbClr val="FF0000"/>
              </a:buClr>
              <a:buAutoNum type="arabicPeriod" startAt="3"/>
              <a:tabLst>
                <a:tab pos="2743200" algn="l"/>
              </a:tabLst>
            </a:pPr>
            <a:r>
              <a:rPr lang="en-US" altLang="x-none" sz="2800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Termination</a:t>
            </a:r>
            <a:r>
              <a:rPr lang="en-US" altLang="x-none" sz="2400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:</a:t>
            </a: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                                                                              Occurs when one of the three </a:t>
            </a:r>
            <a:r>
              <a:rPr lang="en-US" altLang="x-none"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stop codons</a:t>
            </a: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reaches the </a:t>
            </a:r>
            <a:r>
              <a:rPr lang="en-US" altLang="x-none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A</a:t>
            </a: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site.</a:t>
            </a:r>
            <a:endParaRPr lang="en-US" altLang="x-none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609600" indent="-6096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A </a:t>
            </a:r>
            <a:r>
              <a:rPr lang="en-US" altLang="x-none" sz="2000" b="1" i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release factor</a:t>
            </a: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" altLang="x-none" sz="1800" dirty="0">
                <a:solidFill>
                  <a:srgbClr val="000000"/>
                </a:solidFill>
              </a:rPr>
              <a:t>عامل مُحرر</a:t>
            </a: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binds to the stop codon and hydrolyzes the bond between the polypeptide and its tRNA in the </a:t>
            </a:r>
            <a:r>
              <a:rPr lang="en-US" altLang="x-none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P</a:t>
            </a: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site.</a:t>
            </a:r>
            <a:endParaRPr lang="en-US" altLang="x-none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609600" indent="-6096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This frees the polypeptide and the translation complex disassembles </a:t>
            </a:r>
            <a:r>
              <a:rPr lang="" altLang="x-none" sz="2000" dirty="0">
                <a:solidFill>
                  <a:srgbClr val="000000"/>
                </a:solidFill>
              </a:rPr>
              <a:t>يتفكك</a:t>
            </a: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. </a:t>
            </a:r>
            <a:endParaRPr lang="en-US" altLang="x-none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0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charRg st="0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152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charRg st="152" end="2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280" end="3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charRg st="280" end="3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idx="1"/>
          </p:nvPr>
        </p:nvSpPr>
        <p:spPr>
          <a:xfrm>
            <a:off x="241300" y="1235075"/>
            <a:ext cx="8610600" cy="1754188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A ribosome requires less than a minute to translate an average-sized mRNA into a polypeptide. 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Multiple ribosomes, </a:t>
            </a:r>
            <a:r>
              <a:rPr lang="en-US" altLang="en-US" sz="2000" b="1" dirty="0">
                <a:solidFill>
                  <a:srgbClr val="0000FF"/>
                </a:solidFill>
              </a:rPr>
              <a:t>polyribosomes</a:t>
            </a:r>
            <a:r>
              <a:rPr lang="en-US" altLang="en-US" sz="2000" dirty="0">
                <a:solidFill>
                  <a:srgbClr val="000000"/>
                </a:solidFill>
              </a:rPr>
              <a:t>, may trail along the same mRNA.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Thus, a single mRNA is used to make </a:t>
            </a:r>
            <a:r>
              <a:rPr lang="en-US" altLang="en-US" sz="2000" b="1" u="sng" dirty="0">
                <a:solidFill>
                  <a:srgbClr val="0000FF"/>
                </a:solidFill>
              </a:rPr>
              <a:t>many copies</a:t>
            </a:r>
            <a:r>
              <a:rPr lang="en-US" altLang="en-US" sz="2000" dirty="0">
                <a:solidFill>
                  <a:srgbClr val="000000"/>
                </a:solidFill>
              </a:rPr>
              <a:t> of a polypeptide simultaneously.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1">
            <a:lum bright="-12000" contrast="12000"/>
          </a:blip>
          <a:srcRect b="5963"/>
          <a:stretch>
            <a:fillRect/>
          </a:stretch>
        </p:blipFill>
        <p:spPr>
          <a:xfrm>
            <a:off x="76200" y="3200400"/>
            <a:ext cx="89916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 Box 7"/>
          <p:cNvSpPr txBox="1"/>
          <p:nvPr/>
        </p:nvSpPr>
        <p:spPr>
          <a:xfrm>
            <a:off x="1676400" y="373063"/>
            <a:ext cx="5257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Polyribosomes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:</a:t>
            </a:r>
            <a:endParaRPr lang="en-GB" alt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2"/>
    </p:custDataLst>
  </p:cSld>
  <p:clrMapOvr>
    <a:masterClrMapping/>
  </p:clrMapOvr>
  <p:transition spd="med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838200"/>
            <a:ext cx="5791200" cy="594360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533400" marR="0" lvl="0" indent="-5334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mRNA attaches to a ribosome at the AUG, which is the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start codon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This begins </a:t>
            </a:r>
            <a:r>
              <a:rPr kumimoji="0" lang="en-US" alt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translation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The transfer RNA (</a:t>
            </a:r>
            <a:r>
              <a:rPr kumimoji="0" lang="en-US" altLang="en-US" sz="20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tRNA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bonds with the correct amino acid and becomes “charged.” (in the cytoplasm)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The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tRNA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carries the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amino acid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the ribosome. Each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tRNA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has an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anticodon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whose bases are complementary to a codon on the mRNA strand. The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tRNA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brings the correct amino acid to the ribosome.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4) The ribosome moves along the mRNA and adds more amino acids to the growing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polypeptide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 protein.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5) The process continues until the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ribosome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reaches one of the three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stop codons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 the mRNA, and then the  ribosome falls off the mRNA.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6) The result is a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polypeptide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chain or protein that is ready for use in the cell.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3" name="Text Box 4"/>
          <p:cNvSpPr txBox="1"/>
          <p:nvPr/>
        </p:nvSpPr>
        <p:spPr>
          <a:xfrm>
            <a:off x="1524000" y="152400"/>
            <a:ext cx="655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Arial" panose="020B0604020202020204" pitchFamily="34" charset="0"/>
              </a:rPr>
              <a:t>Summary of mRNA Translation Mechanism</a:t>
            </a:r>
            <a:endParaRPr lang="en-US" altLang="en-US" sz="2400" b="1" u="sng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15364" name="Group 6"/>
          <p:cNvGrpSpPr/>
          <p:nvPr/>
        </p:nvGrpSpPr>
        <p:grpSpPr>
          <a:xfrm>
            <a:off x="6172200" y="838200"/>
            <a:ext cx="2667000" cy="5943600"/>
            <a:chOff x="3888" y="528"/>
            <a:chExt cx="1680" cy="3744"/>
          </a:xfrm>
        </p:grpSpPr>
        <p:pic>
          <p:nvPicPr>
            <p:cNvPr id="15365" name="Picture 5"/>
            <p:cNvPicPr>
              <a:picLocks noChangeAspect="1"/>
            </p:cNvPicPr>
            <p:nvPr/>
          </p:nvPicPr>
          <p:blipFill>
            <a:blip r:embed="rId1"/>
            <a:srcRect l="3773" b="8359"/>
            <a:stretch>
              <a:fillRect/>
            </a:stretch>
          </p:blipFill>
          <p:spPr>
            <a:xfrm>
              <a:off x="3888" y="1776"/>
              <a:ext cx="1680" cy="1254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15366" name="Picture 5"/>
            <p:cNvPicPr>
              <a:picLocks noChangeAspect="1"/>
            </p:cNvPicPr>
            <p:nvPr/>
          </p:nvPicPr>
          <p:blipFill>
            <a:blip r:embed="rId2"/>
            <a:srcRect t="5263" r="2942"/>
            <a:stretch>
              <a:fillRect/>
            </a:stretch>
          </p:blipFill>
          <p:spPr>
            <a:xfrm>
              <a:off x="3888" y="3072"/>
              <a:ext cx="1680" cy="1200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15367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8" y="528"/>
              <a:ext cx="1680" cy="1194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5368" name="Text Box 10"/>
            <p:cNvSpPr txBox="1"/>
            <p:nvPr/>
          </p:nvSpPr>
          <p:spPr>
            <a:xfrm>
              <a:off x="3888" y="528"/>
              <a:ext cx="192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en-US" altLang="en-US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9" name="Text Box 11"/>
            <p:cNvSpPr txBox="1"/>
            <p:nvPr/>
          </p:nvSpPr>
          <p:spPr>
            <a:xfrm>
              <a:off x="3888" y="1776"/>
              <a:ext cx="192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en-US" altLang="en-US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70" name="Text Box 12"/>
            <p:cNvSpPr txBox="1"/>
            <p:nvPr/>
          </p:nvSpPr>
          <p:spPr>
            <a:xfrm>
              <a:off x="3888" y="3744"/>
              <a:ext cx="192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endParaRPr lang="en-US" altLang="en-US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  <p:custDataLst>
      <p:tags r:id="rId4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charRg st="95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charRg st="95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charRg st="95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charRg st="198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charRg st="198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charRg st="198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charRg st="394" end="4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charRg st="394" end="4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charRg st="394" end="4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charRg st="496" end="6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charRg st="496" end="6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charRg st="496" end="6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charRg st="633" end="7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charRg st="633" end="7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charRg st="633" end="7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5410200" cy="6858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Animations: </a:t>
            </a: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RNA-translation</a:t>
            </a:r>
            <a:endParaRPr kumimoji="0" lang="en-US" alt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7" name="Picture 3" descr="aProteinSy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1905000"/>
            <a:ext cx="5181600" cy="273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2"/>
    </p:custDataLst>
  </p:cSld>
  <p:clrMapOvr>
    <a:masterClrMapping/>
  </p:clrMapOvr>
  <p:transition spd="med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pic>
        <p:nvPicPr>
          <p:cNvPr id="35846" name="Picture 6"/>
          <p:cNvPicPr>
            <a:picLocks noChangeAspect="1"/>
          </p:cNvPicPr>
          <p:nvPr/>
        </p:nvPicPr>
        <p:blipFill>
          <a:blip r:embed="rId1">
            <a:lum bright="-12000" contrast="18000"/>
          </a:blip>
          <a:srcRect t="3822" b="8815"/>
          <a:stretch>
            <a:fillRect/>
          </a:stretch>
        </p:blipFill>
        <p:spPr>
          <a:xfrm>
            <a:off x="3048000" y="3302000"/>
            <a:ext cx="6096000" cy="355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763000" cy="2305050"/>
          </a:xfrm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240030" indent="-24003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Mutations</a:t>
            </a:r>
            <a:r>
              <a:rPr lang="en-US" altLang="x-none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en-US" altLang="x-none" sz="1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are changes in the genetic material of a cell (or virus).</a:t>
            </a:r>
            <a:endParaRPr lang="en-US" altLang="x-none" sz="18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240030" indent="-24003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These include large-scale mutations in which long segments of DNA are affected (e.g., </a:t>
            </a:r>
            <a:r>
              <a:rPr lang="en-US" altLang="x-none" sz="18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translocations, duplications, and inversions</a:t>
            </a:r>
            <a:r>
              <a:rPr lang="en-US" altLang="x-none" sz="1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).</a:t>
            </a:r>
            <a:endParaRPr lang="en-US" altLang="x-none" sz="18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240030" indent="-240030" defTabSz="0" eaLnBrk="1" hangingPunct="1">
              <a:lnSpc>
                <a:spcPct val="90000"/>
              </a:lnSpc>
              <a:buClr>
                <a:srgbClr val="FF0000"/>
              </a:buClr>
              <a:buAutoNum type="romanUcPeriod"/>
              <a:tabLst>
                <a:tab pos="2743200" algn="l"/>
              </a:tabLst>
            </a:pPr>
            <a:r>
              <a:rPr lang="en-US" altLang="x-none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Point mutation </a:t>
            </a:r>
            <a:r>
              <a:rPr lang="" altLang="x-none" sz="2800" u="sng" dirty="0">
                <a:effectLst>
                  <a:outerShdw blurRad="38100" dist="38100" dir="2700000">
                    <a:srgbClr val="C0C0C0"/>
                  </a:outerShdw>
                </a:effectLst>
              </a:rPr>
              <a:t>طفرة موضعية</a:t>
            </a:r>
            <a:r>
              <a:rPr lang="en-US" altLang="x-none" sz="1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:                                                                                                 is a chemical change in just one base pair of a gene</a:t>
            </a:r>
            <a:r>
              <a:rPr lang="en-US" altLang="x-none" sz="1800" b="1" dirty="0">
                <a:effectLst>
                  <a:outerShdw blurRad="38100" dist="38100" dir="2700000">
                    <a:srgbClr val="C0C0C0"/>
                  </a:outerShdw>
                </a:effectLst>
              </a:rPr>
              <a:t>.</a:t>
            </a:r>
            <a:endParaRPr lang="en-US" altLang="x-none" sz="18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240030" indent="-24003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If these occur in cells producing gametes, they may be transmitted to future generations (offspring). </a:t>
            </a:r>
            <a:endParaRPr lang="en-US" altLang="x-none" sz="18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934200" cy="762000"/>
          </a:xfrm>
        </p:spPr>
        <p:txBody>
          <a:bodyPr vert="horz" wrap="square" lIns="91440" tIns="45720" rIns="91440" bIns="45720" numCol="1" anchor="ctr" anchorCtr="0" compatLnSpc="1"/>
          <a:p>
            <a:pPr algn="l" eaLnBrk="1" hangingPunct="1">
              <a:lnSpc>
                <a:spcPct val="80000"/>
              </a:lnSpc>
            </a:pPr>
            <a:r>
              <a:rPr lang="en-US" altLang="x-none" sz="28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Mutations: </a:t>
            </a:r>
            <a:r>
              <a:rPr lang="" altLang="x-none" sz="2000" dirty="0">
                <a:solidFill>
                  <a:schemeClr val="tx1"/>
                </a:solidFill>
              </a:rPr>
              <a:t>الطفرات </a:t>
            </a:r>
            <a:r>
              <a:rPr lang="en-US" altLang="x-none" sz="2000" dirty="0">
                <a:solidFill>
                  <a:schemeClr val="tx1"/>
                </a:solidFill>
              </a:rPr>
              <a:t>                                                                                  </a:t>
            </a:r>
            <a:r>
              <a:rPr lang="en-US" altLang="x-none" sz="24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They affect protein structure and function</a:t>
            </a:r>
            <a:endParaRPr lang="en-US" altLang="x-none" sz="2400" b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3451225"/>
            <a:ext cx="2667000" cy="3025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e.g.,</a:t>
            </a:r>
            <a:r>
              <a:rPr kumimoji="0" lang="en-US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sickle-cell disease is caused by a mutation of a single base pair in the gene that codes for one of the polypeptides of hemoglobin. </a:t>
            </a:r>
            <a:endParaRPr kumimoji="0" lang="en-US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change in a single nucleotide from T to A in the DNA template leads to an abnormal protein.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5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2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68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charRg st="68" end="2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201" end="3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charRg st="201" end="3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379" end="4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charRg st="379" end="4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358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417638"/>
            <a:ext cx="4572000" cy="5287963"/>
          </a:xfrm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609600" indent="-6096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It is a point mutation that results in replacement of a pair of complimentary nucleotides with another nucleotide pair.</a:t>
            </a: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609600" indent="-609600" defTabSz="0" eaLnBrk="1" hangingPunct="1">
              <a:buClr>
                <a:srgbClr val="FF0000"/>
              </a:buClr>
              <a:buAutoNum type="alphaLcParenR"/>
              <a:tabLst>
                <a:tab pos="2743200" algn="l"/>
              </a:tabLst>
            </a:pPr>
            <a:r>
              <a:rPr lang="en-US" altLang="en-US" sz="1800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Silent mutation: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some base-pair substitutions (</a:t>
            </a:r>
            <a:r>
              <a:rPr lang="en-US" altLang="en-US" sz="1600" b="1" dirty="0">
                <a:solidFill>
                  <a:srgbClr val="0000FF"/>
                </a:solidFill>
              </a:rPr>
              <a:t>point mutation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) have little or no impact </a:t>
            </a:r>
            <a:r>
              <a:rPr lang="" altLang="en-US" sz="1600" dirty="0">
                <a:solidFill>
                  <a:srgbClr val="000000"/>
                </a:solidFill>
              </a:rPr>
              <a:t>تأثير واضح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on protein function which lead to switches from one amino acid to another with similar properties.</a:t>
            </a: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609600" indent="-609600" defTabSz="0" eaLnBrk="1" hangingPunct="1">
              <a:buClr>
                <a:srgbClr val="FF0000"/>
              </a:buClr>
              <a:buNone/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Other base-pair substitutions cause a detectable change </a:t>
            </a:r>
            <a:r>
              <a:rPr lang="" altLang="en-US" sz="1600" dirty="0">
                <a:solidFill>
                  <a:srgbClr val="000000"/>
                </a:solidFill>
              </a:rPr>
              <a:t>تغيير ملحوظ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in a protein which impact</a:t>
            </a:r>
            <a:r>
              <a:rPr lang="" altLang="en-US" sz="1600" dirty="0">
                <a:solidFill>
                  <a:srgbClr val="000000"/>
                </a:solidFill>
              </a:rPr>
              <a:t>يؤثر على 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function. 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609600" indent="-609600" defTabSz="0" eaLnBrk="1" hangingPunct="1">
              <a:buClr>
                <a:srgbClr val="FF0000"/>
              </a:buClr>
              <a:buAutoNum type="alphaLcParenR" startAt="2"/>
              <a:tabLst>
                <a:tab pos="2743200" algn="l"/>
              </a:tabLst>
            </a:pPr>
            <a:r>
              <a:rPr lang="en-US" altLang="en-US" sz="1800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Missense mutations: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a point mutation that still code for an amino acid but change the resulting protein.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609600" indent="-609600" defTabSz="0" eaLnBrk="1" hangingPunct="1">
              <a:buClr>
                <a:srgbClr val="FF0000"/>
              </a:buClr>
              <a:buAutoNum type="alphaLcParenR" startAt="2"/>
              <a:tabLst>
                <a:tab pos="2743200" algn="l"/>
              </a:tabLst>
            </a:pPr>
            <a:r>
              <a:rPr lang="en-US" altLang="en-US" sz="1800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Nonsense mutations: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change an amino acid codon into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a stop codon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, nearly always leading to a </a:t>
            </a:r>
            <a:r>
              <a:rPr lang="en-US" altLang="en-US" sz="1600" b="1" u="sng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nonfunctional protein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" altLang="en-US" sz="1600" dirty="0">
                <a:solidFill>
                  <a:srgbClr val="000000"/>
                </a:solidFill>
              </a:rPr>
              <a:t>بروتين غير وظيف</a:t>
            </a:r>
            <a:r>
              <a:rPr lang="ar-SA" altLang="en-US" sz="1600" dirty="0">
                <a:solidFill>
                  <a:srgbClr val="000000"/>
                </a:solidFill>
              </a:rPr>
              <a:t>ي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.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371600" y="228600"/>
            <a:ext cx="7086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20000"/>
              </a:spcBef>
              <a:buClr>
                <a:srgbClr val="339933"/>
              </a:buClr>
            </a:pP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A)- Base-pair substitution </a:t>
            </a:r>
            <a:r>
              <a:rPr lang="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إستبدال زوج من القواعد</a:t>
            </a:r>
            <a:endParaRPr lang="en-GB" altLang="en-US" sz="20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1">
            <a:lum bright="-12000" contrast="18000"/>
          </a:blip>
          <a:srcRect b="3333"/>
          <a:stretch>
            <a:fillRect/>
          </a:stretch>
        </p:blipFill>
        <p:spPr>
          <a:xfrm>
            <a:off x="4594225" y="1066800"/>
            <a:ext cx="4549775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8439" name="Picture 8"/>
          <p:cNvPicPr>
            <a:picLocks noChangeAspect="1"/>
          </p:cNvPicPr>
          <p:nvPr/>
        </p:nvPicPr>
        <p:blipFill>
          <a:blip r:embed="rId2"/>
          <a:srcRect l="18588" t="8064" r="4047"/>
          <a:stretch>
            <a:fillRect/>
          </a:stretch>
        </p:blipFill>
        <p:spPr>
          <a:xfrm>
            <a:off x="22225" y="42863"/>
            <a:ext cx="971550" cy="1066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charRg st="120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charRg st="120" end="3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charRg st="318" end="4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charRg st="318" end="4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charRg st="433" end="5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charRg st="433" end="5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charRg st="538" end="6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0">
                                            <p:txEl>
                                              <p:charRg st="538" end="6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527175"/>
            <a:ext cx="4572000" cy="4873625"/>
          </a:xfrm>
        </p:spPr>
        <p:txBody>
          <a:bodyPr vert="horz" wrap="square" lIns="91440" tIns="45720" rIns="91440" bIns="45720" numCol="1" anchor="t" anchorCtr="0" compatLnSpc="1">
            <a:spAutoFit/>
          </a:bodyPr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It is a mutation in which additions or losses of nucleotide pairs occurs and causes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Frameshift </a:t>
            </a:r>
            <a:r>
              <a:rPr lang="" altLang="en-US" sz="1800" b="1" dirty="0"/>
              <a:t>إزاحة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mutation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These have a disastrous </a:t>
            </a:r>
            <a:r>
              <a:rPr lang="" altLang="en-US" sz="1800" dirty="0">
                <a:effectLst>
                  <a:outerShdw blurRad="38100" dist="38100" dir="2700000">
                    <a:srgbClr val="C0C0C0"/>
                  </a:outerShdw>
                </a:effectLst>
              </a:rPr>
              <a:t>كارث</a:t>
            </a:r>
            <a:r>
              <a:rPr lang="ar-SA" altLang="en-US" sz="1800" dirty="0">
                <a:effectLst>
                  <a:outerShdw blurRad="38100" dist="38100" dir="2700000">
                    <a:srgbClr val="C0C0C0"/>
                  </a:outerShdw>
                </a:effectLst>
              </a:rPr>
              <a:t>ي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effect on the resulting protein</a:t>
            </a:r>
            <a:endParaRPr lang="en-US" altLang="en-US" sz="1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lvl="1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When frameshift occurs, all the nucleotides downstream of the deletion or insertion will be improperly grouped into new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codons.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The result will be extensive missense, ending sooner or later in nonsense -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premature termination </a:t>
            </a:r>
            <a:r>
              <a:rPr lang="" altLang="en-US" sz="1800" dirty="0"/>
              <a:t>وقف مبكر للترجمة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. </a:t>
            </a:r>
            <a:endParaRPr lang="en-US" altLang="en-US" sz="18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43000" y="76200"/>
            <a:ext cx="7086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B)- Insertions and deletions </a:t>
            </a:r>
            <a:r>
              <a:rPr lang="" altLang="en-US" sz="20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إضافة أو حزف قواعد</a:t>
            </a:r>
            <a:endParaRPr lang="en-GB" altLang="en-US" sz="28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9461" name="Picture 5"/>
          <p:cNvPicPr>
            <a:picLocks noChangeAspect="1"/>
          </p:cNvPicPr>
          <p:nvPr/>
        </p:nvPicPr>
        <p:blipFill>
          <a:blip r:embed="rId1">
            <a:lum bright="-12000" contrast="12000"/>
          </a:blip>
          <a:srcRect b="4443"/>
          <a:stretch>
            <a:fillRect/>
          </a:stretch>
        </p:blipFill>
        <p:spPr>
          <a:xfrm>
            <a:off x="4718050" y="1143000"/>
            <a:ext cx="434975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9463" name="Picture 9"/>
          <p:cNvPicPr>
            <a:picLocks noChangeAspect="1"/>
          </p:cNvPicPr>
          <p:nvPr/>
        </p:nvPicPr>
        <p:blipFill>
          <a:blip r:embed="rId2"/>
          <a:srcRect l="18588" t="8064" r="4047"/>
          <a:stretch>
            <a:fillRect/>
          </a:stretch>
        </p:blipFill>
        <p:spPr>
          <a:xfrm>
            <a:off x="22225" y="42863"/>
            <a:ext cx="971550" cy="1066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med"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2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77800"/>
            <a:ext cx="8839200" cy="6527800"/>
          </a:xfrm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609600" indent="-6096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Mutations can occur in a number of ways.</a:t>
            </a:r>
            <a:endParaRPr lang="en-US" altLang="x-none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990600" lvl="1" indent="-5334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Errors can occur during DNA replication, DNA repair, or DNA recombination.</a:t>
            </a:r>
            <a:endParaRPr lang="en-US" altLang="x-none" sz="18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990600" lvl="1" indent="-5334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These can lead to base-pair substitutions, insertions, or deletions, as well as mutations affecting longer stretches of DNA.</a:t>
            </a:r>
            <a:endParaRPr lang="en-US" altLang="x-none" sz="18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990600" lvl="1" indent="-5334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These are called </a:t>
            </a:r>
            <a:r>
              <a:rPr lang="en-US" altLang="x-none" sz="1800" b="1" i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spontaneous mutations.</a:t>
            </a:r>
            <a:endParaRPr lang="en-US" altLang="x-none" sz="12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990600" lvl="1" indent="-533400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x-none" sz="12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609600" indent="-609600" defTabSz="0" eaLnBrk="1" hangingPunct="1">
              <a:buClr>
                <a:srgbClr val="FF0000"/>
              </a:buClr>
              <a:tabLst>
                <a:tab pos="2743200" algn="l"/>
              </a:tabLst>
            </a:pPr>
            <a:r>
              <a:rPr lang="en-US" altLang="x-none" sz="2400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Mutagens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" altLang="x-none" sz="2000" dirty="0"/>
              <a:t>مُسـببات الطفرات</a:t>
            </a:r>
            <a:r>
              <a:rPr lang="en-US" altLang="x-none" sz="2400" b="1" dirty="0">
                <a:effectLst>
                  <a:outerShdw blurRad="38100" dist="38100" dir="2700000">
                    <a:srgbClr val="C0C0C0"/>
                  </a:outerShdw>
                </a:effectLst>
              </a:rPr>
              <a:t>:</a:t>
            </a: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                                                                                                       are chemical or physical agents that interact with </a:t>
            </a:r>
            <a:r>
              <a:rPr lang="" altLang="x-none" sz="2000" dirty="0">
                <a:solidFill>
                  <a:srgbClr val="000000"/>
                </a:solidFill>
              </a:rPr>
              <a:t>تتفاعل مع</a:t>
            </a: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DNA to cause mutations.</a:t>
            </a:r>
            <a:endParaRPr lang="en-US" altLang="x-none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609600" indent="-609600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x-none" sz="14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609600" indent="-609600" defTabSz="0" eaLnBrk="1" hangingPunct="1">
              <a:buClr>
                <a:schemeClr val="tx1"/>
              </a:buClr>
              <a:buAutoNum type="arabicPeriod"/>
              <a:tabLst>
                <a:tab pos="2743200" algn="l"/>
              </a:tabLst>
            </a:pPr>
            <a:r>
              <a:rPr lang="en-US" altLang="x-none" sz="2000" b="1" u="sng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Physical agents</a:t>
            </a: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include high-energy radiation like </a:t>
            </a:r>
            <a:r>
              <a:rPr lang="en-US" altLang="x-none"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X-rays</a:t>
            </a: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and </a:t>
            </a:r>
            <a:r>
              <a:rPr lang="en-US" altLang="x-none"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ultraviolet light</a:t>
            </a: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" altLang="x-none" sz="2000" dirty="0">
                <a:solidFill>
                  <a:srgbClr val="000000"/>
                </a:solidFill>
              </a:rPr>
              <a:t>الأشعة فوق البنفسجية</a:t>
            </a: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.</a:t>
            </a:r>
            <a:endParaRPr lang="en-US" altLang="x-none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609600" indent="-609600" defTabSz="0" eaLnBrk="1" hangingPunct="1">
              <a:buClr>
                <a:schemeClr val="tx1"/>
              </a:buClr>
              <a:buNone/>
              <a:tabLst>
                <a:tab pos="2743200" algn="l"/>
              </a:tabLst>
            </a:pPr>
            <a:endParaRPr lang="en-US" altLang="x-none" sz="12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609600" indent="-609600" defTabSz="0" eaLnBrk="1" hangingPunct="1">
              <a:buClr>
                <a:schemeClr val="tx1"/>
              </a:buClr>
              <a:buAutoNum type="arabicPeriod" startAt="2"/>
              <a:tabLst>
                <a:tab pos="2743200" algn="l"/>
              </a:tabLst>
            </a:pPr>
            <a:r>
              <a:rPr lang="en-US" altLang="x-none" sz="2000" b="1" u="sng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Chemical agents</a:t>
            </a:r>
            <a:r>
              <a:rPr lang="en-US" altLang="x-none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may operate in several ways.</a:t>
            </a:r>
            <a:endParaRPr lang="en-US" altLang="x-none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990600" lvl="1" indent="-5334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Some chemicals are base analogues that may be substituted into DNA, but that pair incorrectly during DNA replication.</a:t>
            </a:r>
            <a:endParaRPr lang="en-US" altLang="x-none" sz="18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990600" lvl="1" indent="-5334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Other mutagens interfere with DNA replication by inserting into DNA and distorting the double helix. </a:t>
            </a:r>
            <a:endParaRPr lang="en-US" altLang="x-none" sz="18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990600" lvl="1" indent="-5334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Still others cause chemical changes in bases that change their pairing properties.  </a:t>
            </a:r>
            <a:endParaRPr lang="en-US" altLang="x-none" sz="18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41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034">
                                            <p:txEl>
                                              <p:charRg st="41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116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34">
                                            <p:txEl>
                                              <p:charRg st="116" end="2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241" end="2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34">
                                            <p:txEl>
                                              <p:charRg st="241" end="2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282" end="4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charRg st="282" end="4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498" end="6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034">
                                            <p:txEl>
                                              <p:charRg st="498" end="6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601" end="6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034">
                                            <p:txEl>
                                              <p:charRg st="601" end="6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646" end="7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034">
                                            <p:txEl>
                                              <p:charRg st="646" end="7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764" end="8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034">
                                            <p:txEl>
                                              <p:charRg st="764" end="8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866" end="9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034">
                                            <p:txEl>
                                              <p:charRg st="866" end="9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  <a:ln/>
        </p:spPr>
        <p:txBody>
          <a:bodyPr vert="horz" wrap="square" lIns="91440" tIns="45720" rIns="91440" bIns="45720" anchor="t"/>
          <a:p>
            <a:r>
              <a:rPr lang="en-US" altLang="en-US" b="1" u="sng" dirty="0">
                <a:solidFill>
                  <a:schemeClr val="tx1"/>
                </a:solidFill>
              </a:rPr>
              <a:t>Objectives</a:t>
            </a:r>
            <a:endParaRPr lang="en-US" altLang="en-US" b="1" u="sng" dirty="0">
              <a:solidFill>
                <a:schemeClr val="tx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29713" cy="5410200"/>
          </a:xfrm>
          <a:ln/>
        </p:spPr>
        <p:txBody>
          <a:bodyPr vert="horz" wrap="square" lIns="91440" tIns="45720" rIns="91440" bIns="45720" anchor="t"/>
          <a:p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Synthesis of Protein.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is the RNA-directed synthesis of a polypeptide: </a:t>
            </a:r>
            <a:r>
              <a:rPr lang="en-US" altLang="x-non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</a:t>
            </a:r>
            <a:endParaRPr lang="en-US" altLang="x-none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Components of Translation.</a:t>
            </a:r>
            <a:endParaRPr lang="en-US" altLang="x-non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x-non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and Function of Transfer RNA.</a:t>
            </a:r>
            <a:endParaRPr lang="en-US" altLang="x-none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x-none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Ribosomes.</a:t>
            </a:r>
            <a:endParaRPr lang="en-US" altLang="x-none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 occurs in three stages:</a:t>
            </a:r>
            <a:b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1- initiation of translation</a:t>
            </a:r>
            <a:b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2- elongation of polypeptide chain</a:t>
            </a:r>
            <a:b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3- termination of translation</a:t>
            </a:r>
            <a:endParaRPr lang="en-US" altLang="x-non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polyribosomes .</a:t>
            </a:r>
            <a:endParaRPr lang="en-US" altLang="x-non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Mutations </a:t>
            </a:r>
            <a:endParaRPr lang="en-US" altLang="x-non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mutations </a:t>
            </a:r>
            <a:endParaRPr lang="en-US" altLang="x-non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single nucleotide-pair substitutions</a:t>
            </a:r>
            <a:endParaRPr lang="en-US" altLang="x-non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(2) nucleotide-pair insertions or deletions.</a:t>
            </a:r>
            <a:endParaRPr lang="en-US" altLang="x-non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x-none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r>
              <a:rPr lang="en-US" altLang="en-US" u="sng" dirty="0"/>
              <a:t>Reference</a:t>
            </a:r>
            <a:endParaRPr lang="en-US" altLang="en-US" u="sng" dirty="0"/>
          </a:p>
        </p:txBody>
      </p:sp>
      <p:sp>
        <p:nvSpPr>
          <p:cNvPr id="21507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pic>
        <p:nvPicPr>
          <p:cNvPr id="21508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487488"/>
            <a:ext cx="3906837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"/>
          <p:cNvPicPr>
            <a:picLocks noChangeAspect="1"/>
          </p:cNvPicPr>
          <p:nvPr/>
        </p:nvPicPr>
        <p:blipFill>
          <a:blip r:embed="rId2">
            <a:lum bright="-20001" contrast="20000"/>
          </a:blip>
          <a:stretch>
            <a:fillRect/>
          </a:stretch>
        </p:blipFill>
        <p:spPr>
          <a:xfrm>
            <a:off x="4419600" y="1828800"/>
            <a:ext cx="4495800" cy="3810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med"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6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0"/>
            <a:ext cx="8936038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1524000"/>
          </a:xfrm>
          <a:ln/>
        </p:spPr>
        <p:txBody>
          <a:bodyPr vert="horz" wrap="square" lIns="91440" tIns="45720" rIns="91440" bIns="45720" anchor="t"/>
          <a:p>
            <a:pPr algn="ctr">
              <a:buFont typeface="Wingdings" panose="05000000000000000000" pitchFamily="2" charset="2"/>
              <a:buNone/>
            </a:pPr>
            <a:r>
              <a:rPr lang="en-US" alt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altLang="en-US" sz="9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Slide Number Placeholder 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</p:spTree>
    <p:custDataLst>
      <p:tags r:id="rId2"/>
    </p:custDataLst>
  </p:cSld>
  <p:clrMapOvr>
    <a:masterClrMapping/>
  </p:clrMapOvr>
  <p:transition spd="med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8" name="Slide Number Placeholder 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4099" name="Rectangle 3"/>
          <p:cNvSpPr/>
          <p:nvPr/>
        </p:nvSpPr>
        <p:spPr>
          <a:xfrm>
            <a:off x="0" y="12700"/>
            <a:ext cx="9144000" cy="14478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00FFCC"/>
              </a:gs>
              <a:gs pos="100000">
                <a:srgbClr val="FFFF99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0" y="895350"/>
            <a:ext cx="4724400" cy="47625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B)- The Synthesis of Protein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95400" y="228600"/>
            <a:ext cx="6858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GENE TO PROTEIN</a:t>
            </a: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2" name="Picture 9"/>
          <p:cNvPicPr>
            <a:picLocks noChangeAspect="1"/>
          </p:cNvPicPr>
          <p:nvPr/>
        </p:nvPicPr>
        <p:blipFill>
          <a:blip r:embed="rId1">
            <a:lum bright="-12000" contrast="18000"/>
          </a:blip>
          <a:srcRect b="4466"/>
          <a:stretch>
            <a:fillRect/>
          </a:stretch>
        </p:blipFill>
        <p:spPr>
          <a:xfrm>
            <a:off x="4267200" y="1536700"/>
            <a:ext cx="4713288" cy="510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0"/>
          <p:cNvPicPr>
            <a:picLocks noChangeAspect="1"/>
          </p:cNvPicPr>
          <p:nvPr/>
        </p:nvPicPr>
        <p:blipFill>
          <a:blip r:embed="rId2"/>
          <a:srcRect l="4445" t="5183" r="4445" b="4103"/>
          <a:stretch>
            <a:fillRect/>
          </a:stretch>
        </p:blipFill>
        <p:spPr>
          <a:xfrm>
            <a:off x="0" y="2209800"/>
            <a:ext cx="4267200" cy="3643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Rectangle 12"/>
          <p:cNvSpPr/>
          <p:nvPr/>
        </p:nvSpPr>
        <p:spPr>
          <a:xfrm>
            <a:off x="76200" y="1549400"/>
            <a:ext cx="8915400" cy="51816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52400" y="6129338"/>
            <a:ext cx="762317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http://www.sumanasinc.com/webcontent/animations/content/translation.html</a:t>
            </a: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52400" y="6434138"/>
            <a:ext cx="8329613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http://highered.mcgraw-hill.com/sites/9834092339/student_view0/chapter15/mutation_by_base_substitution.html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 spd="med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2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pic>
        <p:nvPicPr>
          <p:cNvPr id="5123" name="Picture 5"/>
          <p:cNvPicPr>
            <a:picLocks noChangeAspect="1"/>
          </p:cNvPicPr>
          <p:nvPr/>
        </p:nvPicPr>
        <p:blipFill>
          <a:blip r:embed="rId1">
            <a:lum bright="-12000" contrast="18000"/>
          </a:blip>
          <a:srcRect b="4999"/>
          <a:stretch>
            <a:fillRect/>
          </a:stretch>
        </p:blipFill>
        <p:spPr>
          <a:xfrm>
            <a:off x="3886200" y="1143000"/>
            <a:ext cx="5076825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Rectangle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041900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process of translation, a cell sends a series of </a:t>
            </a:r>
            <a:r>
              <a:rPr lang="en-US" altLang="x-none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codons</a:t>
            </a: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along a </a:t>
            </a:r>
            <a:r>
              <a:rPr lang="en-US" altLang="x-none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molecule.</a:t>
            </a:r>
            <a:endParaRPr lang="en-US" altLang="x-non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x-non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RNA (</a:t>
            </a:r>
            <a:r>
              <a:rPr lang="en-US" altLang="x-none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tRNA</a:t>
            </a: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transfers amino acids from the cytoplasm to a ribosome.</a:t>
            </a:r>
            <a:endParaRPr lang="en-US" altLang="x-non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x-non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x-none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ribosome</a:t>
            </a: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adds each </a:t>
            </a:r>
            <a:b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 acid carried by tRNA to the growing end of the polypeptide chain.</a:t>
            </a:r>
            <a:endParaRPr lang="en-US" altLang="x-none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Text Box 6"/>
          <p:cNvSpPr txBox="1"/>
          <p:nvPr/>
        </p:nvSpPr>
        <p:spPr>
          <a:xfrm>
            <a:off x="838200" y="152400"/>
            <a:ext cx="7315200" cy="774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Translations is the RNA-directed synthesis of a polypeptide</a:t>
            </a:r>
            <a:endParaRPr lang="en-GB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2"/>
    </p:custDataLst>
  </p:cSld>
  <p:clrMapOvr>
    <a:masterClrMapping/>
  </p:clrMapOvr>
  <p:transition spd="med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6147" name="Rectangle 2"/>
          <p:cNvSpPr>
            <a:spLocks noGrp="1"/>
          </p:cNvSpPr>
          <p:nvPr>
            <p:ph idx="1"/>
          </p:nvPr>
        </p:nvSpPr>
        <p:spPr>
          <a:xfrm>
            <a:off x="152400" y="228600"/>
            <a:ext cx="3886200" cy="5576888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800" dirty="0">
                <a:solidFill>
                  <a:srgbClr val="000000"/>
                </a:solidFill>
              </a:rPr>
              <a:t>During translation, each type of tRNA links a mRNA codon with the appropriate amino acid.</a:t>
            </a:r>
            <a:endParaRPr lang="en-US" altLang="x-none" sz="1800" dirty="0">
              <a:solidFill>
                <a:srgbClr val="000000"/>
              </a:solidFill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800" dirty="0">
                <a:solidFill>
                  <a:srgbClr val="000000"/>
                </a:solidFill>
              </a:rPr>
              <a:t>Each tRNA arriving at the ribosome carries a specific amino acid at one end and has a specific nucleotide triplet, an </a:t>
            </a:r>
            <a:r>
              <a:rPr lang="en-US" altLang="x-none" sz="1800" dirty="0">
                <a:solidFill>
                  <a:srgbClr val="0000FF"/>
                </a:solidFill>
              </a:rPr>
              <a:t>anticodon</a:t>
            </a:r>
            <a:r>
              <a:rPr lang="en-US" altLang="x-none" sz="1800" dirty="0">
                <a:solidFill>
                  <a:srgbClr val="000000"/>
                </a:solidFill>
              </a:rPr>
              <a:t>, at the other end.</a:t>
            </a:r>
            <a:endParaRPr lang="en-US" altLang="x-none" sz="1800" dirty="0">
              <a:solidFill>
                <a:srgbClr val="000000"/>
              </a:solidFill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800" dirty="0">
                <a:solidFill>
                  <a:srgbClr val="000000"/>
                </a:solidFill>
              </a:rPr>
              <a:t>The </a:t>
            </a:r>
            <a:r>
              <a:rPr lang="en-US" altLang="x-none" sz="1800" dirty="0">
                <a:solidFill>
                  <a:srgbClr val="FF0000"/>
                </a:solidFill>
              </a:rPr>
              <a:t>anticodon</a:t>
            </a:r>
            <a:r>
              <a:rPr lang="en-US" altLang="x-none" sz="1800" dirty="0">
                <a:solidFill>
                  <a:srgbClr val="000000"/>
                </a:solidFill>
              </a:rPr>
              <a:t> base-pairs with a complementary codon on mRNA.</a:t>
            </a:r>
            <a:endParaRPr lang="en-US" altLang="x-none" sz="1800" dirty="0">
              <a:solidFill>
                <a:srgbClr val="000000"/>
              </a:solidFill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800" dirty="0">
                <a:solidFill>
                  <a:srgbClr val="0000FF"/>
                </a:solidFill>
              </a:rPr>
              <a:t>If the codon on mRNA is </a:t>
            </a:r>
            <a:r>
              <a:rPr lang="en-US" altLang="x-none" sz="1800" dirty="0">
                <a:solidFill>
                  <a:srgbClr val="FF0000"/>
                </a:solidFill>
              </a:rPr>
              <a:t>UUU</a:t>
            </a:r>
            <a:r>
              <a:rPr lang="en-US" altLang="x-none" sz="1800" dirty="0">
                <a:solidFill>
                  <a:srgbClr val="0000FF"/>
                </a:solidFill>
              </a:rPr>
              <a:t>, a tRNA with an </a:t>
            </a:r>
            <a:r>
              <a:rPr lang="en-US" altLang="x-none" sz="1800" dirty="0">
                <a:solidFill>
                  <a:srgbClr val="FF0000"/>
                </a:solidFill>
              </a:rPr>
              <a:t>AAA</a:t>
            </a:r>
            <a:r>
              <a:rPr lang="en-US" altLang="x-none" sz="1800" dirty="0">
                <a:solidFill>
                  <a:srgbClr val="0000FF"/>
                </a:solidFill>
              </a:rPr>
              <a:t> anticodon and carrying phenyalanine will bind to it.</a:t>
            </a:r>
            <a:endParaRPr lang="en-US" altLang="x-none" sz="1800" dirty="0">
              <a:solidFill>
                <a:srgbClr val="0000FF"/>
              </a:solidFill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800" dirty="0">
                <a:solidFill>
                  <a:srgbClr val="000000"/>
                </a:solidFill>
              </a:rPr>
              <a:t>Codon by codon, tRNAs deposit amino acids in the prescribed order and the ribosome joins them into a polypeptide chain.</a:t>
            </a:r>
            <a:endParaRPr lang="en-US" altLang="x-none" sz="1800" dirty="0">
              <a:solidFill>
                <a:srgbClr val="000000"/>
              </a:solidFill>
            </a:endParaRP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1">
            <a:lum bright="-12000" contrast="18000"/>
          </a:blip>
          <a:srcRect b="4999"/>
          <a:stretch>
            <a:fillRect/>
          </a:stretch>
        </p:blipFill>
        <p:spPr>
          <a:xfrm>
            <a:off x="3932238" y="76200"/>
            <a:ext cx="5211762" cy="647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239000" y="6507163"/>
            <a:ext cx="1676400" cy="27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1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Fig. 17.12, Page 314</a:t>
            </a:r>
            <a:endParaRPr kumimoji="0" lang="en-GB" sz="12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en-US" altLang="x-none" sz="3200" b="1" u="sng" dirty="0"/>
              <a:t>The Structure and Function of Transfer RNA</a:t>
            </a:r>
            <a:endParaRPr lang="en-US" altLang="x-none" sz="3200" b="1" u="sng" dirty="0"/>
          </a:p>
        </p:txBody>
      </p:sp>
      <p:sp>
        <p:nvSpPr>
          <p:cNvPr id="7171" name="Rectangle 2"/>
          <p:cNvSpPr>
            <a:spLocks noGrp="1"/>
          </p:cNvSpPr>
          <p:nvPr>
            <p:ph idx="1"/>
          </p:nvPr>
        </p:nvSpPr>
        <p:spPr>
          <a:xfrm>
            <a:off x="0" y="1600200"/>
            <a:ext cx="6324600" cy="4524375"/>
          </a:xfrm>
          <a:ln/>
        </p:spPr>
        <p:txBody>
          <a:bodyPr vert="horz" wrap="square" lIns="91440" tIns="45720" rIns="91440" bIns="45720" anchor="t">
            <a:spAutoFit/>
          </a:bodyPr>
          <a:p>
            <a:pPr marL="609600" indent="-6096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tRNA molecules:</a:t>
            </a: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transcribed from DNA in the nucleus.</a:t>
            </a:r>
            <a:endParaRPr lang="en-US" altLang="x-non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it reaches the cytoplasm, each tRNA is used repeatedly for the following functions:- </a:t>
            </a:r>
            <a:endParaRPr lang="en-US" altLang="x-non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 defTabSz="0" eaLnBrk="1" hangingPunct="1">
              <a:buClr>
                <a:srgbClr val="0000FF"/>
              </a:buClr>
              <a:buAutoNum type="arabicParenR"/>
              <a:tabLst>
                <a:tab pos="2743200" algn="l"/>
              </a:tabLst>
            </a:pPr>
            <a:r>
              <a:rPr lang="en-US" altLang="x-none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pick up its relevant amino acid in the cytosol, </a:t>
            </a:r>
            <a:endParaRPr lang="en-US" altLang="x-none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 defTabSz="0" eaLnBrk="1" hangingPunct="1">
              <a:buClr>
                <a:srgbClr val="0000FF"/>
              </a:buClr>
              <a:buAutoNum type="arabicParenR"/>
              <a:tabLst>
                <a:tab pos="2743200" algn="l"/>
              </a:tabLst>
            </a:pPr>
            <a:r>
              <a:rPr lang="en-US" altLang="x-none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deposit the amino acid at the ribosome </a:t>
            </a:r>
            <a:endParaRPr lang="en-US" altLang="x-none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 defTabSz="0" eaLnBrk="1" hangingPunct="1">
              <a:buClr>
                <a:srgbClr val="0000FF"/>
              </a:buClr>
              <a:buAutoNum type="arabicParenR"/>
              <a:tabLst>
                <a:tab pos="2743200" algn="l"/>
              </a:tabLst>
            </a:pPr>
            <a:r>
              <a:rPr lang="en-US" altLang="x-none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return to the cytosol to pick up another copy of that amino acid.</a:t>
            </a:r>
            <a:endParaRPr lang="en-US" altLang="x-none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x-non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anticodons</a:t>
            </a: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الشفرة المُعاكسة</a:t>
            </a:r>
            <a:r>
              <a:rPr lang="en-US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some tRNAs recognize more than one codon.</a:t>
            </a:r>
            <a:endParaRPr lang="en-US" altLang="x-none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1">
            <a:lum bright="-20001" contrast="20000"/>
          </a:blip>
          <a:stretch>
            <a:fillRect/>
          </a:stretch>
        </p:blipFill>
        <p:spPr>
          <a:xfrm>
            <a:off x="6781800" y="1600200"/>
            <a:ext cx="22860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Rectangle 3"/>
          <p:cNvSpPr/>
          <p:nvPr/>
        </p:nvSpPr>
        <p:spPr>
          <a:xfrm>
            <a:off x="6172200" y="5918200"/>
            <a:ext cx="2743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x-none" sz="1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17.15 </a:t>
            </a:r>
            <a:r>
              <a:rPr lang="en-US" altLang="x-none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transfer RNA (tRNA).</a:t>
            </a:r>
            <a:endParaRPr lang="en-US" altLang="x-none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idx="1"/>
          </p:nvPr>
        </p:nvSpPr>
        <p:spPr>
          <a:xfrm>
            <a:off x="381000" y="725488"/>
            <a:ext cx="8382000" cy="5543550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u="sng" dirty="0">
                <a:solidFill>
                  <a:srgbClr val="FF0000"/>
                </a:solidFill>
              </a:rPr>
              <a:t>Ribosomes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en-US" altLang="en-US" sz="2400" dirty="0"/>
              <a:t>the protein making machine</a:t>
            </a:r>
            <a:endParaRPr lang="en-US" altLang="en-US" sz="2400" dirty="0"/>
          </a:p>
          <a:p>
            <a:pPr defTabSz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defTabSz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     facilitate the coupling of the </a:t>
            </a:r>
            <a:r>
              <a:rPr lang="en-US" altLang="en-US" sz="2400" u="sng" dirty="0">
                <a:solidFill>
                  <a:srgbClr val="0000FF"/>
                </a:solidFill>
              </a:rPr>
              <a:t>tRNA anticodons with mRNA codons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defTabSz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  <a:p>
            <a:pPr lvl="1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Each ribosome has a </a:t>
            </a:r>
            <a:r>
              <a:rPr lang="en-US" altLang="en-US" sz="2000" dirty="0">
                <a:solidFill>
                  <a:srgbClr val="FF0000"/>
                </a:solidFill>
              </a:rPr>
              <a:t>large</a:t>
            </a:r>
            <a:r>
              <a:rPr lang="en-US" altLang="en-US" sz="2000" dirty="0">
                <a:solidFill>
                  <a:srgbClr val="000000"/>
                </a:solidFill>
              </a:rPr>
              <a:t> and a </a:t>
            </a:r>
            <a:r>
              <a:rPr lang="en-US" altLang="en-US" sz="2000" dirty="0">
                <a:solidFill>
                  <a:srgbClr val="FF0000"/>
                </a:solidFill>
              </a:rPr>
              <a:t>small subunit </a:t>
            </a:r>
            <a:r>
              <a:rPr lang="en-US" altLang="en-US" sz="2000" dirty="0"/>
              <a:t>formed in the nucleolus</a:t>
            </a:r>
            <a:r>
              <a:rPr lang="en-US" altLang="en-US" sz="2000" dirty="0">
                <a:solidFill>
                  <a:srgbClr val="000000"/>
                </a:solidFill>
              </a:rPr>
              <a:t>.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lvl="1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Ribosome is composed of proteins and ribosomal RNA (</a:t>
            </a:r>
            <a:r>
              <a:rPr lang="en-US" altLang="en-US" sz="2000" dirty="0">
                <a:solidFill>
                  <a:srgbClr val="FF0000"/>
                </a:solidFill>
              </a:rPr>
              <a:t>rRNA</a:t>
            </a:r>
            <a:r>
              <a:rPr lang="en-US" altLang="en-US" sz="2000" dirty="0">
                <a:solidFill>
                  <a:srgbClr val="000000"/>
                </a:solidFill>
              </a:rPr>
              <a:t>), the most abundant RNA in the cell.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lvl="1" defTabSz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2000" dirty="0">
              <a:solidFill>
                <a:srgbClr val="000000"/>
              </a:solidFill>
            </a:endParaRPr>
          </a:p>
          <a:p>
            <a:pPr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u="sng" dirty="0">
                <a:solidFill>
                  <a:srgbClr val="FF0000"/>
                </a:solidFill>
              </a:rPr>
              <a:t>rRNA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is transcribed in the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>
                <a:solidFill>
                  <a:srgbClr val="0000FF"/>
                </a:solidFill>
              </a:rPr>
              <a:t>nucleus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  <a:r>
              <a:rPr lang="en-US" altLang="en-US" sz="2000" dirty="0"/>
              <a:t>then bind to special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proteins to form the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>
                <a:solidFill>
                  <a:srgbClr val="0000FF"/>
                </a:solidFill>
              </a:rPr>
              <a:t>ribosomal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subunits in the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u="sng" dirty="0">
                <a:solidFill>
                  <a:srgbClr val="0000FF"/>
                </a:solidFill>
              </a:rPr>
              <a:t>nucleolus</a:t>
            </a:r>
            <a:r>
              <a:rPr lang="en-US" altLang="en-US" sz="2000" dirty="0">
                <a:solidFill>
                  <a:srgbClr val="000000"/>
                </a:solidFill>
              </a:rPr>
              <a:t>.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The subunits exit the nucleus </a:t>
            </a:r>
            <a:r>
              <a:rPr lang="en-US" altLang="en-US" sz="2000" i="1" dirty="0">
                <a:solidFill>
                  <a:srgbClr val="000000"/>
                </a:solidFill>
              </a:rPr>
              <a:t>via</a:t>
            </a:r>
            <a:r>
              <a:rPr lang="en-US" altLang="en-US" sz="2000" dirty="0">
                <a:solidFill>
                  <a:srgbClr val="000000"/>
                </a:solidFill>
              </a:rPr>
              <a:t> nuclear pores.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The </a:t>
            </a:r>
            <a:r>
              <a:rPr lang="en-US" altLang="en-US" sz="2000" dirty="0">
                <a:solidFill>
                  <a:srgbClr val="0000FF"/>
                </a:solidFill>
              </a:rPr>
              <a:t>large</a:t>
            </a:r>
            <a:r>
              <a:rPr lang="en-US" altLang="en-US" sz="2000" dirty="0">
                <a:solidFill>
                  <a:srgbClr val="000000"/>
                </a:solidFill>
              </a:rPr>
              <a:t> and </a:t>
            </a:r>
            <a:r>
              <a:rPr lang="en-US" altLang="en-US" sz="2000" dirty="0">
                <a:solidFill>
                  <a:srgbClr val="0000FF"/>
                </a:solidFill>
              </a:rPr>
              <a:t>small</a:t>
            </a:r>
            <a:r>
              <a:rPr lang="en-US" altLang="en-US" sz="2000" dirty="0">
                <a:solidFill>
                  <a:srgbClr val="000000"/>
                </a:solidFill>
              </a:rPr>
              <a:t> subunits join to form a </a:t>
            </a:r>
            <a:r>
              <a:rPr lang="en-US" altLang="en-US" sz="2000" dirty="0">
                <a:solidFill>
                  <a:srgbClr val="0000FF"/>
                </a:solidFill>
              </a:rPr>
              <a:t>functional ribosome</a:t>
            </a:r>
            <a:r>
              <a:rPr lang="en-US" altLang="en-US" sz="2000" dirty="0">
                <a:solidFill>
                  <a:srgbClr val="000000"/>
                </a:solidFill>
              </a:rPr>
              <a:t> only when they attach to an mRNA molecule.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lvl="1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13314" name="Rectangle 2"/>
          <p:cNvSpPr>
            <a:spLocks noGrp="1"/>
          </p:cNvSpPr>
          <p:nvPr>
            <p:ph idx="1"/>
          </p:nvPr>
        </p:nvSpPr>
        <p:spPr>
          <a:xfrm>
            <a:off x="76200" y="381000"/>
            <a:ext cx="9067800" cy="3022600"/>
          </a:xfrm>
          <a:ln/>
        </p:spPr>
        <p:txBody>
          <a:bodyPr vert="horz" wrap="square" lIns="91440" tIns="45720" rIns="91440" bIns="45720" anchor="t">
            <a:spAutoFit/>
          </a:bodyPr>
          <a:p>
            <a:pPr marL="609600" indent="-609600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Each ribosome has a binding site for mRNA and three binding sites for tRNA molecules.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990600" lvl="1" indent="-533400" defTabSz="0" eaLnBrk="1" hangingPunct="1">
              <a:buClr>
                <a:srgbClr val="FF0000"/>
              </a:buClr>
              <a:buAutoNum type="arabicParenR"/>
              <a:tabLst>
                <a:tab pos="2743200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The </a:t>
            </a:r>
            <a:r>
              <a:rPr lang="en-US" altLang="en-US" sz="2400" dirty="0">
                <a:solidFill>
                  <a:srgbClr val="FF0000"/>
                </a:solidFill>
              </a:rPr>
              <a:t>P site</a:t>
            </a:r>
            <a:r>
              <a:rPr lang="en-US" altLang="en-US" sz="2400" dirty="0">
                <a:solidFill>
                  <a:srgbClr val="000000"/>
                </a:solidFill>
              </a:rPr>
              <a:t> holds the tRNA carrying the growing polypeptide chain.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990600" lvl="1" indent="-533400" defTabSz="0" eaLnBrk="1" hangingPunct="1">
              <a:buClr>
                <a:srgbClr val="FF0000"/>
              </a:buClr>
              <a:buAutoNum type="arabicParenR"/>
              <a:tabLst>
                <a:tab pos="2743200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The </a:t>
            </a:r>
            <a:r>
              <a:rPr lang="en-US" altLang="en-US" sz="2400" dirty="0">
                <a:solidFill>
                  <a:srgbClr val="FF0000"/>
                </a:solidFill>
              </a:rPr>
              <a:t>A site</a:t>
            </a:r>
            <a:r>
              <a:rPr lang="en-US" altLang="en-US" sz="2400" dirty="0">
                <a:solidFill>
                  <a:srgbClr val="000000"/>
                </a:solidFill>
              </a:rPr>
              <a:t> carries the tRNA with the next amino acid.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990600" lvl="1" indent="-533400" defTabSz="0" eaLnBrk="1" hangingPunct="1">
              <a:buClr>
                <a:srgbClr val="FF0000"/>
              </a:buClr>
              <a:buAutoNum type="arabicParenR"/>
              <a:tabLst>
                <a:tab pos="2743200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The </a:t>
            </a:r>
            <a:r>
              <a:rPr lang="en-US" altLang="en-US" sz="2400" dirty="0">
                <a:solidFill>
                  <a:srgbClr val="FF0000"/>
                </a:solidFill>
              </a:rPr>
              <a:t>E site</a:t>
            </a:r>
            <a:r>
              <a:rPr lang="en-US" altLang="en-US" sz="2400" dirty="0">
                <a:solidFill>
                  <a:srgbClr val="000000"/>
                </a:solidFill>
              </a:rPr>
              <a:t> at which the discharged tRNA leave the ribosome.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1">
            <a:lum bright="-12000" contrast="18000"/>
          </a:blip>
          <a:srcRect l="7289" t="65396" r="6204" b="3355"/>
          <a:stretch>
            <a:fillRect/>
          </a:stretch>
        </p:blipFill>
        <p:spPr>
          <a:xfrm>
            <a:off x="5029200" y="3954463"/>
            <a:ext cx="3886200" cy="2462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/>
          <p:cNvPicPr>
            <a:picLocks noChangeAspect="1"/>
          </p:cNvPicPr>
          <p:nvPr/>
        </p:nvPicPr>
        <p:blipFill>
          <a:blip r:embed="rId1">
            <a:lum bright="-12000" contrast="18000"/>
          </a:blip>
          <a:srcRect l="8112" t="36385" r="5173" b="35979"/>
          <a:stretch>
            <a:fillRect/>
          </a:stretch>
        </p:blipFill>
        <p:spPr>
          <a:xfrm>
            <a:off x="228600" y="3968750"/>
            <a:ext cx="4495800" cy="2514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86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4">
                                            <p:txEl>
                                              <p:charRg st="86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152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charRg st="152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206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4">
                                            <p:txEl>
                                              <p:charRg st="206" end="2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1">
            <a:lum bright="-17999" contrast="30000"/>
          </a:blip>
          <a:srcRect l="1666" t="3978" b="10796"/>
          <a:stretch>
            <a:fillRect/>
          </a:stretch>
        </p:blipFill>
        <p:spPr>
          <a:xfrm>
            <a:off x="152400" y="3733800"/>
            <a:ext cx="8077200" cy="288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Rectangle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3389313"/>
          </a:xfrm>
          <a:ln/>
        </p:spPr>
        <p:txBody>
          <a:bodyPr vert="horz" wrap="square" lIns="91440" tIns="45720" rIns="91440" bIns="45720" anchor="t">
            <a:spAutoFit/>
          </a:bodyPr>
          <a:p>
            <a:pPr marL="381000" indent="-381000" defTabSz="0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 occurs in three stages:</a:t>
            </a:r>
            <a:b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x-none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initiation</a:t>
            </a:r>
            <a: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translation</a:t>
            </a:r>
            <a:b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x-none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elongation</a:t>
            </a:r>
            <a: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polypeptide chain</a:t>
            </a:r>
            <a:b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x-none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termination</a:t>
            </a:r>
            <a:r>
              <a:rPr lang="en-US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translation</a:t>
            </a:r>
            <a:endParaRPr lang="en-US" alt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defTabSz="0" eaLnBrk="1" hangingPunct="1">
              <a:lnSpc>
                <a:spcPct val="11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x-none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defTabSz="0" eaLnBrk="1" hangingPunct="1">
              <a:lnSpc>
                <a:spcPct val="90000"/>
              </a:lnSpc>
              <a:buClr>
                <a:srgbClr val="FF0000"/>
              </a:buClr>
              <a:buAutoNum type="arabicPeriod"/>
              <a:tabLst>
                <a:tab pos="2743200" algn="l"/>
              </a:tabLst>
            </a:pPr>
            <a:r>
              <a:rPr lang="en-US" altLang="x-none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Initiation</a:t>
            </a:r>
            <a:r>
              <a:rPr lang="en-US" altLang="x-none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x-non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brings together mRNA, a tRNA (with the first amino acid) and the two ribosomal subunits (large &amp; small).</a:t>
            </a:r>
            <a:endParaRPr lang="en-US" altLang="x-none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First, a small ribosomal subunit binds with mRNA and a special initiator tRNA, which carries </a:t>
            </a:r>
            <a:r>
              <a:rPr lang="en-US" altLang="x-none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methionine</a:t>
            </a:r>
            <a:r>
              <a:rPr lang="en-US" altLang="x-non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attaches to the </a:t>
            </a:r>
            <a:r>
              <a:rPr lang="en-US" altLang="x-none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codon</a:t>
            </a:r>
            <a:r>
              <a:rPr lang="en-US" altLang="x-non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x-non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x-none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Initiation factors</a:t>
            </a:r>
            <a:r>
              <a:rPr lang="en-US" altLang="x-non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bring in the large subunit such that the initiator tRNA occupies the </a:t>
            </a:r>
            <a:r>
              <a:rPr lang="en-US" altLang="x-non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x-none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site. </a:t>
            </a:r>
            <a:endParaRPr lang="en-US" altLang="x-none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5" name="Text Box 5"/>
          <p:cNvSpPr txBox="1"/>
          <p:nvPr/>
        </p:nvSpPr>
        <p:spPr>
          <a:xfrm>
            <a:off x="8077200" y="5562600"/>
            <a:ext cx="8636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1100" b="1" dirty="0">
                <a:latin typeface="Times" charset="0"/>
              </a:rPr>
              <a:t>Fig. 17.17</a:t>
            </a:r>
            <a:r>
              <a:rPr lang="en-US" altLang="en-US" sz="1300" b="1" dirty="0">
                <a:latin typeface="Times" charset="0"/>
              </a:rPr>
              <a:t>, Page 317</a:t>
            </a:r>
            <a:endParaRPr lang="en-US" altLang="en-US" sz="1800" dirty="0">
              <a:latin typeface="Times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76600" y="4283075"/>
            <a:ext cx="1676400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14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Guanosine triphosphate</a:t>
            </a:r>
            <a:endParaRPr kumimoji="0" lang="en-GB" sz="14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3400" y="4191000"/>
            <a:ext cx="1219200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14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Methionine</a:t>
            </a:r>
            <a:endParaRPr kumimoji="0" lang="en-GB" sz="14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0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charRg st="0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158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charRg st="158" end="3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387" end="5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charRg st="387" end="5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524" end="6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0">
                                            <p:txEl>
                                              <p:charRg st="524" end="6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4" grpId="0"/>
      <p:bldP spid="17415" grpId="0"/>
    </p:bldLst>
  </p:timing>
</p:sld>
</file>

<file path=ppt/tags/tag1.xml><?xml version="1.0" encoding="utf-8"?>
<p:tagLst xmlns:p="http://schemas.openxmlformats.org/presentationml/2006/main">
  <p:tag name="ARTICULATE_SLIDE_THUMBNAIL_REFRESH" val="1"/>
</p:tagLst>
</file>

<file path=ppt/tags/tag10.xml><?xml version="1.0" encoding="utf-8"?>
<p:tagLst xmlns:p="http://schemas.openxmlformats.org/presentationml/2006/main">
  <p:tag name="ARTICULATE_SLIDE_THUMBNAIL_REFRESH" val="1"/>
</p:tagLst>
</file>

<file path=ppt/tags/tag11.xml><?xml version="1.0" encoding="utf-8"?>
<p:tagLst xmlns:p="http://schemas.openxmlformats.org/presentationml/2006/main">
  <p:tag name="ARTICULATE_SLIDE_THUMBNAIL_REFRESH" val="1"/>
</p:tagLst>
</file>

<file path=ppt/tags/tag12.xml><?xml version="1.0" encoding="utf-8"?>
<p:tagLst xmlns:p="http://schemas.openxmlformats.org/presentationml/2006/main">
  <p:tag name="ARTICULATE_SLIDE_THUMBNAIL_REFRESH" val="1"/>
</p:tagLst>
</file>

<file path=ppt/tags/tag13.xml><?xml version="1.0" encoding="utf-8"?>
<p:tagLst xmlns:p="http://schemas.openxmlformats.org/presentationml/2006/main">
  <p:tag name="ARTICULATE_SLIDE_THUMBNAIL_REFRESH" val="1"/>
</p:tagLst>
</file>

<file path=ppt/tags/tag14.xml><?xml version="1.0" encoding="utf-8"?>
<p:tagLst xmlns:p="http://schemas.openxmlformats.org/presentationml/2006/main">
  <p:tag name="ARTICULATE_SLIDE_THUMBNAIL_REFRESH" val="1"/>
</p:tagLst>
</file>

<file path=ppt/tags/tag15.xml><?xml version="1.0" encoding="utf-8"?>
<p:tagLst xmlns:p="http://schemas.openxmlformats.org/presentationml/2006/main">
  <p:tag name="ARTICULATE_SLIDE_THUMBNAIL_REFRESH" val="1"/>
</p:tagLst>
</file>

<file path=ppt/tags/tag16.xml><?xml version="1.0" encoding="utf-8"?>
<p:tagLst xmlns:p="http://schemas.openxmlformats.org/presentationml/2006/main">
  <p:tag name="ARTICULATE_SLIDE_THUMBNAIL_REFRESH" val="1"/>
</p:tagLst>
</file>

<file path=ppt/tags/tag17.xml><?xml version="1.0" encoding="utf-8"?>
<p:tagLst xmlns:p="http://schemas.openxmlformats.org/presentationml/2006/main">
  <p:tag name="ARTICULATE_SLIDE_THUMBNAIL_REFRESH" val="1"/>
</p:tagLst>
</file>

<file path=ppt/tags/tag18.xml><?xml version="1.0" encoding="utf-8"?>
<p:tagLst xmlns:p="http://schemas.openxmlformats.org/presentationml/2006/main">
  <p:tag name="ARTICULATE_SLIDE_THUMBNAIL_REFRESH" val="1"/>
</p:tagLst>
</file>

<file path=ppt/tags/tag19.xml><?xml version="1.0" encoding="utf-8"?>
<p:tagLst xmlns:p="http://schemas.openxmlformats.org/presentationml/2006/main">
  <p:tag name="ARTICULATE_SLIDE_THUMBNAIL_REFRESH" val="1"/>
</p:tagLst>
</file>

<file path=ppt/tags/tag2.xml><?xml version="1.0" encoding="utf-8"?>
<p:tagLst xmlns:p="http://schemas.openxmlformats.org/presentationml/2006/main">
  <p:tag name="ARTICULATE_SLIDE_THUMBNAIL_REFRESH" val="1"/>
</p:tagLst>
</file>

<file path=ppt/tags/tag20.xml><?xml version="1.0" encoding="utf-8"?>
<p:tagLst xmlns:p="http://schemas.openxmlformats.org/presentationml/2006/main">
  <p:tag name="ARTICULATE_SLIDE_THUMBNAIL_REFRESH" val="1"/>
</p:tagLst>
</file>

<file path=ppt/tags/tag21.xml><?xml version="1.0" encoding="utf-8"?>
<p:tagLst xmlns:p="http://schemas.openxmlformats.org/presentationml/2006/main">
  <p:tag name="ARTICULATE_SLIDE_THUMBNAIL_REFRESH" val="1"/>
</p:tagLst>
</file>

<file path=ppt/tags/tag3.xml><?xml version="1.0" encoding="utf-8"?>
<p:tagLst xmlns:p="http://schemas.openxmlformats.org/presentationml/2006/main">
  <p:tag name="ARTICULATE_SLIDE_THUMBNAIL_REFRESH" val="1"/>
</p:tagLst>
</file>

<file path=ppt/tags/tag4.xml><?xml version="1.0" encoding="utf-8"?>
<p:tagLst xmlns:p="http://schemas.openxmlformats.org/presentationml/2006/main">
  <p:tag name="ARTICULATE_SLIDE_THUMBNAIL_REFRESH" val="1"/>
</p:tagLst>
</file>

<file path=ppt/tags/tag5.xml><?xml version="1.0" encoding="utf-8"?>
<p:tagLst xmlns:p="http://schemas.openxmlformats.org/presentationml/2006/main">
  <p:tag name="ARTICULATE_SLIDE_THUMBNAIL_REFRESH" val="1"/>
</p:tagLst>
</file>

<file path=ppt/tags/tag6.xml><?xml version="1.0" encoding="utf-8"?>
<p:tagLst xmlns:p="http://schemas.openxmlformats.org/presentationml/2006/main">
  <p:tag name="ARTICULATE_SLIDE_THUMBNAIL_REFRESH" val="1"/>
</p:tagLst>
</file>

<file path=ppt/tags/tag7.xml><?xml version="1.0" encoding="utf-8"?>
<p:tagLst xmlns:p="http://schemas.openxmlformats.org/presentationml/2006/main">
  <p:tag name="ARTICULATE_SLIDE_THUMBNAIL_REFRESH" val="1"/>
</p:tagLst>
</file>

<file path=ppt/tags/tag8.xml><?xml version="1.0" encoding="utf-8"?>
<p:tagLst xmlns:p="http://schemas.openxmlformats.org/presentationml/2006/main">
  <p:tag name="ARTICULATE_SLIDE_THUMBNAIL_REFRESH" val="1"/>
</p:tagLst>
</file>

<file path=ppt/tags/tag9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9056</Words>
  <Application>WPS Presentation</Application>
  <PresentationFormat/>
  <Paragraphs>205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SimSun</vt:lpstr>
      <vt:lpstr>Wingdings</vt:lpstr>
      <vt:lpstr>Impact</vt:lpstr>
      <vt:lpstr>FranklinGotTDemCon</vt:lpstr>
      <vt:lpstr>Times New Roman</vt:lpstr>
      <vt:lpstr>Times</vt:lpstr>
      <vt:lpstr>FranklinGotTDemCon</vt:lpstr>
      <vt:lpstr>Courier10 BT</vt:lpstr>
      <vt:lpstr>Microsoft YaHei</vt:lpstr>
      <vt:lpstr/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sameh</cp:lastModifiedBy>
  <cp:revision>180</cp:revision>
  <dcterms:created xsi:type="dcterms:W3CDTF">2006-04-17T06:19:58Z</dcterms:created>
  <dcterms:modified xsi:type="dcterms:W3CDTF">2018-01-22T20:08:51Z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3A14E7B8-F233-4B18-AC24-398BCEBF4C8F</vt:lpwstr>
  </property>
  <property fmtid="{D5CDD505-2E9C-101B-9397-08002B2CF9AE}" pid="3" name="ArticulatePath">
    <vt:lpwstr>Lecture 21</vt:lpwstr>
  </property>
  <property fmtid="{D5CDD505-2E9C-101B-9397-08002B2CF9AE}" pid="4" name="KSOProductBuildVer">
    <vt:lpwstr>1033-10.2.0.5978</vt:lpwstr>
  </property>
</Properties>
</file>