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5FA79-1A63-4CC9-830F-2FDE9E470ED3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4815B-335F-463C-B23C-9E2B73953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815B-335F-463C-B23C-9E2B739533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701BAD-CAB4-47CB-9FF8-FBE368097077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9B7BEF-A39D-4071-81E9-868C17AAF26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dirty="0" smtClean="0"/>
              <a:t>الدهون (اللبيدات) </a:t>
            </a:r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أبسط أنواع الدهون وأكثرها وفرة تلك المحتوية على أحماض </a:t>
            </a:r>
            <a:r>
              <a:rPr lang="ar-SA" sz="2800" dirty="0" err="1" smtClean="0">
                <a:cs typeface="+mj-cs"/>
              </a:rPr>
              <a:t>دهنية</a:t>
            </a:r>
            <a:r>
              <a:rPr lang="ar-SA" sz="2800" dirty="0" smtClean="0">
                <a:cs typeface="+mj-cs"/>
              </a:rPr>
              <a:t> كلبنة بناء هي الدهون المتعادلة وتسمى أيضاً الشحوم </a:t>
            </a:r>
            <a:r>
              <a:rPr lang="en-US" sz="2800" dirty="0" smtClean="0">
                <a:cs typeface="+mj-cs"/>
              </a:rPr>
              <a:t>fats</a:t>
            </a:r>
            <a:r>
              <a:rPr lang="ar-SA" sz="2800" dirty="0" smtClean="0">
                <a:cs typeface="+mj-cs"/>
              </a:rPr>
              <a:t> أو ثلاثي </a:t>
            </a:r>
            <a:r>
              <a:rPr lang="ar-SA" sz="2800" dirty="0" err="1" smtClean="0">
                <a:cs typeface="+mj-cs"/>
              </a:rPr>
              <a:t>الجليسريد</a:t>
            </a:r>
            <a:r>
              <a:rPr lang="ar-SA" sz="2800" dirty="0" smtClean="0">
                <a:cs typeface="+mj-cs"/>
              </a:rPr>
              <a:t> (أو ثلاثي </a:t>
            </a:r>
            <a:r>
              <a:rPr lang="ar-SA" sz="2800" dirty="0" err="1" smtClean="0">
                <a:cs typeface="+mj-cs"/>
              </a:rPr>
              <a:t>اسيل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الجليسرول</a:t>
            </a:r>
            <a:r>
              <a:rPr lang="ar-SA" sz="2800" dirty="0" smtClean="0">
                <a:cs typeface="+mj-cs"/>
              </a:rPr>
              <a:t>) سميت بالدهون المتعادلة لعدم وجود شحنات كهربائية متعادلة متبقية.</a:t>
            </a:r>
          </a:p>
          <a:p>
            <a:pPr algn="r" rtl="1"/>
            <a:r>
              <a:rPr lang="ar-SA" sz="2800" dirty="0" smtClean="0">
                <a:cs typeface="+mj-cs"/>
              </a:rPr>
              <a:t>هذه الدهون عبارة عن اشتراك كحول </a:t>
            </a:r>
            <a:r>
              <a:rPr lang="ar-SA" sz="2800" dirty="0" err="1" smtClean="0">
                <a:cs typeface="+mj-cs"/>
              </a:rPr>
              <a:t>الجليسرول</a:t>
            </a:r>
            <a:r>
              <a:rPr lang="ar-SA" sz="2800" dirty="0" smtClean="0">
                <a:cs typeface="+mj-cs"/>
              </a:rPr>
              <a:t> مع ثلاث جزيئات من الأحماض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يكون ثلاثي أسيل </a:t>
            </a:r>
            <a:r>
              <a:rPr lang="ar-SA" sz="2800" dirty="0" err="1" smtClean="0">
                <a:cs typeface="+mj-cs"/>
              </a:rPr>
              <a:t>الجليسرول</a:t>
            </a:r>
            <a:r>
              <a:rPr lang="ar-SA" sz="2800" dirty="0" smtClean="0">
                <a:cs typeface="+mj-cs"/>
              </a:rPr>
              <a:t> العناصر الرئيسية للدهون المخزونة والمستودعة لخلايا النبات والحيوان وخاصة الأنسجة والخلايا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للفقاريات.</a:t>
            </a:r>
          </a:p>
          <a:p>
            <a:pPr algn="r" rtl="1"/>
            <a:r>
              <a:rPr lang="ar-SA" sz="2800" dirty="0" smtClean="0">
                <a:cs typeface="+mj-cs"/>
              </a:rPr>
              <a:t>يوجد على هيئة أنواع كثيرة مختلفة معتمدة على حيوية وموقع الأحماض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الثلاثة المتصلة مع </a:t>
            </a:r>
            <a:r>
              <a:rPr lang="ar-SA" sz="2800" dirty="0" err="1" smtClean="0">
                <a:cs typeface="+mj-cs"/>
              </a:rPr>
              <a:t>الجليسرول</a:t>
            </a:r>
            <a:r>
              <a:rPr lang="ar-SA" sz="2800" dirty="0" smtClean="0">
                <a:cs typeface="+mj-cs"/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أ- ثلاثي أسيل </a:t>
            </a:r>
            <a:r>
              <a:rPr lang="ar-SA" dirty="0" err="1" smtClean="0"/>
              <a:t>الجليسرول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sz="2700" dirty="0" smtClean="0">
                <a:cs typeface="+mj-cs"/>
              </a:rPr>
              <a:t>الدهون التي تحتوي على </a:t>
            </a:r>
            <a:r>
              <a:rPr lang="ar-SA" sz="2700" b="1" dirty="0" smtClean="0">
                <a:cs typeface="+mj-cs"/>
              </a:rPr>
              <a:t>نوع واحد </a:t>
            </a:r>
            <a:r>
              <a:rPr lang="ar-SA" sz="2700" dirty="0" smtClean="0">
                <a:cs typeface="+mj-cs"/>
              </a:rPr>
              <a:t>من الحامض </a:t>
            </a:r>
            <a:r>
              <a:rPr lang="ar-SA" sz="2700" dirty="0" err="1" smtClean="0">
                <a:cs typeface="+mj-cs"/>
              </a:rPr>
              <a:t>الدهني</a:t>
            </a:r>
            <a:r>
              <a:rPr lang="ar-SA" sz="2700" dirty="0" smtClean="0">
                <a:cs typeface="+mj-cs"/>
              </a:rPr>
              <a:t> في المواقع الثلاثة تسمى </a:t>
            </a:r>
            <a:r>
              <a:rPr lang="ar-SA" sz="2700" b="1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بثلاثي أسيل </a:t>
            </a:r>
            <a:r>
              <a:rPr lang="ar-SA" sz="2700" b="1" dirty="0" err="1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الجليسرول</a:t>
            </a:r>
            <a:r>
              <a:rPr lang="ar-SA" sz="2700" b="1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 البسيط </a:t>
            </a:r>
            <a:r>
              <a:rPr lang="ar-SA" sz="2700" dirty="0" smtClean="0">
                <a:cs typeface="+mj-cs"/>
              </a:rPr>
              <a:t>(وتسمى نسبة للأحماض الدهنية التي تحتويها).</a:t>
            </a:r>
          </a:p>
          <a:p>
            <a:pPr lvl="1" algn="r" rtl="1"/>
            <a:r>
              <a:rPr lang="ar-SA" sz="2500" dirty="0" smtClean="0">
                <a:cs typeface="+mj-cs"/>
              </a:rPr>
              <a:t>مثال:</a:t>
            </a:r>
          </a:p>
          <a:p>
            <a:pPr lvl="2" algn="r" rtl="1"/>
            <a:r>
              <a:rPr lang="ar-SA" sz="2200" dirty="0" smtClean="0">
                <a:cs typeface="+mj-cs"/>
              </a:rPr>
              <a:t>ثلاثي بالمتين </a:t>
            </a:r>
            <a:r>
              <a:rPr lang="ar-SA" sz="2200" dirty="0" err="1" smtClean="0">
                <a:cs typeface="+mj-cs"/>
              </a:rPr>
              <a:t>الجليسرول</a:t>
            </a:r>
            <a:r>
              <a:rPr lang="ar-SA" sz="2200" dirty="0" smtClean="0">
                <a:cs typeface="+mj-cs"/>
              </a:rPr>
              <a:t> (ثلاثي </a:t>
            </a:r>
            <a:r>
              <a:rPr lang="ar-SA" sz="2200" dirty="0" err="1" smtClean="0">
                <a:cs typeface="+mj-cs"/>
              </a:rPr>
              <a:t>البالمتين</a:t>
            </a:r>
            <a:r>
              <a:rPr lang="ar-SA" sz="2200" dirty="0" smtClean="0">
                <a:cs typeface="+mj-cs"/>
              </a:rPr>
              <a:t>).</a:t>
            </a:r>
          </a:p>
          <a:p>
            <a:pPr lvl="2" algn="r" rtl="1"/>
            <a:r>
              <a:rPr lang="ar-SA" sz="2200" dirty="0" smtClean="0">
                <a:cs typeface="+mj-cs"/>
              </a:rPr>
              <a:t>ثلاثي </a:t>
            </a:r>
            <a:r>
              <a:rPr lang="ar-SA" sz="2200" dirty="0" err="1" smtClean="0">
                <a:cs typeface="+mj-cs"/>
              </a:rPr>
              <a:t>ستيرو</a:t>
            </a:r>
            <a:r>
              <a:rPr lang="ar-SA" sz="2200" dirty="0" smtClean="0">
                <a:cs typeface="+mj-cs"/>
              </a:rPr>
              <a:t> </a:t>
            </a:r>
            <a:r>
              <a:rPr lang="ar-SA" sz="2200" dirty="0" err="1" smtClean="0">
                <a:cs typeface="+mj-cs"/>
              </a:rPr>
              <a:t>الجليسرول</a:t>
            </a:r>
            <a:r>
              <a:rPr lang="ar-SA" sz="2200" dirty="0" smtClean="0">
                <a:cs typeface="+mj-cs"/>
              </a:rPr>
              <a:t> (ثلاثي </a:t>
            </a:r>
            <a:r>
              <a:rPr lang="ar-SA" sz="2200" dirty="0" err="1" smtClean="0">
                <a:cs typeface="+mj-cs"/>
              </a:rPr>
              <a:t>الستيرين</a:t>
            </a:r>
            <a:r>
              <a:rPr lang="ar-SA" sz="2200" dirty="0" smtClean="0">
                <a:cs typeface="+mj-cs"/>
              </a:rPr>
              <a:t>).</a:t>
            </a:r>
          </a:p>
          <a:p>
            <a:pPr lvl="2" algn="r" rtl="1"/>
            <a:r>
              <a:rPr lang="ar-SA" sz="2200" dirty="0" smtClean="0">
                <a:cs typeface="+mj-cs"/>
              </a:rPr>
              <a:t>ثلاثي أولين </a:t>
            </a:r>
            <a:r>
              <a:rPr lang="ar-SA" sz="2200" dirty="0" err="1" smtClean="0">
                <a:cs typeface="+mj-cs"/>
              </a:rPr>
              <a:t>الجليسرول</a:t>
            </a:r>
            <a:r>
              <a:rPr lang="ar-SA" sz="2200" dirty="0" smtClean="0">
                <a:cs typeface="+mj-cs"/>
              </a:rPr>
              <a:t> (ثلاثي الأوليين).</a:t>
            </a:r>
          </a:p>
          <a:p>
            <a:pPr algn="r" rtl="1"/>
            <a:r>
              <a:rPr lang="ar-SA" sz="2700" dirty="0" smtClean="0">
                <a:cs typeface="+mj-cs"/>
              </a:rPr>
              <a:t>الدهون التي تحتوي على </a:t>
            </a:r>
            <a:r>
              <a:rPr lang="ar-SA" sz="2700" b="1" dirty="0" smtClean="0">
                <a:cs typeface="+mj-cs"/>
              </a:rPr>
              <a:t>أكثر من نوع واحد </a:t>
            </a:r>
            <a:r>
              <a:rPr lang="ar-SA" sz="2700" dirty="0" smtClean="0">
                <a:cs typeface="+mj-cs"/>
              </a:rPr>
              <a:t>من الحامض </a:t>
            </a:r>
            <a:r>
              <a:rPr lang="ar-SA" sz="2700" dirty="0" err="1" smtClean="0">
                <a:cs typeface="+mj-cs"/>
              </a:rPr>
              <a:t>الدهني</a:t>
            </a:r>
            <a:r>
              <a:rPr lang="ar-SA" sz="2700" dirty="0" smtClean="0">
                <a:cs typeface="+mj-cs"/>
              </a:rPr>
              <a:t> في المواقع الثلاثة تسمى </a:t>
            </a:r>
            <a:r>
              <a:rPr lang="ar-SA" sz="2700" b="1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بثلاثي </a:t>
            </a:r>
            <a:r>
              <a:rPr lang="ar-SA" sz="2700" b="1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أسيل </a:t>
            </a:r>
            <a:r>
              <a:rPr lang="ar-SA" sz="2700" b="1" dirty="0" err="1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الجليسرول</a:t>
            </a:r>
            <a:r>
              <a:rPr lang="ar-SA" sz="2700" b="1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 المختلط</a:t>
            </a:r>
            <a:r>
              <a:rPr lang="ar-SA" sz="2700" dirty="0" smtClean="0">
                <a:cs typeface="+mj-cs"/>
              </a:rPr>
              <a:t>.</a:t>
            </a:r>
            <a:endParaRPr lang="en-US" sz="2700" dirty="0" smtClean="0">
              <a:cs typeface="+mj-cs"/>
            </a:endParaRPr>
          </a:p>
          <a:p>
            <a:pPr algn="r" rtl="1"/>
            <a:r>
              <a:rPr lang="ar-SA" sz="2700" dirty="0" smtClean="0">
                <a:cs typeface="+mj-cs"/>
              </a:rPr>
              <a:t>إن معظم الدهون الطبيعية هي عبارة عن خليط من ثلاثي أسيل </a:t>
            </a:r>
            <a:r>
              <a:rPr lang="ar-SA" sz="2700" dirty="0" err="1" smtClean="0">
                <a:cs typeface="+mj-cs"/>
              </a:rPr>
              <a:t>الجليسرول</a:t>
            </a:r>
            <a:r>
              <a:rPr lang="ar-SA" sz="2700" dirty="0" smtClean="0">
                <a:cs typeface="+mj-cs"/>
              </a:rPr>
              <a:t> البسيط والمختلط.</a:t>
            </a:r>
          </a:p>
          <a:p>
            <a:pPr algn="r" rtl="1"/>
            <a:r>
              <a:rPr lang="ar-SA" sz="2700" dirty="0" smtClean="0">
                <a:cs typeface="+mj-cs"/>
              </a:rPr>
              <a:t>أحادي وثنائي أسيل </a:t>
            </a:r>
            <a:r>
              <a:rPr lang="ar-SA" sz="2700" dirty="0" err="1" smtClean="0">
                <a:cs typeface="+mj-cs"/>
              </a:rPr>
              <a:t>الجليسرول</a:t>
            </a:r>
            <a:r>
              <a:rPr lang="ar-SA" sz="2700" dirty="0" smtClean="0">
                <a:cs typeface="+mj-cs"/>
              </a:rPr>
              <a:t> أكثر قابلية للذوبان من ثلاثي أسيل </a:t>
            </a:r>
            <a:r>
              <a:rPr lang="ar-SA" sz="2700" dirty="0" err="1" smtClean="0">
                <a:cs typeface="+mj-cs"/>
              </a:rPr>
              <a:t>الجليسرول</a:t>
            </a:r>
            <a:r>
              <a:rPr lang="ar-SA" sz="2700" dirty="0" smtClean="0">
                <a:cs typeface="+mj-cs"/>
              </a:rPr>
              <a:t> بسبب احتوائها على مجاميع </a:t>
            </a:r>
            <a:r>
              <a:rPr lang="ar-SA" sz="2700" dirty="0" err="1" smtClean="0">
                <a:cs typeface="+mj-cs"/>
              </a:rPr>
              <a:t>الهيدروكسيل</a:t>
            </a:r>
            <a:r>
              <a:rPr lang="ar-SA" sz="2700" dirty="0" smtClean="0">
                <a:cs typeface="+mj-cs"/>
              </a:rPr>
              <a:t> الحرة.</a:t>
            </a:r>
            <a:endParaRPr lang="en-US" sz="27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ثلاثي أسيل </a:t>
            </a:r>
            <a:r>
              <a:rPr lang="ar-SA" dirty="0" err="1" smtClean="0"/>
              <a:t>الجليسرول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ب- الشموع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عبارة عن </a:t>
            </a:r>
            <a:r>
              <a:rPr lang="ar-SA" dirty="0" err="1" smtClean="0">
                <a:cs typeface="+mj-cs"/>
              </a:rPr>
              <a:t>استرات</a:t>
            </a:r>
            <a:r>
              <a:rPr lang="ar-SA" dirty="0" smtClean="0">
                <a:cs typeface="+mj-cs"/>
              </a:rPr>
              <a:t> الأحماض </a:t>
            </a:r>
            <a:r>
              <a:rPr lang="ar-SA" dirty="0" err="1" smtClean="0">
                <a:cs typeface="+mj-cs"/>
              </a:rPr>
              <a:t>الدهنية</a:t>
            </a:r>
            <a:r>
              <a:rPr lang="ar-SA" dirty="0" smtClean="0">
                <a:cs typeface="+mj-cs"/>
              </a:rPr>
              <a:t> العالية (الأوزان الجزيئية عالية) مع سلسلة من الكحول الأحادية الكربوكسيل مزدوجة العدد.</a:t>
            </a:r>
          </a:p>
          <a:p>
            <a:pPr algn="r" rtl="1"/>
            <a:r>
              <a:rPr lang="ar-SA" dirty="0" smtClean="0">
                <a:cs typeface="+mj-cs"/>
              </a:rPr>
              <a:t>في النباتات تكون غطاء للأوراق والثمار لتغطيها من التغيرات الجوية.</a:t>
            </a:r>
          </a:p>
          <a:p>
            <a:pPr algn="r" rtl="1"/>
            <a:r>
              <a:rPr lang="ar-SA" dirty="0" smtClean="0">
                <a:cs typeface="+mj-cs"/>
              </a:rPr>
              <a:t>تكون كغطاء واق على البشرة والريش والفراء في الحيوانات.</a:t>
            </a:r>
          </a:p>
          <a:p>
            <a:pPr algn="r" rtl="1"/>
            <a:r>
              <a:rPr lang="ar-SA" dirty="0" smtClean="0">
                <a:cs typeface="+mj-cs"/>
              </a:rPr>
              <a:t>مثال:</a:t>
            </a:r>
          </a:p>
          <a:p>
            <a:pPr lvl="1" algn="r" rtl="1"/>
            <a:r>
              <a:rPr lang="ar-SA" sz="2600" dirty="0" smtClean="0">
                <a:cs typeface="+mj-cs"/>
              </a:rPr>
              <a:t>شمع عسل النحل: يتكون من استر حامض </a:t>
            </a:r>
            <a:r>
              <a:rPr lang="ar-SA" sz="2600" dirty="0" err="1" smtClean="0">
                <a:cs typeface="+mj-cs"/>
              </a:rPr>
              <a:t>البلميتك</a:t>
            </a:r>
            <a:r>
              <a:rPr lang="ar-SA" sz="2600" dirty="0" smtClean="0">
                <a:cs typeface="+mj-cs"/>
              </a:rPr>
              <a:t> (بالميتات </a:t>
            </a:r>
            <a:r>
              <a:rPr lang="ar-SA" sz="2600" dirty="0" err="1" smtClean="0">
                <a:cs typeface="+mj-cs"/>
              </a:rPr>
              <a:t>الميريسيل</a:t>
            </a:r>
            <a:r>
              <a:rPr lang="ar-SA" sz="2600" dirty="0" smtClean="0">
                <a:cs typeface="+mj-cs"/>
              </a:rPr>
              <a:t>) لسلسلة طويلة من كحول دهني.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الدهون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>
                <a:cs typeface="+mj-cs"/>
              </a:rPr>
              <a:t>عبارة عن مواد عضوية غير ذائبة بالماء.</a:t>
            </a:r>
          </a:p>
          <a:p>
            <a:pPr algn="r" rtl="1"/>
            <a:r>
              <a:rPr lang="ar-SA" dirty="0" smtClean="0">
                <a:cs typeface="+mj-cs"/>
              </a:rPr>
              <a:t>يمكن استخلاصها من الخلايا والأنسجة بواسطة مذيبات لا قطبية مثل </a:t>
            </a:r>
            <a:r>
              <a:rPr lang="ar-SA" dirty="0" err="1" smtClean="0">
                <a:cs typeface="+mj-cs"/>
              </a:rPr>
              <a:t>الكلوروفورم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الأيثر</a:t>
            </a:r>
            <a:r>
              <a:rPr lang="ar-SA" dirty="0" smtClean="0">
                <a:cs typeface="+mj-cs"/>
              </a:rPr>
              <a:t> ، والبنزين.</a:t>
            </a:r>
          </a:p>
          <a:p>
            <a:pPr algn="r" rtl="1"/>
            <a:r>
              <a:rPr lang="ar-SA" dirty="0" smtClean="0">
                <a:cs typeface="+mj-cs"/>
              </a:rPr>
              <a:t>الأحماض </a:t>
            </a:r>
            <a:r>
              <a:rPr lang="ar-SA" dirty="0" err="1" smtClean="0">
                <a:cs typeface="+mj-cs"/>
              </a:rPr>
              <a:t>الدهنية</a:t>
            </a:r>
            <a:r>
              <a:rPr lang="ar-SA" dirty="0" smtClean="0">
                <a:cs typeface="+mj-cs"/>
              </a:rPr>
              <a:t> عبارة عن سلسلة </a:t>
            </a:r>
            <a:r>
              <a:rPr lang="ar-SA" dirty="0" err="1" smtClean="0">
                <a:cs typeface="+mj-cs"/>
              </a:rPr>
              <a:t>هيدروكربونية</a:t>
            </a:r>
            <a:r>
              <a:rPr lang="ar-SA" dirty="0" smtClean="0">
                <a:cs typeface="+mj-cs"/>
              </a:rPr>
              <a:t> طويلة منتهية بمجموعة </a:t>
            </a:r>
            <a:r>
              <a:rPr lang="ar-SA" dirty="0" err="1" smtClean="0">
                <a:cs typeface="+mj-cs"/>
              </a:rPr>
              <a:t>كربوكسيل</a:t>
            </a:r>
            <a:r>
              <a:rPr lang="ar-SA" dirty="0" smtClean="0">
                <a:cs typeface="+mj-cs"/>
              </a:rPr>
              <a:t> (إما مشبعة أو غير مشبعة) ، صيغتها: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(CH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err="1" smtClean="0"/>
              <a:t>n</a:t>
            </a:r>
            <a:r>
              <a:rPr lang="en-US" dirty="0" err="1" smtClean="0"/>
              <a:t>COO</a:t>
            </a:r>
            <a:r>
              <a:rPr lang="en-US" baseline="30000" dirty="0" smtClean="0"/>
              <a:t>-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وظيفة الدهون:</a:t>
            </a:r>
          </a:p>
          <a:p>
            <a:pPr lvl="1" algn="r" rtl="1"/>
            <a:r>
              <a:rPr lang="ar-SA" sz="2600" dirty="0" smtClean="0">
                <a:cs typeface="+mj-cs"/>
              </a:rPr>
              <a:t>كعناصر تركيبية للأغشية.</a:t>
            </a:r>
          </a:p>
          <a:p>
            <a:pPr lvl="1" algn="r" rtl="1"/>
            <a:r>
              <a:rPr lang="ar-SA" sz="2600" dirty="0" smtClean="0">
                <a:cs typeface="+mj-cs"/>
              </a:rPr>
              <a:t>شكل من أشكال الطاقة المخزونة.</a:t>
            </a:r>
          </a:p>
          <a:p>
            <a:pPr lvl="1" algn="r" rtl="1"/>
            <a:r>
              <a:rPr lang="ar-SA" sz="2600" dirty="0" smtClean="0">
                <a:cs typeface="+mj-cs"/>
              </a:rPr>
              <a:t>كغطاء واقي لسطح العديد من الكائنات.</a:t>
            </a:r>
          </a:p>
          <a:p>
            <a:pPr lvl="1" algn="r" rtl="1"/>
            <a:r>
              <a:rPr lang="ar-SA" sz="2600" dirty="0" smtClean="0">
                <a:cs typeface="+mj-cs"/>
              </a:rPr>
              <a:t>أحد مكونات السطح الخارجي للخلية والمسئول عن تحديد نوعية الخلية.</a:t>
            </a:r>
          </a:p>
          <a:p>
            <a:pPr lvl="1" algn="r" rtl="1"/>
            <a:r>
              <a:rPr lang="ar-SA" sz="2600" dirty="0" smtClean="0">
                <a:cs typeface="+mj-cs"/>
              </a:rPr>
              <a:t>تدخل في تركيب </a:t>
            </a:r>
            <a:r>
              <a:rPr lang="ar-SA" sz="2600" dirty="0" err="1" smtClean="0">
                <a:cs typeface="+mj-cs"/>
              </a:rPr>
              <a:t>الهرمونات</a:t>
            </a:r>
            <a:r>
              <a:rPr lang="ar-SA" sz="2600" dirty="0" smtClean="0">
                <a:cs typeface="+mj-cs"/>
              </a:rPr>
              <a:t> والفيتامينات.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الأحماض </a:t>
            </a:r>
            <a:r>
              <a:rPr lang="ar-SA" dirty="0" err="1" smtClean="0"/>
              <a:t>الدهنية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عبارة عن أحماض </a:t>
            </a:r>
            <a:r>
              <a:rPr lang="ar-SA" sz="2800" dirty="0" err="1" smtClean="0">
                <a:cs typeface="+mj-cs"/>
              </a:rPr>
              <a:t>أليفاتية</a:t>
            </a:r>
            <a:r>
              <a:rPr lang="ar-SA" sz="2800" dirty="0" smtClean="0">
                <a:cs typeface="+mj-cs"/>
              </a:rPr>
              <a:t> طويلة السلسلة.</a:t>
            </a:r>
          </a:p>
          <a:p>
            <a:pPr algn="r" rtl="1"/>
            <a:r>
              <a:rPr lang="ar-SA" sz="2800" dirty="0" smtClean="0">
                <a:cs typeface="+mj-cs"/>
              </a:rPr>
              <a:t>الأحماض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أحادية </a:t>
            </a:r>
            <a:r>
              <a:rPr lang="ar-SA" sz="2800" dirty="0" err="1" smtClean="0">
                <a:cs typeface="+mj-cs"/>
              </a:rPr>
              <a:t>الكربوكسيل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الأحماض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الأكثر شيوعاً في الطبيعة هي الأحماض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ذات السلاسل الطويلة المستقيمة وتحتوي على عدد زوجي من </a:t>
            </a:r>
            <a:r>
              <a:rPr lang="ar-SA" sz="2800" dirty="0" err="1" smtClean="0">
                <a:cs typeface="+mj-cs"/>
              </a:rPr>
              <a:t>ذرات</a:t>
            </a:r>
            <a:r>
              <a:rPr lang="ar-SA" sz="2800" dirty="0" smtClean="0">
                <a:cs typeface="+mj-cs"/>
              </a:rPr>
              <a:t> الكربون.</a:t>
            </a:r>
          </a:p>
          <a:p>
            <a:pPr algn="r" rtl="1"/>
            <a:r>
              <a:rPr lang="ar-SA" sz="2800" b="1" dirty="0" smtClean="0">
                <a:cs typeface="+mj-cs"/>
              </a:rPr>
              <a:t>تقسيم الأحماض </a:t>
            </a:r>
            <a:r>
              <a:rPr lang="ar-SA" sz="2800" b="1" dirty="0" err="1" smtClean="0">
                <a:cs typeface="+mj-cs"/>
              </a:rPr>
              <a:t>الدهنية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1- الأحماض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المشبعة.</a:t>
            </a:r>
          </a:p>
          <a:p>
            <a:pPr lvl="1" algn="r" rtl="1"/>
            <a:r>
              <a:rPr lang="ar-SA" sz="2800" dirty="0" smtClean="0">
                <a:cs typeface="+mj-cs"/>
              </a:rPr>
              <a:t>2- الأحماض </a:t>
            </a:r>
            <a:r>
              <a:rPr lang="ar-SA" sz="2800" dirty="0" err="1" smtClean="0">
                <a:cs typeface="+mj-cs"/>
              </a:rPr>
              <a:t>الدهنية</a:t>
            </a:r>
            <a:r>
              <a:rPr lang="ar-SA" sz="2800" dirty="0" smtClean="0">
                <a:cs typeface="+mj-cs"/>
              </a:rPr>
              <a:t> غير المشبعة: تحتوي على روابط مزدوجة.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الأحماض </a:t>
            </a:r>
            <a:r>
              <a:rPr lang="ar-SA" dirty="0" err="1" smtClean="0"/>
              <a:t>الدهنية</a:t>
            </a:r>
            <a:r>
              <a:rPr lang="ar-SA" dirty="0" smtClean="0"/>
              <a:t> المشبعة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200" b="1" dirty="0" smtClean="0">
                <a:cs typeface="+mj-cs"/>
              </a:rPr>
              <a:t>لا تحتوي على روابط مزدوجة.</a:t>
            </a:r>
          </a:p>
          <a:p>
            <a:pPr algn="r" rtl="1"/>
            <a:r>
              <a:rPr lang="ar-SA" sz="2200" b="1" dirty="0" smtClean="0">
                <a:cs typeface="+mj-cs"/>
              </a:rPr>
              <a:t>صلبة أو سائلة في درجة حرارة الغرفة.</a:t>
            </a:r>
          </a:p>
          <a:p>
            <a:pPr algn="r" rtl="1"/>
            <a:r>
              <a:rPr lang="ar-SA" sz="2200" b="1" dirty="0" smtClean="0">
                <a:cs typeface="+mj-cs"/>
              </a:rPr>
              <a:t>تحتوي على نوعين:</a:t>
            </a:r>
          </a:p>
          <a:p>
            <a:pPr lvl="1" algn="r" rtl="1"/>
            <a:r>
              <a:rPr lang="ar-SA" sz="2000" dirty="0" smtClean="0">
                <a:cs typeface="+mj-cs"/>
              </a:rPr>
              <a:t>ذات سلاسل طويلة:</a:t>
            </a:r>
          </a:p>
          <a:p>
            <a:pPr lvl="2" algn="r" rtl="1"/>
            <a:r>
              <a:rPr lang="ar-SA" sz="1800" dirty="0" smtClean="0">
                <a:cs typeface="+mj-cs"/>
              </a:rPr>
              <a:t>سلاسلها تحتوي على أكثر من 10 </a:t>
            </a:r>
            <a:r>
              <a:rPr lang="ar-SA" sz="1800" dirty="0" err="1" smtClean="0">
                <a:cs typeface="+mj-cs"/>
              </a:rPr>
              <a:t>ذرات</a:t>
            </a:r>
            <a:r>
              <a:rPr lang="ar-SA" sz="1800" dirty="0" smtClean="0">
                <a:cs typeface="+mj-cs"/>
              </a:rPr>
              <a:t> كربون.</a:t>
            </a:r>
          </a:p>
          <a:p>
            <a:pPr lvl="2" algn="r" rtl="1"/>
            <a:r>
              <a:rPr lang="ar-SA" sz="1800" dirty="0" smtClean="0">
                <a:cs typeface="+mj-cs"/>
              </a:rPr>
              <a:t>صلبة في درجة حرارة الغرفة.</a:t>
            </a:r>
          </a:p>
          <a:p>
            <a:pPr lvl="2" algn="r" rtl="1"/>
            <a:r>
              <a:rPr lang="ar-SA" sz="1800" dirty="0" smtClean="0">
                <a:cs typeface="+mj-cs"/>
              </a:rPr>
              <a:t>غير طيارة.</a:t>
            </a:r>
          </a:p>
          <a:p>
            <a:pPr lvl="2" algn="r" rtl="1"/>
            <a:r>
              <a:rPr lang="ar-SA" sz="1800" dirty="0" smtClean="0">
                <a:cs typeface="+mj-cs"/>
              </a:rPr>
              <a:t>مثال: حمض </a:t>
            </a:r>
            <a:r>
              <a:rPr lang="ar-SA" sz="1800" dirty="0" err="1" smtClean="0">
                <a:cs typeface="+mj-cs"/>
              </a:rPr>
              <a:t>البالمتيك</a:t>
            </a:r>
            <a:r>
              <a:rPr lang="ar-SA" sz="1800" dirty="0" smtClean="0">
                <a:cs typeface="+mj-cs"/>
              </a:rPr>
              <a:t> </a:t>
            </a:r>
            <a:r>
              <a:rPr lang="en-US" sz="1800" dirty="0" smtClean="0">
                <a:cs typeface="+mj-cs"/>
              </a:rPr>
              <a:t>C</a:t>
            </a:r>
            <a:r>
              <a:rPr lang="en-US" sz="1800" baseline="-25000" dirty="0" smtClean="0">
                <a:cs typeface="+mj-cs"/>
              </a:rPr>
              <a:t>15</a:t>
            </a:r>
            <a:r>
              <a:rPr lang="en-US" sz="1800" dirty="0" smtClean="0">
                <a:cs typeface="+mj-cs"/>
              </a:rPr>
              <a:t>H</a:t>
            </a:r>
            <a:r>
              <a:rPr lang="en-US" sz="1800" baseline="-25000" dirty="0" smtClean="0">
                <a:cs typeface="+mj-cs"/>
              </a:rPr>
              <a:t>31</a:t>
            </a:r>
            <a:r>
              <a:rPr lang="en-US" sz="1800" dirty="0" smtClean="0">
                <a:cs typeface="+mj-cs"/>
              </a:rPr>
              <a:t>COOH</a:t>
            </a:r>
            <a:r>
              <a:rPr lang="ar-SA" sz="1800" dirty="0" smtClean="0">
                <a:cs typeface="+mj-cs"/>
              </a:rPr>
              <a:t>، حمض </a:t>
            </a:r>
            <a:r>
              <a:rPr lang="ar-SA" sz="1800" dirty="0" err="1" smtClean="0">
                <a:cs typeface="+mj-cs"/>
              </a:rPr>
              <a:t>الستياريك</a:t>
            </a:r>
            <a:r>
              <a:rPr lang="ar-SA" sz="1800" dirty="0" smtClean="0">
                <a:cs typeface="+mj-cs"/>
              </a:rPr>
              <a:t> </a:t>
            </a:r>
            <a:r>
              <a:rPr lang="en-US" sz="1800" dirty="0" smtClean="0">
                <a:cs typeface="+mj-cs"/>
              </a:rPr>
              <a:t>C</a:t>
            </a:r>
            <a:r>
              <a:rPr lang="en-US" sz="1800" baseline="-25000" dirty="0" smtClean="0">
                <a:cs typeface="+mj-cs"/>
              </a:rPr>
              <a:t>17</a:t>
            </a:r>
            <a:r>
              <a:rPr lang="en-US" sz="1800" dirty="0" smtClean="0">
                <a:cs typeface="+mj-cs"/>
              </a:rPr>
              <a:t>H</a:t>
            </a:r>
            <a:r>
              <a:rPr lang="en-US" sz="1800" baseline="-25000" dirty="0" smtClean="0">
                <a:cs typeface="+mj-cs"/>
              </a:rPr>
              <a:t>35</a:t>
            </a:r>
            <a:r>
              <a:rPr lang="en-US" sz="1800" dirty="0" smtClean="0">
                <a:cs typeface="+mj-cs"/>
              </a:rPr>
              <a:t>COOH</a:t>
            </a:r>
            <a:endParaRPr lang="ar-SA" sz="1800" dirty="0" smtClean="0">
              <a:cs typeface="+mj-cs"/>
            </a:endParaRPr>
          </a:p>
          <a:p>
            <a:pPr lvl="1" algn="r" rtl="1"/>
            <a:r>
              <a:rPr lang="ar-SA" sz="2000" dirty="0" smtClean="0">
                <a:cs typeface="+mj-cs"/>
              </a:rPr>
              <a:t>ذات سلاسل قصيرة:</a:t>
            </a:r>
          </a:p>
          <a:p>
            <a:pPr lvl="2" algn="r" rtl="1"/>
            <a:r>
              <a:rPr lang="ar-SA" sz="1800" dirty="0" smtClean="0">
                <a:cs typeface="+mj-cs"/>
              </a:rPr>
              <a:t>سلاسلها تحتوي على أكثر من 4-10 </a:t>
            </a:r>
            <a:r>
              <a:rPr lang="ar-SA" sz="1800" dirty="0" err="1" smtClean="0">
                <a:cs typeface="+mj-cs"/>
              </a:rPr>
              <a:t>ذرات</a:t>
            </a:r>
            <a:r>
              <a:rPr lang="ar-SA" sz="1800" dirty="0" smtClean="0">
                <a:cs typeface="+mj-cs"/>
              </a:rPr>
              <a:t> كربون.</a:t>
            </a:r>
          </a:p>
          <a:p>
            <a:pPr lvl="2" algn="r" rtl="1"/>
            <a:r>
              <a:rPr lang="ar-SA" sz="1800" dirty="0" smtClean="0">
                <a:cs typeface="+mj-cs"/>
              </a:rPr>
              <a:t>سائلة في درجة حرارة الغرفة.</a:t>
            </a:r>
          </a:p>
          <a:p>
            <a:pPr lvl="2" algn="r" rtl="1"/>
            <a:r>
              <a:rPr lang="ar-SA" sz="1800" dirty="0" smtClean="0">
                <a:cs typeface="+mj-cs"/>
              </a:rPr>
              <a:t>طيارة.</a:t>
            </a:r>
          </a:p>
          <a:p>
            <a:pPr lvl="2" algn="r" rtl="1"/>
            <a:r>
              <a:rPr lang="ar-SA" sz="1800" dirty="0" smtClean="0">
                <a:cs typeface="+mj-cs"/>
              </a:rPr>
              <a:t>مثال: حمض </a:t>
            </a:r>
            <a:r>
              <a:rPr lang="ar-SA" sz="1800" dirty="0" err="1" smtClean="0">
                <a:cs typeface="+mj-cs"/>
              </a:rPr>
              <a:t>كابريليك</a:t>
            </a:r>
            <a:r>
              <a:rPr lang="ar-SA" sz="1800" dirty="0" smtClean="0">
                <a:cs typeface="+mj-cs"/>
              </a:rPr>
              <a:t> </a:t>
            </a:r>
            <a:r>
              <a:rPr lang="en-US" sz="1800" dirty="0" smtClean="0">
                <a:cs typeface="+mj-cs"/>
              </a:rPr>
              <a:t>C</a:t>
            </a:r>
            <a:r>
              <a:rPr lang="en-US" sz="1800" baseline="-25000" dirty="0" smtClean="0">
                <a:cs typeface="+mj-cs"/>
              </a:rPr>
              <a:t>7</a:t>
            </a:r>
            <a:r>
              <a:rPr lang="en-US" sz="1800" dirty="0" smtClean="0">
                <a:cs typeface="+mj-cs"/>
              </a:rPr>
              <a:t>H</a:t>
            </a:r>
            <a:r>
              <a:rPr lang="en-US" sz="1800" baseline="-25000" dirty="0" smtClean="0">
                <a:cs typeface="+mj-cs"/>
              </a:rPr>
              <a:t>15</a:t>
            </a:r>
            <a:r>
              <a:rPr lang="en-US" sz="1800" dirty="0" smtClean="0">
                <a:cs typeface="+mj-cs"/>
              </a:rPr>
              <a:t>COOH</a:t>
            </a:r>
            <a:endParaRPr lang="ar-SA" sz="1800" dirty="0" smtClean="0"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2- الأحماض </a:t>
            </a:r>
            <a:r>
              <a:rPr lang="ar-SA" dirty="0" err="1" smtClean="0"/>
              <a:t>الدهنية</a:t>
            </a:r>
            <a:r>
              <a:rPr lang="ar-SA" dirty="0" smtClean="0"/>
              <a:t> الغير مشبعة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cs typeface="Akhbar MT" pitchFamily="2" charset="-78"/>
              </a:rPr>
              <a:t>تقسم إلى قسمين:</a:t>
            </a:r>
          </a:p>
          <a:p>
            <a:pPr lvl="1" algn="r" rtl="1"/>
            <a:r>
              <a:rPr lang="ar-SA" b="1" dirty="0" smtClean="0">
                <a:cs typeface="+mj-cs"/>
              </a:rPr>
              <a:t>أحماض </a:t>
            </a:r>
            <a:r>
              <a:rPr lang="ar-SA" b="1" dirty="0" err="1" smtClean="0">
                <a:cs typeface="+mj-cs"/>
              </a:rPr>
              <a:t>دهنية</a:t>
            </a:r>
            <a:r>
              <a:rPr lang="ar-SA" b="1" dirty="0" smtClean="0">
                <a:cs typeface="+mj-cs"/>
              </a:rPr>
              <a:t> أساسية:</a:t>
            </a:r>
          </a:p>
          <a:p>
            <a:pPr lvl="2" algn="r" rtl="1"/>
            <a:r>
              <a:rPr lang="ar-SA" dirty="0" smtClean="0">
                <a:cs typeface="+mj-cs"/>
              </a:rPr>
              <a:t>لا يمكن تصنيعها في الجسم.</a:t>
            </a:r>
          </a:p>
          <a:p>
            <a:pPr lvl="2" algn="r" rtl="1"/>
            <a:r>
              <a:rPr lang="ar-SA" dirty="0" smtClean="0">
                <a:cs typeface="+mj-cs"/>
              </a:rPr>
              <a:t>تحتوي على أكثر من رابطة مزدوجة.</a:t>
            </a:r>
          </a:p>
          <a:p>
            <a:pPr lvl="2" algn="r" rtl="1"/>
            <a:r>
              <a:rPr lang="ar-SA" dirty="0" smtClean="0">
                <a:cs typeface="+mj-cs"/>
              </a:rPr>
              <a:t>مثال: حمض </a:t>
            </a:r>
            <a:r>
              <a:rPr lang="ar-SA" dirty="0" err="1" smtClean="0">
                <a:cs typeface="+mj-cs"/>
              </a:rPr>
              <a:t>الأراكيدونيك</a:t>
            </a:r>
            <a:endParaRPr lang="ar-SA" dirty="0" smtClean="0">
              <a:cs typeface="+mj-cs"/>
            </a:endParaRPr>
          </a:p>
          <a:p>
            <a:pPr lvl="2" algn="r" rtl="1">
              <a:buNone/>
            </a:pPr>
            <a:r>
              <a:rPr lang="en-US" sz="1900" dirty="0" smtClean="0">
                <a:cs typeface="+mj-cs"/>
              </a:rPr>
              <a:t>CH</a:t>
            </a:r>
            <a:r>
              <a:rPr lang="en-US" sz="1900" baseline="-25000" dirty="0" smtClean="0">
                <a:cs typeface="+mj-cs"/>
              </a:rPr>
              <a:t>3</a:t>
            </a:r>
            <a:r>
              <a:rPr lang="en-US" sz="1900" dirty="0" smtClean="0">
                <a:cs typeface="+mj-cs"/>
              </a:rPr>
              <a:t>(CH</a:t>
            </a:r>
            <a:r>
              <a:rPr lang="en-US" sz="1900" baseline="-25000" dirty="0" smtClean="0">
                <a:cs typeface="+mj-cs"/>
              </a:rPr>
              <a:t>2</a:t>
            </a:r>
            <a:r>
              <a:rPr lang="en-US" sz="1900" dirty="0" smtClean="0">
                <a:cs typeface="+mj-cs"/>
              </a:rPr>
              <a:t>)</a:t>
            </a:r>
            <a:r>
              <a:rPr lang="en-US" sz="1900" baseline="-25000" dirty="0" smtClean="0">
                <a:cs typeface="+mj-cs"/>
              </a:rPr>
              <a:t>4</a:t>
            </a:r>
            <a:r>
              <a:rPr lang="en-US" sz="1900" dirty="0" smtClean="0">
                <a:cs typeface="+mj-cs"/>
              </a:rPr>
              <a:t>CH   CHCH</a:t>
            </a:r>
            <a:r>
              <a:rPr lang="en-US" sz="1900" baseline="-25000" dirty="0" smtClean="0">
                <a:cs typeface="+mj-cs"/>
              </a:rPr>
              <a:t>2</a:t>
            </a:r>
            <a:r>
              <a:rPr lang="en-US" sz="1900" dirty="0" smtClean="0">
                <a:cs typeface="+mj-cs"/>
              </a:rPr>
              <a:t>CH   </a:t>
            </a:r>
            <a:r>
              <a:rPr lang="en-US" sz="1900" dirty="0" err="1" smtClean="0">
                <a:cs typeface="+mj-cs"/>
              </a:rPr>
              <a:t>CHCH</a:t>
            </a:r>
            <a:r>
              <a:rPr lang="en-US" sz="1900" baseline="-25000" dirty="0" err="1" smtClean="0">
                <a:cs typeface="+mj-cs"/>
              </a:rPr>
              <a:t>2</a:t>
            </a:r>
            <a:r>
              <a:rPr lang="en-US" sz="1900" dirty="0" err="1" smtClean="0">
                <a:cs typeface="+mj-cs"/>
              </a:rPr>
              <a:t>CH</a:t>
            </a:r>
            <a:r>
              <a:rPr lang="en-US" sz="1900" dirty="0" smtClean="0">
                <a:cs typeface="+mj-cs"/>
              </a:rPr>
              <a:t>   </a:t>
            </a:r>
            <a:r>
              <a:rPr lang="en-US" sz="1900" dirty="0" err="1" smtClean="0">
                <a:cs typeface="+mj-cs"/>
              </a:rPr>
              <a:t>CHCH</a:t>
            </a:r>
            <a:r>
              <a:rPr lang="en-US" sz="1900" baseline="-25000" dirty="0" err="1" smtClean="0">
                <a:cs typeface="+mj-cs"/>
              </a:rPr>
              <a:t>2</a:t>
            </a:r>
            <a:r>
              <a:rPr lang="en-US" sz="1900" dirty="0" err="1" smtClean="0">
                <a:cs typeface="+mj-cs"/>
              </a:rPr>
              <a:t>CH</a:t>
            </a:r>
            <a:r>
              <a:rPr lang="en-US" sz="1900" dirty="0" smtClean="0">
                <a:cs typeface="+mj-cs"/>
              </a:rPr>
              <a:t>   CH(CH</a:t>
            </a:r>
            <a:r>
              <a:rPr lang="en-US" sz="1900" baseline="-25000" dirty="0" smtClean="0">
                <a:cs typeface="+mj-cs"/>
              </a:rPr>
              <a:t>2</a:t>
            </a:r>
            <a:r>
              <a:rPr lang="en-US" sz="1900" dirty="0" smtClean="0">
                <a:cs typeface="+mj-cs"/>
              </a:rPr>
              <a:t>)</a:t>
            </a:r>
            <a:r>
              <a:rPr lang="en-US" sz="1900" baseline="-25000" dirty="0" smtClean="0">
                <a:cs typeface="+mj-cs"/>
              </a:rPr>
              <a:t>3</a:t>
            </a:r>
            <a:r>
              <a:rPr lang="en-US" sz="1900" dirty="0" smtClean="0">
                <a:cs typeface="+mj-cs"/>
              </a:rPr>
              <a:t>COOH</a:t>
            </a:r>
            <a:endParaRPr lang="ar-SA" sz="1900" dirty="0" smtClean="0">
              <a:cs typeface="+mj-cs"/>
            </a:endParaRPr>
          </a:p>
          <a:p>
            <a:pPr lvl="1" algn="r" rtl="1"/>
            <a:r>
              <a:rPr lang="ar-SA" b="1" dirty="0" smtClean="0">
                <a:cs typeface="+mj-cs"/>
              </a:rPr>
              <a:t>أحماض </a:t>
            </a:r>
            <a:r>
              <a:rPr lang="ar-SA" b="1" dirty="0" err="1" smtClean="0">
                <a:cs typeface="+mj-cs"/>
              </a:rPr>
              <a:t>دهنية</a:t>
            </a:r>
            <a:r>
              <a:rPr lang="ar-SA" b="1" dirty="0" smtClean="0">
                <a:cs typeface="+mj-cs"/>
              </a:rPr>
              <a:t> غير أساسية:</a:t>
            </a:r>
          </a:p>
          <a:p>
            <a:pPr lvl="2" algn="r" rtl="1"/>
            <a:r>
              <a:rPr lang="ar-SA" dirty="0" smtClean="0">
                <a:cs typeface="+mj-cs"/>
              </a:rPr>
              <a:t>يمكن تصنيعها في الجسم.</a:t>
            </a:r>
          </a:p>
          <a:p>
            <a:pPr lvl="2" algn="r" rtl="1"/>
            <a:r>
              <a:rPr lang="ar-SA" dirty="0" smtClean="0">
                <a:cs typeface="+mj-cs"/>
              </a:rPr>
              <a:t>تحتوي على رابطة مزدوجة واحدة.</a:t>
            </a:r>
          </a:p>
          <a:p>
            <a:pPr lvl="2" algn="r" rtl="1"/>
            <a:r>
              <a:rPr lang="ar-SA" dirty="0" smtClean="0">
                <a:cs typeface="+mj-cs"/>
              </a:rPr>
              <a:t>مثال: حمض </a:t>
            </a:r>
            <a:r>
              <a:rPr lang="ar-SA" dirty="0" err="1" smtClean="0">
                <a:cs typeface="+mj-cs"/>
              </a:rPr>
              <a:t>الأولييك</a:t>
            </a:r>
            <a:endParaRPr lang="en-US" dirty="0" smtClean="0">
              <a:cs typeface="+mj-cs"/>
            </a:endParaRPr>
          </a:p>
          <a:p>
            <a:pPr lvl="2" algn="r" rtl="1">
              <a:buNone/>
            </a:pPr>
            <a:r>
              <a:rPr lang="en-US" sz="1900" dirty="0" smtClean="0">
                <a:cs typeface="+mj-cs"/>
              </a:rPr>
              <a:t>CH</a:t>
            </a:r>
            <a:r>
              <a:rPr lang="en-US" sz="1900" baseline="-25000" dirty="0" smtClean="0">
                <a:cs typeface="+mj-cs"/>
              </a:rPr>
              <a:t>3</a:t>
            </a:r>
            <a:r>
              <a:rPr lang="en-US" sz="1900" dirty="0" smtClean="0">
                <a:cs typeface="+mj-cs"/>
              </a:rPr>
              <a:t>(CH</a:t>
            </a:r>
            <a:r>
              <a:rPr lang="en-US" sz="1900" baseline="-25000" dirty="0" smtClean="0">
                <a:cs typeface="+mj-cs"/>
              </a:rPr>
              <a:t>2</a:t>
            </a:r>
            <a:r>
              <a:rPr lang="en-US" sz="1900" dirty="0" smtClean="0">
                <a:cs typeface="+mj-cs"/>
              </a:rPr>
              <a:t>)</a:t>
            </a:r>
            <a:r>
              <a:rPr lang="en-US" sz="1900" baseline="-25000" dirty="0" smtClean="0">
                <a:cs typeface="+mj-cs"/>
              </a:rPr>
              <a:t>7</a:t>
            </a:r>
            <a:r>
              <a:rPr lang="en-US" sz="1900" dirty="0" smtClean="0">
                <a:cs typeface="+mj-cs"/>
              </a:rPr>
              <a:t>CH    CH(CH</a:t>
            </a:r>
            <a:r>
              <a:rPr lang="en-US" sz="1900" baseline="-25000" dirty="0" smtClean="0">
                <a:cs typeface="+mj-cs"/>
              </a:rPr>
              <a:t>2</a:t>
            </a:r>
            <a:r>
              <a:rPr lang="en-US" sz="1900" dirty="0" smtClean="0">
                <a:cs typeface="+mj-cs"/>
              </a:rPr>
              <a:t>)</a:t>
            </a:r>
            <a:r>
              <a:rPr lang="en-US" sz="1900" baseline="-25000" dirty="0" smtClean="0">
                <a:cs typeface="+mj-cs"/>
              </a:rPr>
              <a:t>7</a:t>
            </a:r>
            <a:r>
              <a:rPr lang="en-US" sz="1900" dirty="0" smtClean="0">
                <a:cs typeface="+mj-cs"/>
              </a:rPr>
              <a:t>COOH</a:t>
            </a:r>
            <a:endParaRPr lang="ar-SA" sz="19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20721" y="4114800"/>
            <a:ext cx="152400" cy="76200"/>
            <a:chOff x="-609600" y="1981200"/>
            <a:chExt cx="152400" cy="77788"/>
          </a:xfrm>
        </p:grpSpPr>
        <p:cxnSp>
          <p:nvCxnSpPr>
            <p:cNvPr id="5" name="Straight Connector 4"/>
            <p:cNvCxnSpPr/>
            <p:nvPr/>
          </p:nvCxnSpPr>
          <p:spPr>
            <a:xfrm rot="10800000">
              <a:off x="-609600" y="19812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-609600" y="20574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429000" y="4127679"/>
            <a:ext cx="152400" cy="76200"/>
            <a:chOff x="-609600" y="1981200"/>
            <a:chExt cx="152400" cy="77788"/>
          </a:xfrm>
        </p:grpSpPr>
        <p:cxnSp>
          <p:nvCxnSpPr>
            <p:cNvPr id="9" name="Straight Connector 8"/>
            <p:cNvCxnSpPr/>
            <p:nvPr/>
          </p:nvCxnSpPr>
          <p:spPr>
            <a:xfrm rot="10800000">
              <a:off x="-609600" y="19812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-609600" y="20574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711521" y="4127679"/>
            <a:ext cx="152400" cy="76200"/>
            <a:chOff x="-609600" y="1981200"/>
            <a:chExt cx="152400" cy="77788"/>
          </a:xfrm>
        </p:grpSpPr>
        <p:cxnSp>
          <p:nvCxnSpPr>
            <p:cNvPr id="12" name="Straight Connector 11"/>
            <p:cNvCxnSpPr/>
            <p:nvPr/>
          </p:nvCxnSpPr>
          <p:spPr>
            <a:xfrm rot="10800000">
              <a:off x="-609600" y="19812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-609600" y="20574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031605" y="4127679"/>
            <a:ext cx="152400" cy="76200"/>
            <a:chOff x="-609600" y="1981200"/>
            <a:chExt cx="152400" cy="77788"/>
          </a:xfrm>
        </p:grpSpPr>
        <p:cxnSp>
          <p:nvCxnSpPr>
            <p:cNvPr id="15" name="Straight Connector 14"/>
            <p:cNvCxnSpPr/>
            <p:nvPr/>
          </p:nvCxnSpPr>
          <p:spPr>
            <a:xfrm rot="10800000">
              <a:off x="-609600" y="19812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-609600" y="20574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06921" y="6083121"/>
            <a:ext cx="152400" cy="76200"/>
            <a:chOff x="-609600" y="1981200"/>
            <a:chExt cx="152400" cy="77788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-609600" y="19812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-609600" y="20574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تقسيم الدهون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تقسم تبعاً لبنائها أو لدورها في أجسام الكائنات الحية:</a:t>
            </a:r>
          </a:p>
          <a:p>
            <a:pPr lvl="1" algn="r" rtl="1"/>
            <a:r>
              <a:rPr lang="ar-SA" sz="2800" dirty="0" smtClean="0">
                <a:cs typeface="+mj-cs"/>
              </a:rPr>
              <a:t>1- دهون بسيطة </a:t>
            </a:r>
            <a:r>
              <a:rPr lang="en-US" sz="2800" dirty="0" smtClean="0">
                <a:cs typeface="+mj-cs"/>
              </a:rPr>
              <a:t>simple lipids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2- دهون مركبة </a:t>
            </a:r>
            <a:r>
              <a:rPr lang="en-US" sz="2800" dirty="0" smtClean="0">
                <a:cs typeface="+mj-cs"/>
              </a:rPr>
              <a:t>conjugated lipids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3- دهون مشتقة </a:t>
            </a:r>
            <a:r>
              <a:rPr lang="en-US" sz="2800" dirty="0" smtClean="0">
                <a:cs typeface="+mj-cs"/>
              </a:rPr>
              <a:t>derived lipids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الدهون البسيطة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b="1" dirty="0" smtClean="0">
                <a:cs typeface="+mj-cs"/>
              </a:rPr>
              <a:t>هي الدهون التي تتكون من </a:t>
            </a:r>
            <a:r>
              <a:rPr lang="ar-SA" sz="2400" b="1" dirty="0" err="1" smtClean="0">
                <a:cs typeface="+mj-cs"/>
              </a:rPr>
              <a:t>استرات</a:t>
            </a:r>
            <a:r>
              <a:rPr lang="ar-SA" sz="2400" b="1" dirty="0" smtClean="0">
                <a:cs typeface="+mj-cs"/>
              </a:rPr>
              <a:t> الأحماض </a:t>
            </a:r>
            <a:r>
              <a:rPr lang="ar-SA" sz="2400" b="1" dirty="0" err="1" smtClean="0">
                <a:cs typeface="+mj-cs"/>
              </a:rPr>
              <a:t>الدهنية</a:t>
            </a:r>
            <a:r>
              <a:rPr lang="ar-SA" sz="2400" b="1" dirty="0" smtClean="0">
                <a:cs typeface="+mj-cs"/>
              </a:rPr>
              <a:t> مع </a:t>
            </a:r>
            <a:r>
              <a:rPr lang="ar-SA" sz="2400" b="1" dirty="0" err="1" smtClean="0">
                <a:cs typeface="+mj-cs"/>
              </a:rPr>
              <a:t>الكحولات</a:t>
            </a:r>
            <a:r>
              <a:rPr lang="ar-SA" sz="2400" b="1" dirty="0" smtClean="0">
                <a:cs typeface="+mj-cs"/>
              </a:rPr>
              <a:t> البسيطة ، وتبعاً لنوع الكحول تنقسم إلى:</a:t>
            </a:r>
          </a:p>
          <a:p>
            <a:pPr lvl="1" algn="r" rtl="1"/>
            <a:r>
              <a:rPr lang="ar-SA" b="1" dirty="0" smtClean="0">
                <a:cs typeface="+mj-cs"/>
              </a:rPr>
              <a:t>أ- دهون متعادلة </a:t>
            </a:r>
            <a:r>
              <a:rPr lang="en-US" b="1" dirty="0" smtClean="0">
                <a:cs typeface="+mj-cs"/>
              </a:rPr>
              <a:t>fats or oils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sz="2400" dirty="0" smtClean="0">
                <a:cs typeface="+mj-cs"/>
              </a:rPr>
              <a:t>تسمى ثلاثي أسيل </a:t>
            </a:r>
            <a:r>
              <a:rPr lang="ar-SA" sz="2400" dirty="0" err="1" smtClean="0">
                <a:cs typeface="+mj-cs"/>
              </a:rPr>
              <a:t>جليسرول</a:t>
            </a:r>
            <a:r>
              <a:rPr lang="ar-SA" sz="2400" dirty="0" smtClean="0">
                <a:cs typeface="+mj-cs"/>
              </a:rPr>
              <a:t> أو </a:t>
            </a:r>
            <a:r>
              <a:rPr lang="ar-SA" sz="2400" dirty="0" err="1" smtClean="0">
                <a:cs typeface="+mj-cs"/>
              </a:rPr>
              <a:t>جليسريدات</a:t>
            </a:r>
            <a:r>
              <a:rPr lang="ar-SA" sz="2400" dirty="0" smtClean="0">
                <a:cs typeface="+mj-cs"/>
              </a:rPr>
              <a:t> الثلاثية ، هي استرات الأحماض الدهنية مع الكحول الثلاثي الجليسرول.</a:t>
            </a:r>
          </a:p>
          <a:p>
            <a:pPr lvl="1" algn="r" rtl="1"/>
            <a:r>
              <a:rPr lang="ar-SA" b="1" dirty="0" smtClean="0">
                <a:cs typeface="+mj-cs"/>
              </a:rPr>
              <a:t>ب- الشموع </a:t>
            </a:r>
            <a:r>
              <a:rPr lang="en-US" b="1" dirty="0" smtClean="0">
                <a:cs typeface="+mj-cs"/>
              </a:rPr>
              <a:t>waxes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sz="2400" dirty="0" smtClean="0">
                <a:cs typeface="+mj-cs"/>
              </a:rPr>
              <a:t>هي </a:t>
            </a:r>
            <a:r>
              <a:rPr lang="ar-SA" sz="2400" dirty="0" err="1" smtClean="0">
                <a:cs typeface="+mj-cs"/>
              </a:rPr>
              <a:t>استرات</a:t>
            </a:r>
            <a:r>
              <a:rPr lang="ar-SA" sz="2400" dirty="0" smtClean="0">
                <a:cs typeface="+mj-cs"/>
              </a:rPr>
              <a:t> أحماض </a:t>
            </a:r>
            <a:r>
              <a:rPr lang="ar-SA" sz="2400" dirty="0" err="1" smtClean="0">
                <a:cs typeface="+mj-cs"/>
              </a:rPr>
              <a:t>دهنية</a:t>
            </a:r>
            <a:r>
              <a:rPr lang="ar-SA" sz="2400" dirty="0" smtClean="0">
                <a:cs typeface="+mj-cs"/>
              </a:rPr>
              <a:t> مع كحول أعلى من </a:t>
            </a:r>
            <a:r>
              <a:rPr lang="ar-SA" sz="2400" dirty="0" err="1" smtClean="0">
                <a:cs typeface="+mj-cs"/>
              </a:rPr>
              <a:t>الجليسرول</a:t>
            </a:r>
            <a:r>
              <a:rPr lang="ar-SA" sz="2400" dirty="0" smtClean="0">
                <a:cs typeface="+mj-cs"/>
              </a:rPr>
              <a:t>.</a:t>
            </a:r>
          </a:p>
          <a:p>
            <a:pPr algn="r" rtl="1"/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الجليسرول</a:t>
            </a:r>
            <a:r>
              <a:rPr lang="ar-SA" dirty="0" smtClean="0"/>
              <a:t> </a:t>
            </a:r>
            <a:r>
              <a:rPr lang="en-US" dirty="0" smtClean="0"/>
              <a:t>Glycerol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مركب يذوب في الماء ، ولا يذوب في المذيبات العضوية التي تذيب الدهون.</a:t>
            </a:r>
          </a:p>
          <a:p>
            <a:pPr algn="r" rtl="1"/>
            <a:r>
              <a:rPr lang="ar-SA" dirty="0" smtClean="0">
                <a:cs typeface="+mj-cs"/>
              </a:rPr>
              <a:t>كحول أليفاتي.</a:t>
            </a:r>
          </a:p>
          <a:p>
            <a:pPr algn="r" rtl="1"/>
            <a:r>
              <a:rPr lang="ar-SA" dirty="0" smtClean="0">
                <a:cs typeface="+mj-cs"/>
              </a:rPr>
              <a:t>يحتوي على ثلاث </a:t>
            </a:r>
            <a:r>
              <a:rPr lang="ar-SA" dirty="0" err="1" smtClean="0">
                <a:cs typeface="+mj-cs"/>
              </a:rPr>
              <a:t>ذرات</a:t>
            </a:r>
            <a:r>
              <a:rPr lang="ar-SA" dirty="0" smtClean="0">
                <a:cs typeface="+mj-cs"/>
              </a:rPr>
              <a:t> من الكربون تحمل كل ذرة منها مجموعة </a:t>
            </a:r>
            <a:r>
              <a:rPr lang="ar-SA" dirty="0" err="1" smtClean="0">
                <a:cs typeface="+mj-cs"/>
              </a:rPr>
              <a:t>هيدروكسيل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OH</a:t>
            </a:r>
            <a:r>
              <a:rPr lang="ar-SA" dirty="0" smtClean="0">
                <a:cs typeface="+mj-cs"/>
              </a:rPr>
              <a:t> ، صيغته البنائية:</a:t>
            </a:r>
          </a:p>
          <a:p>
            <a:pPr algn="r" rtl="1"/>
            <a:endParaRPr lang="en-US" dirty="0">
              <a:cs typeface="+mj-cs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334000" y="3352800"/>
            <a:ext cx="1524000" cy="2017713"/>
            <a:chOff x="3152" y="2568"/>
            <a:chExt cx="1406" cy="1271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3152" y="2568"/>
              <a:ext cx="1406" cy="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    </a:t>
              </a:r>
              <a:r>
                <a:rPr lang="ar-SA" dirty="0" smtClean="0"/>
                <a:t> </a:t>
              </a:r>
              <a:r>
                <a:rPr lang="en-US" dirty="0" smtClean="0"/>
                <a:t>  </a:t>
              </a:r>
              <a:r>
                <a:rPr lang="en-US" dirty="0"/>
                <a:t>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</a:t>
              </a:r>
              <a:r>
                <a:rPr lang="en-US" dirty="0" smtClean="0"/>
                <a:t>– </a:t>
              </a:r>
              <a:r>
                <a:rPr lang="en-US" dirty="0"/>
                <a:t>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       H</a:t>
              </a:r>
            </a:p>
          </p:txBody>
        </p:sp>
        <p:sp>
          <p:nvSpPr>
            <p:cNvPr id="6" name="Line 25"/>
            <p:cNvSpPr>
              <a:spLocks noChangeShapeType="1"/>
            </p:cNvSpPr>
            <p:nvPr/>
          </p:nvSpPr>
          <p:spPr bwMode="auto">
            <a:xfrm>
              <a:off x="3667" y="329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6"/>
            <p:cNvSpPr>
              <a:spLocks noChangeShapeType="1"/>
            </p:cNvSpPr>
            <p:nvPr/>
          </p:nvSpPr>
          <p:spPr bwMode="auto">
            <a:xfrm>
              <a:off x="3667" y="302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7"/>
            <p:cNvSpPr>
              <a:spLocks noChangeShapeType="1"/>
            </p:cNvSpPr>
            <p:nvPr/>
          </p:nvSpPr>
          <p:spPr bwMode="auto">
            <a:xfrm>
              <a:off x="3667" y="275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8"/>
            <p:cNvSpPr>
              <a:spLocks noChangeShapeType="1"/>
            </p:cNvSpPr>
            <p:nvPr/>
          </p:nvSpPr>
          <p:spPr bwMode="auto">
            <a:xfrm>
              <a:off x="3667" y="3566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5410200" y="5348288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dirty="0" err="1" smtClean="0"/>
              <a:t>الجليسرول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الجليسرول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بما أنه كحول ثلاثي </a:t>
            </a:r>
            <a:r>
              <a:rPr lang="ar-SA" dirty="0" err="1" smtClean="0">
                <a:cs typeface="+mj-cs"/>
              </a:rPr>
              <a:t>الهيدروكسيل</a:t>
            </a:r>
            <a:r>
              <a:rPr lang="ar-SA" dirty="0" smtClean="0">
                <a:cs typeface="+mj-cs"/>
              </a:rPr>
              <a:t>: يمكن له أن </a:t>
            </a:r>
            <a:r>
              <a:rPr lang="ar-SA" dirty="0" err="1" smtClean="0">
                <a:cs typeface="+mj-cs"/>
              </a:rPr>
              <a:t>يتأستر</a:t>
            </a:r>
            <a:r>
              <a:rPr lang="ar-SA" dirty="0" smtClean="0">
                <a:cs typeface="+mj-cs"/>
              </a:rPr>
              <a:t> مع ثلاثة أحماض </a:t>
            </a:r>
            <a:r>
              <a:rPr lang="ar-SA" dirty="0" err="1" smtClean="0">
                <a:cs typeface="+mj-cs"/>
              </a:rPr>
              <a:t>دهنية</a:t>
            </a:r>
            <a:r>
              <a:rPr lang="ar-SA" dirty="0" smtClean="0">
                <a:cs typeface="+mj-cs"/>
              </a:rPr>
              <a:t> ليعطي:</a:t>
            </a:r>
          </a:p>
          <a:p>
            <a:pPr lvl="1" algn="r" rtl="1"/>
            <a:r>
              <a:rPr lang="ar-SA" sz="2600" dirty="0" smtClean="0">
                <a:cs typeface="+mj-cs"/>
              </a:rPr>
              <a:t>1- أحادي </a:t>
            </a:r>
            <a:r>
              <a:rPr lang="ar-SA" sz="2600" dirty="0" err="1" smtClean="0">
                <a:cs typeface="+mj-cs"/>
              </a:rPr>
              <a:t>الجليسريد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err="1" smtClean="0">
                <a:cs typeface="+mj-cs"/>
              </a:rPr>
              <a:t>monoglyceride</a:t>
            </a:r>
            <a:r>
              <a:rPr lang="ar-SA" sz="2600" dirty="0" smtClean="0">
                <a:cs typeface="+mj-cs"/>
              </a:rPr>
              <a:t> (يحتوي على حمض دهني واحد).</a:t>
            </a:r>
          </a:p>
          <a:p>
            <a:pPr lvl="1" algn="r" rtl="1"/>
            <a:r>
              <a:rPr lang="ar-SA" sz="2600" dirty="0" smtClean="0">
                <a:cs typeface="+mj-cs"/>
              </a:rPr>
              <a:t>2- ثنائي </a:t>
            </a:r>
            <a:r>
              <a:rPr lang="ar-SA" sz="2600" dirty="0" err="1" smtClean="0">
                <a:cs typeface="+mj-cs"/>
              </a:rPr>
              <a:t>الجليسريد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err="1" smtClean="0">
                <a:cs typeface="+mj-cs"/>
              </a:rPr>
              <a:t>diglyceride</a:t>
            </a:r>
            <a:r>
              <a:rPr lang="ar-SA" sz="2600" dirty="0" smtClean="0">
                <a:cs typeface="+mj-cs"/>
              </a:rPr>
              <a:t> (يحتوي على حمضين </a:t>
            </a:r>
            <a:r>
              <a:rPr lang="ar-SA" sz="2600" dirty="0" err="1" smtClean="0">
                <a:cs typeface="+mj-cs"/>
              </a:rPr>
              <a:t>دهنيين</a:t>
            </a:r>
            <a:r>
              <a:rPr lang="ar-SA" sz="2600" dirty="0" smtClean="0">
                <a:cs typeface="+mj-cs"/>
              </a:rPr>
              <a:t>).</a:t>
            </a:r>
          </a:p>
          <a:p>
            <a:pPr lvl="1" algn="r" rtl="1"/>
            <a:r>
              <a:rPr lang="ar-SA" sz="2600" dirty="0" smtClean="0">
                <a:cs typeface="+mj-cs"/>
              </a:rPr>
              <a:t>3- ثلاثي </a:t>
            </a:r>
            <a:r>
              <a:rPr lang="ar-SA" sz="2600" dirty="0" err="1" smtClean="0">
                <a:cs typeface="+mj-cs"/>
              </a:rPr>
              <a:t>الجليسريد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triglyceride</a:t>
            </a:r>
            <a:r>
              <a:rPr lang="ar-SA" sz="2600" dirty="0" smtClean="0">
                <a:cs typeface="+mj-cs"/>
              </a:rPr>
              <a:t> (يحتوي على ثلاثة أحماض دهني).</a:t>
            </a:r>
          </a:p>
          <a:p>
            <a:pPr lvl="1" algn="r" rtl="1"/>
            <a:endParaRPr lang="ar-SA" sz="2600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768975" y="4038600"/>
            <a:ext cx="2232025" cy="2746375"/>
            <a:chOff x="3923" y="2568"/>
            <a:chExt cx="1406" cy="1730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923" y="2568"/>
              <a:ext cx="1406" cy="1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      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 – C – </a:t>
              </a:r>
              <a:r>
                <a:rPr lang="en-US" dirty="0" smtClean="0"/>
                <a:t>R</a:t>
              </a:r>
              <a:r>
                <a:rPr lang="ar-SA" baseline="-25000" dirty="0" smtClean="0"/>
                <a:t>1</a:t>
              </a:r>
              <a:endParaRPr lang="en-US" baseline="-25000" dirty="0"/>
            </a:p>
            <a:p>
              <a:pPr algn="l" rtl="0">
                <a:spcBef>
                  <a:spcPct val="50000"/>
                </a:spcBef>
              </a:pPr>
              <a:endParaRPr lang="en-US" sz="800" dirty="0"/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 – C – </a:t>
              </a:r>
              <a:r>
                <a:rPr lang="en-US" dirty="0" smtClean="0"/>
                <a:t>R</a:t>
              </a:r>
              <a:r>
                <a:rPr lang="ar-SA" baseline="-25000" dirty="0" smtClean="0"/>
                <a:t>2</a:t>
              </a:r>
              <a:endParaRPr lang="en-US" baseline="-25000" dirty="0"/>
            </a:p>
            <a:p>
              <a:pPr algn="l" rtl="0">
                <a:spcBef>
                  <a:spcPct val="50000"/>
                </a:spcBef>
              </a:pPr>
              <a:endParaRPr lang="en-US" sz="800" dirty="0"/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 – C – </a:t>
              </a:r>
              <a:r>
                <a:rPr lang="en-US" dirty="0" smtClean="0"/>
                <a:t>R</a:t>
              </a:r>
              <a:r>
                <a:rPr lang="ar-SA" baseline="-25000" dirty="0" smtClean="0"/>
                <a:t>3</a:t>
              </a:r>
              <a:endParaRPr lang="en-US" baseline="-25000" dirty="0"/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       H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286" y="3766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286" y="343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286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286" y="275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4803" y="2778"/>
              <a:ext cx="36" cy="90"/>
              <a:chOff x="1111" y="3884"/>
              <a:chExt cx="36" cy="90"/>
            </a:xfrm>
          </p:grpSpPr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1111" y="388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1147" y="388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4803" y="3159"/>
              <a:ext cx="36" cy="90"/>
              <a:chOff x="1111" y="3884"/>
              <a:chExt cx="36" cy="90"/>
            </a:xfrm>
          </p:grpSpPr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1111" y="388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1147" y="388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>
              <a:off x="4803" y="3531"/>
              <a:ext cx="36" cy="90"/>
              <a:chOff x="1111" y="3884"/>
              <a:chExt cx="36" cy="90"/>
            </a:xfrm>
          </p:grpSpPr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1111" y="388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1147" y="388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4703" y="334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4703" y="29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4703" y="258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985" y="4065"/>
              <a:ext cx="12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dirty="0" smtClean="0"/>
                <a:t>ثلاثي </a:t>
              </a:r>
              <a:r>
                <a:rPr lang="ar-SA" dirty="0" err="1" smtClean="0"/>
                <a:t>اسيل</a:t>
              </a:r>
              <a:r>
                <a:rPr lang="ar-SA" dirty="0" smtClean="0"/>
                <a:t> </a:t>
              </a:r>
              <a:r>
                <a:rPr lang="ar-SA" dirty="0" err="1" smtClean="0"/>
                <a:t>الجليسريد</a:t>
              </a:r>
              <a:endParaRPr lang="en-US" dirty="0"/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1160463" y="4230687"/>
            <a:ext cx="2232025" cy="2017713"/>
            <a:chOff x="3152" y="2568"/>
            <a:chExt cx="1406" cy="1271"/>
          </a:xfrm>
        </p:grpSpPr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52" y="2568"/>
              <a:ext cx="1406" cy="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      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       H</a:t>
              </a: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515" y="329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3515" y="3022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3515" y="275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3515" y="3566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1204912" y="6172200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dirty="0" err="1" smtClean="0"/>
              <a:t>الجليسرول</a:t>
            </a:r>
            <a:endParaRPr lang="en-US" dirty="0"/>
          </a:p>
        </p:txBody>
      </p:sp>
      <p:grpSp>
        <p:nvGrpSpPr>
          <p:cNvPr id="30" name="Group 36"/>
          <p:cNvGrpSpPr>
            <a:grpSpLocks/>
          </p:cNvGrpSpPr>
          <p:nvPr/>
        </p:nvGrpSpPr>
        <p:grpSpPr bwMode="auto">
          <a:xfrm>
            <a:off x="3032125" y="4830763"/>
            <a:ext cx="1728788" cy="779462"/>
            <a:chOff x="2018" y="2931"/>
            <a:chExt cx="1089" cy="491"/>
          </a:xfrm>
        </p:grpSpPr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018" y="2931"/>
              <a:ext cx="1089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         </a:t>
              </a:r>
              <a:r>
                <a:rPr lang="ar-SA" dirty="0" smtClean="0"/>
                <a:t> </a:t>
              </a:r>
              <a:r>
                <a:rPr lang="en-US" dirty="0" smtClean="0"/>
                <a:t>O</a:t>
              </a:r>
              <a:endParaRPr lang="en-US" dirty="0"/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3 R – C – O</a:t>
              </a:r>
              <a:r>
                <a:rPr lang="en-US" baseline="30000" dirty="0"/>
                <a:t>-</a:t>
              </a:r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2460" y="313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>
              <a:off x="2517" y="313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Line 39"/>
          <p:cNvSpPr>
            <a:spLocks noChangeShapeType="1"/>
          </p:cNvSpPr>
          <p:nvPr/>
        </p:nvSpPr>
        <p:spPr bwMode="auto">
          <a:xfrm>
            <a:off x="4687888" y="5478463"/>
            <a:ext cx="79216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2743200" y="5272087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+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2895600" y="5638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dirty="0" smtClean="0"/>
              <a:t>ثلاثة أحماض </a:t>
            </a:r>
            <a:r>
              <a:rPr lang="ar-SA" dirty="0" err="1" smtClean="0"/>
              <a:t>دهنية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495</TotalTime>
  <Words>819</Words>
  <Application>Microsoft Office PowerPoint</Application>
  <PresentationFormat>On-screen Show (4:3)</PresentationFormat>
  <Paragraphs>124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الدهون (اللبيدات) Lipids</vt:lpstr>
      <vt:lpstr>الدهون</vt:lpstr>
      <vt:lpstr>الأحماض الدهنية</vt:lpstr>
      <vt:lpstr>1- الأحماض الدهنية المشبعة</vt:lpstr>
      <vt:lpstr>2- الأحماض الدهنية الغير مشبعة</vt:lpstr>
      <vt:lpstr>تقسيم الدهون</vt:lpstr>
      <vt:lpstr>1- الدهون البسيطة</vt:lpstr>
      <vt:lpstr>الجليسرول Glycerol</vt:lpstr>
      <vt:lpstr>تابع الجليسرول</vt:lpstr>
      <vt:lpstr>أ- ثلاثي أسيل الجليسرول</vt:lpstr>
      <vt:lpstr>تابع ثلاثي أسيل الجليسرول</vt:lpstr>
      <vt:lpstr>ب- الشموع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الدهون (اللبيدات) Lipids</dc:title>
  <dc:creator>Nojood</dc:creator>
  <cp:lastModifiedBy>Nojood</cp:lastModifiedBy>
  <cp:revision>11</cp:revision>
  <dcterms:created xsi:type="dcterms:W3CDTF">2008-12-26T12:57:49Z</dcterms:created>
  <dcterms:modified xsi:type="dcterms:W3CDTF">2009-12-14T07:53:43Z</dcterms:modified>
</cp:coreProperties>
</file>