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349F299-7E8E-479A-8859-9C2A04B4E5AE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50CD0F9-797B-4086-868B-AF4A45E0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2B0B-D70B-4899-8DB7-5E6F6E9FE5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CD0F9-797B-4086-868B-AF4A45E041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7FE427-D91A-49BC-9FA3-CA669B5DE35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17ED60-46D3-4A84-8E64-4B3BADE1B2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المحاليل المنظمة </a:t>
            </a:r>
            <a:r>
              <a:rPr lang="ar-SA" dirty="0" err="1" smtClean="0"/>
              <a:t>و</a:t>
            </a:r>
            <a:r>
              <a:rPr lang="ar-SA" dirty="0" smtClean="0"/>
              <a:t> منحنيات المعايرة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 وباستمرار المعايرة بإضافة كميات أخرى من القاعدة فأن </a:t>
            </a:r>
            <a:r>
              <a:rPr lang="en-US" sz="2400" dirty="0" smtClean="0">
                <a:cs typeface="+mj-cs"/>
              </a:rPr>
              <a:t>HA</a:t>
            </a:r>
            <a:r>
              <a:rPr lang="ar-SA" sz="2400" dirty="0" smtClean="0">
                <a:cs typeface="+mj-cs"/>
              </a:rPr>
              <a:t> المتبقي يتحول تماماًَ إلى </a:t>
            </a:r>
            <a:r>
              <a:rPr lang="en-US" sz="2400" dirty="0" smtClean="0">
                <a:cs typeface="+mj-cs"/>
              </a:rPr>
              <a:t>A</a:t>
            </a:r>
            <a:r>
              <a:rPr lang="en-US" sz="2600" baseline="30000" dirty="0" smtClean="0">
                <a:cs typeface="+mj-cs"/>
              </a:rPr>
              <a:t>-</a:t>
            </a:r>
            <a:r>
              <a:rPr lang="ar-SA" sz="2400" dirty="0" smtClean="0">
                <a:cs typeface="+mj-cs"/>
              </a:rPr>
              <a:t> بواسطة قلة البروتونات وتفاعلها من </a:t>
            </a:r>
            <a:r>
              <a:rPr lang="en-US" sz="2400" dirty="0" smtClean="0">
                <a:cs typeface="+mj-cs"/>
              </a:rPr>
              <a:t>OH</a:t>
            </a:r>
            <a:r>
              <a:rPr lang="en-US" sz="2600" baseline="30000" dirty="0" smtClean="0">
                <a:cs typeface="+mj-cs"/>
              </a:rPr>
              <a:t>-</a:t>
            </a:r>
            <a:r>
              <a:rPr lang="ar-SA" sz="2400" dirty="0" smtClean="0">
                <a:cs typeface="+mj-cs"/>
              </a:rPr>
              <a:t> المضاف.</a:t>
            </a:r>
            <a:endParaRPr lang="en-US" sz="2400" dirty="0"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pPr algn="r" rtl="1"/>
            <a:r>
              <a:rPr lang="ar-SA" sz="5000" dirty="0" smtClean="0"/>
              <a:t>تابع منحنيات المعايرة للأحماض</a:t>
            </a:r>
            <a:endParaRPr lang="en-US" sz="5000" dirty="0"/>
          </a:p>
        </p:txBody>
      </p:sp>
      <p:grpSp>
        <p:nvGrpSpPr>
          <p:cNvPr id="6" name="Content Placeholder 5"/>
          <p:cNvGrpSpPr>
            <a:grpSpLocks noGrp="1"/>
          </p:cNvGrpSpPr>
          <p:nvPr>
            <p:ph sz="half" idx="1"/>
          </p:nvPr>
        </p:nvGrpSpPr>
        <p:grpSpPr>
          <a:xfrm>
            <a:off x="3575050" y="1676400"/>
            <a:ext cx="5111750" cy="4572000"/>
            <a:chOff x="3657600" y="2133600"/>
            <a:chExt cx="5105400" cy="4419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19600" y="5791200"/>
              <a:ext cx="3429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4374524" y="4005330"/>
              <a:ext cx="3468710" cy="1365160"/>
            </a:xfrm>
            <a:custGeom>
              <a:avLst/>
              <a:gdLst>
                <a:gd name="connsiteX0" fmla="*/ 42930 w 3468710"/>
                <a:gd name="connsiteY0" fmla="*/ 1365160 h 1365160"/>
                <a:gd name="connsiteX1" fmla="*/ 467932 w 3468710"/>
                <a:gd name="connsiteY1" fmla="*/ 850005 h 1365160"/>
                <a:gd name="connsiteX2" fmla="*/ 2850524 w 3468710"/>
                <a:gd name="connsiteY2" fmla="*/ 566670 h 1365160"/>
                <a:gd name="connsiteX3" fmla="*/ 3468710 w 3468710"/>
                <a:gd name="connsiteY3" fmla="*/ 0 h 1365160"/>
                <a:gd name="connsiteX4" fmla="*/ 3468710 w 3468710"/>
                <a:gd name="connsiteY4" fmla="*/ 0 h 13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8710" h="1365160">
                  <a:moveTo>
                    <a:pt x="42930" y="1365160"/>
                  </a:moveTo>
                  <a:cubicBezTo>
                    <a:pt x="21465" y="1174123"/>
                    <a:pt x="0" y="983087"/>
                    <a:pt x="467932" y="850005"/>
                  </a:cubicBezTo>
                  <a:cubicBezTo>
                    <a:pt x="935864" y="716923"/>
                    <a:pt x="2350394" y="708337"/>
                    <a:pt x="2850524" y="566670"/>
                  </a:cubicBezTo>
                  <a:cubicBezTo>
                    <a:pt x="3350654" y="425003"/>
                    <a:pt x="3468710" y="0"/>
                    <a:pt x="3468710" y="0"/>
                  </a:cubicBezTo>
                  <a:lnTo>
                    <a:pt x="3468710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379890" y="3429000"/>
              <a:ext cx="3468710" cy="1365160"/>
            </a:xfrm>
            <a:custGeom>
              <a:avLst/>
              <a:gdLst>
                <a:gd name="connsiteX0" fmla="*/ 42930 w 3468710"/>
                <a:gd name="connsiteY0" fmla="*/ 1365160 h 1365160"/>
                <a:gd name="connsiteX1" fmla="*/ 467932 w 3468710"/>
                <a:gd name="connsiteY1" fmla="*/ 850005 h 1365160"/>
                <a:gd name="connsiteX2" fmla="*/ 2850524 w 3468710"/>
                <a:gd name="connsiteY2" fmla="*/ 566670 h 1365160"/>
                <a:gd name="connsiteX3" fmla="*/ 3468710 w 3468710"/>
                <a:gd name="connsiteY3" fmla="*/ 0 h 1365160"/>
                <a:gd name="connsiteX4" fmla="*/ 3468710 w 3468710"/>
                <a:gd name="connsiteY4" fmla="*/ 0 h 13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8710" h="1365160">
                  <a:moveTo>
                    <a:pt x="42930" y="1365160"/>
                  </a:moveTo>
                  <a:cubicBezTo>
                    <a:pt x="21465" y="1174123"/>
                    <a:pt x="0" y="983087"/>
                    <a:pt x="467932" y="850005"/>
                  </a:cubicBezTo>
                  <a:cubicBezTo>
                    <a:pt x="935864" y="716923"/>
                    <a:pt x="2350394" y="708337"/>
                    <a:pt x="2850524" y="566670"/>
                  </a:cubicBezTo>
                  <a:cubicBezTo>
                    <a:pt x="3350654" y="425003"/>
                    <a:pt x="3468710" y="0"/>
                    <a:pt x="3468710" y="0"/>
                  </a:cubicBezTo>
                  <a:lnTo>
                    <a:pt x="3468710" y="0"/>
                  </a:ln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379890" y="2825840"/>
              <a:ext cx="3468710" cy="1365160"/>
            </a:xfrm>
            <a:custGeom>
              <a:avLst/>
              <a:gdLst>
                <a:gd name="connsiteX0" fmla="*/ 42930 w 3468710"/>
                <a:gd name="connsiteY0" fmla="*/ 1365160 h 1365160"/>
                <a:gd name="connsiteX1" fmla="*/ 467932 w 3468710"/>
                <a:gd name="connsiteY1" fmla="*/ 850005 h 1365160"/>
                <a:gd name="connsiteX2" fmla="*/ 2850524 w 3468710"/>
                <a:gd name="connsiteY2" fmla="*/ 566670 h 1365160"/>
                <a:gd name="connsiteX3" fmla="*/ 3468710 w 3468710"/>
                <a:gd name="connsiteY3" fmla="*/ 0 h 1365160"/>
                <a:gd name="connsiteX4" fmla="*/ 3468710 w 3468710"/>
                <a:gd name="connsiteY4" fmla="*/ 0 h 13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8710" h="1365160">
                  <a:moveTo>
                    <a:pt x="42930" y="1365160"/>
                  </a:moveTo>
                  <a:cubicBezTo>
                    <a:pt x="21465" y="1174123"/>
                    <a:pt x="0" y="983087"/>
                    <a:pt x="467932" y="850005"/>
                  </a:cubicBezTo>
                  <a:cubicBezTo>
                    <a:pt x="935864" y="716923"/>
                    <a:pt x="2350394" y="708337"/>
                    <a:pt x="2850524" y="566670"/>
                  </a:cubicBezTo>
                  <a:cubicBezTo>
                    <a:pt x="3350654" y="425003"/>
                    <a:pt x="3468710" y="0"/>
                    <a:pt x="3468710" y="0"/>
                  </a:cubicBezTo>
                  <a:lnTo>
                    <a:pt x="3468710" y="0"/>
                  </a:lnTo>
                </a:path>
              </a:pathLst>
            </a:cu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2781300" y="4152900"/>
              <a:ext cx="3276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10300" y="4152900"/>
              <a:ext cx="3276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657600" y="3657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pH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76800" y="6183868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Equivalents of OH</a:t>
              </a:r>
              <a:r>
                <a:rPr lang="en-US" sz="2000" baseline="30000" dirty="0" smtClean="0"/>
                <a:t>-</a:t>
              </a:r>
              <a:endParaRPr lang="en-US" sz="2000" baseline="30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5791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0.5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0" y="58028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14800" y="5334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14800" y="5029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4800" y="4736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4800" y="4419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038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14800" y="3733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4406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4800" y="3135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14800" y="2831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8600" y="2590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43400" y="5105401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COOH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81600" y="4724400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[CH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COOH] = [CH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COO </a:t>
              </a:r>
              <a:r>
                <a:rPr lang="en-US" sz="1200" baseline="30000" dirty="0" smtClean="0"/>
                <a:t>- </a:t>
              </a:r>
              <a:r>
                <a:rPr lang="en-US" sz="1200" dirty="0" smtClean="0"/>
                <a:t>] 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72400" y="40386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COO</a:t>
              </a:r>
              <a:r>
                <a:rPr lang="en-US" sz="1200" baseline="30000" dirty="0" smtClean="0"/>
                <a:t>-</a:t>
              </a:r>
              <a:endParaRPr lang="en-US" sz="1200" baseline="30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80963" y="401595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-25000" dirty="0"/>
                <a:t>2</a:t>
              </a:r>
              <a:r>
                <a:rPr lang="en-US" sz="1200" dirty="0"/>
                <a:t>PO</a:t>
              </a:r>
              <a:r>
                <a:rPr lang="en-US" sz="1200" baseline="-25000" dirty="0"/>
                <a:t>4</a:t>
              </a:r>
              <a:r>
                <a:rPr lang="en-US" sz="1200" baseline="30000" dirty="0"/>
                <a:t> </a:t>
              </a:r>
              <a:r>
                <a:rPr lang="en-US" sz="1200" baseline="30000" dirty="0" smtClean="0"/>
                <a:t>- 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10200" y="4114800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[H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PO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- </a:t>
              </a:r>
              <a:r>
                <a:rPr lang="en-US" sz="1200" dirty="0" smtClean="0"/>
                <a:t>] = [HPO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2–  </a:t>
              </a:r>
              <a:r>
                <a:rPr lang="en-US" sz="1200" dirty="0" smtClean="0"/>
                <a:t>]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772400" y="327660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HPO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2- 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9600" y="33528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NH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+ 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72400" y="2618601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NH</a:t>
              </a:r>
              <a:r>
                <a:rPr lang="en-US" sz="1200" baseline="-25000" dirty="0" smtClean="0"/>
                <a:t>3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86400" y="320040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[NH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+ </a:t>
              </a:r>
              <a:r>
                <a:rPr lang="en-US" sz="1200" dirty="0" smtClean="0"/>
                <a:t>] = [NH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]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38800" y="35052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pK</a:t>
              </a:r>
              <a:r>
                <a:rPr lang="en-US" sz="1200" dirty="0" smtClean="0">
                  <a:latin typeface="Traditional Arabic"/>
                </a:rPr>
                <a:t>` = 9.25</a:t>
              </a:r>
              <a:endParaRPr lang="en-US" sz="1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38800" y="39624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pK</a:t>
              </a:r>
              <a:r>
                <a:rPr lang="en-US" sz="1200" dirty="0" smtClean="0">
                  <a:latin typeface="Traditional Arabic"/>
                </a:rPr>
                <a:t>` = 7.2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638800" y="4495801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pK</a:t>
              </a:r>
              <a:r>
                <a:rPr lang="en-US" sz="1200" dirty="0" smtClean="0">
                  <a:latin typeface="Traditional Arabic"/>
                </a:rPr>
                <a:t>`  = 4.76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34000" y="2133600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Midpoint of titration</a:t>
              </a:r>
              <a:endParaRPr lang="en-US" sz="1600" dirty="0"/>
            </a:p>
          </p:txBody>
        </p:sp>
        <p:cxnSp>
          <p:nvCxnSpPr>
            <p:cNvPr id="40" name="Straight Arrow Connector 39"/>
            <p:cNvCxnSpPr>
              <a:stCxn id="39" idx="2"/>
            </p:cNvCxnSpPr>
            <p:nvPr/>
          </p:nvCxnSpPr>
          <p:spPr>
            <a:xfrm rot="5400000">
              <a:off x="5816888" y="2921287"/>
              <a:ext cx="4058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يعبر عن شكل منحنى المعايرة لأي حامض بمعادلة </a:t>
            </a:r>
            <a:r>
              <a:rPr lang="ar-SA" dirty="0" err="1" smtClean="0">
                <a:cs typeface="+mj-cs"/>
              </a:rPr>
              <a:t>هندرسن</a:t>
            </a:r>
            <a:r>
              <a:rPr lang="ar-SA" dirty="0" smtClean="0">
                <a:cs typeface="+mj-cs"/>
              </a:rPr>
              <a:t> – </a:t>
            </a:r>
            <a:r>
              <a:rPr lang="ar-SA" dirty="0" err="1" smtClean="0">
                <a:cs typeface="+mj-cs"/>
              </a:rPr>
              <a:t>هازلباخ</a:t>
            </a:r>
            <a:r>
              <a:rPr lang="ar-SA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Henderson-</a:t>
            </a:r>
            <a:r>
              <a:rPr lang="en-US" dirty="0" err="1" smtClean="0">
                <a:cs typeface="+mj-cs"/>
              </a:rPr>
              <a:t>Hasselbalch</a:t>
            </a:r>
            <a:r>
              <a:rPr lang="ar-SA" dirty="0" smtClean="0">
                <a:cs typeface="+mj-cs"/>
              </a:rPr>
              <a:t>) والتي تساعد على معرفة كمية التحلل وتشتق من معادلة التفكك للحامض.</a:t>
            </a:r>
          </a:p>
          <a:p>
            <a:pPr algn="ctr" rtl="1">
              <a:buNone/>
            </a:pPr>
            <a:r>
              <a:rPr lang="en-US" sz="1800" dirty="0" smtClean="0"/>
              <a:t>HA               H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+ A</a:t>
            </a:r>
            <a:r>
              <a:rPr lang="en-US" sz="1800" baseline="30000" dirty="0" smtClean="0"/>
              <a:t>-</a:t>
            </a:r>
          </a:p>
          <a:p>
            <a:pPr rtl="1">
              <a:buNone/>
            </a:pPr>
            <a:r>
              <a:rPr lang="en-US" dirty="0" smtClean="0"/>
              <a:t>				</a:t>
            </a:r>
            <a:r>
              <a:rPr lang="en-US" sz="1800" dirty="0" smtClean="0"/>
              <a:t>K</a:t>
            </a:r>
            <a:r>
              <a:rPr lang="en-US" sz="1800" dirty="0" smtClean="0">
                <a:latin typeface="Traditional Arabic"/>
              </a:rPr>
              <a:t> ` = 				</a:t>
            </a:r>
          </a:p>
          <a:p>
            <a:pPr rtl="1">
              <a:buNone/>
            </a:pPr>
            <a:r>
              <a:rPr lang="en-US" sz="1800" dirty="0" smtClean="0">
                <a:latin typeface="Traditional Arabic"/>
              </a:rPr>
              <a:t>	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5000" dirty="0" smtClean="0"/>
              <a:t>تابع منحنيات المعايرة للأحماض</a:t>
            </a:r>
            <a:endParaRPr lang="en-US" sz="5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43400" y="38100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32479" y="350398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[H</a:t>
            </a:r>
            <a:r>
              <a:rPr lang="en-US" baseline="30000" dirty="0" smtClean="0">
                <a:latin typeface="Traditional Arabic"/>
              </a:rPr>
              <a:t>+</a:t>
            </a:r>
            <a:r>
              <a:rPr lang="en-US" dirty="0" smtClean="0">
                <a:latin typeface="Traditional Arabic"/>
              </a:rPr>
              <a:t>] [A</a:t>
            </a:r>
            <a:r>
              <a:rPr lang="en-US" baseline="30000" dirty="0" smtClean="0">
                <a:latin typeface="Traditional Arabic"/>
              </a:rPr>
              <a:t>-</a:t>
            </a:r>
            <a:r>
              <a:rPr lang="en-US" dirty="0" smtClean="0">
                <a:latin typeface="Traditional Arabic"/>
              </a:rPr>
              <a:t>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[HA]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343400" y="4341812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9121" y="4355068"/>
            <a:ext cx="59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[A</a:t>
            </a:r>
            <a:r>
              <a:rPr lang="en-US" baseline="30000" dirty="0" smtClean="0">
                <a:latin typeface="Traditional Arabic"/>
              </a:rPr>
              <a:t>-</a:t>
            </a:r>
            <a:r>
              <a:rPr lang="en-US" dirty="0" smtClean="0">
                <a:latin typeface="Traditional Arabic"/>
              </a:rPr>
              <a:t>]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405147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[HA]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15237" y="417691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 = K</a:t>
            </a:r>
            <a:r>
              <a:rPr lang="en-US" dirty="0" smtClean="0">
                <a:latin typeface="Traditional Arabic"/>
                <a:cs typeface="Traditional Arabic"/>
              </a:rPr>
              <a:t>`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4724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Log [H</a:t>
            </a:r>
            <a:r>
              <a:rPr lang="en-US" baseline="30000" dirty="0" smtClean="0"/>
              <a:t>+</a:t>
            </a:r>
            <a:r>
              <a:rPr lang="en-US" dirty="0" smtClean="0"/>
              <a:t>] = - Log K</a:t>
            </a:r>
            <a:r>
              <a:rPr lang="en-US" dirty="0" smtClean="0">
                <a:latin typeface="Traditional Arabic"/>
                <a:cs typeface="Traditional Arabic"/>
              </a:rPr>
              <a:t>`</a:t>
            </a:r>
            <a:r>
              <a:rPr lang="en-US" dirty="0" smtClean="0"/>
              <a:t> – Log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10637" y="4938910"/>
            <a:ext cx="59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[A</a:t>
            </a:r>
            <a:r>
              <a:rPr lang="en-US" baseline="30000" dirty="0" smtClean="0">
                <a:latin typeface="Traditional Arabic"/>
              </a:rPr>
              <a:t>-</a:t>
            </a:r>
            <a:r>
              <a:rPr lang="en-US" dirty="0" smtClean="0">
                <a:latin typeface="Traditional Arabic"/>
              </a:rPr>
              <a:t>]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46242" y="466107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[HA]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495800" y="49514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0" y="541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 = </a:t>
            </a:r>
            <a:r>
              <a:rPr lang="en-US" dirty="0" err="1" smtClean="0"/>
              <a:t>pK</a:t>
            </a:r>
            <a:r>
              <a:rPr lang="en-US" dirty="0" smtClean="0">
                <a:latin typeface="Traditional Arabic"/>
                <a:cs typeface="Traditional Arabic"/>
              </a:rPr>
              <a:t>` - Log</a:t>
            </a:r>
            <a:endParaRPr lang="en-US" dirty="0"/>
          </a:p>
        </p:txBody>
      </p:sp>
      <p:sp>
        <p:nvSpPr>
          <p:cNvPr id="24" name="Left-Right Arrow 23"/>
          <p:cNvSpPr/>
          <p:nvPr/>
        </p:nvSpPr>
        <p:spPr>
          <a:xfrm>
            <a:off x="4191000" y="3276600"/>
            <a:ext cx="520521" cy="1781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686837" y="533507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[HA]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37279" y="5637589"/>
            <a:ext cx="59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[A</a:t>
            </a:r>
            <a:r>
              <a:rPr lang="en-US" baseline="30000" dirty="0" smtClean="0">
                <a:latin typeface="Traditional Arabic"/>
              </a:rPr>
              <a:t>-</a:t>
            </a:r>
            <a:r>
              <a:rPr lang="en-US" dirty="0" smtClean="0">
                <a:latin typeface="Traditional Arabic"/>
              </a:rPr>
              <a:t>] 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648200" y="56372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955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 = </a:t>
            </a:r>
            <a:r>
              <a:rPr lang="en-US" dirty="0" err="1" smtClean="0"/>
              <a:t>pK</a:t>
            </a:r>
            <a:r>
              <a:rPr lang="en-US" dirty="0" smtClean="0">
                <a:latin typeface="Traditional Arabic"/>
                <a:cs typeface="Traditional Arabic"/>
              </a:rPr>
              <a:t>` + Log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12595" y="5879068"/>
            <a:ext cx="59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[A</a:t>
            </a:r>
            <a:r>
              <a:rPr lang="en-US" baseline="30000" dirty="0" smtClean="0">
                <a:latin typeface="Traditional Arabic"/>
              </a:rPr>
              <a:t>-</a:t>
            </a:r>
            <a:r>
              <a:rPr lang="en-US" dirty="0" smtClean="0">
                <a:latin typeface="Traditional Arabic"/>
              </a:rPr>
              <a:t>]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648200" y="616039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aditional Arabic"/>
              </a:rPr>
              <a:t>[HA]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648200" y="6170612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15000" y="6019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معادلة </a:t>
            </a:r>
            <a:r>
              <a:rPr lang="ar-SA" dirty="0" err="1" smtClean="0"/>
              <a:t>هندرسن</a:t>
            </a:r>
            <a:r>
              <a:rPr lang="ar-SA" dirty="0" smtClean="0"/>
              <a:t> </a:t>
            </a:r>
            <a:r>
              <a:rPr lang="ar-SA" dirty="0" err="1" smtClean="0"/>
              <a:t>هازلباخ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dirty="0" smtClean="0">
                <a:cs typeface="+mj-cs"/>
              </a:rPr>
              <a:t>بشكل عام للمعادلة</a:t>
            </a:r>
            <a:endParaRPr lang="en-US" dirty="0" smtClean="0">
              <a:cs typeface="+mj-cs"/>
            </a:endParaRPr>
          </a:p>
          <a:p>
            <a:pPr algn="r" rtl="1">
              <a:buNone/>
            </a:pP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مثال:</a:t>
            </a:r>
          </a:p>
          <a:p>
            <a:pPr lvl="1" algn="r" rtl="1"/>
            <a:r>
              <a:rPr lang="ar-SA" dirty="0" smtClean="0">
                <a:cs typeface="+mj-cs"/>
              </a:rPr>
              <a:t>احسبي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pK</a:t>
            </a:r>
            <a:r>
              <a:rPr lang="ar-SA" dirty="0" smtClean="0">
                <a:cs typeface="+mj-cs"/>
              </a:rPr>
              <a:t> لحامض </a:t>
            </a:r>
            <a:r>
              <a:rPr lang="ar-SA" dirty="0" err="1" smtClean="0">
                <a:cs typeface="+mj-cs"/>
              </a:rPr>
              <a:t>اللاكتيك</a:t>
            </a:r>
            <a:r>
              <a:rPr lang="ar-SA" dirty="0" smtClean="0">
                <a:cs typeface="+mj-cs"/>
              </a:rPr>
              <a:t> حيث أن تركيز حامض </a:t>
            </a:r>
            <a:r>
              <a:rPr lang="ar-SA" dirty="0" err="1" smtClean="0">
                <a:cs typeface="+mj-cs"/>
              </a:rPr>
              <a:t>اللاكتيك</a:t>
            </a:r>
            <a:r>
              <a:rPr lang="ar-SA" dirty="0" smtClean="0">
                <a:cs typeface="+mj-cs"/>
              </a:rPr>
              <a:t> الطليق هو 10.01</a:t>
            </a:r>
            <a:r>
              <a:rPr lang="en-US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مولار</a:t>
            </a:r>
            <a:r>
              <a:rPr lang="ar-SA" dirty="0" smtClean="0">
                <a:cs typeface="+mj-cs"/>
              </a:rPr>
              <a:t> و تركيز أيون </a:t>
            </a:r>
            <a:r>
              <a:rPr lang="ar-SA" dirty="0" err="1" smtClean="0">
                <a:cs typeface="+mj-cs"/>
              </a:rPr>
              <a:t>اللاكتيت</a:t>
            </a:r>
            <a:r>
              <a:rPr lang="ar-SA" dirty="0" smtClean="0">
                <a:cs typeface="+mj-cs"/>
              </a:rPr>
              <a:t> هو 0.087 </a:t>
            </a:r>
            <a:r>
              <a:rPr lang="ar-SA" dirty="0" err="1" smtClean="0">
                <a:cs typeface="+mj-cs"/>
              </a:rPr>
              <a:t>مولار</a:t>
            </a:r>
            <a:r>
              <a:rPr lang="ar-SA" dirty="0" smtClean="0">
                <a:cs typeface="+mj-cs"/>
              </a:rPr>
              <a:t> والرقم الهيدروجيني </a:t>
            </a:r>
            <a:r>
              <a:rPr lang="en-US" dirty="0" smtClean="0">
                <a:cs typeface="+mj-cs"/>
              </a:rPr>
              <a:t>pH</a:t>
            </a:r>
            <a:r>
              <a:rPr lang="ar-SA" dirty="0" smtClean="0">
                <a:cs typeface="+mj-cs"/>
              </a:rPr>
              <a:t> هو 4.8</a:t>
            </a:r>
          </a:p>
          <a:p>
            <a:pPr lvl="1" algn="r" rtl="1">
              <a:buNone/>
            </a:pPr>
            <a:endParaRPr lang="en-US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5000" dirty="0" smtClean="0"/>
              <a:t>تابع منحنيات المعايرة للأحماض</a:t>
            </a:r>
            <a:endParaRPr lang="en-US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2514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pH = </a:t>
            </a:r>
            <a:r>
              <a:rPr lang="en-US" sz="2000" dirty="0" err="1" smtClean="0"/>
              <a:t>pK</a:t>
            </a:r>
            <a:r>
              <a:rPr lang="en-US" sz="2000" dirty="0" smtClean="0">
                <a:latin typeface="Traditional Arabic"/>
                <a:cs typeface="Traditional Arabic"/>
              </a:rPr>
              <a:t>` + Log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2362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[Proton acceptor]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2754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[Proton donor]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181600" y="27432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95600" y="4191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pH = </a:t>
            </a:r>
            <a:r>
              <a:rPr lang="en-US" sz="2000" dirty="0" err="1" smtClean="0"/>
              <a:t>pK</a:t>
            </a:r>
            <a:r>
              <a:rPr lang="en-US" sz="2000" dirty="0" smtClean="0">
                <a:latin typeface="Traditional Arabic"/>
                <a:cs typeface="Traditional Arabic"/>
              </a:rPr>
              <a:t>` + Log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406435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[Proton acceptor]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440551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[Proton donor]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724400" y="4419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4781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pK</a:t>
            </a:r>
            <a:r>
              <a:rPr lang="en-US" sz="2000" dirty="0" smtClean="0">
                <a:latin typeface="Traditional Arabic"/>
                <a:cs typeface="Traditional Arabic"/>
              </a:rPr>
              <a:t>`</a:t>
            </a:r>
            <a:r>
              <a:rPr lang="en-US" sz="2000" dirty="0" smtClean="0"/>
              <a:t> = pH</a:t>
            </a:r>
            <a:r>
              <a:rPr lang="en-US" sz="2000" dirty="0" smtClean="0">
                <a:latin typeface="Traditional Arabic"/>
                <a:cs typeface="Traditional Arabic"/>
              </a:rPr>
              <a:t> - Log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74842" y="46739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ar-SA" dirty="0" err="1" smtClean="0"/>
              <a:t>اللاكتيت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4964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ar-SA" dirty="0" err="1" smtClean="0"/>
              <a:t>اللاكتي</a:t>
            </a:r>
            <a:r>
              <a:rPr lang="ar-SA" dirty="0" err="1"/>
              <a:t>ك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800600" y="5014734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0" y="5314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pK</a:t>
            </a:r>
            <a:r>
              <a:rPr lang="en-US" sz="2000" dirty="0" smtClean="0">
                <a:latin typeface="Traditional Arabic"/>
                <a:cs typeface="Traditional Arabic"/>
              </a:rPr>
              <a:t>`</a:t>
            </a:r>
            <a:r>
              <a:rPr lang="en-US" sz="2000" dirty="0" smtClean="0"/>
              <a:t> = </a:t>
            </a:r>
            <a:r>
              <a:rPr lang="ar-SA" sz="2000" dirty="0" smtClean="0"/>
              <a:t>4.8</a:t>
            </a:r>
            <a:r>
              <a:rPr lang="en-US" sz="2000" dirty="0" smtClean="0">
                <a:latin typeface="Traditional Arabic"/>
                <a:cs typeface="Traditional Arabic"/>
              </a:rPr>
              <a:t> - Log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876800" y="524599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0.087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5498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10.01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863921" y="5549721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5848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pK</a:t>
            </a:r>
            <a:r>
              <a:rPr lang="en-US" sz="2000" dirty="0" smtClean="0">
                <a:latin typeface="Traditional Arabic"/>
                <a:cs typeface="Traditional Arabic"/>
              </a:rPr>
              <a:t>`</a:t>
            </a:r>
            <a:r>
              <a:rPr lang="en-US" sz="2000" dirty="0" smtClean="0"/>
              <a:t> = </a:t>
            </a:r>
            <a:r>
              <a:rPr lang="ar-SA" sz="2000" dirty="0" smtClean="0"/>
              <a:t>4.8</a:t>
            </a:r>
            <a:r>
              <a:rPr lang="en-US" sz="2000" dirty="0" smtClean="0">
                <a:latin typeface="Traditional Arabic"/>
                <a:cs typeface="Traditional Arabic"/>
              </a:rPr>
              <a:t> – Log</a:t>
            </a:r>
            <a:r>
              <a:rPr lang="ar-SA" sz="2000" dirty="0" smtClean="0">
                <a:latin typeface="Traditional Arabic"/>
                <a:cs typeface="Traditional Arabic"/>
              </a:rPr>
              <a:t> </a:t>
            </a:r>
            <a:r>
              <a:rPr lang="en-US" sz="2000" dirty="0" smtClean="0">
                <a:latin typeface="Traditional Arabic"/>
                <a:cs typeface="Traditional Arabic"/>
              </a:rPr>
              <a:t> 8.7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0" y="6248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pK</a:t>
            </a:r>
            <a:r>
              <a:rPr lang="en-US" sz="2000" dirty="0" smtClean="0">
                <a:latin typeface="Traditional Arabic"/>
                <a:cs typeface="Traditional Arabic"/>
              </a:rPr>
              <a:t>`</a:t>
            </a:r>
            <a:r>
              <a:rPr lang="en-US" sz="2000" dirty="0" smtClean="0"/>
              <a:t> = </a:t>
            </a:r>
            <a:r>
              <a:rPr lang="ar-SA" sz="2000" dirty="0" smtClean="0"/>
              <a:t>4.8</a:t>
            </a:r>
            <a:r>
              <a:rPr lang="en-US" sz="2000" dirty="0" smtClean="0">
                <a:latin typeface="Traditional Arabic"/>
                <a:cs typeface="Traditional Arabic"/>
              </a:rPr>
              <a:t> – 0.94 = 3.86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المحاليل المنظمة </a:t>
            </a:r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هي المحاليل التي لديها القدرة على حفظ قيمة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pH</a:t>
            </a:r>
            <a:r>
              <a:rPr lang="ar-SA" dirty="0" smtClean="0">
                <a:cs typeface="+mj-cs"/>
              </a:rPr>
              <a:t> للوسط ثابتة عند إضافة كمية قليلة من </a:t>
            </a:r>
            <a:r>
              <a:rPr lang="en-US" dirty="0" smtClean="0">
                <a:cs typeface="+mj-cs"/>
              </a:rPr>
              <a:t>H  </a:t>
            </a:r>
            <a:r>
              <a:rPr lang="ar-SA" dirty="0" smtClean="0">
                <a:cs typeface="+mj-cs"/>
              </a:rPr>
              <a:t> و</a:t>
            </a:r>
            <a:r>
              <a:rPr lang="en-US" dirty="0" smtClean="0">
                <a:cs typeface="+mj-cs"/>
              </a:rPr>
              <a:t>  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OH</a:t>
            </a:r>
            <a:r>
              <a:rPr lang="ar-SA" dirty="0" smtClean="0">
                <a:cs typeface="+mj-cs"/>
              </a:rPr>
              <a:t> (مقاومة للتغير).</a:t>
            </a:r>
          </a:p>
          <a:p>
            <a:pPr algn="r" rtl="1"/>
            <a:r>
              <a:rPr lang="ar-DZ" dirty="0" smtClean="0">
                <a:cs typeface="+mj-cs"/>
              </a:rPr>
              <a:t>إ</a:t>
            </a:r>
            <a:r>
              <a:rPr lang="ar-SA" dirty="0" smtClean="0">
                <a:cs typeface="+mj-cs"/>
              </a:rPr>
              <a:t>ن المحلول المنظم يتكون من مزيج لحامض ضعيف وأحد أملاحه (محلول منظم حامضي) أو مزيج من قاعدة ضعيفة وأحد أملاحها (محلول منظم قاعدي) يقاوم التغير في الأس الهيدروجيني</a:t>
            </a:r>
            <a:r>
              <a:rPr lang="fr-FR" dirty="0" smtClean="0">
                <a:cs typeface="+mj-cs"/>
              </a:rPr>
              <a:t> (pH) </a:t>
            </a:r>
            <a:r>
              <a:rPr lang="ar-SA" dirty="0" smtClean="0">
                <a:cs typeface="+mj-cs"/>
              </a:rPr>
              <a:t>نتيجة لإضافة كمية من حامض قوي أو قاعدة قوية.</a:t>
            </a:r>
          </a:p>
          <a:p>
            <a:pPr algn="r" rtl="1"/>
            <a:r>
              <a:rPr lang="ar-SA" dirty="0" smtClean="0">
                <a:cs typeface="+mj-cs"/>
              </a:rPr>
              <a:t>المحلول المنظم يقاوم التغيير في </a:t>
            </a:r>
            <a:r>
              <a:rPr lang="en-US" dirty="0" smtClean="0"/>
              <a:t>pH</a:t>
            </a:r>
            <a:r>
              <a:rPr lang="ar-SA" dirty="0" smtClean="0">
                <a:cs typeface="+mj-cs"/>
              </a:rPr>
              <a:t> عن طريق الامتصاص الجزئي لأيون الهيدروجين أو أيون </a:t>
            </a:r>
            <a:r>
              <a:rPr lang="ar-SA" dirty="0" err="1" smtClean="0">
                <a:cs typeface="+mj-cs"/>
              </a:rPr>
              <a:t>الهيدروكسيل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المحلول المنظم </a:t>
            </a:r>
            <a:r>
              <a:rPr lang="en-US" dirty="0" smtClean="0">
                <a:cs typeface="+mj-cs"/>
              </a:rPr>
              <a:t> 		</a:t>
            </a:r>
            <a:r>
              <a:rPr lang="ar-SA" dirty="0" smtClean="0">
                <a:cs typeface="+mj-cs"/>
              </a:rPr>
              <a:t>تمتصه القاعدة المقترنة وتتفاعل معه لتكون الحمض المقترن</a:t>
            </a:r>
          </a:p>
          <a:p>
            <a:pPr algn="r" rtl="1"/>
            <a:r>
              <a:rPr lang="ar-SA" dirty="0" smtClean="0">
                <a:cs typeface="+mj-cs"/>
              </a:rPr>
              <a:t>المحلول المنظم </a:t>
            </a:r>
            <a:r>
              <a:rPr lang="en-US" dirty="0" smtClean="0">
                <a:cs typeface="+mj-cs"/>
              </a:rPr>
              <a:t> 		</a:t>
            </a:r>
            <a:r>
              <a:rPr lang="ar-SA" dirty="0" smtClean="0">
                <a:cs typeface="+mj-cs"/>
              </a:rPr>
              <a:t>يمتصه الحمض المقترن وتتفاعل معه لتكون القاعدة المقترنة</a:t>
            </a:r>
            <a:endParaRPr lang="en-US" dirty="0" smtClean="0">
              <a:cs typeface="+mj-cs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7848600" y="22668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000" b="1" dirty="0" smtClean="0"/>
              <a:t>+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019800" y="5257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495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="1" baseline="30000" dirty="0" smtClean="0"/>
              <a:t>+</a:t>
            </a:r>
            <a:endParaRPr lang="en-US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540898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</a:t>
            </a:r>
            <a:r>
              <a:rPr lang="en-US" b="1" baseline="30000" dirty="0" smtClean="0"/>
              <a:t>-</a:t>
            </a:r>
            <a:endParaRPr lang="en-US" b="1" baseline="300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6019801" y="571341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7"/>
          <p:cNvSpPr txBox="1"/>
          <p:nvPr/>
        </p:nvSpPr>
        <p:spPr>
          <a:xfrm>
            <a:off x="7086600" y="2209800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/>
              <a:t>-</a:t>
            </a:r>
            <a:endParaRPr lang="en-US" sz="2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مثال على حمض ضعيف وقاعدته المرافقة:</a:t>
            </a:r>
          </a:p>
          <a:p>
            <a:pPr lvl="1" algn="r" rtl="1"/>
            <a:r>
              <a:rPr lang="ar-SA" dirty="0" smtClean="0">
                <a:cs typeface="+mj-cs"/>
              </a:rPr>
              <a:t>حمض </a:t>
            </a:r>
            <a:r>
              <a:rPr lang="ar-SA" dirty="0" err="1" smtClean="0">
                <a:cs typeface="+mj-cs"/>
              </a:rPr>
              <a:t>الخليك</a:t>
            </a:r>
            <a:r>
              <a:rPr lang="ar-SA" dirty="0" smtClean="0">
                <a:cs typeface="+mj-cs"/>
              </a:rPr>
              <a:t> وملح </a:t>
            </a:r>
            <a:r>
              <a:rPr lang="ar-SA" dirty="0" err="1" smtClean="0">
                <a:cs typeface="+mj-cs"/>
              </a:rPr>
              <a:t>الخلات</a:t>
            </a:r>
            <a:r>
              <a:rPr lang="ar-SA" dirty="0" smtClean="0">
                <a:cs typeface="+mj-cs"/>
              </a:rPr>
              <a:t> فهذا يعني أن لدينا محلولاً منظماً (من الحمض الضعيف وملحه).</a:t>
            </a:r>
            <a:endParaRPr lang="en-US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معادلة تأين الحمض</a:t>
            </a:r>
          </a:p>
          <a:p>
            <a:pPr algn="ctr" rtl="1">
              <a:buNone/>
            </a:pPr>
            <a:r>
              <a:rPr lang="en-US" sz="2400" dirty="0" smtClean="0">
                <a:cs typeface="+mj-cs"/>
              </a:rPr>
              <a:t>CH</a:t>
            </a:r>
            <a:r>
              <a:rPr lang="en-US" sz="2400" baseline="-25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COOH + H</a:t>
            </a:r>
            <a:r>
              <a:rPr lang="en-US" sz="2400" baseline="-25000" dirty="0" smtClean="0">
                <a:cs typeface="+mj-cs"/>
              </a:rPr>
              <a:t>2</a:t>
            </a:r>
            <a:r>
              <a:rPr lang="en-US" sz="2400" dirty="0" smtClean="0">
                <a:cs typeface="+mj-cs"/>
              </a:rPr>
              <a:t>O            CH</a:t>
            </a:r>
            <a:r>
              <a:rPr lang="en-US" sz="2400" baseline="-25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COO</a:t>
            </a:r>
            <a:r>
              <a:rPr lang="en-US" sz="2400" baseline="30000" dirty="0" smtClean="0">
                <a:cs typeface="+mj-cs"/>
              </a:rPr>
              <a:t> - </a:t>
            </a:r>
            <a:r>
              <a:rPr lang="en-US" sz="2400" dirty="0" smtClean="0">
                <a:cs typeface="+mj-cs"/>
              </a:rPr>
              <a:t>+ H</a:t>
            </a:r>
            <a:r>
              <a:rPr lang="en-US" sz="2400" baseline="-25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O</a:t>
            </a:r>
            <a:r>
              <a:rPr lang="en-US" sz="2400" baseline="30000" dirty="0" smtClean="0">
                <a:cs typeface="+mj-cs"/>
              </a:rPr>
              <a:t>+</a:t>
            </a:r>
            <a:endParaRPr lang="en-US" sz="2400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معادلة تأين القاعدة</a:t>
            </a:r>
          </a:p>
          <a:p>
            <a:pPr algn="ctr" rtl="1">
              <a:buNone/>
            </a:pPr>
            <a:r>
              <a:rPr lang="en-US" sz="2400" dirty="0" smtClean="0">
                <a:cs typeface="+mj-cs"/>
              </a:rPr>
              <a:t>CH</a:t>
            </a:r>
            <a:r>
              <a:rPr lang="en-US" sz="2400" baseline="-25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COONa</a:t>
            </a:r>
            <a:r>
              <a:rPr lang="en-US" sz="2400" baseline="30000" dirty="0" smtClean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           CH</a:t>
            </a:r>
            <a:r>
              <a:rPr lang="en-US" sz="2400" baseline="-25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COO</a:t>
            </a:r>
            <a:r>
              <a:rPr lang="en-US" sz="2400" baseline="30000" dirty="0" smtClean="0">
                <a:cs typeface="+mj-cs"/>
              </a:rPr>
              <a:t> - </a:t>
            </a:r>
            <a:r>
              <a:rPr lang="en-US" sz="2400" dirty="0" smtClean="0">
                <a:cs typeface="+mj-cs"/>
              </a:rPr>
              <a:t> + Na</a:t>
            </a:r>
            <a:r>
              <a:rPr lang="en-US" sz="2400" baseline="30000" dirty="0" smtClean="0">
                <a:cs typeface="+mj-cs"/>
              </a:rPr>
              <a:t> +</a:t>
            </a:r>
            <a:endParaRPr lang="ar-SA" sz="2400" dirty="0" smtClean="0">
              <a:cs typeface="+mj-cs"/>
            </a:endParaRPr>
          </a:p>
          <a:p>
            <a:pPr algn="r" rt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المحاليل المنظم</a:t>
            </a: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4419600" y="3352800"/>
            <a:ext cx="457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4038600" y="4191000"/>
            <a:ext cx="457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b="1" dirty="0" smtClean="0">
                <a:cs typeface="+mj-cs"/>
              </a:rPr>
              <a:t>المحلول المنظم المكون من قاعدة ضعيفة وحمضها المرافق: </a:t>
            </a:r>
          </a:p>
          <a:p>
            <a:pPr lvl="1" algn="r" rtl="1"/>
            <a:r>
              <a:rPr lang="ar-DZ" dirty="0" smtClean="0">
                <a:cs typeface="+mj-cs"/>
              </a:rPr>
              <a:t>إذا كان لدينا وعاء يحتوي على </a:t>
            </a:r>
            <a:r>
              <a:rPr lang="en-US" dirty="0" smtClean="0">
                <a:cs typeface="+mj-cs"/>
              </a:rPr>
              <a:t>NH</a:t>
            </a:r>
            <a:r>
              <a:rPr lang="en-US" baseline="-25000" dirty="0" smtClean="0">
                <a:cs typeface="+mj-cs"/>
              </a:rPr>
              <a:t>3</a:t>
            </a:r>
            <a:r>
              <a:rPr lang="ar-SA" dirty="0" smtClean="0">
                <a:cs typeface="+mj-cs"/>
              </a:rPr>
              <a:t> </a:t>
            </a:r>
            <a:r>
              <a:rPr lang="ar-DZ" dirty="0" smtClean="0">
                <a:cs typeface="+mj-cs"/>
              </a:rPr>
              <a:t>وملح</a:t>
            </a:r>
            <a:r>
              <a:rPr lang="en-US" dirty="0" smtClean="0">
                <a:cs typeface="+mj-cs"/>
              </a:rPr>
              <a:t>NH</a:t>
            </a:r>
            <a:r>
              <a:rPr lang="en-US" baseline="-25000" dirty="0" smtClean="0">
                <a:cs typeface="+mj-cs"/>
              </a:rPr>
              <a:t>4</a:t>
            </a:r>
            <a:r>
              <a:rPr lang="en-US" dirty="0" smtClean="0">
                <a:cs typeface="+mj-cs"/>
              </a:rPr>
              <a:t>CL </a:t>
            </a:r>
            <a:r>
              <a:rPr lang="ar-SA" dirty="0" smtClean="0">
                <a:cs typeface="+mj-cs"/>
              </a:rPr>
              <a:t> </a:t>
            </a:r>
            <a:r>
              <a:rPr lang="ar-DZ" dirty="0" smtClean="0">
                <a:cs typeface="+mj-cs"/>
              </a:rPr>
              <a:t>وهذا يعني أن لدينا محلولاً منظماً (من القاعدة الضعيفة وملحها).</a:t>
            </a:r>
          </a:p>
          <a:p>
            <a:pPr lvl="2" algn="r" rtl="1"/>
            <a:r>
              <a:rPr lang="ar-SA" dirty="0" smtClean="0">
                <a:cs typeface="+mj-cs"/>
              </a:rPr>
              <a:t>معادلة تأين القاعدة</a:t>
            </a:r>
          </a:p>
          <a:p>
            <a:pPr algn="ctr" rtl="1">
              <a:buNone/>
            </a:pPr>
            <a:r>
              <a:rPr lang="en-US" sz="2400" dirty="0" smtClean="0">
                <a:cs typeface="+mj-cs"/>
              </a:rPr>
              <a:t>NH</a:t>
            </a:r>
            <a:r>
              <a:rPr lang="en-US" sz="2400" baseline="-25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 + H</a:t>
            </a:r>
            <a:r>
              <a:rPr lang="en-US" sz="2400" baseline="-25000" dirty="0" smtClean="0">
                <a:cs typeface="+mj-cs"/>
              </a:rPr>
              <a:t>2</a:t>
            </a:r>
            <a:r>
              <a:rPr lang="en-US" sz="2400" dirty="0" smtClean="0">
                <a:cs typeface="+mj-cs"/>
              </a:rPr>
              <a:t>O            NH</a:t>
            </a:r>
            <a:r>
              <a:rPr lang="en-US" sz="2400" baseline="-25000" dirty="0" smtClean="0">
                <a:cs typeface="+mj-cs"/>
              </a:rPr>
              <a:t>4</a:t>
            </a:r>
            <a:r>
              <a:rPr lang="en-US" sz="2400" baseline="30000" dirty="0" smtClean="0">
                <a:cs typeface="+mj-cs"/>
              </a:rPr>
              <a:t>+ </a:t>
            </a:r>
            <a:r>
              <a:rPr lang="en-US" sz="2400" dirty="0" smtClean="0">
                <a:cs typeface="+mj-cs"/>
              </a:rPr>
              <a:t>+ OH </a:t>
            </a:r>
            <a:r>
              <a:rPr lang="en-US" sz="2400" baseline="30000" dirty="0" smtClean="0">
                <a:cs typeface="+mj-cs"/>
              </a:rPr>
              <a:t>-</a:t>
            </a:r>
            <a:endParaRPr lang="en-US" sz="2400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معادلة تأين الحمض</a:t>
            </a:r>
          </a:p>
          <a:p>
            <a:pPr algn="ctr" rtl="1">
              <a:buNone/>
            </a:pPr>
            <a:r>
              <a:rPr lang="en-US" sz="2400" dirty="0" smtClean="0">
                <a:cs typeface="+mj-cs"/>
              </a:rPr>
              <a:t>NH</a:t>
            </a:r>
            <a:r>
              <a:rPr lang="en-US" sz="2400" baseline="-25000" dirty="0" smtClean="0">
                <a:cs typeface="+mj-cs"/>
              </a:rPr>
              <a:t>4</a:t>
            </a:r>
            <a:r>
              <a:rPr lang="en-US" sz="2400" dirty="0" smtClean="0">
                <a:cs typeface="+mj-cs"/>
              </a:rPr>
              <a:t>CL</a:t>
            </a:r>
            <a:r>
              <a:rPr lang="en-US" sz="2400" baseline="30000" dirty="0" smtClean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           NH</a:t>
            </a:r>
            <a:r>
              <a:rPr lang="en-US" sz="2400" baseline="-25000" dirty="0" smtClean="0">
                <a:cs typeface="+mj-cs"/>
              </a:rPr>
              <a:t>4</a:t>
            </a:r>
            <a:r>
              <a:rPr lang="en-US" sz="2400" baseline="30000" dirty="0" smtClean="0">
                <a:cs typeface="+mj-cs"/>
              </a:rPr>
              <a:t>+ </a:t>
            </a:r>
            <a:r>
              <a:rPr lang="en-US" sz="2400" dirty="0" smtClean="0">
                <a:cs typeface="+mj-cs"/>
              </a:rPr>
              <a:t> + CL </a:t>
            </a:r>
            <a:r>
              <a:rPr lang="en-US" sz="2400" baseline="30000" dirty="0" smtClean="0">
                <a:cs typeface="+mj-cs"/>
              </a:rPr>
              <a:t>-</a:t>
            </a:r>
            <a:endParaRPr lang="ar-SA" sz="2400" dirty="0" smtClean="0">
              <a:cs typeface="+mj-cs"/>
            </a:endParaRPr>
          </a:p>
          <a:p>
            <a:pPr algn="r" rtl="1">
              <a:buNone/>
            </a:pPr>
            <a:endParaRPr lang="ar-SA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المحاليل المنظم</a:t>
            </a: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4343400" y="3733800"/>
            <a:ext cx="457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4114800" y="4546242"/>
            <a:ext cx="457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تحتوي السوائل الموجودة في الكائنات الحية على أزواج الأحماض والقواعد المقترنة والتي تعمل مثل المحاليل المنظمة.</a:t>
            </a:r>
          </a:p>
          <a:p>
            <a:pPr algn="r" rtl="1"/>
            <a:r>
              <a:rPr lang="ar-SA" dirty="0" smtClean="0">
                <a:cs typeface="+mj-cs"/>
              </a:rPr>
              <a:t>الرقم الهيدروجيني لبلازما الدم في الإنسان = 7.4 والمحلول المنظم الذي يحافظ على ثباته هو محلول البيكربونات </a:t>
            </a:r>
            <a:r>
              <a:rPr lang="ar-SA" sz="2400" dirty="0" smtClean="0">
                <a:cs typeface="+mj-cs"/>
              </a:rPr>
              <a:t>(</a:t>
            </a:r>
            <a:r>
              <a:rPr lang="en-US" sz="2400" dirty="0" smtClean="0">
                <a:cs typeface="+mj-cs"/>
              </a:rPr>
              <a:t>HCO</a:t>
            </a:r>
            <a:r>
              <a:rPr lang="en-US" sz="2000" baseline="-25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 </a:t>
            </a:r>
            <a:r>
              <a:rPr lang="en-US" sz="2200" baseline="30000" dirty="0" smtClean="0">
                <a:cs typeface="+mj-cs"/>
              </a:rPr>
              <a:t>-</a:t>
            </a:r>
            <a:r>
              <a:rPr lang="en-US" sz="2000" baseline="-25000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/</a:t>
            </a:r>
            <a:r>
              <a:rPr lang="en-US" sz="2400" dirty="0" smtClean="0">
                <a:cs typeface="+mj-cs"/>
              </a:rPr>
              <a:t>H</a:t>
            </a:r>
            <a:r>
              <a:rPr lang="en-US" sz="2400" baseline="-25000" dirty="0" smtClean="0">
                <a:cs typeface="+mj-cs"/>
              </a:rPr>
              <a:t>2</a:t>
            </a:r>
            <a:r>
              <a:rPr lang="en-US" sz="2400" dirty="0" smtClean="0">
                <a:cs typeface="+mj-cs"/>
              </a:rPr>
              <a:t>CO</a:t>
            </a:r>
            <a:r>
              <a:rPr lang="en-US" sz="2000" baseline="-25000" dirty="0" smtClean="0">
                <a:cs typeface="+mj-cs"/>
              </a:rPr>
              <a:t>3</a:t>
            </a:r>
            <a:r>
              <a:rPr lang="ar-SA" sz="2000" dirty="0" smtClean="0">
                <a:cs typeface="+mj-cs"/>
              </a:rPr>
              <a:t>).</a:t>
            </a:r>
          </a:p>
          <a:p>
            <a:pPr algn="r" rtl="1"/>
            <a:r>
              <a:rPr lang="ar-SA" dirty="0" smtClean="0">
                <a:cs typeface="+mj-cs"/>
              </a:rPr>
              <a:t>المحلول المنظم الموجود داخل الخلايا هو محلول الفوسفات (</a:t>
            </a:r>
            <a:r>
              <a:rPr lang="en-US" dirty="0" smtClean="0">
                <a:cs typeface="+mj-cs"/>
              </a:rPr>
              <a:t>HPO</a:t>
            </a:r>
            <a:r>
              <a:rPr lang="en-US" baseline="-25000" dirty="0" smtClean="0">
                <a:cs typeface="+mj-cs"/>
              </a:rPr>
              <a:t>4</a:t>
            </a:r>
            <a:r>
              <a:rPr lang="en-US" dirty="0" smtClean="0">
                <a:cs typeface="+mj-cs"/>
              </a:rPr>
              <a:t> </a:t>
            </a:r>
            <a:r>
              <a:rPr lang="en-US" baseline="30000" dirty="0" smtClean="0">
                <a:cs typeface="+mj-cs"/>
              </a:rPr>
              <a:t>-2</a:t>
            </a:r>
            <a:r>
              <a:rPr lang="en-US" baseline="-25000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/H</a:t>
            </a:r>
            <a:r>
              <a:rPr lang="en-US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PO</a:t>
            </a:r>
            <a:r>
              <a:rPr lang="en-US" baseline="-25000" dirty="0" smtClean="0">
                <a:cs typeface="+mj-cs"/>
              </a:rPr>
              <a:t>4</a:t>
            </a:r>
            <a:r>
              <a:rPr lang="en-US" baseline="30000" dirty="0" smtClean="0">
                <a:cs typeface="+mj-cs"/>
              </a:rPr>
              <a:t> -</a:t>
            </a:r>
            <a:r>
              <a:rPr lang="ar-SA" dirty="0" smtClean="0">
                <a:cs typeface="+mj-cs"/>
              </a:rPr>
              <a:t>).</a:t>
            </a:r>
          </a:p>
          <a:p>
            <a:pPr algn="r" rtl="1"/>
            <a:r>
              <a:rPr lang="ar-SA" dirty="0" smtClean="0">
                <a:cs typeface="+mj-cs"/>
              </a:rPr>
              <a:t>لكل محلول منظم مجال معين بحيث تكمن قوته التنظيمية وتقل خارج هذه المنطقة ، مثال:</a:t>
            </a:r>
          </a:p>
          <a:p>
            <a:pPr lvl="1" algn="r" rtl="1"/>
            <a:r>
              <a:rPr lang="ar-SA" dirty="0" smtClean="0">
                <a:cs typeface="+mj-cs"/>
              </a:rPr>
              <a:t>حمض </a:t>
            </a:r>
            <a:r>
              <a:rPr lang="ar-SA" dirty="0" err="1" smtClean="0">
                <a:cs typeface="+mj-cs"/>
              </a:rPr>
              <a:t>الخليك</a:t>
            </a:r>
            <a:r>
              <a:rPr lang="ar-SA" dirty="0" smtClean="0">
                <a:cs typeface="+mj-cs"/>
              </a:rPr>
              <a:t> وأيون </a:t>
            </a:r>
            <a:r>
              <a:rPr lang="ar-SA" dirty="0" err="1" smtClean="0">
                <a:cs typeface="+mj-cs"/>
              </a:rPr>
              <a:t>الخلات</a:t>
            </a:r>
            <a:r>
              <a:rPr lang="ar-SA" dirty="0" smtClean="0">
                <a:cs typeface="+mj-cs"/>
              </a:rPr>
              <a:t> قدرته التنظيمية تكون أعلى عند </a:t>
            </a:r>
            <a:r>
              <a:rPr lang="en-US" dirty="0" smtClean="0">
                <a:latin typeface="Traditional Arabic" pitchFamily="2" charset="-78"/>
                <a:cs typeface="Traditional Arabic" pitchFamily="2" charset="-78"/>
              </a:rPr>
              <a:t>pH = 4.76</a:t>
            </a:r>
            <a:endParaRPr lang="ar-SA" dirty="0" smtClean="0">
              <a:latin typeface="Traditional Arabic" pitchFamily="2" charset="-78"/>
              <a:cs typeface="Traditional Arabic" pitchFamily="2" charset="-78"/>
            </a:endParaRPr>
          </a:p>
          <a:p>
            <a:pPr lvl="1" algn="r" rtl="1"/>
            <a:r>
              <a:rPr lang="ar-SA" dirty="0" smtClean="0">
                <a:cs typeface="+mj-cs"/>
              </a:rPr>
              <a:t>حمض </a:t>
            </a:r>
            <a:r>
              <a:rPr lang="ar-SA" dirty="0" err="1" smtClean="0">
                <a:cs typeface="+mj-cs"/>
              </a:rPr>
              <a:t>اللاكتيك</a:t>
            </a:r>
            <a:r>
              <a:rPr lang="ar-SA" dirty="0" smtClean="0">
                <a:cs typeface="+mj-cs"/>
              </a:rPr>
              <a:t> وأيون </a:t>
            </a:r>
            <a:r>
              <a:rPr lang="ar-SA" dirty="0" err="1" smtClean="0">
                <a:cs typeface="+mj-cs"/>
              </a:rPr>
              <a:t>اللاكتات</a:t>
            </a:r>
            <a:r>
              <a:rPr lang="ar-SA" dirty="0" smtClean="0">
                <a:cs typeface="+mj-cs"/>
              </a:rPr>
              <a:t> قدرته التنظيمية تكون أعلى عند </a:t>
            </a:r>
            <a:r>
              <a:rPr lang="en-US" dirty="0" smtClean="0">
                <a:latin typeface="Traditional Arabic" pitchFamily="2" charset="-78"/>
                <a:cs typeface="Traditional Arabic" pitchFamily="2" charset="-78"/>
              </a:rPr>
              <a:t>pH = 3.86</a:t>
            </a:r>
            <a:endParaRPr lang="ar-SA" dirty="0" smtClean="0"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المحاليل المنظم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ميكانيكية عمل المحاليل المنظمة:</a:t>
            </a:r>
          </a:p>
          <a:p>
            <a:pPr lvl="1" algn="r" rtl="1"/>
            <a:r>
              <a:rPr lang="ar-SA" dirty="0" smtClean="0">
                <a:cs typeface="+mj-cs"/>
              </a:rPr>
              <a:t>1- إضافة حمض قوي </a:t>
            </a:r>
            <a:r>
              <a:rPr lang="en-US" dirty="0" smtClean="0">
                <a:cs typeface="+mj-cs"/>
              </a:rPr>
              <a:t>HCL</a:t>
            </a:r>
            <a:r>
              <a:rPr lang="ar-SA" dirty="0" smtClean="0">
                <a:cs typeface="+mj-cs"/>
              </a:rPr>
              <a:t> إلى المحلول المنظم فإنه سوف يتفاعل مع الملح (القاعدة المقترنة) في المحلول</a:t>
            </a:r>
          </a:p>
          <a:p>
            <a:pPr lvl="1" algn="ctr" rtl="1"/>
            <a:r>
              <a:rPr lang="en-US" dirty="0" smtClean="0">
                <a:cs typeface="Traditional Arabic" pitchFamily="2" charset="-78"/>
              </a:rPr>
              <a:t>NaHCO</a:t>
            </a:r>
            <a:r>
              <a:rPr lang="en-US" sz="2000" baseline="-25000" dirty="0" smtClean="0">
                <a:cs typeface="Traditional Arabic" pitchFamily="2" charset="-78"/>
              </a:rPr>
              <a:t>3  </a:t>
            </a:r>
            <a:r>
              <a:rPr lang="en-US" sz="2000" dirty="0" smtClean="0">
                <a:cs typeface="Traditional Arabic" pitchFamily="2" charset="-78"/>
              </a:rPr>
              <a:t>                            </a:t>
            </a:r>
            <a:r>
              <a:rPr lang="en-US" dirty="0" err="1" smtClean="0">
                <a:cs typeface="Traditional Arabic" pitchFamily="2" charset="-78"/>
              </a:rPr>
              <a:t>NaCL</a:t>
            </a:r>
            <a:r>
              <a:rPr lang="en-US" dirty="0" smtClean="0">
                <a:cs typeface="Traditional Arabic" pitchFamily="2" charset="-78"/>
              </a:rPr>
              <a:t> </a:t>
            </a:r>
            <a:r>
              <a:rPr lang="en-US" sz="2000" dirty="0" smtClean="0">
                <a:cs typeface="Traditional Arabic" pitchFamily="2" charset="-78"/>
              </a:rPr>
              <a:t>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sz="2000" baseline="-25000" dirty="0" smtClean="0"/>
              <a:t>3</a:t>
            </a:r>
          </a:p>
          <a:p>
            <a:pPr lvl="1" algn="ctr" rtl="1"/>
            <a:r>
              <a:rPr lang="en-US" dirty="0" smtClean="0">
                <a:cs typeface="Traditional Arabic" pitchFamily="2" charset="-78"/>
              </a:rPr>
              <a:t>Na</a:t>
            </a:r>
            <a:r>
              <a:rPr lang="en-US" baseline="-25000" dirty="0" smtClean="0">
                <a:cs typeface="Traditional Arabic" pitchFamily="2" charset="-78"/>
              </a:rPr>
              <a:t>2</a:t>
            </a:r>
            <a:r>
              <a:rPr lang="en-US" dirty="0" smtClean="0">
                <a:cs typeface="Traditional Arabic" pitchFamily="2" charset="-78"/>
              </a:rPr>
              <a:t>HPO</a:t>
            </a:r>
            <a:r>
              <a:rPr lang="en-US" baseline="-25000" dirty="0" smtClean="0">
                <a:cs typeface="Traditional Arabic" pitchFamily="2" charset="-78"/>
              </a:rPr>
              <a:t>4</a:t>
            </a:r>
            <a:r>
              <a:rPr lang="en-US" dirty="0" smtClean="0">
                <a:cs typeface="Traditional Arabic" pitchFamily="2" charset="-78"/>
              </a:rPr>
              <a:t>                       </a:t>
            </a:r>
            <a:r>
              <a:rPr lang="en-US" dirty="0" err="1" smtClean="0">
                <a:cs typeface="Traditional Arabic" pitchFamily="2" charset="-78"/>
              </a:rPr>
              <a:t>NaCL</a:t>
            </a:r>
            <a:r>
              <a:rPr lang="en-US" dirty="0" smtClean="0">
                <a:cs typeface="Traditional Arabic" pitchFamily="2" charset="-78"/>
              </a:rPr>
              <a:t> + Na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</a:p>
          <a:p>
            <a:pPr lvl="1" algn="r" rtl="1">
              <a:buNone/>
            </a:pPr>
            <a:endParaRPr lang="ar-SA" dirty="0" smtClean="0">
              <a:cs typeface="+mj-cs"/>
            </a:endParaRPr>
          </a:p>
          <a:p>
            <a:pPr lvl="1" algn="r" rtl="1"/>
            <a:r>
              <a:rPr lang="en-US" dirty="0" smtClean="0">
                <a:cs typeface="+mj-cs"/>
              </a:rPr>
              <a:t>2</a:t>
            </a:r>
            <a:r>
              <a:rPr lang="ar-SA" dirty="0" smtClean="0">
                <a:cs typeface="+mj-cs"/>
              </a:rPr>
              <a:t>- إضافة قاعدة قوية </a:t>
            </a:r>
            <a:r>
              <a:rPr lang="en-US" dirty="0" err="1" smtClean="0">
                <a:cs typeface="+mj-cs"/>
              </a:rPr>
              <a:t>NaOH</a:t>
            </a:r>
            <a:r>
              <a:rPr lang="ar-SA" dirty="0" smtClean="0">
                <a:cs typeface="+mj-cs"/>
              </a:rPr>
              <a:t> إلى المحلول المنظم فإنها سوف تتفاعل مع الحمض في المحلول ويعطي الملح (القاعدة المقترنة)</a:t>
            </a:r>
          </a:p>
          <a:p>
            <a:pPr lvl="1" algn="ctr" rtl="1"/>
            <a:r>
              <a:rPr lang="en-US" dirty="0" smtClean="0">
                <a:cs typeface="Traditional Arabic" pitchFamily="2" charset="-78"/>
              </a:rPr>
              <a:t>H</a:t>
            </a:r>
            <a:r>
              <a:rPr lang="en-US" baseline="-25000" dirty="0" smtClean="0">
                <a:cs typeface="Traditional Arabic" pitchFamily="2" charset="-78"/>
              </a:rPr>
              <a:t>2</a:t>
            </a:r>
            <a:r>
              <a:rPr lang="en-US" dirty="0" smtClean="0">
                <a:cs typeface="Traditional Arabic" pitchFamily="2" charset="-78"/>
              </a:rPr>
              <a:t>CO</a:t>
            </a:r>
            <a:r>
              <a:rPr lang="en-US" sz="2000" baseline="-25000" dirty="0" smtClean="0">
                <a:cs typeface="Traditional Arabic" pitchFamily="2" charset="-78"/>
              </a:rPr>
              <a:t>3  </a:t>
            </a:r>
            <a:r>
              <a:rPr lang="en-US" sz="2000" dirty="0" smtClean="0">
                <a:cs typeface="Traditional Arabic" pitchFamily="2" charset="-78"/>
              </a:rPr>
              <a:t>                            </a:t>
            </a:r>
            <a:r>
              <a:rPr lang="en-US" dirty="0" smtClean="0">
                <a:cs typeface="Traditional Arabic" pitchFamily="2" charset="-78"/>
              </a:rPr>
              <a:t>H</a:t>
            </a:r>
            <a:r>
              <a:rPr lang="en-US" sz="1800" baseline="-25000" dirty="0" smtClean="0">
                <a:cs typeface="Traditional Arabic" pitchFamily="2" charset="-78"/>
              </a:rPr>
              <a:t>2</a:t>
            </a:r>
            <a:r>
              <a:rPr lang="en-US" dirty="0" smtClean="0">
                <a:cs typeface="Traditional Arabic" pitchFamily="2" charset="-78"/>
              </a:rPr>
              <a:t>O </a:t>
            </a:r>
            <a:r>
              <a:rPr lang="en-US" sz="2000" dirty="0" smtClean="0">
                <a:cs typeface="Traditional Arabic" pitchFamily="2" charset="-78"/>
              </a:rPr>
              <a:t>+ </a:t>
            </a:r>
            <a:r>
              <a:rPr lang="en-US" dirty="0" smtClean="0">
                <a:cs typeface="Traditional Arabic" pitchFamily="2" charset="-78"/>
              </a:rPr>
              <a:t>NaHCO</a:t>
            </a:r>
            <a:r>
              <a:rPr lang="en-US" sz="1800" baseline="-25000" dirty="0" smtClean="0">
                <a:cs typeface="Traditional Arabic" pitchFamily="2" charset="-78"/>
              </a:rPr>
              <a:t>3 </a:t>
            </a:r>
            <a:endParaRPr lang="en-US" sz="2000" baseline="-25000" dirty="0" smtClean="0"/>
          </a:p>
          <a:p>
            <a:pPr lvl="1" algn="ctr" rtl="1"/>
            <a:r>
              <a:rPr lang="en-US" dirty="0" smtClean="0">
                <a:cs typeface="Traditional Arabic" pitchFamily="2" charset="-78"/>
              </a:rPr>
              <a:t>NaH</a:t>
            </a:r>
            <a:r>
              <a:rPr lang="en-US" baseline="-25000" dirty="0" smtClean="0">
                <a:cs typeface="Traditional Arabic" pitchFamily="2" charset="-78"/>
              </a:rPr>
              <a:t>2</a:t>
            </a:r>
            <a:r>
              <a:rPr lang="en-US" dirty="0" smtClean="0">
                <a:cs typeface="Traditional Arabic" pitchFamily="2" charset="-78"/>
              </a:rPr>
              <a:t>PO</a:t>
            </a:r>
            <a:r>
              <a:rPr lang="en-US" baseline="-25000" dirty="0" smtClean="0">
                <a:cs typeface="Traditional Arabic" pitchFamily="2" charset="-78"/>
              </a:rPr>
              <a:t>4</a:t>
            </a:r>
            <a:r>
              <a:rPr lang="en-US" dirty="0" smtClean="0">
                <a:cs typeface="Traditional Arabic" pitchFamily="2" charset="-78"/>
              </a:rPr>
              <a:t>                       H</a:t>
            </a:r>
            <a:r>
              <a:rPr lang="en-US" sz="1600" baseline="-25000" dirty="0" smtClean="0">
                <a:cs typeface="Traditional Arabic" pitchFamily="2" charset="-78"/>
              </a:rPr>
              <a:t>2</a:t>
            </a:r>
            <a:r>
              <a:rPr lang="en-US" dirty="0" smtClean="0">
                <a:cs typeface="Traditional Arabic" pitchFamily="2" charset="-78"/>
              </a:rPr>
              <a:t>O + Na</a:t>
            </a:r>
            <a:r>
              <a:rPr lang="en-US" baseline="-25000" dirty="0" smtClean="0"/>
              <a:t>2</a:t>
            </a:r>
            <a:r>
              <a:rPr lang="en-US" dirty="0" smtClean="0"/>
              <a:t>HPO</a:t>
            </a:r>
            <a:r>
              <a:rPr lang="en-US" baseline="-25000" dirty="0" smtClean="0"/>
              <a:t>4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المحاليل المنظم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24200" y="3505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1400" y="3212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HCL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669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HCL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71800" y="3960812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48000" y="6096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5637212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52800" y="5345668"/>
            <a:ext cx="90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NaOH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5802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NaOH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إذن نواتج تفاعل المحلول المنظم مع الحمض أو القاعدة المقترنة هي تكوين مكونات المحلول المنظم والتي تحافظ على قيمة </a:t>
            </a:r>
            <a:r>
              <a:rPr lang="en-US" sz="3200" dirty="0" smtClean="0">
                <a:cs typeface="+mj-cs"/>
              </a:rPr>
              <a:t>pH</a:t>
            </a:r>
            <a:r>
              <a:rPr lang="ar-SA" sz="3200" dirty="0" smtClean="0">
                <a:cs typeface="+mj-cs"/>
              </a:rPr>
              <a:t> ثابتة.</a:t>
            </a:r>
          </a:p>
          <a:p>
            <a:pPr algn="r" rtl="1">
              <a:buNone/>
            </a:pP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المحاليل المنظم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منحنيات المعايرة للأحماض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هو المنحنى الناتج من إضافة </a:t>
            </a:r>
            <a:r>
              <a:rPr lang="ar-SA" dirty="0" err="1" smtClean="0">
                <a:cs typeface="+mj-cs"/>
              </a:rPr>
              <a:t>تراكيز</a:t>
            </a:r>
            <a:r>
              <a:rPr lang="ar-SA" dirty="0" smtClean="0">
                <a:cs typeface="+mj-cs"/>
              </a:rPr>
              <a:t> قياسية معلومة من القاعدة إلى الحمض وقياس التغير في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pH</a:t>
            </a:r>
            <a:r>
              <a:rPr lang="ar-SA" dirty="0" smtClean="0">
                <a:cs typeface="+mj-cs"/>
              </a:rPr>
              <a:t> عن القياس الأولي.</a:t>
            </a:r>
          </a:p>
          <a:p>
            <a:pPr algn="r" rtl="1"/>
            <a:r>
              <a:rPr lang="ar-SA" dirty="0" smtClean="0">
                <a:cs typeface="+mj-cs"/>
              </a:rPr>
              <a:t>يساعد هذا المنحنى في حساب ثابت التفكك للحامض </a:t>
            </a:r>
            <a:r>
              <a:rPr lang="ar-SA" dirty="0" err="1" smtClean="0">
                <a:cs typeface="+mj-cs"/>
              </a:rPr>
              <a:t>المعاير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توضح منحنيات المعايرة معلومات كثيرة تدل على درجة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pH</a:t>
            </a:r>
            <a:r>
              <a:rPr lang="ar-SA" dirty="0" smtClean="0">
                <a:cs typeface="+mj-cs"/>
              </a:rPr>
              <a:t> الأولية لمحلول حامضي </a:t>
            </a:r>
            <a:r>
              <a:rPr lang="en-US" dirty="0" smtClean="0">
                <a:cs typeface="+mj-cs"/>
              </a:rPr>
              <a:t>HA</a:t>
            </a:r>
            <a:r>
              <a:rPr lang="ar-SA" dirty="0" smtClean="0">
                <a:cs typeface="+mj-cs"/>
              </a:rPr>
              <a:t> قبل إضافة القاعدة له (على تركيز أيونات الهيدروجين) في ذلك المحلول ومنه يحسب ثابت التفكك للحامض المعاير.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pPr algn="r" rtl="1"/>
            <a:r>
              <a:rPr lang="ar-SA" sz="5000" dirty="0" smtClean="0"/>
              <a:t>تابع منحنيات المعايرة للأحماض</a:t>
            </a:r>
            <a:endParaRPr lang="en-US" sz="5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 عند كل إضافة من القاعدة تتحد أيونات </a:t>
            </a:r>
            <a:r>
              <a:rPr lang="ar-SA" sz="2400" dirty="0" err="1" smtClean="0">
                <a:cs typeface="+mj-cs"/>
              </a:rPr>
              <a:t>الهيدروكسيل</a:t>
            </a:r>
            <a:r>
              <a:rPr lang="ar-SA" sz="2400" dirty="0" smtClean="0">
                <a:cs typeface="+mj-cs"/>
              </a:rPr>
              <a:t> المضافة مع البروتونات الطليقة لينتج الماء وهكذا يتفكك الحامض للمحافظة على تفككه المتوازن.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وبعد إضافة نصف الكمية المكافئة من القاعدة نصل إلى نقطة منتصف المعايرة حيث يكون الحامض الأصلي قد تفكك نصفه تماما من القاعدة وهكذا فإن </a:t>
            </a:r>
            <a:r>
              <a:rPr lang="en-US" sz="2400" dirty="0" smtClean="0">
                <a:cs typeface="+mj-cs"/>
              </a:rPr>
              <a:t>HA</a:t>
            </a:r>
            <a:r>
              <a:rPr lang="ar-SA" sz="2400" dirty="0" smtClean="0">
                <a:cs typeface="+mj-cs"/>
              </a:rPr>
              <a:t> يساوي </a:t>
            </a:r>
            <a:r>
              <a:rPr lang="en-US" sz="2400" dirty="0" smtClean="0">
                <a:cs typeface="+mj-cs"/>
              </a:rPr>
              <a:t>A</a:t>
            </a:r>
            <a:r>
              <a:rPr lang="en-US" sz="2400" baseline="30000" dirty="0" smtClean="0">
                <a:cs typeface="+mj-cs"/>
              </a:rPr>
              <a:t>-</a:t>
            </a:r>
            <a:r>
              <a:rPr lang="ar-SA" sz="2400" baseline="30000" dirty="0" smtClean="0">
                <a:cs typeface="+mj-cs"/>
              </a:rPr>
              <a:t> </a:t>
            </a:r>
            <a:r>
              <a:rPr lang="ar-SA" sz="2400" dirty="0" smtClean="0">
                <a:cs typeface="+mj-cs"/>
              </a:rPr>
              <a:t>وعند هذه النقطة الوسطية تكون </a:t>
            </a:r>
            <a:r>
              <a:rPr lang="en-US" sz="2400" dirty="0" smtClean="0">
                <a:cs typeface="+mj-cs"/>
              </a:rPr>
              <a:t>pH</a:t>
            </a:r>
            <a:r>
              <a:rPr lang="ar-SA" sz="2400" dirty="0" smtClean="0">
                <a:cs typeface="+mj-cs"/>
              </a:rPr>
              <a:t> للمحلول مساوية </a:t>
            </a:r>
            <a:r>
              <a:rPr lang="ar-SA" sz="2400" dirty="0" err="1" smtClean="0">
                <a:cs typeface="+mj-cs"/>
              </a:rPr>
              <a:t>ل</a:t>
            </a:r>
            <a:r>
              <a:rPr lang="ar-SA" sz="2400" dirty="0" smtClean="0">
                <a:cs typeface="+mj-cs"/>
              </a:rPr>
              <a:t> </a:t>
            </a:r>
            <a:r>
              <a:rPr lang="en-US" sz="2400" dirty="0" err="1" smtClean="0">
                <a:cs typeface="+mj-cs"/>
              </a:rPr>
              <a:t>pK</a:t>
            </a:r>
            <a:r>
              <a:rPr lang="en-US" sz="2400" dirty="0" smtClean="0">
                <a:latin typeface="Traditional Arabic"/>
                <a:cs typeface="+mj-cs"/>
              </a:rPr>
              <a:t>`</a:t>
            </a:r>
            <a:r>
              <a:rPr lang="ar-SA" sz="2400" dirty="0" smtClean="0">
                <a:cs typeface="+mj-cs"/>
              </a:rPr>
              <a:t> للحامض </a:t>
            </a:r>
            <a:r>
              <a:rPr lang="ar-SA" sz="2400" dirty="0" err="1" smtClean="0">
                <a:cs typeface="+mj-cs"/>
              </a:rPr>
              <a:t>المعاير</a:t>
            </a:r>
            <a:r>
              <a:rPr lang="ar-SA" sz="2400" dirty="0" smtClean="0">
                <a:cs typeface="+mj-cs"/>
              </a:rPr>
              <a:t>.</a:t>
            </a:r>
            <a:endParaRPr lang="ar-SA" sz="2400" dirty="0" smtClean="0">
              <a:latin typeface="Traditional Arabic"/>
              <a:cs typeface="+mj-cs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657600" y="2133600"/>
            <a:ext cx="5105400" cy="4419600"/>
            <a:chOff x="3657600" y="2133600"/>
            <a:chExt cx="5105400" cy="4419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419600" y="5791200"/>
              <a:ext cx="3429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4374524" y="4005330"/>
              <a:ext cx="3468710" cy="1365160"/>
            </a:xfrm>
            <a:custGeom>
              <a:avLst/>
              <a:gdLst>
                <a:gd name="connsiteX0" fmla="*/ 42930 w 3468710"/>
                <a:gd name="connsiteY0" fmla="*/ 1365160 h 1365160"/>
                <a:gd name="connsiteX1" fmla="*/ 467932 w 3468710"/>
                <a:gd name="connsiteY1" fmla="*/ 850005 h 1365160"/>
                <a:gd name="connsiteX2" fmla="*/ 2850524 w 3468710"/>
                <a:gd name="connsiteY2" fmla="*/ 566670 h 1365160"/>
                <a:gd name="connsiteX3" fmla="*/ 3468710 w 3468710"/>
                <a:gd name="connsiteY3" fmla="*/ 0 h 1365160"/>
                <a:gd name="connsiteX4" fmla="*/ 3468710 w 3468710"/>
                <a:gd name="connsiteY4" fmla="*/ 0 h 13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8710" h="1365160">
                  <a:moveTo>
                    <a:pt x="42930" y="1365160"/>
                  </a:moveTo>
                  <a:cubicBezTo>
                    <a:pt x="21465" y="1174123"/>
                    <a:pt x="0" y="983087"/>
                    <a:pt x="467932" y="850005"/>
                  </a:cubicBezTo>
                  <a:cubicBezTo>
                    <a:pt x="935864" y="716923"/>
                    <a:pt x="2350394" y="708337"/>
                    <a:pt x="2850524" y="566670"/>
                  </a:cubicBezTo>
                  <a:cubicBezTo>
                    <a:pt x="3350654" y="425003"/>
                    <a:pt x="3468710" y="0"/>
                    <a:pt x="3468710" y="0"/>
                  </a:cubicBezTo>
                  <a:lnTo>
                    <a:pt x="3468710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79890" y="3429000"/>
              <a:ext cx="3468710" cy="1365160"/>
            </a:xfrm>
            <a:custGeom>
              <a:avLst/>
              <a:gdLst>
                <a:gd name="connsiteX0" fmla="*/ 42930 w 3468710"/>
                <a:gd name="connsiteY0" fmla="*/ 1365160 h 1365160"/>
                <a:gd name="connsiteX1" fmla="*/ 467932 w 3468710"/>
                <a:gd name="connsiteY1" fmla="*/ 850005 h 1365160"/>
                <a:gd name="connsiteX2" fmla="*/ 2850524 w 3468710"/>
                <a:gd name="connsiteY2" fmla="*/ 566670 h 1365160"/>
                <a:gd name="connsiteX3" fmla="*/ 3468710 w 3468710"/>
                <a:gd name="connsiteY3" fmla="*/ 0 h 1365160"/>
                <a:gd name="connsiteX4" fmla="*/ 3468710 w 3468710"/>
                <a:gd name="connsiteY4" fmla="*/ 0 h 13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8710" h="1365160">
                  <a:moveTo>
                    <a:pt x="42930" y="1365160"/>
                  </a:moveTo>
                  <a:cubicBezTo>
                    <a:pt x="21465" y="1174123"/>
                    <a:pt x="0" y="983087"/>
                    <a:pt x="467932" y="850005"/>
                  </a:cubicBezTo>
                  <a:cubicBezTo>
                    <a:pt x="935864" y="716923"/>
                    <a:pt x="2350394" y="708337"/>
                    <a:pt x="2850524" y="566670"/>
                  </a:cubicBezTo>
                  <a:cubicBezTo>
                    <a:pt x="3350654" y="425003"/>
                    <a:pt x="3468710" y="0"/>
                    <a:pt x="3468710" y="0"/>
                  </a:cubicBezTo>
                  <a:lnTo>
                    <a:pt x="3468710" y="0"/>
                  </a:ln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79890" y="2825840"/>
              <a:ext cx="3468710" cy="1365160"/>
            </a:xfrm>
            <a:custGeom>
              <a:avLst/>
              <a:gdLst>
                <a:gd name="connsiteX0" fmla="*/ 42930 w 3468710"/>
                <a:gd name="connsiteY0" fmla="*/ 1365160 h 1365160"/>
                <a:gd name="connsiteX1" fmla="*/ 467932 w 3468710"/>
                <a:gd name="connsiteY1" fmla="*/ 850005 h 1365160"/>
                <a:gd name="connsiteX2" fmla="*/ 2850524 w 3468710"/>
                <a:gd name="connsiteY2" fmla="*/ 566670 h 1365160"/>
                <a:gd name="connsiteX3" fmla="*/ 3468710 w 3468710"/>
                <a:gd name="connsiteY3" fmla="*/ 0 h 1365160"/>
                <a:gd name="connsiteX4" fmla="*/ 3468710 w 3468710"/>
                <a:gd name="connsiteY4" fmla="*/ 0 h 13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8710" h="1365160">
                  <a:moveTo>
                    <a:pt x="42930" y="1365160"/>
                  </a:moveTo>
                  <a:cubicBezTo>
                    <a:pt x="21465" y="1174123"/>
                    <a:pt x="0" y="983087"/>
                    <a:pt x="467932" y="850005"/>
                  </a:cubicBezTo>
                  <a:cubicBezTo>
                    <a:pt x="935864" y="716923"/>
                    <a:pt x="2350394" y="708337"/>
                    <a:pt x="2850524" y="566670"/>
                  </a:cubicBezTo>
                  <a:cubicBezTo>
                    <a:pt x="3350654" y="425003"/>
                    <a:pt x="3468710" y="0"/>
                    <a:pt x="3468710" y="0"/>
                  </a:cubicBezTo>
                  <a:lnTo>
                    <a:pt x="3468710" y="0"/>
                  </a:lnTo>
                </a:path>
              </a:pathLst>
            </a:cu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2781300" y="4152900"/>
              <a:ext cx="3276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10300" y="4152900"/>
              <a:ext cx="3276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657600" y="3657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pH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76800" y="6183868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Equivalents of OH</a:t>
              </a:r>
              <a:r>
                <a:rPr lang="en-US" sz="2000" baseline="30000" dirty="0" smtClean="0"/>
                <a:t>-</a:t>
              </a:r>
              <a:endParaRPr lang="en-US" sz="2000" baseline="30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38800" y="5791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0.5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0" y="58028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14800" y="5334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5029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4800" y="4736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14800" y="4419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4038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4800" y="3733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14800" y="34406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4800" y="3135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14800" y="2831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38600" y="2590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43400" y="5105401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COOH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81600" y="4724400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[CH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COOH] = [CH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COO </a:t>
              </a:r>
              <a:r>
                <a:rPr lang="en-US" sz="1200" baseline="30000" dirty="0" smtClean="0"/>
                <a:t>- </a:t>
              </a:r>
              <a:r>
                <a:rPr lang="en-US" sz="1200" dirty="0" smtClean="0"/>
                <a:t>] </a:t>
              </a:r>
              <a:endParaRPr lang="en-US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72400" y="40386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COO</a:t>
              </a:r>
              <a:r>
                <a:rPr lang="en-US" sz="1200" baseline="30000" dirty="0" smtClean="0"/>
                <a:t>-</a:t>
              </a:r>
              <a:endParaRPr lang="en-US" sz="1200" baseline="30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80963" y="401595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</a:t>
              </a:r>
              <a:r>
                <a:rPr lang="en-US" sz="1200" baseline="-25000" dirty="0"/>
                <a:t>2</a:t>
              </a:r>
              <a:r>
                <a:rPr lang="en-US" sz="1200" dirty="0"/>
                <a:t>PO</a:t>
              </a:r>
              <a:r>
                <a:rPr lang="en-US" sz="1200" baseline="-25000" dirty="0"/>
                <a:t>4</a:t>
              </a:r>
              <a:r>
                <a:rPr lang="en-US" sz="1200" baseline="30000" dirty="0"/>
                <a:t> </a:t>
              </a:r>
              <a:r>
                <a:rPr lang="en-US" sz="1200" baseline="30000" dirty="0" smtClean="0"/>
                <a:t>- 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10200" y="4114800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[H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PO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- </a:t>
              </a:r>
              <a:r>
                <a:rPr lang="en-US" sz="1200" dirty="0" smtClean="0"/>
                <a:t>] = [HPO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2–  </a:t>
              </a:r>
              <a:r>
                <a:rPr lang="en-US" sz="1200" dirty="0" smtClean="0"/>
                <a:t>]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72400" y="327660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HPO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2- 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19600" y="33528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NH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+ 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72400" y="2618601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NH</a:t>
              </a:r>
              <a:r>
                <a:rPr lang="en-US" sz="1200" baseline="-25000" dirty="0" smtClean="0"/>
                <a:t>3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86400" y="320040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[NH</a:t>
              </a:r>
              <a:r>
                <a:rPr lang="en-US" sz="1200" baseline="-25000" dirty="0" smtClean="0"/>
                <a:t>4</a:t>
              </a:r>
              <a:r>
                <a:rPr lang="en-US" sz="1200" baseline="30000" dirty="0" smtClean="0"/>
                <a:t> + </a:t>
              </a:r>
              <a:r>
                <a:rPr lang="en-US" sz="1200" dirty="0" smtClean="0"/>
                <a:t>] = [NH</a:t>
              </a:r>
              <a:r>
                <a:rPr lang="en-US" sz="1200" baseline="-25000" dirty="0" smtClean="0"/>
                <a:t>3</a:t>
              </a:r>
              <a:r>
                <a:rPr lang="en-US" sz="1200" dirty="0" smtClean="0"/>
                <a:t>]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38800" y="35052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pK</a:t>
              </a:r>
              <a:r>
                <a:rPr lang="en-US" sz="1200" dirty="0" smtClean="0">
                  <a:latin typeface="Traditional Arabic"/>
                </a:rPr>
                <a:t>` = 9.25</a:t>
              </a:r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39624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pK</a:t>
              </a:r>
              <a:r>
                <a:rPr lang="en-US" sz="1200" dirty="0" smtClean="0">
                  <a:latin typeface="Traditional Arabic"/>
                </a:rPr>
                <a:t>` = 7.2</a:t>
              </a:r>
              <a:endParaRPr lang="en-US" sz="1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38800" y="4495801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pK</a:t>
              </a:r>
              <a:r>
                <a:rPr lang="en-US" sz="1200" dirty="0" smtClean="0">
                  <a:latin typeface="Traditional Arabic"/>
                </a:rPr>
                <a:t>`  = 4.76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34000" y="2133600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Midpoint of titration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>
              <a:stCxn id="44" idx="2"/>
            </p:cNvCxnSpPr>
            <p:nvPr/>
          </p:nvCxnSpPr>
          <p:spPr>
            <a:xfrm rot="5400000">
              <a:off x="5816888" y="2921287"/>
              <a:ext cx="4058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562</TotalTime>
  <Words>871</Words>
  <Application>Microsoft Office PowerPoint</Application>
  <PresentationFormat>On-screen Show (4:3)</PresentationFormat>
  <Paragraphs>161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المحاليل المنظمة و منحنيات المعايرة</vt:lpstr>
      <vt:lpstr>المحاليل المنظمة Buffers</vt:lpstr>
      <vt:lpstr>تابع المحاليل المنظم</vt:lpstr>
      <vt:lpstr>تابع المحاليل المنظم</vt:lpstr>
      <vt:lpstr>تابع المحاليل المنظم</vt:lpstr>
      <vt:lpstr>تابع المحاليل المنظم</vt:lpstr>
      <vt:lpstr>تابع المحاليل المنظم</vt:lpstr>
      <vt:lpstr>منحنيات المعايرة للأحماض</vt:lpstr>
      <vt:lpstr>تابع منحنيات المعايرة للأحماض</vt:lpstr>
      <vt:lpstr>تابع منحنيات المعايرة للأحماض</vt:lpstr>
      <vt:lpstr>تابع منحنيات المعايرة للأحماض</vt:lpstr>
      <vt:lpstr>تابع منحنيات المعايرة للأحماض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المحاليل المنظمة و منحنيات المعايرة</dc:title>
  <dc:creator>Mohammed</dc:creator>
  <cp:lastModifiedBy>Nojood</cp:lastModifiedBy>
  <cp:revision>55</cp:revision>
  <dcterms:created xsi:type="dcterms:W3CDTF">2008-10-19T15:40:42Z</dcterms:created>
  <dcterms:modified xsi:type="dcterms:W3CDTF">2010-02-27T08:11:55Z</dcterms:modified>
</cp:coreProperties>
</file>