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sldIdLst>
    <p:sldId id="384" r:id="rId2"/>
    <p:sldId id="256" r:id="rId3"/>
    <p:sldId id="383" r:id="rId4"/>
    <p:sldId id="287" r:id="rId5"/>
    <p:sldId id="376" r:id="rId6"/>
    <p:sldId id="290" r:id="rId7"/>
    <p:sldId id="291" r:id="rId8"/>
    <p:sldId id="302" r:id="rId9"/>
    <p:sldId id="275" r:id="rId10"/>
    <p:sldId id="329" r:id="rId11"/>
    <p:sldId id="370" r:id="rId12"/>
    <p:sldId id="385" r:id="rId13"/>
    <p:sldId id="280" r:id="rId14"/>
    <p:sldId id="281" r:id="rId15"/>
    <p:sldId id="386" r:id="rId16"/>
    <p:sldId id="382" r:id="rId17"/>
  </p:sldIdLst>
  <p:sldSz cx="9144000" cy="6858000" type="screen4x3"/>
  <p:notesSz cx="6858000" cy="9144000"/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FFFF00"/>
    <a:srgbClr val="CC0066"/>
    <a:srgbClr val="080808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3" autoAdjust="0"/>
    <p:restoredTop sz="99510" autoAdjust="0"/>
  </p:normalViewPr>
  <p:slideViewPr>
    <p:cSldViewPr>
      <p:cViewPr varScale="1">
        <p:scale>
          <a:sx n="94" d="100"/>
          <a:sy n="94" d="100"/>
        </p:scale>
        <p:origin x="14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4613D5-EA4F-45EC-9EAE-BE2B1C7670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30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62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2BFB2A-C87D-4196-9C64-79A23491C0BE}" type="slidenum">
              <a:rPr lang="ar-SA" altLang="en-US">
                <a:latin typeface="Comic Sans MS" pitchFamily="66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818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97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69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37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52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2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2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5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9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6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7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98355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D287-1227-4B46-BB49-3EE823FF616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709804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DB27-3096-4F9A-B901-E11C5A482D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2323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652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4F7CF-21C9-4EF1-89A5-609DB8EECD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89253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42F8-495C-480C-9729-425BB1E8B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49703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22E4-1223-4EE3-A099-7962B0020F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3175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461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408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3745-4C79-4187-94E6-608B01BF6BA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89214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A63F-DBA3-4BBF-AC11-C39EAC8175C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40963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5C32BF-C2D3-4F40-A24B-51C7CB2D26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0.xml"/><Relationship Id="rId7" Type="http://schemas.openxmlformats.org/officeDocument/2006/relationships/image" Target="../media/image1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12.jpe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11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4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2.xml"/><Relationship Id="rId7" Type="http://schemas.openxmlformats.org/officeDocument/2006/relationships/image" Target="../media/image11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9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5.xml"/><Relationship Id="rId7" Type="http://schemas.openxmlformats.org/officeDocument/2006/relationships/image" Target="../media/image12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8.xml"/><Relationship Id="rId7" Type="http://schemas.openxmlformats.org/officeDocument/2006/relationships/image" Target="../media/image11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1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3.xml"/><Relationship Id="rId10" Type="http://schemas.microsoft.com/office/2007/relationships/hdphoto" Target="../media/hdphoto2.wdp"/><Relationship Id="rId4" Type="http://schemas.openxmlformats.org/officeDocument/2006/relationships/tags" Target="../tags/tag62.xml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6.xml"/><Relationship Id="rId7" Type="http://schemas.openxmlformats.org/officeDocument/2006/relationships/image" Target="../media/image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.jpe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jpeg"/><Relationship Id="rId4" Type="http://schemas.openxmlformats.org/officeDocument/2006/relationships/tags" Target="../tags/tag7.xml"/><Relationship Id="rId9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3.xml"/><Relationship Id="rId7" Type="http://schemas.openxmlformats.org/officeDocument/2006/relationships/image" Target="../media/image12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6.xml"/><Relationship Id="rId7" Type="http://schemas.openxmlformats.org/officeDocument/2006/relationships/image" Target="../media/image1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microsoft.com/office/2007/relationships/hdphoto" Target="../media/hdphoto2.wdp"/><Relationship Id="rId2" Type="http://schemas.openxmlformats.org/officeDocument/2006/relationships/tags" Target="../tags/tag19.xml"/><Relationship Id="rId16" Type="http://schemas.openxmlformats.org/officeDocument/2006/relationships/image" Target="../media/image12.jpe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image" Target="../media/image11.png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2.xml"/><Relationship Id="rId7" Type="http://schemas.openxmlformats.org/officeDocument/2006/relationships/image" Target="../media/image1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tags" Target="../tags/tag33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6.xml"/><Relationship Id="rId7" Type="http://schemas.openxmlformats.org/officeDocument/2006/relationships/image" Target="../media/image12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14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538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305800" cy="3276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 and structure of lipids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5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Long term energy storage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heat loss (insulation)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physical shock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water loss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Chemical messengers (hormones)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Major component of membranes (phospholipids)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35814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Fatty Acids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" y="40386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Long chains of mostly carbon and hydrogen atoms with a -COOH group at one end.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they are part of lipids, the fatty acids resemble long flexible tails.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1" name="Picture 5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2844" r="2570" b="83879"/>
          <a:stretch>
            <a:fillRect/>
          </a:stretch>
        </p:blipFill>
        <p:spPr bwMode="auto">
          <a:xfrm>
            <a:off x="1600200" y="5181600"/>
            <a:ext cx="57150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1447800"/>
            <a:ext cx="5486400" cy="20574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1447800"/>
            <a:ext cx="2057400" cy="403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 rot="10800000">
            <a:off x="2209800" y="26035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r>
              <a:rPr lang="en-GB" altLang="en-US" sz="2800" b="1"/>
              <a:t>H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1371600"/>
            <a:ext cx="5562600" cy="2144713"/>
            <a:chOff x="1440" y="48"/>
            <a:chExt cx="3504" cy="1351"/>
          </a:xfrm>
        </p:grpSpPr>
        <p:grpSp>
          <p:nvGrpSpPr>
            <p:cNvPr id="10277" name="Group 8"/>
            <p:cNvGrpSpPr>
              <a:grpSpLocks/>
            </p:cNvGrpSpPr>
            <p:nvPr/>
          </p:nvGrpSpPr>
          <p:grpSpPr bwMode="auto">
            <a:xfrm>
              <a:off x="2640" y="64"/>
              <a:ext cx="336" cy="480"/>
              <a:chOff x="1296" y="2208"/>
              <a:chExt cx="336" cy="480"/>
            </a:xfrm>
          </p:grpSpPr>
          <p:sp>
            <p:nvSpPr>
              <p:cNvPr id="10325" name="Text Box 9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6" name="Line 10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8" name="Group 11"/>
            <p:cNvGrpSpPr>
              <a:grpSpLocks/>
            </p:cNvGrpSpPr>
            <p:nvPr/>
          </p:nvGrpSpPr>
          <p:grpSpPr bwMode="auto">
            <a:xfrm>
              <a:off x="3456" y="48"/>
              <a:ext cx="336" cy="480"/>
              <a:chOff x="1296" y="2208"/>
              <a:chExt cx="336" cy="480"/>
            </a:xfrm>
          </p:grpSpPr>
          <p:sp>
            <p:nvSpPr>
              <p:cNvPr id="10323" name="Text Box 12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4" name="Line 13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9" name="Group 14"/>
            <p:cNvGrpSpPr>
              <a:grpSpLocks/>
            </p:cNvGrpSpPr>
            <p:nvPr/>
          </p:nvGrpSpPr>
          <p:grpSpPr bwMode="auto">
            <a:xfrm>
              <a:off x="1440" y="160"/>
              <a:ext cx="3504" cy="1239"/>
              <a:chOff x="1440" y="160"/>
              <a:chExt cx="3504" cy="1239"/>
            </a:xfrm>
          </p:grpSpPr>
          <p:grpSp>
            <p:nvGrpSpPr>
              <p:cNvPr id="10280" name="Group 15"/>
              <p:cNvGrpSpPr>
                <a:grpSpLocks/>
              </p:cNvGrpSpPr>
              <p:nvPr/>
            </p:nvGrpSpPr>
            <p:grpSpPr bwMode="auto">
              <a:xfrm>
                <a:off x="1440" y="160"/>
                <a:ext cx="3504" cy="1239"/>
                <a:chOff x="1440" y="160"/>
                <a:chExt cx="3504" cy="1239"/>
              </a:xfrm>
            </p:grpSpPr>
            <p:sp>
              <p:nvSpPr>
                <p:cNvPr id="1028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072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456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76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640" y="496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208" y="64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84" y="457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264" y="64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448" y="736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416" y="640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3648" y="640"/>
                  <a:ext cx="576" cy="144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2832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016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08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/>
                    <a:t>H</a:t>
                  </a:r>
                </a:p>
              </p:txBody>
            </p:sp>
            <p:grpSp>
              <p:nvGrpSpPr>
                <p:cNvPr id="10295" name="Group 29"/>
                <p:cNvGrpSpPr>
                  <a:grpSpLocks/>
                </p:cNvGrpSpPr>
                <p:nvPr/>
              </p:nvGrpSpPr>
              <p:grpSpPr bwMode="auto">
                <a:xfrm>
                  <a:off x="3072" y="160"/>
                  <a:ext cx="336" cy="480"/>
                  <a:chOff x="1296" y="2208"/>
                  <a:chExt cx="336" cy="480"/>
                </a:xfrm>
              </p:grpSpPr>
              <p:sp>
                <p:nvSpPr>
                  <p:cNvPr id="1032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6" name="Group 32"/>
                <p:cNvGrpSpPr>
                  <a:grpSpLocks/>
                </p:cNvGrpSpPr>
                <p:nvPr/>
              </p:nvGrpSpPr>
              <p:grpSpPr bwMode="auto">
                <a:xfrm>
                  <a:off x="2192" y="224"/>
                  <a:ext cx="336" cy="480"/>
                  <a:chOff x="1296" y="2208"/>
                  <a:chExt cx="336" cy="480"/>
                </a:xfrm>
              </p:grpSpPr>
              <p:sp>
                <p:nvSpPr>
                  <p:cNvPr id="1031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7" name="Group 35"/>
                <p:cNvGrpSpPr>
                  <a:grpSpLocks/>
                </p:cNvGrpSpPr>
                <p:nvPr/>
              </p:nvGrpSpPr>
              <p:grpSpPr bwMode="auto">
                <a:xfrm>
                  <a:off x="2208" y="928"/>
                  <a:ext cx="336" cy="471"/>
                  <a:chOff x="1200" y="1968"/>
                  <a:chExt cx="336" cy="471"/>
                </a:xfrm>
              </p:grpSpPr>
              <p:sp>
                <p:nvSpPr>
                  <p:cNvPr id="1031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8" name="Group 38"/>
                <p:cNvGrpSpPr>
                  <a:grpSpLocks/>
                </p:cNvGrpSpPr>
                <p:nvPr/>
              </p:nvGrpSpPr>
              <p:grpSpPr bwMode="auto">
                <a:xfrm>
                  <a:off x="2640" y="784"/>
                  <a:ext cx="336" cy="471"/>
                  <a:chOff x="1200" y="1968"/>
                  <a:chExt cx="336" cy="471"/>
                </a:xfrm>
              </p:grpSpPr>
              <p:sp>
                <p:nvSpPr>
                  <p:cNvPr id="1031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9" name="Group 41"/>
                <p:cNvGrpSpPr>
                  <a:grpSpLocks/>
                </p:cNvGrpSpPr>
                <p:nvPr/>
              </p:nvGrpSpPr>
              <p:grpSpPr bwMode="auto">
                <a:xfrm>
                  <a:off x="3072" y="880"/>
                  <a:ext cx="336" cy="471"/>
                  <a:chOff x="1200" y="1968"/>
                  <a:chExt cx="336" cy="471"/>
                </a:xfrm>
              </p:grpSpPr>
              <p:sp>
                <p:nvSpPr>
                  <p:cNvPr id="1031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0" name="Group 44"/>
                <p:cNvGrpSpPr>
                  <a:grpSpLocks/>
                </p:cNvGrpSpPr>
                <p:nvPr/>
              </p:nvGrpSpPr>
              <p:grpSpPr bwMode="auto">
                <a:xfrm>
                  <a:off x="3472" y="736"/>
                  <a:ext cx="336" cy="471"/>
                  <a:chOff x="1200" y="1968"/>
                  <a:chExt cx="336" cy="471"/>
                </a:xfrm>
              </p:grpSpPr>
              <p:sp>
                <p:nvSpPr>
                  <p:cNvPr id="1031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1" name="Group 47"/>
                <p:cNvGrpSpPr>
                  <a:grpSpLocks/>
                </p:cNvGrpSpPr>
                <p:nvPr/>
              </p:nvGrpSpPr>
              <p:grpSpPr bwMode="auto">
                <a:xfrm>
                  <a:off x="4160" y="177"/>
                  <a:ext cx="336" cy="480"/>
                  <a:chOff x="1296" y="2208"/>
                  <a:chExt cx="336" cy="480"/>
                </a:xfrm>
              </p:grpSpPr>
              <p:sp>
                <p:nvSpPr>
                  <p:cNvPr id="1030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2" name="Group 50"/>
                <p:cNvGrpSpPr>
                  <a:grpSpLocks/>
                </p:cNvGrpSpPr>
                <p:nvPr/>
              </p:nvGrpSpPr>
              <p:grpSpPr bwMode="auto">
                <a:xfrm>
                  <a:off x="4176" y="865"/>
                  <a:ext cx="336" cy="471"/>
                  <a:chOff x="1200" y="1968"/>
                  <a:chExt cx="336" cy="471"/>
                </a:xfrm>
              </p:grpSpPr>
              <p:sp>
                <p:nvSpPr>
                  <p:cNvPr id="1030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0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3" name="Group 53"/>
                <p:cNvGrpSpPr>
                  <a:grpSpLocks/>
                </p:cNvGrpSpPr>
                <p:nvPr/>
              </p:nvGrpSpPr>
              <p:grpSpPr bwMode="auto">
                <a:xfrm rot="18774590" flipH="1">
                  <a:off x="1752" y="376"/>
                  <a:ext cx="48" cy="192"/>
                  <a:chOff x="1680" y="624"/>
                  <a:chExt cx="48" cy="192"/>
                </a:xfrm>
              </p:grpSpPr>
              <p:sp>
                <p:nvSpPr>
                  <p:cNvPr id="10305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6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0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440" y="16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0000CC"/>
                      </a:solidFill>
                    </a:rPr>
                    <a:t>O</a:t>
                  </a:r>
                </a:p>
              </p:txBody>
            </p:sp>
          </p:grpSp>
          <p:sp>
            <p:nvSpPr>
              <p:cNvPr id="10281" name="Line 57"/>
              <p:cNvSpPr>
                <a:spLocks noChangeShapeType="1"/>
              </p:cNvSpPr>
              <p:nvPr/>
            </p:nvSpPr>
            <p:spPr bwMode="auto">
              <a:xfrm flipH="1">
                <a:off x="1776" y="72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6" name="Line 58"/>
          <p:cNvSpPr>
            <a:spLocks noChangeShapeType="1"/>
          </p:cNvSpPr>
          <p:nvPr/>
        </p:nvSpPr>
        <p:spPr bwMode="auto">
          <a:xfrm flipH="1" flipV="1">
            <a:off x="1231900" y="2884488"/>
            <a:ext cx="444500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59"/>
          <p:cNvSpPr txBox="1">
            <a:spLocks noChangeArrowheads="1"/>
          </p:cNvSpPr>
          <p:nvPr/>
        </p:nvSpPr>
        <p:spPr bwMode="auto">
          <a:xfrm>
            <a:off x="1612900" y="2630488"/>
            <a:ext cx="44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endParaRPr lang="en-GB" altLang="en-US" sz="2800" b="1"/>
          </a:p>
        </p:txBody>
      </p:sp>
      <p:grpSp>
        <p:nvGrpSpPr>
          <p:cNvPr id="10248" name="Group 60"/>
          <p:cNvGrpSpPr>
            <a:grpSpLocks/>
          </p:cNvGrpSpPr>
          <p:nvPr/>
        </p:nvGrpSpPr>
        <p:grpSpPr bwMode="auto">
          <a:xfrm>
            <a:off x="228600" y="1919288"/>
            <a:ext cx="2209800" cy="3414712"/>
            <a:chOff x="96" y="393"/>
            <a:chExt cx="1392" cy="2151"/>
          </a:xfrm>
        </p:grpSpPr>
        <p:sp>
          <p:nvSpPr>
            <p:cNvPr id="10258" name="Text Box 61"/>
            <p:cNvSpPr txBox="1">
              <a:spLocks noChangeArrowheads="1"/>
            </p:cNvSpPr>
            <p:nvPr/>
          </p:nvSpPr>
          <p:spPr bwMode="auto">
            <a:xfrm>
              <a:off x="488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59" name="Text Box 62"/>
            <p:cNvSpPr txBox="1">
              <a:spLocks noChangeArrowheads="1"/>
            </p:cNvSpPr>
            <p:nvPr/>
          </p:nvSpPr>
          <p:spPr bwMode="auto">
            <a:xfrm>
              <a:off x="488" y="130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0" name="Text Box 63"/>
            <p:cNvSpPr txBox="1">
              <a:spLocks noChangeArrowheads="1"/>
            </p:cNvSpPr>
            <p:nvPr/>
          </p:nvSpPr>
          <p:spPr bwMode="auto">
            <a:xfrm>
              <a:off x="488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1" name="Text Box 64"/>
            <p:cNvSpPr txBox="1">
              <a:spLocks noChangeArrowheads="1"/>
            </p:cNvSpPr>
            <p:nvPr/>
          </p:nvSpPr>
          <p:spPr bwMode="auto">
            <a:xfrm>
              <a:off x="104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2" name="Line 65"/>
            <p:cNvSpPr>
              <a:spLocks noChangeShapeType="1"/>
            </p:cNvSpPr>
            <p:nvPr/>
          </p:nvSpPr>
          <p:spPr bwMode="auto">
            <a:xfrm flipH="1">
              <a:off x="344" y="101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Text Box 66"/>
            <p:cNvSpPr txBox="1">
              <a:spLocks noChangeArrowheads="1"/>
            </p:cNvSpPr>
            <p:nvPr/>
          </p:nvSpPr>
          <p:spPr bwMode="auto">
            <a:xfrm>
              <a:off x="104" y="131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4" name="Line 67"/>
            <p:cNvSpPr>
              <a:spLocks noChangeShapeType="1"/>
            </p:cNvSpPr>
            <p:nvPr/>
          </p:nvSpPr>
          <p:spPr bwMode="auto">
            <a:xfrm flipH="1">
              <a:off x="344" y="150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68"/>
            <p:cNvSpPr txBox="1">
              <a:spLocks noChangeArrowheads="1"/>
            </p:cNvSpPr>
            <p:nvPr/>
          </p:nvSpPr>
          <p:spPr bwMode="auto">
            <a:xfrm>
              <a:off x="96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6" name="Line 69"/>
            <p:cNvSpPr>
              <a:spLocks noChangeShapeType="1"/>
            </p:cNvSpPr>
            <p:nvPr/>
          </p:nvSpPr>
          <p:spPr bwMode="auto">
            <a:xfrm flipH="1">
              <a:off x="336" y="197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70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632" y="109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7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632" y="157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7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632" y="2049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7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720" y="149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7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28" y="197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Text Box 75"/>
            <p:cNvSpPr txBox="1">
              <a:spLocks noChangeArrowheads="1"/>
            </p:cNvSpPr>
            <p:nvPr/>
          </p:nvSpPr>
          <p:spPr bwMode="auto">
            <a:xfrm>
              <a:off x="480" y="2217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73" name="Text Box 76"/>
            <p:cNvSpPr txBox="1">
              <a:spLocks noChangeArrowheads="1"/>
            </p:cNvSpPr>
            <p:nvPr/>
          </p:nvSpPr>
          <p:spPr bwMode="auto">
            <a:xfrm>
              <a:off x="960" y="1353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4" name="Text Box 77"/>
            <p:cNvSpPr txBox="1">
              <a:spLocks noChangeArrowheads="1"/>
            </p:cNvSpPr>
            <p:nvPr/>
          </p:nvSpPr>
          <p:spPr bwMode="auto">
            <a:xfrm>
              <a:off x="960" y="1785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5" name="Line 7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632" y="665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Text Box 79"/>
            <p:cNvSpPr txBox="1">
              <a:spLocks noChangeArrowheads="1"/>
            </p:cNvSpPr>
            <p:nvPr/>
          </p:nvSpPr>
          <p:spPr bwMode="auto">
            <a:xfrm>
              <a:off x="480" y="39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</p:grpSp>
      <p:sp>
        <p:nvSpPr>
          <p:cNvPr id="131152" name="Text Box 80"/>
          <p:cNvSpPr txBox="1">
            <a:spLocks noChangeArrowheads="1"/>
          </p:cNvSpPr>
          <p:nvPr/>
        </p:nvSpPr>
        <p:spPr bwMode="auto">
          <a:xfrm>
            <a:off x="1892300" y="2616200"/>
            <a:ext cx="44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/>
              <a:t>H</a:t>
            </a:r>
          </a:p>
        </p:txBody>
      </p:sp>
      <p:sp>
        <p:nvSpPr>
          <p:cNvPr id="131153" name="Text Box 81"/>
          <p:cNvSpPr txBox="1">
            <a:spLocks noChangeArrowheads="1"/>
          </p:cNvSpPr>
          <p:nvPr/>
        </p:nvSpPr>
        <p:spPr bwMode="auto">
          <a:xfrm>
            <a:off x="5105400" y="4191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</a:t>
            </a:r>
          </a:p>
        </p:txBody>
      </p:sp>
      <p:sp>
        <p:nvSpPr>
          <p:cNvPr id="10251" name="Text Box 82"/>
          <p:cNvSpPr txBox="1">
            <a:spLocks noChangeArrowheads="1"/>
          </p:cNvSpPr>
          <p:nvPr/>
        </p:nvSpPr>
        <p:spPr bwMode="auto">
          <a:xfrm>
            <a:off x="7543800" y="1447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Fatty Acid</a:t>
            </a:r>
          </a:p>
        </p:txBody>
      </p:sp>
      <p:sp>
        <p:nvSpPr>
          <p:cNvPr id="10252" name="Text Box 83"/>
          <p:cNvSpPr txBox="1">
            <a:spLocks noChangeArrowheads="1"/>
          </p:cNvSpPr>
          <p:nvPr/>
        </p:nvSpPr>
        <p:spPr bwMode="auto">
          <a:xfrm>
            <a:off x="152400" y="13557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Glycerol</a:t>
            </a:r>
          </a:p>
        </p:txBody>
      </p:sp>
      <p:sp>
        <p:nvSpPr>
          <p:cNvPr id="131159" name="Text Box 87"/>
          <p:cNvSpPr txBox="1">
            <a:spLocks noChangeArrowheads="1"/>
          </p:cNvSpPr>
          <p:nvPr/>
        </p:nvSpPr>
        <p:spPr bwMode="auto">
          <a:xfrm>
            <a:off x="1295400" y="29559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</a:t>
            </a:r>
            <a:endParaRPr lang="en-GB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1160" name="Text Box 88"/>
          <p:cNvSpPr txBox="1">
            <a:spLocks noChangeArrowheads="1"/>
          </p:cNvSpPr>
          <p:nvPr/>
        </p:nvSpPr>
        <p:spPr bwMode="auto">
          <a:xfrm>
            <a:off x="263478" y="5449888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fat, three fatty acids are joined to a single glycerol by an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linkage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رابطة إستيرية</a:t>
            </a:r>
            <a:r>
              <a:rPr lang="en-GB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creating a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triacylglycerol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GB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05000" y="228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 molecule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8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3ECFAF0F-80A2-498D-A9BC-CD2F8CDBF1D4}"/>
              </a:ext>
            </a:extLst>
          </p:cNvPr>
          <p:cNvSpPr txBox="1">
            <a:spLocks/>
          </p:cNvSpPr>
          <p:nvPr/>
        </p:nvSpPr>
        <p:spPr>
          <a:xfrm>
            <a:off x="152400" y="6145213"/>
            <a:ext cx="8763000" cy="6626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Thus, the fat molecule is constructed from two kinds of smaller molecules: </a:t>
            </a:r>
            <a:r>
              <a:rPr lang="en-US" altLang="en-US" sz="20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glycerol</a:t>
            </a:r>
            <a:r>
              <a:rPr lang="en-US" altLang="en-US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en-US" sz="20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fatty acids</a:t>
            </a:r>
            <a:r>
              <a:rPr lang="en-US" altLang="en-US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en-US" sz="20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it is not a true polymer</a:t>
            </a:r>
            <a:r>
              <a:rPr lang="en-US" altLang="en-US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20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875 0.22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5185E-6 L 0.19999 0.22222 " pathEditMode="relative" ptsTypes="AA">
                                      <p:cBhvr>
                                        <p:cTn id="9" dur="2000" fill="hold"/>
                                        <p:tgtEl>
                                          <p:spTgt spid="131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9584 0.02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  <p:bldP spid="131152" grpId="0"/>
      <p:bldP spid="131153" grpId="0"/>
      <p:bldP spid="131159" grpId="0"/>
      <p:bldP spid="131159" grpId="1"/>
      <p:bldP spid="2457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>
            <a:extLst>
              <a:ext uri="{FF2B5EF4-FFF2-40B4-BE49-F238E27FC236}">
                <a16:creationId xmlns:a16="http://schemas.microsoft.com/office/drawing/2014/main" id="{30DBB904-ACA7-43BB-8598-1AA2D48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D17754-F796-4A48-A217-2F4E85619662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33AA6723-5E6D-4C55-A3AB-A956CEE066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6366" b="3750"/>
          <a:stretch/>
        </p:blipFill>
        <p:spPr bwMode="auto">
          <a:xfrm>
            <a:off x="183502" y="990600"/>
            <a:ext cx="853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0" y="228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 molecule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141708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191259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49530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Saturated Fats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الدهون المشبعة</a:t>
            </a:r>
            <a:endParaRPr lang="en-GB" sz="16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33400" y="167481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components are saturated when there is no double bond between the carbons. All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Carbn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4495800" y="3505200"/>
            <a:ext cx="4343400" cy="45720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animal fats are saturated.  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33400" y="40386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double bonds are formed by the removal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atoms.  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533400" y="60960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can be synthetically converted to saturated (solid) by adding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Hydrogenation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الهَدْرَﭽـَة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  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152400" y="4444029"/>
            <a:ext cx="6096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Un-saturated Fats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altLang="en-US" sz="1400" dirty="0" smtClean="0">
                <a:ln w="11430"/>
              </a:rPr>
              <a:t>الدهون الغير مشبعة</a:t>
            </a:r>
            <a:endParaRPr lang="en-GB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1000" y="48006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liquid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room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There is one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 more double bonds between carbons in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their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fatty acids allows for “</a:t>
            </a:r>
            <a:r>
              <a:rPr 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kinks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 in the tails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plant fats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57200" y="22860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Fatty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acid components are saturated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(i.e. there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no double bonds between the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carbons (all 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H)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have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only single C-C bonds in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their fatty acids.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solid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room temp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animal fats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0" y="5562600"/>
            <a:ext cx="4419600" cy="461963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plant fats are unsaturated.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9" grpId="0" animBg="1"/>
      <p:bldP spid="134152" grpId="0"/>
      <p:bldP spid="134155" grpId="0"/>
      <p:bldP spid="134156" grpId="0"/>
      <p:bldP spid="28679" grpId="0" build="p" autoUpdateAnimBg="0"/>
      <p:bldP spid="2" grpId="0" build="p" autoUpdateAnimBg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C9A7C3-348E-4CFC-A35F-5F4EA6AB069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765300"/>
            <a:ext cx="8305800" cy="836613"/>
          </a:xfrm>
        </p:spPr>
        <p:txBody>
          <a:bodyPr>
            <a:spAutoFit/>
          </a:bodyPr>
          <a:lstStyle/>
          <a:p>
            <a:pPr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two fatty acids attached to a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glycerol molecule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a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third position.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phosphate group carries a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negative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charge</a:t>
            </a:r>
            <a:r>
              <a:rPr lang="en-US" altLang="en-US" sz="14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39863"/>
            <a:ext cx="7543800" cy="336550"/>
          </a:xfrm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major components of cell membranes</a:t>
            </a: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6" b="4767"/>
          <a:stretch>
            <a:fillRect/>
          </a:stretch>
        </p:blipFill>
        <p:spPr bwMode="auto">
          <a:xfrm>
            <a:off x="5181600" y="2419350"/>
            <a:ext cx="3886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angle 2"/>
          <p:cNvSpPr>
            <a:spLocks noChangeArrowheads="1"/>
          </p:cNvSpPr>
          <p:nvPr/>
        </p:nvSpPr>
        <p:spPr bwMode="auto">
          <a:xfrm>
            <a:off x="1524000" y="1524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Other lipids have structural, hormonal, or protective functions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6200" y="4428292"/>
            <a:ext cx="502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are hydrophobic molecules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some of them are forming hormones (</a:t>
            </a:r>
            <a:r>
              <a:rPr lang="en-GB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</a:t>
            </a:r>
            <a:r>
              <a:rPr lang="en-GB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6200" y="5410200"/>
            <a:ext cx="5029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3"/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Waxes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hydrophobic molecules used for waterproofing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009650" y="54153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have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both hydrophobic regions and hydrophilic regions</a:t>
            </a:r>
            <a:endParaRPr lang="en-US" dirty="0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152400" y="2665917"/>
            <a:ext cx="5181600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tails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the phosphate group and its attachments form 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19062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is </a:t>
            </a: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AMPHIPATHIC: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has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both 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hydrophobic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hydrophilic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regions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16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build="p"/>
      <p:bldP spid="25611" grpId="0"/>
      <p:bldP spid="11" grpId="0"/>
      <p:bldP spid="1351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415004" y="1314136"/>
            <a:ext cx="1828800" cy="7112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0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Lipids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04800" y="4498975"/>
            <a:ext cx="11430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828800" y="4498975"/>
            <a:ext cx="13716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Unsaturated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875088" y="3429854"/>
            <a:ext cx="1447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76200" y="487997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/>
              <a:t>Animal Fats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1676400" y="48768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 dirty="0"/>
              <a:t>Vegetable Fats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722688" y="3810854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major component of the cell </a:t>
            </a: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membrane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184775"/>
            <a:ext cx="2209800" cy="1368425"/>
            <a:chOff x="672" y="2736"/>
            <a:chExt cx="1728" cy="862"/>
          </a:xfrm>
        </p:grpSpPr>
        <p:grpSp>
          <p:nvGrpSpPr>
            <p:cNvPr id="13336" name="Group 11"/>
            <p:cNvGrpSpPr>
              <a:grpSpLocks/>
            </p:cNvGrpSpPr>
            <p:nvPr/>
          </p:nvGrpSpPr>
          <p:grpSpPr bwMode="auto">
            <a:xfrm>
              <a:off x="672" y="2736"/>
              <a:ext cx="1728" cy="576"/>
              <a:chOff x="1104" y="2160"/>
              <a:chExt cx="1728" cy="576"/>
            </a:xfrm>
          </p:grpSpPr>
          <p:sp>
            <p:nvSpPr>
              <p:cNvPr id="13338" name="Line 12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Line 13"/>
              <p:cNvSpPr>
                <a:spLocks noChangeShapeType="1"/>
              </p:cNvSpPr>
              <p:nvPr/>
            </p:nvSpPr>
            <p:spPr bwMode="auto">
              <a:xfrm flipH="1">
                <a:off x="1104" y="2736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Line 1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1104" y="2352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255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3122"/>
              <a:ext cx="1488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Hydrogenation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ar-EG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هَـدْرَﭽـَــــــــة</a:t>
              </a:r>
              <a:endParaRPr lang="en-GB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5780088" y="3429854"/>
            <a:ext cx="1066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endParaRPr lang="en-GB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65" name="Text Box 25"/>
          <p:cNvSpPr txBox="1">
            <a:spLocks noChangeArrowheads="1"/>
          </p:cNvSpPr>
          <p:nvPr/>
        </p:nvSpPr>
        <p:spPr bwMode="auto">
          <a:xfrm>
            <a:off x="5627688" y="3810854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Hormones    &amp; Cholesterol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7380288" y="3429854"/>
            <a:ext cx="914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4053" dir="3542175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Waxes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905000" y="1694289"/>
            <a:ext cx="5856288" cy="1649413"/>
            <a:chOff x="1159" y="977"/>
            <a:chExt cx="3689" cy="1039"/>
          </a:xfrm>
        </p:grpSpPr>
        <p:sp>
          <p:nvSpPr>
            <p:cNvPr id="13326" name="Text Box 3"/>
            <p:cNvSpPr txBox="1">
              <a:spLocks noChangeArrowheads="1"/>
            </p:cNvSpPr>
            <p:nvPr/>
          </p:nvSpPr>
          <p:spPr bwMode="auto">
            <a:xfrm>
              <a:off x="1776" y="977"/>
              <a:ext cx="18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GB" altLang="en-US" sz="2000" b="1" dirty="0"/>
            </a:p>
          </p:txBody>
        </p:sp>
        <p:grpSp>
          <p:nvGrpSpPr>
            <p:cNvPr id="13327" name="Group 30"/>
            <p:cNvGrpSpPr>
              <a:grpSpLocks/>
            </p:cNvGrpSpPr>
            <p:nvPr/>
          </p:nvGrpSpPr>
          <p:grpSpPr bwMode="auto">
            <a:xfrm>
              <a:off x="1159" y="1248"/>
              <a:ext cx="3689" cy="768"/>
              <a:chOff x="1159" y="1248"/>
              <a:chExt cx="3689" cy="768"/>
            </a:xfrm>
          </p:grpSpPr>
          <p:sp>
            <p:nvSpPr>
              <p:cNvPr id="13328" name="Line 17"/>
              <p:cNvSpPr>
                <a:spLocks noChangeShapeType="1"/>
              </p:cNvSpPr>
              <p:nvPr/>
            </p:nvSpPr>
            <p:spPr bwMode="auto">
              <a:xfrm>
                <a:off x="1728" y="1248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Line 18"/>
              <p:cNvSpPr>
                <a:spLocks noChangeShapeType="1"/>
              </p:cNvSpPr>
              <p:nvPr/>
            </p:nvSpPr>
            <p:spPr bwMode="auto">
              <a:xfrm>
                <a:off x="2640" y="12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Line 19"/>
              <p:cNvSpPr>
                <a:spLocks noChangeShapeType="1"/>
              </p:cNvSpPr>
              <p:nvPr/>
            </p:nvSpPr>
            <p:spPr bwMode="auto">
              <a:xfrm>
                <a:off x="1159" y="1632"/>
                <a:ext cx="368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Line 21"/>
              <p:cNvSpPr>
                <a:spLocks noChangeShapeType="1"/>
              </p:cNvSpPr>
              <p:nvPr/>
            </p:nvSpPr>
            <p:spPr bwMode="auto">
              <a:xfrm>
                <a:off x="1159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Line 22"/>
              <p:cNvSpPr>
                <a:spLocks noChangeShapeType="1"/>
              </p:cNvSpPr>
              <p:nvPr/>
            </p:nvSpPr>
            <p:spPr bwMode="auto">
              <a:xfrm>
                <a:off x="4032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Line 23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Line 22"/>
              <p:cNvSpPr>
                <a:spLocks noChangeShapeType="1"/>
              </p:cNvSpPr>
              <p:nvPr/>
            </p:nvSpPr>
            <p:spPr bwMode="auto">
              <a:xfrm>
                <a:off x="4842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362200" y="152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838ADC-FF62-49EE-A1C0-6B55CD3EBA54}"/>
              </a:ext>
            </a:extLst>
          </p:cNvPr>
          <p:cNvSpPr/>
          <p:nvPr/>
        </p:nvSpPr>
        <p:spPr>
          <a:xfrm>
            <a:off x="1333504" y="3352800"/>
            <a:ext cx="1142991" cy="408193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Fats</a:t>
            </a:r>
          </a:p>
        </p:txBody>
      </p:sp>
      <p:sp>
        <p:nvSpPr>
          <p:cNvPr id="35" name="Line 23">
            <a:extLst>
              <a:ext uri="{FF2B5EF4-FFF2-40B4-BE49-F238E27FC236}">
                <a16:creationId xmlns:a16="http://schemas.microsoft.com/office/drawing/2014/main" id="{6A8862DE-1D3C-4390-B951-6B3987F153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4044951"/>
            <a:ext cx="19050" cy="454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3">
            <a:extLst>
              <a:ext uri="{FF2B5EF4-FFF2-40B4-BE49-F238E27FC236}">
                <a16:creationId xmlns:a16="http://schemas.microsoft.com/office/drawing/2014/main" id="{BD51B7B4-DF55-4AA6-9167-3DFBB45864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6495" y="4069897"/>
            <a:ext cx="19050" cy="454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7">
            <a:extLst>
              <a:ext uri="{FF2B5EF4-FFF2-40B4-BE49-F238E27FC236}">
                <a16:creationId xmlns:a16="http://schemas.microsoft.com/office/drawing/2014/main" id="{E4A5A5A2-6998-4041-970A-4327144FC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595" y="4044950"/>
            <a:ext cx="1504950" cy="428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8">
            <a:extLst>
              <a:ext uri="{FF2B5EF4-FFF2-40B4-BE49-F238E27FC236}">
                <a16:creationId xmlns:a16="http://schemas.microsoft.com/office/drawing/2014/main" id="{47B51599-EE6D-4F81-8226-BA3C192BE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783007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8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256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0" y="30480"/>
            <a:ext cx="4014787" cy="6784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76800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2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7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65921" y="2133600"/>
            <a:ext cx="7805529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90600" y="2955925"/>
            <a:ext cx="7086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Macromolecules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Continuo….</a:t>
            </a:r>
          </a:p>
        </p:txBody>
      </p:sp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23850" y="0"/>
            <a:ext cx="8351838" cy="1019175"/>
            <a:chOff x="323528" y="0"/>
            <a:chExt cx="8352928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>
            <a:extLst>
              <a:ext uri="{FF2B5EF4-FFF2-40B4-BE49-F238E27FC236}">
                <a16:creationId xmlns:a16="http://schemas.microsoft.com/office/drawing/2014/main" id="{550EB41A-F6D1-4A8C-9E80-BA4F2CC5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532" y="152400"/>
            <a:ext cx="4419600" cy="715962"/>
          </a:xfrm>
        </p:spPr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cs"/>
              </a:rPr>
              <a:t>Objectives 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98E330D-46BB-47F8-993F-B570518A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517650"/>
            <a:ext cx="8343900" cy="48831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arenR" startAt="2"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Proteins (Polypeptides)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functions of proteins.</a:t>
            </a:r>
            <a:endParaRPr lang="en-GB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amino acids.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eptide </a:t>
            </a: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Bond</a:t>
            </a: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457200" lvl="1" indent="0">
              <a:buNone/>
            </a:pPr>
            <a:endParaRPr lang="en-GB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Lipids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functions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lipids.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structure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 molecule.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types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fats.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32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/>
            <a:endParaRPr lang="en-GB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/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A732C75-0C70-4449-BFCD-C029EF4E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3E8B59-146F-4095-978A-5F3D2A968D44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409169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457200" y="1279525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 are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polymers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amino acids (constructed from 20 amino acids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49" name="Rectangle 37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2484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2-Proteins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(Polypeptides)</a:t>
            </a:r>
            <a:endParaRPr lang="en-US" altLang="en-US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22098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are six functions of proteins: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albumin (egg white)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Transport: 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hemoglobin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Regulatory:        some hormones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Movement: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muscles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membranes, hair, nails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cellular reactions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4" grpId="0"/>
      <p:bldP spid="215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5400" y="3487737"/>
            <a:ext cx="1447800" cy="1236663"/>
            <a:chOff x="3216" y="3340"/>
            <a:chExt cx="912" cy="779"/>
          </a:xfrm>
        </p:grpSpPr>
        <p:sp>
          <p:nvSpPr>
            <p:cNvPr id="4130" name="Rectangle 4"/>
            <p:cNvSpPr>
              <a:spLocks noChangeArrowheads="1"/>
            </p:cNvSpPr>
            <p:nvPr/>
          </p:nvSpPr>
          <p:spPr bwMode="auto">
            <a:xfrm>
              <a:off x="3312" y="3340"/>
              <a:ext cx="672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1" name="Text Box 5"/>
            <p:cNvSpPr txBox="1">
              <a:spLocks noChangeArrowheads="1"/>
            </p:cNvSpPr>
            <p:nvPr/>
          </p:nvSpPr>
          <p:spPr bwMode="auto">
            <a:xfrm>
              <a:off x="3216" y="3888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Side chain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781300" y="1963737"/>
            <a:ext cx="2209800" cy="2317750"/>
            <a:chOff x="1488" y="2208"/>
            <a:chExt cx="1392" cy="1460"/>
          </a:xfrm>
        </p:grpSpPr>
        <p:sp>
          <p:nvSpPr>
            <p:cNvPr id="4128" name="Rectangle 7"/>
            <p:cNvSpPr>
              <a:spLocks noChangeArrowheads="1"/>
            </p:cNvSpPr>
            <p:nvPr/>
          </p:nvSpPr>
          <p:spPr bwMode="auto">
            <a:xfrm>
              <a:off x="2064" y="2208"/>
              <a:ext cx="816" cy="11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9" name="Text Box 8"/>
            <p:cNvSpPr txBox="1">
              <a:spLocks noChangeArrowheads="1"/>
            </p:cNvSpPr>
            <p:nvPr/>
          </p:nvSpPr>
          <p:spPr bwMode="auto">
            <a:xfrm>
              <a:off x="1488" y="3264"/>
              <a:ext cx="6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Amino group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53200" y="2039937"/>
            <a:ext cx="2362200" cy="2317750"/>
            <a:chOff x="3840" y="2256"/>
            <a:chExt cx="1488" cy="1460"/>
          </a:xfrm>
        </p:grpSpPr>
        <p:sp>
          <p:nvSpPr>
            <p:cNvPr id="4126" name="Rectangle 10"/>
            <p:cNvSpPr>
              <a:spLocks noChangeArrowheads="1"/>
            </p:cNvSpPr>
            <p:nvPr/>
          </p:nvSpPr>
          <p:spPr bwMode="auto">
            <a:xfrm>
              <a:off x="3840" y="2256"/>
              <a:ext cx="768" cy="1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7" name="Text Box 11"/>
            <p:cNvSpPr txBox="1">
              <a:spLocks noChangeArrowheads="1"/>
            </p:cNvSpPr>
            <p:nvPr/>
          </p:nvSpPr>
          <p:spPr bwMode="auto">
            <a:xfrm>
              <a:off x="4560" y="3312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Carboxyl group</a:t>
              </a:r>
            </a:p>
          </p:txBody>
        </p:sp>
      </p:grp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304800" y="2286853"/>
            <a:ext cx="2971800" cy="8309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Formula of the Amino Acid: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733800" y="1811337"/>
            <a:ext cx="4267200" cy="2403475"/>
            <a:chOff x="2448" y="2112"/>
            <a:chExt cx="2688" cy="1514"/>
          </a:xfrm>
        </p:grpSpPr>
        <p:sp>
          <p:nvSpPr>
            <p:cNvPr id="141327" name="Text Box 15"/>
            <p:cNvSpPr txBox="1">
              <a:spLocks noChangeArrowheads="1"/>
            </p:cNvSpPr>
            <p:nvPr/>
          </p:nvSpPr>
          <p:spPr bwMode="auto">
            <a:xfrm>
              <a:off x="3552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28" name="Text Box 16"/>
            <p:cNvSpPr txBox="1">
              <a:spLocks noChangeArrowheads="1"/>
            </p:cNvSpPr>
            <p:nvPr/>
          </p:nvSpPr>
          <p:spPr bwMode="auto">
            <a:xfrm>
              <a:off x="3552" y="211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29" name="Text Box 17"/>
            <p:cNvSpPr txBox="1">
              <a:spLocks noChangeArrowheads="1"/>
            </p:cNvSpPr>
            <p:nvPr/>
          </p:nvSpPr>
          <p:spPr bwMode="auto">
            <a:xfrm>
              <a:off x="3576" y="318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</a:t>
              </a:r>
            </a:p>
          </p:txBody>
        </p:sp>
        <p:sp>
          <p:nvSpPr>
            <p:cNvPr id="4110" name="Line 1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744" y="244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9"/>
            <p:cNvSpPr>
              <a:spLocks noChangeShapeType="1"/>
            </p:cNvSpPr>
            <p:nvPr/>
          </p:nvSpPr>
          <p:spPr bwMode="auto">
            <a:xfrm>
              <a:off x="3744" y="297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2" name="Group 20"/>
            <p:cNvGrpSpPr>
              <a:grpSpLocks/>
            </p:cNvGrpSpPr>
            <p:nvPr/>
          </p:nvGrpSpPr>
          <p:grpSpPr bwMode="auto">
            <a:xfrm>
              <a:off x="2448" y="2160"/>
              <a:ext cx="1152" cy="1248"/>
              <a:chOff x="2064" y="2544"/>
              <a:chExt cx="1152" cy="1248"/>
            </a:xfrm>
          </p:grpSpPr>
          <p:sp>
            <p:nvSpPr>
              <p:cNvPr id="141333" name="Text Box 21"/>
              <p:cNvSpPr txBox="1">
                <a:spLocks noChangeArrowheads="1"/>
              </p:cNvSpPr>
              <p:nvPr/>
            </p:nvSpPr>
            <p:spPr bwMode="auto">
              <a:xfrm>
                <a:off x="2544" y="2976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141334" name="Text Box 22"/>
              <p:cNvSpPr txBox="1">
                <a:spLocks noChangeArrowheads="1"/>
              </p:cNvSpPr>
              <p:nvPr/>
            </p:nvSpPr>
            <p:spPr bwMode="auto">
              <a:xfrm>
                <a:off x="2112" y="2544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141335" name="Text Box 23"/>
              <p:cNvSpPr txBox="1">
                <a:spLocks noChangeArrowheads="1"/>
              </p:cNvSpPr>
              <p:nvPr/>
            </p:nvSpPr>
            <p:spPr bwMode="auto">
              <a:xfrm>
                <a:off x="2064" y="3350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4123" name="Line 24"/>
              <p:cNvSpPr>
                <a:spLocks noChangeShapeType="1"/>
              </p:cNvSpPr>
              <p:nvPr/>
            </p:nvSpPr>
            <p:spPr bwMode="auto">
              <a:xfrm>
                <a:off x="2400" y="2896"/>
                <a:ext cx="192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25"/>
              <p:cNvSpPr>
                <a:spLocks noChangeShapeType="1"/>
              </p:cNvSpPr>
              <p:nvPr/>
            </p:nvSpPr>
            <p:spPr bwMode="auto">
              <a:xfrm flipH="1">
                <a:off x="2400" y="3312"/>
                <a:ext cx="192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26"/>
              <p:cNvSpPr>
                <a:spLocks noChangeShapeType="1"/>
              </p:cNvSpPr>
              <p:nvPr/>
            </p:nvSpPr>
            <p:spPr bwMode="auto">
              <a:xfrm flipH="1">
                <a:off x="2832" y="3216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3" name="Line 27"/>
            <p:cNvSpPr>
              <a:spLocks noChangeShapeType="1"/>
            </p:cNvSpPr>
            <p:nvPr/>
          </p:nvSpPr>
          <p:spPr bwMode="auto">
            <a:xfrm flipH="1">
              <a:off x="3840" y="283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40" name="Text Box 28"/>
            <p:cNvSpPr txBox="1">
              <a:spLocks noChangeArrowheads="1"/>
            </p:cNvSpPr>
            <p:nvPr/>
          </p:nvSpPr>
          <p:spPr bwMode="auto">
            <a:xfrm>
              <a:off x="4176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4416" y="301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42" name="Text Box 30"/>
            <p:cNvSpPr txBox="1">
              <a:spLocks noChangeArrowheads="1"/>
            </p:cNvSpPr>
            <p:nvPr/>
          </p:nvSpPr>
          <p:spPr bwMode="auto">
            <a:xfrm>
              <a:off x="4464" y="219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4117" name="Line 31"/>
            <p:cNvSpPr>
              <a:spLocks noChangeShapeType="1"/>
            </p:cNvSpPr>
            <p:nvPr/>
          </p:nvSpPr>
          <p:spPr bwMode="auto">
            <a:xfrm flipH="1">
              <a:off x="4400" y="246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32"/>
            <p:cNvSpPr>
              <a:spLocks noChangeShapeType="1"/>
            </p:cNvSpPr>
            <p:nvPr/>
          </p:nvSpPr>
          <p:spPr bwMode="auto">
            <a:xfrm flipH="1">
              <a:off x="4448" y="251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33"/>
            <p:cNvSpPr>
              <a:spLocks noChangeShapeType="1"/>
            </p:cNvSpPr>
            <p:nvPr/>
          </p:nvSpPr>
          <p:spPr bwMode="auto">
            <a:xfrm>
              <a:off x="4416" y="294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47" name="Rectangle 35"/>
          <p:cNvSpPr>
            <a:spLocks noChangeArrowheads="1"/>
          </p:cNvSpPr>
          <p:nvPr/>
        </p:nvSpPr>
        <p:spPr bwMode="auto">
          <a:xfrm>
            <a:off x="228600" y="108585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The components of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include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atom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a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variable </a:t>
            </a:r>
            <a:r>
              <a:rPr lang="ar-EG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متغيرة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(or side chain).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48" name="Text Box 36"/>
          <p:cNvSpPr txBox="1">
            <a:spLocks noChangeArrowheads="1"/>
          </p:cNvSpPr>
          <p:nvPr/>
        </p:nvSpPr>
        <p:spPr bwMode="auto">
          <a:xfrm>
            <a:off x="457200" y="49530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- Differences in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the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R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</a:rPr>
              <a:t>groups produce the 20 different amino acids.</a:t>
            </a:r>
            <a:endParaRPr lang="en-GB" altLang="en-US" sz="1800" b="1" dirty="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04800" y="5368925"/>
            <a:ext cx="83058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the amino acids that have hydrophobic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 (non-polar).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that have polar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groups, making them hydrophilic.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Ionized: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with functional groups that are charged (ionized) at cellular pH (7). So, some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groups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others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6200" y="43434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</a:t>
            </a:r>
            <a:r>
              <a:rPr lang="ar-EG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2400300" y="25781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</a:t>
            </a:r>
            <a:r>
              <a:rPr lang="ar-EG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32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5" grpId="0" animBg="1"/>
      <p:bldP spid="141348" grpId="0"/>
      <p:bldP spid="142339" grpId="0" uiExpand="1" build="p"/>
      <p:bldP spid="142341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2286000" y="2286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Bond</a:t>
            </a:r>
            <a:r>
              <a:rPr lang="ar-EG" dirty="0">
                <a:ln w="11430"/>
              </a:rPr>
              <a:t>الرابطة البيبتيدية</a:t>
            </a:r>
            <a:r>
              <a:rPr lang="ar-EG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GB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61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peptide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bond 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one amino acid and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other by dehydration. 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505200" y="4122738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914400" y="3986213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133600" y="34893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124200" y="3452813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133600" y="2667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2171700" y="4368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438400" y="3200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438400" y="40386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1143000" y="3429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457200" y="2743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381000" y="40227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914400" y="33020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16002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25908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3162300" y="2590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3365500" y="31242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>
            <a:off x="3505200" y="4011613"/>
            <a:ext cx="152400" cy="27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4724400" y="4140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406" name="Line 22"/>
          <p:cNvSpPr>
            <a:spLocks noChangeShapeType="1"/>
          </p:cNvSpPr>
          <p:nvPr/>
        </p:nvSpPr>
        <p:spPr bwMode="auto">
          <a:xfrm flipH="1">
            <a:off x="5257800" y="4079875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35600" y="2667000"/>
            <a:ext cx="3556000" cy="2403475"/>
            <a:chOff x="3424" y="1392"/>
            <a:chExt cx="2240" cy="1514"/>
          </a:xfrm>
        </p:grpSpPr>
        <p:sp>
          <p:nvSpPr>
            <p:cNvPr id="144408" name="Text Box 2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080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09" name="Text Box 2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080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144410" name="Text Box 2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04" y="246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</a:t>
              </a:r>
            </a:p>
          </p:txBody>
        </p:sp>
        <p:sp>
          <p:nvSpPr>
            <p:cNvPr id="5164" name="Line 2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4272" y="172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5" name="Line 28"/>
            <p:cNvSpPr>
              <a:spLocks noChangeShapeType="1"/>
            </p:cNvSpPr>
            <p:nvPr/>
          </p:nvSpPr>
          <p:spPr bwMode="auto">
            <a:xfrm>
              <a:off x="4272" y="225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3" name="Text Box 2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56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</a:t>
              </a:r>
            </a:p>
          </p:txBody>
        </p:sp>
        <p:sp>
          <p:nvSpPr>
            <p:cNvPr id="144414" name="Text Box 3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4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5168" name="Line 31"/>
            <p:cNvSpPr>
              <a:spLocks noChangeShapeType="1"/>
            </p:cNvSpPr>
            <p:nvPr/>
          </p:nvSpPr>
          <p:spPr bwMode="auto">
            <a:xfrm>
              <a:off x="3600" y="1728"/>
              <a:ext cx="0" cy="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9" name="Line 32"/>
            <p:cNvSpPr>
              <a:spLocks noChangeShapeType="1"/>
            </p:cNvSpPr>
            <p:nvPr/>
          </p:nvSpPr>
          <p:spPr bwMode="auto">
            <a:xfrm flipH="1">
              <a:off x="3744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0" name="Line 33"/>
            <p:cNvSpPr>
              <a:spLocks noChangeShapeType="1"/>
            </p:cNvSpPr>
            <p:nvPr/>
          </p:nvSpPr>
          <p:spPr bwMode="auto">
            <a:xfrm flipH="1">
              <a:off x="4368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8" name="Text Box 3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04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19" name="Text Box 3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44" y="229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OH</a:t>
              </a:r>
            </a:p>
          </p:txBody>
        </p:sp>
        <p:sp>
          <p:nvSpPr>
            <p:cNvPr id="144420" name="Text Box 3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992" y="147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</a:p>
          </p:txBody>
        </p:sp>
        <p:sp>
          <p:nvSpPr>
            <p:cNvPr id="5174" name="Line 37"/>
            <p:cNvSpPr>
              <a:spLocks noChangeShapeType="1"/>
            </p:cNvSpPr>
            <p:nvPr/>
          </p:nvSpPr>
          <p:spPr bwMode="auto">
            <a:xfrm flipH="1">
              <a:off x="4928" y="174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5" name="Line 38"/>
            <p:cNvSpPr>
              <a:spLocks noChangeShapeType="1"/>
            </p:cNvSpPr>
            <p:nvPr/>
          </p:nvSpPr>
          <p:spPr bwMode="auto">
            <a:xfrm flipH="1">
              <a:off x="4976" y="179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6" name="Line 39"/>
            <p:cNvSpPr>
              <a:spLocks noChangeShapeType="1"/>
            </p:cNvSpPr>
            <p:nvPr/>
          </p:nvSpPr>
          <p:spPr bwMode="auto">
            <a:xfrm>
              <a:off x="4944" y="222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44424" name="Line 40"/>
          <p:cNvSpPr>
            <a:spLocks noChangeShapeType="1"/>
          </p:cNvSpPr>
          <p:nvPr/>
        </p:nvSpPr>
        <p:spPr bwMode="auto">
          <a:xfrm>
            <a:off x="3657600" y="3810000"/>
            <a:ext cx="9906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45" name="Line 41"/>
          <p:cNvSpPr>
            <a:spLocks noChangeShapeType="1"/>
          </p:cNvSpPr>
          <p:nvPr/>
        </p:nvSpPr>
        <p:spPr bwMode="auto">
          <a:xfrm flipH="1">
            <a:off x="3505200" y="31496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743200" y="3810000"/>
            <a:ext cx="1752600" cy="1905000"/>
            <a:chOff x="1728" y="2064"/>
            <a:chExt cx="1104" cy="1200"/>
          </a:xfrm>
        </p:grpSpPr>
        <p:sp>
          <p:nvSpPr>
            <p:cNvPr id="5159" name="Text Box 43"/>
            <p:cNvSpPr txBox="1">
              <a:spLocks noChangeArrowheads="1"/>
            </p:cNvSpPr>
            <p:nvPr/>
          </p:nvSpPr>
          <p:spPr bwMode="auto">
            <a:xfrm>
              <a:off x="1728" y="3033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Peptide bond</a:t>
              </a:r>
            </a:p>
          </p:txBody>
        </p:sp>
        <p:sp>
          <p:nvSpPr>
            <p:cNvPr id="5160" name="Line 44"/>
            <p:cNvSpPr>
              <a:spLocks noChangeShapeType="1"/>
            </p:cNvSpPr>
            <p:nvPr/>
          </p:nvSpPr>
          <p:spPr bwMode="auto">
            <a:xfrm flipH="1">
              <a:off x="2256" y="2064"/>
              <a:ext cx="384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52400" y="3733800"/>
            <a:ext cx="8077200" cy="76200"/>
            <a:chOff x="96" y="2016"/>
            <a:chExt cx="5088" cy="48"/>
          </a:xfrm>
        </p:grpSpPr>
        <p:sp>
          <p:nvSpPr>
            <p:cNvPr id="5157" name="Line 46"/>
            <p:cNvSpPr>
              <a:spLocks noChangeShapeType="1"/>
            </p:cNvSpPr>
            <p:nvPr/>
          </p:nvSpPr>
          <p:spPr bwMode="auto">
            <a:xfrm flipH="1">
              <a:off x="96" y="2016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47"/>
            <p:cNvSpPr>
              <a:spLocks noChangeShapeType="1"/>
            </p:cNvSpPr>
            <p:nvPr/>
          </p:nvSpPr>
          <p:spPr bwMode="auto">
            <a:xfrm flipH="1">
              <a:off x="4560" y="2064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343400" y="6096000"/>
            <a:ext cx="4724400" cy="457200"/>
            <a:chOff x="2208" y="3504"/>
            <a:chExt cx="2976" cy="288"/>
          </a:xfrm>
        </p:grpSpPr>
        <p:sp>
          <p:nvSpPr>
            <p:cNvPr id="5155" name="AutoShape 50"/>
            <p:cNvSpPr>
              <a:spLocks noChangeArrowheads="1"/>
            </p:cNvSpPr>
            <p:nvPr/>
          </p:nvSpPr>
          <p:spPr bwMode="auto">
            <a:xfrm>
              <a:off x="2208" y="3552"/>
              <a:ext cx="864" cy="192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3072" y="3504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Polypeptide (Protein)</a:t>
              </a:r>
            </a:p>
          </p:txBody>
        </p:sp>
      </p:grpSp>
      <p:sp>
        <p:nvSpPr>
          <p:cNvPr id="144437" name="Text Box 53"/>
          <p:cNvSpPr txBox="1">
            <a:spLocks noChangeArrowheads="1"/>
          </p:cNvSpPr>
          <p:nvPr/>
        </p:nvSpPr>
        <p:spPr bwMode="auto">
          <a:xfrm>
            <a:off x="6477000" y="5105400"/>
            <a:ext cx="1981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</a:t>
            </a:r>
            <a:r>
              <a:rPr lang="ar-EG" b="1">
                <a:effectLst>
                  <a:outerShdw blurRad="38100" dist="38100" dir="2700000" algn="tl">
                    <a:srgbClr val="C0C0C0"/>
                  </a:outerShdw>
                </a:effectLst>
              </a:rPr>
              <a:t>نزع الماء</a:t>
            </a: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52400" y="6096000"/>
            <a:ext cx="4267200" cy="457200"/>
            <a:chOff x="96" y="3504"/>
            <a:chExt cx="2688" cy="288"/>
          </a:xfrm>
        </p:grpSpPr>
        <p:sp>
          <p:nvSpPr>
            <p:cNvPr id="144439" name="Text Box 55"/>
            <p:cNvSpPr txBox="1">
              <a:spLocks noChangeArrowheads="1"/>
            </p:cNvSpPr>
            <p:nvPr/>
          </p:nvSpPr>
          <p:spPr bwMode="auto">
            <a:xfrm>
              <a:off x="96" y="350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Amino acids             Peptide</a:t>
              </a:r>
            </a:p>
          </p:txBody>
        </p:sp>
        <p:sp>
          <p:nvSpPr>
            <p:cNvPr id="5154" name="AutoShape 56"/>
            <p:cNvSpPr>
              <a:spLocks noChangeArrowheads="1"/>
            </p:cNvSpPr>
            <p:nvPr/>
          </p:nvSpPr>
          <p:spPr bwMode="auto">
            <a:xfrm>
              <a:off x="1344" y="3600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5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0417 0.158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7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0.05 0.16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9166 4.81481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88" grpId="1"/>
      <p:bldP spid="144404" grpId="0" animBg="1"/>
      <p:bldP spid="144405" grpId="0"/>
      <p:bldP spid="144406" grpId="0" animBg="1"/>
      <p:bldP spid="144424" grpId="0" animBg="1"/>
      <p:bldP spid="144437" grpId="0"/>
      <p:bldP spid="1444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132343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are joined together when a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removes a hydroxyl group from the carboxyl end of one amino acid and a hydrogen from the amino group of the other. The resulting covalent bond is called “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bond”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5"/>
          <a:stretch>
            <a:fillRect/>
          </a:stretch>
        </p:blipFill>
        <p:spPr bwMode="auto">
          <a:xfrm>
            <a:off x="609600" y="2903538"/>
            <a:ext cx="35052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81000" y="5449888"/>
            <a:ext cx="8458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repeated sequence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N-C-C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the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backbone.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Attached to the backbone are the various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Polypeptides range in size from a few monomers to thousands.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14800" y="2787650"/>
            <a:ext cx="4419600" cy="2546350"/>
            <a:chOff x="2688" y="940"/>
            <a:chExt cx="2784" cy="1604"/>
          </a:xfrm>
        </p:grpSpPr>
        <p:pic>
          <p:nvPicPr>
            <p:cNvPr id="6151" name="Picture 7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91" b="3355"/>
            <a:stretch>
              <a:fillRect/>
            </a:stretch>
          </p:blipFill>
          <p:spPr bwMode="auto">
            <a:xfrm>
              <a:off x="3120" y="940"/>
              <a:ext cx="2352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2688" y="1728"/>
              <a:ext cx="384" cy="24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57400" y="3048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</a:t>
            </a: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Bond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838200" y="1346200"/>
            <a:ext cx="9906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8100000" algn="ctr" rotWithShape="0">
              <a:srgbClr val="5F5F5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Amino acids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 rot="1477414">
            <a:off x="1143000" y="2895600"/>
            <a:ext cx="3276600" cy="838200"/>
            <a:chOff x="672" y="912"/>
            <a:chExt cx="2064" cy="528"/>
          </a:xfrm>
        </p:grpSpPr>
        <p:sp>
          <p:nvSpPr>
            <p:cNvPr id="156706" name="Text Box 34"/>
            <p:cNvSpPr txBox="1">
              <a:spLocks noChangeArrowheads="1"/>
            </p:cNvSpPr>
            <p:nvPr/>
          </p:nvSpPr>
          <p:spPr bwMode="auto">
            <a:xfrm>
              <a:off x="1917" y="1184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Peptides</a:t>
              </a:r>
            </a:p>
          </p:txBody>
        </p:sp>
        <p:grpSp>
          <p:nvGrpSpPr>
            <p:cNvPr id="7186" name="Group 35"/>
            <p:cNvGrpSpPr>
              <a:grpSpLocks/>
            </p:cNvGrpSpPr>
            <p:nvPr/>
          </p:nvGrpSpPr>
          <p:grpSpPr bwMode="auto">
            <a:xfrm rot="1351514">
              <a:off x="672" y="912"/>
              <a:ext cx="1200" cy="500"/>
              <a:chOff x="864" y="1066"/>
              <a:chExt cx="1200" cy="500"/>
            </a:xfrm>
          </p:grpSpPr>
          <p:sp>
            <p:nvSpPr>
              <p:cNvPr id="156708" name="AutoShape 36"/>
              <p:cNvSpPr>
                <a:spLocks noChangeArrowheads="1"/>
              </p:cNvSpPr>
              <p:nvPr/>
            </p:nvSpPr>
            <p:spPr bwMode="auto">
              <a:xfrm>
                <a:off x="862" y="1066"/>
                <a:ext cx="1200" cy="384"/>
              </a:xfrm>
              <a:prstGeom prst="rightArrow">
                <a:avLst>
                  <a:gd name="adj1" fmla="val 50000"/>
                  <a:gd name="adj2" fmla="val 7812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Peptide bonds</a:t>
                </a:r>
              </a:p>
            </p:txBody>
          </p:sp>
          <p:sp>
            <p:nvSpPr>
              <p:cNvPr id="156709" name="Text Box 37"/>
              <p:cNvSpPr txBox="1">
                <a:spLocks noChangeArrowheads="1"/>
              </p:cNvSpPr>
              <p:nvPr/>
            </p:nvSpPr>
            <p:spPr bwMode="auto">
              <a:xfrm>
                <a:off x="908" y="1354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16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Dehydration</a:t>
                </a:r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905000" y="1219200"/>
            <a:ext cx="914400" cy="1066800"/>
            <a:chOff x="864" y="144"/>
            <a:chExt cx="576" cy="672"/>
          </a:xfrm>
        </p:grpSpPr>
        <p:sp>
          <p:nvSpPr>
            <p:cNvPr id="7180" name="Line 39"/>
            <p:cNvSpPr>
              <a:spLocks noChangeShapeType="1"/>
            </p:cNvSpPr>
            <p:nvPr/>
          </p:nvSpPr>
          <p:spPr bwMode="auto">
            <a:xfrm>
              <a:off x="864" y="4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40"/>
            <p:cNvSpPr>
              <a:spLocks noChangeShapeType="1"/>
            </p:cNvSpPr>
            <p:nvPr/>
          </p:nvSpPr>
          <p:spPr bwMode="auto">
            <a:xfrm>
              <a:off x="1104" y="144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41"/>
            <p:cNvSpPr>
              <a:spLocks noChangeShapeType="1"/>
            </p:cNvSpPr>
            <p:nvPr/>
          </p:nvSpPr>
          <p:spPr bwMode="auto">
            <a:xfrm>
              <a:off x="1104" y="14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42"/>
            <p:cNvSpPr>
              <a:spLocks noChangeShapeType="1"/>
            </p:cNvSpPr>
            <p:nvPr/>
          </p:nvSpPr>
          <p:spPr bwMode="auto">
            <a:xfrm>
              <a:off x="1104" y="48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43"/>
            <p:cNvSpPr>
              <a:spLocks noChangeShapeType="1"/>
            </p:cNvSpPr>
            <p:nvPr/>
          </p:nvSpPr>
          <p:spPr bwMode="auto">
            <a:xfrm>
              <a:off x="1104" y="81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716" name="Text Box 44"/>
          <p:cNvSpPr txBox="1">
            <a:spLocks noChangeArrowheads="1"/>
          </p:cNvSpPr>
          <p:nvPr/>
        </p:nvSpPr>
        <p:spPr bwMode="auto">
          <a:xfrm>
            <a:off x="2819400" y="990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 (</a:t>
            </a:r>
            <a:r>
              <a:rPr lang="en-US"/>
              <a:t>non-polar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7" name="Text Box 45"/>
          <p:cNvSpPr txBox="1">
            <a:spLocks noChangeArrowheads="1"/>
          </p:cNvSpPr>
          <p:nvPr/>
        </p:nvSpPr>
        <p:spPr bwMode="auto">
          <a:xfrm>
            <a:off x="2819400" y="1538288"/>
            <a:ext cx="358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 (</a:t>
            </a:r>
            <a:r>
              <a:rPr lang="en-US"/>
              <a:t>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8" name="Text Box 46"/>
          <p:cNvSpPr txBox="1">
            <a:spLocks noChangeArrowheads="1"/>
          </p:cNvSpPr>
          <p:nvPr/>
        </p:nvSpPr>
        <p:spPr bwMode="auto">
          <a:xfrm>
            <a:off x="2819400" y="2057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Ionized (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charged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groups</a:t>
            </a:r>
            <a:r>
              <a:rPr lang="en-US" altLang="en-US" b="1"/>
              <a:t>)</a:t>
            </a:r>
            <a:endParaRPr lang="en-GB" b="1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495800" y="3962400"/>
            <a:ext cx="3352800" cy="609600"/>
            <a:chOff x="2976" y="384"/>
            <a:chExt cx="2112" cy="384"/>
          </a:xfrm>
        </p:grpSpPr>
        <p:sp>
          <p:nvSpPr>
            <p:cNvPr id="156720" name="Text Box 48"/>
            <p:cNvSpPr txBox="1">
              <a:spLocks noChangeArrowheads="1"/>
            </p:cNvSpPr>
            <p:nvPr/>
          </p:nvSpPr>
          <p:spPr bwMode="auto">
            <a:xfrm>
              <a:off x="4272" y="432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Proteins</a:t>
              </a:r>
            </a:p>
          </p:txBody>
        </p:sp>
        <p:sp>
          <p:nvSpPr>
            <p:cNvPr id="156721" name="AutoShape 49"/>
            <p:cNvSpPr>
              <a:spLocks noChangeArrowheads="1"/>
            </p:cNvSpPr>
            <p:nvPr/>
          </p:nvSpPr>
          <p:spPr bwMode="auto">
            <a:xfrm>
              <a:off x="2976" y="384"/>
              <a:ext cx="1200" cy="384"/>
            </a:xfrm>
            <a:prstGeom prst="rightArrow">
              <a:avLst>
                <a:gd name="adj1" fmla="val 50000"/>
                <a:gd name="adj2" fmla="val 781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Polypeptides</a:t>
              </a:r>
            </a:p>
          </p:txBody>
        </p:sp>
      </p:grp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4648200"/>
            <a:ext cx="792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four levels of protein structure: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أولي (بسيط)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ثنائي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Tertiary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ثلاثي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Quaternary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رباعي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32466" y="3071125"/>
            <a:ext cx="4015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132637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57400" y="1524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716" grpId="0"/>
      <p:bldP spid="156717" grpId="0"/>
      <p:bldP spid="156718" grpId="0"/>
      <p:bldP spid="2253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DFA28E-2734-4714-8BAD-B968E491453D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2700"/>
            <a:ext cx="1262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54102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3-Lipids</a:t>
            </a:r>
            <a:r>
              <a:rPr lang="en-US" alt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152400" y="5276671"/>
            <a:ext cx="8839200" cy="120032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CC"/>
            </a:solidFill>
            <a:miter lim="800000"/>
            <a:headEnd/>
            <a:tailEnd/>
          </a:ln>
          <a:effectLst>
            <a:outerShdw dist="117088" dir="2963922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eaLnBrk="0" hangingPunct="0"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store large amounts of energy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are major components of cell membranes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include cholesterol and certain hormones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28600" y="180969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general term for compounds which are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soluble in water.</a:t>
            </a:r>
          </a:p>
        </p:txBody>
      </p:sp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19050"/>
            <a:ext cx="1319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8" t="-423" r="1383" b="49803"/>
          <a:stretch/>
        </p:blipFill>
        <p:spPr bwMode="auto">
          <a:xfrm>
            <a:off x="4806950" y="2405625"/>
            <a:ext cx="4184650" cy="279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2012" r="52463" b="48961"/>
          <a:stretch/>
        </p:blipFill>
        <p:spPr bwMode="auto">
          <a:xfrm>
            <a:off x="76200" y="2518128"/>
            <a:ext cx="4661140" cy="268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ce692dd3-c167-414e-a3e9-52383a420f69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099286-d:\ashraf\d\faculty file\e-larning\1433-1434\المحتوى الرقمي\109-lectures\lms-2\lecture-2 macromolecules\lecture-2.pptx"/>
  <p:tag name="ARTICULATE_PRESENTER_VERSION" val="7"/>
  <p:tag name="ARTICULATE_USED_PAGE_ORIENTATION" val="1"/>
  <p:tag name="ARTICULATE_USED_PAGE_SIZE" val="1"/>
  <p:tag name="ARTICULATE_SLIDE_COUNT" val="1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671e9f4ce4fe086304e93385f26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96.0"/>
  <p:tag name="ANNOTATION_TYPE_1" val="0"/>
  <p:tag name="ANNOTATION_START_1" val="43.8"/>
  <p:tag name="ANNOTATION_END_1" val="50.0"/>
  <p:tag name="ANNOTATION_TOP_1" val="326"/>
  <p:tag name="ANNOTATION_LEFT_1" val="9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0"/>
  <p:tag name="ANNOTATION_END_2" val="54.7"/>
  <p:tag name="ANNOTATION_TOP_2" val="387"/>
  <p:tag name="ANNOTATION_LEFT_2" val="11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7"/>
  <p:tag name="ANNOTATION_END_3" val="60.7"/>
  <p:tag name="ANNOTATION_TOP_3" val="444"/>
  <p:tag name="ANNOTATION_LEFT_3" val="1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7"/>
  <p:tag name="ANNOTATION_END_4" val="72.0"/>
  <p:tag name="ANNOTATION_TOP_4" val="500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81.3"/>
  <p:tag name="ANNOTATION_TOP_5" val="556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3"/>
  <p:tag name="ANNOTATION_TOP_6" val="603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TIMELINE" val="27.1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6"/>
  <p:tag name="ARTICULATE_AUDIO_RECORDED" val="1"/>
  <p:tag name="ELAPSEDTIME" val="295.5"/>
  <p:tag name="ANNOTATION_TYPE_1" val="0"/>
  <p:tag name="ANNOTATION_START_1" val="6.9"/>
  <p:tag name="ANNOTATION_END_1" val="9.0"/>
  <p:tag name="ANNOTATION_TOP_1" val="44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0"/>
  <p:tag name="ANNOTATION_END_2" val="11.0"/>
  <p:tag name="ANNOTATION_TOP_2" val="40"/>
  <p:tag name="ANNOTATION_LEFT_2" val="6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0"/>
  <p:tag name="ANNOTATION_END_3" val="13.2"/>
  <p:tag name="ANNOTATION_TOP_3" val="70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2"/>
  <p:tag name="ANNOTATION_END_4" val="17.3"/>
  <p:tag name="ANNOTATION_TOP_4" val="69"/>
  <p:tag name="ANNOTATION_LEFT_4" val="2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0.4"/>
  <p:tag name="ANNOTATION_END_5" val="60.4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0.4"/>
  <p:tag name="ANNOTATION_END_6" val="65.1"/>
  <p:tag name="ANNOTATION_TOP_6" val="108"/>
  <p:tag name="ANNOTATION_LEFT_6" val="363"/>
  <p:tag name="ANNOTATION_WIDTH_6" val="180"/>
  <p:tag name="ANNOTATION_HEIGHT_6" val="22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5.1"/>
  <p:tag name="ANNOTATION_END_7" val="65.1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65.1"/>
  <p:tag name="ANNOTATION_END_8" val="70.1"/>
  <p:tag name="ANNOTATION_TOP_8" val="86"/>
  <p:tag name="ANNOTATION_LEFT_8" val="674"/>
  <p:tag name="ANNOTATION_WIDTH_8" val="175"/>
  <p:tag name="ANNOTATION_HEIGHT_8" val="27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0.1"/>
  <p:tag name="ANNOTATION_END_9" val="70.1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70.1"/>
  <p:tag name="ANNOTATION_END_10" val="74.3"/>
  <p:tag name="ANNOTATION_TOP_10" val="98"/>
  <p:tag name="ANNOTATION_LEFT_10" val="540"/>
  <p:tag name="ANNOTATION_WIDTH_10" val="118"/>
  <p:tag name="ANNOTATION_HEIGHT_10" val="97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74.3"/>
  <p:tag name="ANNOTATION_END_11" val="74.3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4.3"/>
  <p:tag name="ANNOTATION_END_12" val="79.4"/>
  <p:tag name="ANNOTATION_TOP_12" val="277"/>
  <p:tag name="ANNOTATION_LEFT_12" val="537"/>
  <p:tag name="ANNOTATION_WIDTH_12" val="133"/>
  <p:tag name="ANNOTATION_HEIGHT_12" val="102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79.4"/>
  <p:tag name="ANNOTATION_END_13" val="183.1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0"/>
  <p:tag name="ANNOTATION_START_14" val="183.1"/>
  <p:tag name="ANNOTATION_END_14" val="186.6"/>
  <p:tag name="ANNOTATION_TOP_14" val="542"/>
  <p:tag name="ANNOTATION_LEFT_14" val="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6.6"/>
  <p:tag name="ANNOTATION_END_15" val="190.2"/>
  <p:tag name="ANNOTATION_TOP_15" val="586"/>
  <p:tag name="ANNOTATION_LEFT_15" val="9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0.2"/>
  <p:tag name="ANNOTATION_END_16" val="196.5"/>
  <p:tag name="ANNOTATION_TOP_16" val="645"/>
  <p:tag name="ANNOTATION_LEFT_16" val="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6.5"/>
  <p:tag name="ANNOTATION_END_17" val="209.0"/>
  <p:tag name="ANNOTATION_TOP_17" val="550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9.0"/>
  <p:tag name="ANNOTATION_END_18" val="216.8"/>
  <p:tag name="ANNOTATION_TOP_18" val="585"/>
  <p:tag name="ANNOTATION_LEFT_18" val="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8"/>
  <p:tag name="ANNOTATION_TOP_19" val="638"/>
  <p:tag name="ANNOTATION_LEFT_19" val="9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COUNT" val="19"/>
  <p:tag name="TIMELINE" val="47.30/118.40/121.60/124.50/127.40/162.0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d63cf75ab3743728b5e86fb25e965a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ELAPSEDTIME" val="190.7"/>
  <p:tag name="ANNOTATION_COUNT" val="0"/>
  <p:tag name="TIMELINE" val="62.90/133.6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97ab54316e4906a159f1e85616a9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4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a1a69319e9430e8dc08d89d87792b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2fbe2ca2a140da8973d406013a34c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096551e2d743978f90d791c88f7da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d4f74a28b6a4425aa0c9ba24adea3b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0daf412423466b9ee7d3ec3929d2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36b80e8e25c4035a7fd90e455456b4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9bf1bd30294b82870d72de8a3a9b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4716e4cd324ec1b81dad50494f836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4041699b464b919ffad570c04ace8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d31051ddc44a2582fbd6858fa2d3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165.5"/>
  <p:tag name="ANNOTATION_TYPE_1" val="0"/>
  <p:tag name="ANNOTATION_START_1" val="47.0"/>
  <p:tag name="ANNOTATION_END_1" val="49.1"/>
  <p:tag name="ANNOTATION_TOP_1" val="450"/>
  <p:tag name="ANNOTATION_LEFT_1" val="9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1"/>
  <p:tag name="ANNOTATION_END_2" val="52.7"/>
  <p:tag name="ANNOTATION_TOP_2" val="454"/>
  <p:tag name="ANNOTATION_LEFT_2" val="1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2.7"/>
  <p:tag name="ANNOTATION_END_3" val="54.2"/>
  <p:tag name="ANNOTATION_TOP_3" val="446"/>
  <p:tag name="ANNOTATION_LEFT_3" val="3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2"/>
  <p:tag name="ANNOTATION_END_4" val="57.7"/>
  <p:tag name="ANNOTATION_TOP_4" val="503"/>
  <p:tag name="ANNOTATION_LEFT_4" val="2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7"/>
  <p:tag name="ANNOTATION_END_5" val="58.6"/>
  <p:tag name="ANNOTATION_TOP_5" val="453"/>
  <p:tag name="ANNOTATION_LEFT_5" val="33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6"/>
  <p:tag name="ANNOTATION_END_6" val="62.8"/>
  <p:tag name="ANNOTATION_TOP_6" val="444"/>
  <p:tag name="ANNOTATION_LEFT_6" val="2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8"/>
  <p:tag name="ANNOTATION_END_7" val="65.1"/>
  <p:tag name="ANNOTATION_TOP_7" val="379"/>
  <p:tag name="ANNOTATION_LEFT_7" val="1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1"/>
  <p:tag name="ANNOTATION_END_8" val="67.1"/>
  <p:tag name="ANNOTATION_TOP_8" val="353"/>
  <p:tag name="ANNOTATION_LEFT_8" val="20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1"/>
  <p:tag name="ANNOTATION_END_9" val="77.4"/>
  <p:tag name="ANNOTATION_TOP_9" val="375"/>
  <p:tag name="ANNOTATION_LEFT_9" val="3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4"/>
  <p:tag name="ANNOTATION_END_10" val="78.4"/>
  <p:tag name="ANNOTATION_TOP_10" val="444"/>
  <p:tag name="ANNOTATION_LEFT_10" val="1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8.4"/>
  <p:tag name="ANNOTATION_END_11" val="79.3"/>
  <p:tag name="ANNOTATION_TOP_11" val="434"/>
  <p:tag name="ANNOTATION_LEFT_11" val="2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9.3"/>
  <p:tag name="ANNOTATION_END_12" val="84.4"/>
  <p:tag name="ANNOTATION_TOP_12" val="448"/>
  <p:tag name="ANNOTATION_LEFT_12" val="3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4"/>
  <p:tag name="ANNOTATION_END_13" val="85.2"/>
  <p:tag name="ANNOTATION_TOP_13" val="377"/>
  <p:tag name="ANNOTATION_LEFT_13" val="34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2"/>
  <p:tag name="ANNOTATION_END_14" val="86.0"/>
  <p:tag name="ANNOTATION_TOP_14" val="352"/>
  <p:tag name="ANNOTATION_LEFT_14" val="21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6.0"/>
  <p:tag name="ANNOTATION_END_15" val="88.8"/>
  <p:tag name="ANNOTATION_TOP_15" val="358"/>
  <p:tag name="ANNOTATION_LEFT_15" val="13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COUNT" val="15"/>
  <p:tag name="TIMELINE" val="30.30/93.10/107.20/123.80/135.4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1f9483b44543d79a8442c22ac4721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76a9a20e3e4b5c80196537edc2061b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3cbff3e15043d1a0e63038d15799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ANNOTATION_TYPE_1" val="0"/>
  <p:tag name="ANNOTATION_START_1" val="37.5"/>
  <p:tag name="ANNOTATION_END_1" val="42.8"/>
  <p:tag name="ANNOTATION_TOP_1" val="256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8"/>
  <p:tag name="ANNOTATION_END_2" val="102.8"/>
  <p:tag name="ANNOTATION_TOP_2" val="324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2.8"/>
  <p:tag name="ANNOTATION_END_3" val="111.4"/>
  <p:tag name="ANNOTATION_TOP_3" val="535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1.4"/>
  <p:tag name="ANNOTATION_END_4" val="119.7"/>
  <p:tag name="ANNOTATION_TOP_4" val="573"/>
  <p:tag name="ANNOTATION_LEFT_4" val="9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9.7"/>
  <p:tag name="ANNOTATION_END_5" val="128.1"/>
  <p:tag name="ANNOTATION_TOP_5" val="615"/>
  <p:tag name="ANNOTATION_LEFT_5" val="10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8.1"/>
  <p:tag name="ANNOTATION_TOP_6" val="665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TIMELINE" val="5.80/15.50/18.00/23.40/25.80/32.20/47.30/80.60"/>
  <p:tag name="ELAPSEDTIME" val="166.76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ANNOTATION_TYPE_1" val="0"/>
  <p:tag name="ANNOTATION_START_1" val="38.3"/>
  <p:tag name="ANNOTATION_END_1" val="44.1"/>
  <p:tag name="ANNOTATION_TOP_1" val="382"/>
  <p:tag name="ANNOTATION_LEFT_1" val="6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1"/>
  <p:tag name="ANNOTATION_END_2" val="46.3"/>
  <p:tag name="ANNOTATION_TOP_2" val="328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3"/>
  <p:tag name="ANNOTATION_END_3" val="64.3"/>
  <p:tag name="ANNOTATION_TOP_3" val="340"/>
  <p:tag name="ANNOTATION_LEFT_3" val="23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3"/>
  <p:tag name="ANNOTATION_END_4" val="74.3"/>
  <p:tag name="ANNOTATION_TOP_4" val="584"/>
  <p:tag name="ANNOTATION_LEFT_4" val="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3"/>
  <p:tag name="ANNOTATION_END_5" val="90.7"/>
  <p:tag name="ANNOTATION_TOP_5" val="617"/>
  <p:tag name="ANNOTATION_LEFT_5" val="4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0.7"/>
  <p:tag name="ANNOTATION_TOP_6" val="659"/>
  <p:tag name="ANNOTATION_LEFT_6" val="5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ELAPSEDTIME" val="110.55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ARTICULATE_AUDIO_RECORDED" val="1"/>
  <p:tag name="ANNOTATION_TYPE_1" val="0"/>
  <p:tag name="ANNOTATION_START_1" val="9.7"/>
  <p:tag name="ANNOTATION_END_1" val="20.0"/>
  <p:tag name="ANNOTATION_TOP_1" val="163"/>
  <p:tag name="ANNOTATION_LEFT_1" val="11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0"/>
  <p:tag name="ANNOTATION_END_2" val="47.9"/>
  <p:tag name="ANNOTATION_TOP_2" val="209"/>
  <p:tag name="ANNOTATION_LEFT_2" val="1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7.9"/>
  <p:tag name="ANNOTATION_END_3" val="59.5"/>
  <p:tag name="ANNOTATION_TOP_3" val="242"/>
  <p:tag name="ANNOTATION_LEFT_3" val="1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5"/>
  <p:tag name="ANNOTATION_END_4" val="87.4"/>
  <p:tag name="ANNOTATION_TOP_4" val="287"/>
  <p:tag name="ANNOTATION_LEFT_4" val="1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7.4"/>
  <p:tag name="ANNOTATION_END_5" val="100.4"/>
  <p:tag name="ANNOTATION_TOP_5" val="313"/>
  <p:tag name="ANNOTATION_LEFT_5" val="1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0.4"/>
  <p:tag name="ANNOTATION_END_6" val="150.7"/>
  <p:tag name="ANNOTATION_TOP_6" val="355"/>
  <p:tag name="ANNOTATION_LEFT_6" val="13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0.7"/>
  <p:tag name="ANNOTATION_END_7" val="192.7"/>
  <p:tag name="ANNOTATION_TOP_7" val="446"/>
  <p:tag name="ANNOTATION_LEFT_7" val="3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2.7"/>
  <p:tag name="ANNOTATION_END_8" val="194.4"/>
  <p:tag name="ANNOTATION_TOP_8" val="603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4.4"/>
  <p:tag name="ANNOTATION_END_9" val="194.9"/>
  <p:tag name="ANNOTATION_TOP_9" val="603"/>
  <p:tag name="ANNOTATION_LEFT_9" val="21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4.9"/>
  <p:tag name="ANNOTATION_END_10" val="195.5"/>
  <p:tag name="ANNOTATION_TOP_10" val="620"/>
  <p:tag name="ANNOTATION_LEFT_10" val="2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5.5"/>
  <p:tag name="ANNOTATION_END_11" val="195.9"/>
  <p:tag name="ANNOTATION_TOP_11" val="610"/>
  <p:tag name="ANNOTATION_LEFT_11" val="2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5.9"/>
  <p:tag name="ANNOTATION_END_12" val="196.3"/>
  <p:tag name="ANNOTATION_TOP_12" val="630"/>
  <p:tag name="ANNOTATION_LEFT_12" val="32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6.3"/>
  <p:tag name="ANNOTATION_END_13" val="196.8"/>
  <p:tag name="ANNOTATION_TOP_13" val="612"/>
  <p:tag name="ANNOTATION_LEFT_13" val="3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6.8"/>
  <p:tag name="ANNOTATION_END_14" val="197.2"/>
  <p:tag name="ANNOTATION_TOP_14" val="630"/>
  <p:tag name="ANNOTATION_LEFT_14" val="41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97.2"/>
  <p:tag name="ANNOTATION_END_15" val="197.6"/>
  <p:tag name="ANNOTATION_TOP_15" val="615"/>
  <p:tag name="ANNOTATION_LEFT_15" val="4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7.6"/>
  <p:tag name="ANNOTATION_END_16" val="198.1"/>
  <p:tag name="ANNOTATION_TOP_16" val="619"/>
  <p:tag name="ANNOTATION_LEFT_16" val="4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8.1"/>
  <p:tag name="ANNOTATION_END_17" val="198.3"/>
  <p:tag name="ANNOTATION_TOP_17" val="612"/>
  <p:tag name="ANNOTATION_LEFT_17" val="5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8.3"/>
  <p:tag name="ANNOTATION_END_18" val="198.5"/>
  <p:tag name="ANNOTATION_TOP_18" val="612"/>
  <p:tag name="ANNOTATION_LEFT_18" val="55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5"/>
  <p:tag name="ANNOTATION_END_19" val="198.7"/>
  <p:tag name="ANNOTATION_TOP_19" val="612"/>
  <p:tag name="ANNOTATION_LEFT_19" val="6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98.7"/>
  <p:tag name="ANNOTATION_END_20" val="198.9"/>
  <p:tag name="ANNOTATION_TOP_20" val="612"/>
  <p:tag name="ANNOTATION_LEFT_20" val="6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8.9"/>
  <p:tag name="ANNOTATION_END_21" val="199.3"/>
  <p:tag name="ANNOTATION_TOP_21" val="612"/>
  <p:tag name="ANNOTATION_LEFT_21" val="6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9.3"/>
  <p:tag name="ANNOTATION_END_22" val="199.8"/>
  <p:tag name="ANNOTATION_TOP_22" val="612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9.8"/>
  <p:tag name="ANNOTATION_END_23" val="203.6"/>
  <p:tag name="ANNOTATION_TOP_23" val="618"/>
  <p:tag name="ANNOTATION_LEFT_23" val="73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3.6"/>
  <p:tag name="ANNOTATION_END_24" val="204.7"/>
  <p:tag name="ANNOTATION_TOP_24" val="556"/>
  <p:tag name="ANNOTATION_LEFT_24" val="48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5.4"/>
  <p:tag name="ANNOTATION_TOP_25" val="655"/>
  <p:tag name="ANNOTATION_LEFT_25" val="49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5.4"/>
  <p:tag name="ANNOTATION_END_26" val="206.3"/>
  <p:tag name="ANNOTATION_TOP_26" val="574"/>
  <p:tag name="ANNOTATION_LEFT_26" val="52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6.3"/>
  <p:tag name="ANNOTATION_END_27" val="207.0"/>
  <p:tag name="ANNOTATION_TOP_27" val="656"/>
  <p:tag name="ANNOTATION_LEFT_27" val="56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7.0"/>
  <p:tag name="ANNOTATION_END_28" val="207.6"/>
  <p:tag name="ANNOTATION_TOP_28" val="573"/>
  <p:tag name="ANNOTATION_LEFT_28" val="61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7.6"/>
  <p:tag name="ANNOTATION_END_29" val="208.8"/>
  <p:tag name="ANNOTATION_TOP_29" val="659"/>
  <p:tag name="ANNOTATION_LEFT_29" val="63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77215"/>
  <p:tag name="ANNOTATION_FILL_COLOR_29" val="683492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8.8"/>
  <p:tag name="ANNOTATION_END_30" val="209.7"/>
  <p:tag name="ANNOTATION_TOP_30" val="573"/>
  <p:tag name="ANNOTATION_LEFT_30" val="70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77215"/>
  <p:tag name="ANNOTATION_FILL_COLOR_30" val="683492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9.7"/>
  <p:tag name="ANNOTATION_TOP_31" val="665"/>
  <p:tag name="ANNOTATION_LEFT_31" val="7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77215"/>
  <p:tag name="ANNOTATION_FILL_COLOR_31" val="683492"/>
  <p:tag name="ANNOTATION_FILL_ALPHA_31" val="100"/>
  <p:tag name="ANNOTATION_BORDER_WIDTH_31" val="2"/>
  <p:tag name="ANNOTATION_SLIDE_WIDTH_31" val="960"/>
  <p:tag name="ANNOTATION_SLIDE_HEIGHT_31" val="720"/>
  <p:tag name="ANNOTATION_COUNT" val="31"/>
  <p:tag name="TIMELINE" val="114.20/145.50"/>
  <p:tag name="ELAPSEDTIME" val="220.65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ce24eeb52448c699b5feb8ed53aad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Ashraf\D\Ashraf 2\Lectures\Saudia\145-Zoo\Gamal-Lectures\New-Articulate\Lectures\Lecture-17 Division\s27.wav"/>
  <p:tag name="ELAPSEDTIME" val="0.2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74e7fc3e37496da33776737e1e386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0"/>
  <p:tag name="ARTICULATE_AUDIO_RECORDED" val="1"/>
  <p:tag name="ANNOTATION_TYPE_1" val="0"/>
  <p:tag name="ANNOTATION_START_1" val="12.4"/>
  <p:tag name="ANNOTATION_END_1" val="64.5"/>
  <p:tag name="ANNOTATION_TOP_1" val="242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5"/>
  <p:tag name="ANNOTATION_END_2" val="65.4"/>
  <p:tag name="ANNOTATION_TOP_2" val="303"/>
  <p:tag name="ANNOTATION_LEFT_2" val="1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5.4"/>
  <p:tag name="ANNOTATION_END_3" val="66.2"/>
  <p:tag name="ANNOTATION_TOP_3" val="388"/>
  <p:tag name="ANNOTATION_LEFT_3" val="17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2"/>
  <p:tag name="ANNOTATION_END_4" val="72.0"/>
  <p:tag name="ANNOTATION_TOP_4" val="468"/>
  <p:tag name="ANNOTATION_LEFT_4" val="1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75.5"/>
  <p:tag name="ANNOTATION_TOP_5" val="172"/>
  <p:tag name="ANNOTATION_LEFT_5" val="3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5.5"/>
  <p:tag name="ANNOTATION_END_6" val="76.0"/>
  <p:tag name="ANNOTATION_TOP_6" val="240"/>
  <p:tag name="ANNOTATION_LEFT_6" val="3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0"/>
  <p:tag name="ANNOTATION_END_7" val="76.3"/>
  <p:tag name="ANNOTATION_TOP_7" val="273"/>
  <p:tag name="ANNOTATION_LEFT_7" val="3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3"/>
  <p:tag name="ANNOTATION_END_8" val="76.7"/>
  <p:tag name="ANNOTATION_TOP_8" val="252"/>
  <p:tag name="ANNOTATION_LEFT_8" val="43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6.7"/>
  <p:tag name="ANNOTATION_END_9" val="77.0"/>
  <p:tag name="ANNOTATION_TOP_9" val="266"/>
  <p:tag name="ANNOTATION_LEFT_9" val="4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0"/>
  <p:tag name="ANNOTATION_END_10" val="77.4"/>
  <p:tag name="ANNOTATION_TOP_10" val="279"/>
  <p:tag name="ANNOTATION_LEFT_10" val="5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7.4"/>
  <p:tag name="ANNOTATION_END_11" val="77.9"/>
  <p:tag name="ANNOTATION_TOP_11" val="260"/>
  <p:tag name="ANNOTATION_LEFT_11" val="61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9"/>
  <p:tag name="ANNOTATION_END_12" val="78.4"/>
  <p:tag name="ANNOTATION_TOP_12" val="156"/>
  <p:tag name="ANNOTATION_LEFT_12" val="6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8.4"/>
  <p:tag name="ANNOTATION_END_13" val="78.7"/>
  <p:tag name="ANNOTATION_TOP_13" val="326"/>
  <p:tag name="ANNOTATION_LEFT_13" val="6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7"/>
  <p:tag name="ANNOTATION_END_14" val="79.0"/>
  <p:tag name="ANNOTATION_TOP_14" val="347"/>
  <p:tag name="ANNOTATION_LEFT_14" val="5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9.0"/>
  <p:tag name="ANNOTATION_END_15" val="79.8"/>
  <p:tag name="ANNOTATION_TOP_15" val="182"/>
  <p:tag name="ANNOTATION_LEFT_15" val="50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8"/>
  <p:tag name="ANNOTATION_END_16" val="83.8"/>
  <p:tag name="ANNOTATION_TOP_16" val="213"/>
  <p:tag name="ANNOTATION_LEFT_16" val="3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5"/>
  <p:tag name="ANNOTATION_END_17" val="118.4"/>
  <p:tag name="ANNOTATION_TOP_17" val="293"/>
  <p:tag name="ANNOTATION_LEFT_17" val="20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4"/>
  <p:tag name="ANNOTATION_END_18" val="120.2"/>
  <p:tag name="ANNOTATION_TOP_18" val="397"/>
  <p:tag name="ANNOTATION_LEFT_18" val="1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0.2"/>
  <p:tag name="ANNOTATION_END_19" val="124.7"/>
  <p:tag name="ANNOTATION_TOP_19" val="469"/>
  <p:tag name="ANNOTATION_LEFT_19" val="18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4.7"/>
  <p:tag name="ANNOTATION_END_20" val="130.5"/>
  <p:tag name="ANNOTATION_TOP_20" val="443"/>
  <p:tag name="ANNOTATION_LEFT_20" val="34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0.5"/>
  <p:tag name="ANNOTATION_END_21" val="135.7"/>
  <p:tag name="ANNOTATION_TOP_21" val="400"/>
  <p:tag name="ANNOTATION_LEFT_21" val="28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5.7"/>
  <p:tag name="ANNOTATION_END_22" val="136.4"/>
  <p:tag name="ANNOTATION_TOP_22" val="389"/>
  <p:tag name="ANNOTATION_LEFT_22" val="19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6.4"/>
  <p:tag name="ANNOTATION_END_23" val="140.4"/>
  <p:tag name="ANNOTATION_TOP_23" val="474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0.4"/>
  <p:tag name="ANNOTATION_END_24" val="144.2"/>
  <p:tag name="ANNOTATION_TOP_24" val="273"/>
  <p:tag name="ANNOTATION_LEFT_24" val="8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4.2"/>
  <p:tag name="ANNOTATION_END_25" val="146.2"/>
  <p:tag name="ANNOTATION_TOP_25" val="252"/>
  <p:tag name="ANNOTATION_LEFT_25" val="23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2"/>
  <p:tag name="ANNOTATION_END_26" val="147.6"/>
  <p:tag name="ANNOTATION_TOP_26" val="393"/>
  <p:tag name="ANNOTATION_LEFT_26" val="1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7.6"/>
  <p:tag name="ANNOTATION_END_27" val="150.7"/>
  <p:tag name="ANNOTATION_TOP_27" val="448"/>
  <p:tag name="ANNOTATION_LEFT_27" val="1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314.3"/>
  <p:tag name="ANNOTATION_END_28" val="314.3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314.3"/>
  <p:tag name="ANNOTATION_END_29" val="349.4"/>
  <p:tag name="ANNOTATION_TOP_29" val="653"/>
  <p:tag name="ANNOTATION_LEFT_29" val="649"/>
  <p:tag name="ANNOTATION_WIDTH_29" val="247"/>
  <p:tag name="ANNOTATION_HEIGHT_29" val="54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349.4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COUNT" val="30"/>
  <p:tag name="TIMELINE" val="86.50/91.50"/>
  <p:tag name="ELAPSEDTIME" val="374.17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2d23b170f6406591223857e08a55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ddc544e9f429dba769df98a666a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0974e788034e2e84ebddc8fd97547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027536567942fab669dc85b7677af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4c5303b2264ca4aa75c8e0cc58cb4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f9f40a3cfa4156a7bb73c1b5427fa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f2a245c9644ee3850fef93dbed4be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e954e6c49947c3adc7372e597422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5"/>
  <p:tag name="ARTICULATE_AUDIO_RECORDED" val="1"/>
  <p:tag name="ANNOTATION_TYPE_1" val="2"/>
  <p:tag name="ANNOTATION_START_1" val="9.3"/>
  <p:tag name="ANNOTATION_END_1" val="9.3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9.3"/>
  <p:tag name="ANNOTATION_END_2" val="14.7"/>
  <p:tag name="ANNOTATION_TOP_2" val="105"/>
  <p:tag name="ANNOTATION_LEFT_2" val="36"/>
  <p:tag name="ANNOTATION_WIDTH_2" val="152"/>
  <p:tag name="ANNOTATION_HEIGHT_2" val="49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4.7"/>
  <p:tag name="ANNOTATION_END_3" val="14.7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4.7"/>
  <p:tag name="ANNOTATION_END_4" val="19.0"/>
  <p:tag name="ANNOTATION_TOP_4" val="86"/>
  <p:tag name="ANNOTATION_LEFT_4" val="173"/>
  <p:tag name="ANNOTATION_WIDTH_4" val="753"/>
  <p:tag name="ANNOTATION_HEIGHT_4" val="196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9.0"/>
  <p:tag name="ANNOTATION_END_5" val="19.0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9.0"/>
  <p:tag name="ANNOTATION_END_6" val="22.8"/>
  <p:tag name="ANNOTATION_TOP_6" val="279"/>
  <p:tag name="ANNOTATION_LEFT_6" val="164"/>
  <p:tag name="ANNOTATION_WIDTH_6" val="667"/>
  <p:tag name="ANNOTATION_HEIGHT_6" val="156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2.8"/>
  <p:tag name="ANNOTATION_END_7" val="22.8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2.8"/>
  <p:tag name="ANNOTATION_END_8" val="27.5"/>
  <p:tag name="ANNOTATION_TOP_8" val="428"/>
  <p:tag name="ANNOTATION_LEFT_8" val="152"/>
  <p:tag name="ANNOTATION_WIDTH_8" val="741"/>
  <p:tag name="ANNOTATION_HEIGHT_8" val="169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27.5"/>
  <p:tag name="ANNOTATION_END_9" val="27.5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27.5"/>
  <p:tag name="ANNOTATION_END_10" val="36.2"/>
  <p:tag name="ANNOTATION_TOP_10" val="49"/>
  <p:tag name="ANNOTATION_LEFT_10" val="23"/>
  <p:tag name="ANNOTATION_WIDTH_10" val="893"/>
  <p:tag name="ANNOTATION_HEIGHT_10" val="58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36.2"/>
  <p:tag name="ANNOTATION_END_11" val="38.5"/>
  <p:tag name="ANNOTATION_TOP_11" val="26"/>
  <p:tag name="ANNOTATION_LEFT_11" val="611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8.5"/>
  <p:tag name="ANNOTATION_END_12" val="39.6"/>
  <p:tag name="ANNOTATION_TOP_12" val="187"/>
  <p:tag name="ANNOTATION_LEFT_12" val="36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.6"/>
  <p:tag name="ANNOTATION_END_13" val="40.8"/>
  <p:tag name="ANNOTATION_TOP_13" val="356"/>
  <p:tag name="ANNOTATION_LEFT_13" val="367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.8"/>
  <p:tag name="ANNOTATION_TOP_14" val="494"/>
  <p:tag name="ANNOTATION_LEFT_14" val="414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COUNT" val="14"/>
  <p:tag name="ELAPSEDTIME" val="70.11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2d23b170f6406591223857e08a555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ddc544e9f429dba769df98a666a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293.8"/>
  <p:tag name="ANNOTATION_TYPE_1" val="0"/>
  <p:tag name="ANNOTATION_START_1" val="29.7"/>
  <p:tag name="ANNOTATION_END_1" val="64.2"/>
  <p:tag name="ANNOTATION_TOP_1" val="260"/>
  <p:tag name="ANNOTATION_LEFT_1" val="1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2"/>
  <p:tag name="ANNOTATION_END_2" val="78.0"/>
  <p:tag name="ANNOTATION_TOP_2" val="340"/>
  <p:tag name="ANNOTATION_LEFT_2" val="10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0"/>
  <p:tag name="ANNOTATION_END_3" val="97.3"/>
  <p:tag name="ANNOTATION_TOP_3" val="374"/>
  <p:tag name="ANNOTATION_LEFT_3" val="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3"/>
  <p:tag name="ANNOTATION_END_4" val="162.5"/>
  <p:tag name="ANNOTATION_TOP_4" val="403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2.5"/>
  <p:tag name="ANNOTATION_END_5" val="166.3"/>
  <p:tag name="ANNOTATION_TOP_5" val="527"/>
  <p:tag name="ANNOTATION_LEFT_5" val="9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6.3"/>
  <p:tag name="ANNOTATION_END_6" val="168.2"/>
  <p:tag name="ANNOTATION_TOP_6" val="373"/>
  <p:tag name="ANNOTATION_LEFT_6" val="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8.2"/>
  <p:tag name="ANNOTATION_END_7" val="171.2"/>
  <p:tag name="ANNOTATION_TOP_7" val="526"/>
  <p:tag name="ANNOTATION_LEFT_7" val="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1.2"/>
  <p:tag name="ANNOTATION_END_8" val="196.2"/>
  <p:tag name="ANNOTATION_TOP_8" val="561"/>
  <p:tag name="ANNOTATION_LEFT_8" val="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6.2"/>
  <p:tag name="ANNOTATION_TOP_9" val="613"/>
  <p:tag name="ANNOTATION_LEFT_9" val="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COUNT" val="9"/>
  <p:tag name="TIMELINE" val="22.40/107.70/125.70/156.80/199.40/233.0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a287774df843b685edd8fdaba5bca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a6ac31e8e243f9b8e0f8d6ad30bda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447.9"/>
  <p:tag name="ANNOTATION_TYPE_1" val="0"/>
  <p:tag name="ANNOTATION_START_1" val="124.4"/>
  <p:tag name="ANNOTATION_END_1" val="126.5"/>
  <p:tag name="ANNOTATION_TOP_1" val="468"/>
  <p:tag name="ANNOTATION_LEFT_1" val="5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6.5"/>
  <p:tag name="ANNOTATION_END_2" val="132.9"/>
  <p:tag name="ANNOTATION_TOP_2" val="506"/>
  <p:tag name="ANNOTATION_LEFT_2" val="63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2.9"/>
  <p:tag name="ANNOTATION_END_3" val="146.0"/>
  <p:tag name="ANNOTATION_TOP_3" val="325"/>
  <p:tag name="ANNOTATION_LEFT_3" val="62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146.0"/>
  <p:tag name="ANNOTATION_END_4" val="146.0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46.0"/>
  <p:tag name="ANNOTATION_END_5" val="151.5"/>
  <p:tag name="ANNOTATION_TOP_5" val="239"/>
  <p:tag name="ANNOTATION_LEFT_5" val="761"/>
  <p:tag name="ANNOTATION_WIDTH_5" val="180"/>
  <p:tag name="ANNOTATION_HEIGHT_5" val="360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151.5"/>
  <p:tag name="ANNOTATION_END_6" val="153.4"/>
  <p:tag name="ANNOTATION_TOP_6" val="297"/>
  <p:tag name="ANNOTATION_LEFT_6" val="8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3.4"/>
  <p:tag name="ANNOTATION_END_7" val="153.9"/>
  <p:tag name="ANNOTATION_TOP_7" val="428"/>
  <p:tag name="ANNOTATION_LEFT_7" val="8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3.9"/>
  <p:tag name="ANNOTATION_END_8" val="156.8"/>
  <p:tag name="ANNOTATION_TOP_8" val="442"/>
  <p:tag name="ANNOTATION_LEFT_8" val="86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6.8"/>
  <p:tag name="ANNOTATION_END_9" val="157.5"/>
  <p:tag name="ANNOTATION_TOP_9" val="296"/>
  <p:tag name="ANNOTATION_LEFT_9" val="82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7.5"/>
  <p:tag name="ANNOTATION_END_10" val="158.0"/>
  <p:tag name="ANNOTATION_TOP_10" val="493"/>
  <p:tag name="ANNOTATION_LEFT_10" val="8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8.0"/>
  <p:tag name="ANNOTATION_END_11" val="159.8"/>
  <p:tag name="ANNOTATION_TOP_11" val="494"/>
  <p:tag name="ANNOTATION_LEFT_11" val="8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8"/>
  <p:tag name="ANNOTATION_END_12" val="161.2"/>
  <p:tag name="ANNOTATION_TOP_12" val="284"/>
  <p:tag name="ANNOTATION_LEFT_12" val="84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2"/>
  <p:tag name="ANNOTATION_END_13" val="163.7"/>
  <p:tag name="ANNOTATION_TOP_13" val="328"/>
  <p:tag name="ANNOTATION_LEFT_13" val="6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3.7"/>
  <p:tag name="ANNOTATION_END_14" val="164.3"/>
  <p:tag name="ANNOTATION_TOP_14" val="464"/>
  <p:tag name="ANNOTATION_LEFT_14" val="80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4.3"/>
  <p:tag name="ANNOTATION_END_15" val="166.2"/>
  <p:tag name="ANNOTATION_TOP_15" val="456"/>
  <p:tag name="ANNOTATION_LEFT_15" val="8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6.2"/>
  <p:tag name="ANNOTATION_END_16" val="167.8"/>
  <p:tag name="ANNOTATION_TOP_16" val="511"/>
  <p:tag name="ANNOTATION_LEFT_16" val="5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7.8"/>
  <p:tag name="ANNOTATION_END_17" val="196.6"/>
  <p:tag name="ANNOTATION_TOP_17" val="520"/>
  <p:tag name="ANNOTATION_LEFT_17" val="64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6.6"/>
  <p:tag name="ANNOTATION_END_18" val="198.9"/>
  <p:tag name="ANNOTATION_TOP_18" val="326"/>
  <p:tag name="ANNOTATION_LEFT_18" val="6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9"/>
  <p:tag name="ANNOTATION_END_19" val="200.3"/>
  <p:tag name="ANNOTATION_TOP_19" val="324"/>
  <p:tag name="ANNOTATION_LEFT_19" val="66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0.3"/>
  <p:tag name="ANNOTATION_END_20" val="215.2"/>
  <p:tag name="ANNOTATION_TOP_20" val="323"/>
  <p:tag name="ANNOTATION_LEFT_20" val="66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5.2"/>
  <p:tag name="ANNOTATION_END_21" val="216.7"/>
  <p:tag name="ANNOTATION_TOP_21" val="489"/>
  <p:tag name="ANNOTATION_LEFT_21" val="5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6.7"/>
  <p:tag name="ANNOTATION_END_22" val="222.8"/>
  <p:tag name="ANNOTATION_TOP_22" val="489"/>
  <p:tag name="ANNOTATION_LEFT_22" val="61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22.8"/>
  <p:tag name="ANNOTATION_END_23" val="226.0"/>
  <p:tag name="ANNOTATION_TOP_23" val="313"/>
  <p:tag name="ANNOTATION_LEFT_23" val="54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26.0"/>
  <p:tag name="ANNOTATION_END_24" val="229.7"/>
  <p:tag name="ANNOTATION_TOP_24" val="361"/>
  <p:tag name="ANNOTATION_LEFT_24" val="6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9.7"/>
  <p:tag name="ANNOTATION_END_25" val="230.6"/>
  <p:tag name="ANNOTATION_TOP_25" val="484"/>
  <p:tag name="ANNOTATION_LEFT_25" val="5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30.6"/>
  <p:tag name="ANNOTATION_END_26" val="233.2"/>
  <p:tag name="ANNOTATION_TOP_26" val="490"/>
  <p:tag name="ANNOTATION_LEFT_26" val="60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2"/>
  <p:tag name="ANNOTATION_END_27" val="273.3"/>
  <p:tag name="ANNOTATION_TOP_27" val="307"/>
  <p:tag name="ANNOTATION_LEFT_27" val="29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3.3"/>
  <p:tag name="ANNOTATION_END_28" val="277.9"/>
  <p:tag name="ANNOTATION_TOP_28" val="401"/>
  <p:tag name="ANNOTATION_LEFT_28" val="16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2"/>
  <p:tag name="ANNOTATION_START_29" val="277.9"/>
  <p:tag name="ANNOTATION_END_29" val="277.9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277.9"/>
  <p:tag name="ANNOTATION_END_30" val="293.2"/>
  <p:tag name="ANNOTATION_TOP_30" val="366"/>
  <p:tag name="ANNOTATION_LEFT_30" val="149"/>
  <p:tag name="ANNOTATION_WIDTH_30" val="173"/>
  <p:tag name="ANNOTATION_HEIGHT_30" val="69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293.2"/>
  <p:tag name="ANNOTATION_END_31" val="318.0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0"/>
  <p:tag name="ANNOTATION_START_32" val="318.0"/>
  <p:tag name="ANNOTATION_END_32" val="324.0"/>
  <p:tag name="ANNOTATION_TOP_32" val="302"/>
  <p:tag name="ANNOTATION_LEFT_32" val="29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77215"/>
  <p:tag name="ANNOTATION_FILL_COLOR_32" val="683492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24.0"/>
  <p:tag name="ANNOTATION_END_33" val="326.4"/>
  <p:tag name="ANNOTATION_TOP_33" val="363"/>
  <p:tag name="ANNOTATION_LEFT_33" val="6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77215"/>
  <p:tag name="ANNOTATION_FILL_COLOR_33" val="683492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26.4"/>
  <p:tag name="ANNOTATION_END_34" val="332.0"/>
  <p:tag name="ANNOTATION_TOP_34" val="396"/>
  <p:tag name="ANNOTATION_LEFT_34" val="16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77215"/>
  <p:tag name="ANNOTATION_FILL_COLOR_34" val="683492"/>
  <p:tag name="ANNOTATION_FILL_ALPHA_34" val="100"/>
  <p:tag name="ANNOTATION_BORDER_WIDTH_34" val="2"/>
  <p:tag name="ANNOTATION_SLIDE_WIDTH_34" val="960"/>
  <p:tag name="ANNOTATION_SLIDE_HEIGHT_34" val="720"/>
  <p:tag name="ANNOTATION_COUNT" val="34"/>
  <p:tag name="TIMELINE" val="60.20/117.10/332.90/381.5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f0afad10264d9bbd716df49b796ba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3369b37fc24369bee797adc1db542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6"/>
  <p:tag name="ARTICULATE_AUDIO_RECORDED" val="1"/>
  <p:tag name="ELAPSEDTIME" val="97.1"/>
  <p:tag name="ANNOTATION_TYPE_1" val="0"/>
  <p:tag name="ANNOTATION_START_1" val="5.2"/>
  <p:tag name="ANNOTATION_END_1" val="7.1"/>
  <p:tag name="ANNOTATION_TOP_1" val="58"/>
  <p:tag name="ANNOTATION_LEFT_1" val="33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1"/>
  <p:tag name="ANNOTATION_END_2" val="10.6"/>
  <p:tag name="ANNOTATION_TOP_2" val="196"/>
  <p:tag name="ANNOTATION_LEFT_2" val="337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6"/>
  <p:tag name="ANNOTATION_END_3" val="11.9"/>
  <p:tag name="ANNOTATION_TOP_3" val="368"/>
  <p:tag name="ANNOTATION_LEFT_3" val="1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9"/>
  <p:tag name="ANNOTATION_END_4" val="13.0"/>
  <p:tag name="ANNOTATION_TOP_4" val="375"/>
  <p:tag name="ANNOTATION_LEFT_4" val="39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0"/>
  <p:tag name="ANNOTATION_END_5" val="14.1"/>
  <p:tag name="ANNOTATION_TOP_5" val="376"/>
  <p:tag name="ANNOTATION_LEFT_5" val="60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1"/>
  <p:tag name="ANNOTATION_END_6" val="21.3"/>
  <p:tag name="ANNOTATION_TOP_6" val="383"/>
  <p:tag name="ANNOTATION_LEFT_6" val="76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3"/>
  <p:tag name="ANNOTATION_END_7" val="39.6"/>
  <p:tag name="ANNOTATION_TOP_7" val="417"/>
  <p:tag name="ANNOTATION_LEFT_7" val="42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6"/>
  <p:tag name="ANNOTATION_END_8" val="46.6"/>
  <p:tag name="ANNOTATION_TOP_8" val="417"/>
  <p:tag name="ANNOTATION_LEFT_8" val="60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6"/>
  <p:tag name="ANNOTATION_END_9" val="51.6"/>
  <p:tag name="ANNOTATION_TOP_9" val="390"/>
  <p:tag name="ANNOTATION_LEFT_9" val="770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1.6"/>
  <p:tag name="ANNOTATION_END_10" val="55.3"/>
  <p:tag name="ANNOTATION_TOP_10" val="368"/>
  <p:tag name="ANNOTATION_LEFT_10" val="12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5.3"/>
  <p:tag name="ANNOTATION_END_11" val="59.5"/>
  <p:tag name="ANNOTATION_TOP_11" val="486"/>
  <p:tag name="ANNOTATION_LEFT_11" val="4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9.5"/>
  <p:tag name="ANNOTATION_END_12" val="61.9"/>
  <p:tag name="ANNOTATION_TOP_12" val="523"/>
  <p:tag name="ANNOTATION_LEFT_12" val="5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1.9"/>
  <p:tag name="ANNOTATION_END_13" val="64.0"/>
  <p:tag name="ANNOTATION_TOP_13" val="492"/>
  <p:tag name="ANNOTATION_LEFT_13" val="19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0"/>
  <p:tag name="ANNOTATION_END_14" val="76.5"/>
  <p:tag name="ANNOTATION_TOP_14" val="520"/>
  <p:tag name="ANNOTATION_LEFT_14" val="20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76.5"/>
  <p:tag name="ANNOTATION_END_15" val="76.5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76.5"/>
  <p:tag name="ANNOTATION_END_16" val="91.4"/>
  <p:tag name="ANNOTATION_TOP_16" val="538"/>
  <p:tag name="ANNOTATION_LEFT_16" val="48"/>
  <p:tag name="ANNOTATION_WIDTH_16" val="364"/>
  <p:tag name="ANNOTATION_HEIGHT_16" val="159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91.4"/>
  <p:tag name="ANNOTATION_TOP_17" val="-22"/>
  <p:tag name="ANNOTATION_LEFT_17" val="-22"/>
  <p:tag name="ANNOTATION_WIDTH_17" val="1004"/>
  <p:tag name="ANNOTATION_HEIGHT_17" val="764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3dd0f0ffbe463eb388741a16dd493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7a3fb24e914d138b8239398fb9417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1d402e22f34f0b8a9879c7fb9c005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472f015e4b4e7c9658f8dd05712d0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3"/>
  <p:tag name="ARTICULATE_AUDIO_RECORDED" val="1"/>
  <p:tag name="ANNOTATION_TYPE_1" val="0"/>
  <p:tag name="ANNOTATION_START_1" val="2.5"/>
  <p:tag name="ANNOTATION_END_1" val="12.7"/>
  <p:tag name="ANNOTATION_TOP_1" val="60"/>
  <p:tag name="ANNOTATION_LEFT_1" val="29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7"/>
  <p:tag name="ANNOTATION_END_2" val="21.7"/>
  <p:tag name="ANNOTATION_TOP_2" val="180"/>
  <p:tag name="ANNOTATION_LEFT_2" val="5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21.7"/>
  <p:tag name="ANNOTATION_END_3" val="21.7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21.7"/>
  <p:tag name="ANNOTATION_END_4" val="32.2"/>
  <p:tag name="ANNOTATION_TOP_4" val="164"/>
  <p:tag name="ANNOTATION_LEFT_4" val="285"/>
  <p:tag name="ANNOTATION_WIDTH_4" val="299"/>
  <p:tag name="ANNOTATION_HEIGHT_4" val="76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32.2"/>
  <p:tag name="ANNOTATION_END_5" val="33.8"/>
  <p:tag name="ANNOTATION_TOP_5" val="247"/>
  <p:tag name="ANNOTATION_LEFT_5" val="64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3.8"/>
  <p:tag name="ANNOTATION_END_6" val="41.2"/>
  <p:tag name="ANNOTATION_TOP_6" val="246"/>
  <p:tag name="ANNOTATION_LEFT_6" val="6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1.2"/>
  <p:tag name="ANNOTATION_END_7" val="45.6"/>
  <p:tag name="ANNOTATION_TOP_7" val="291"/>
  <p:tag name="ANNOTATION_LEFT_7" val="84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5.6"/>
  <p:tag name="ANNOTATION_END_8" val="69.9"/>
  <p:tag name="ANNOTATION_TOP_8" val="351"/>
  <p:tag name="ANNOTATION_LEFT_8" val="8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9.9"/>
  <p:tag name="ANNOTATION_END_9" val="73.9"/>
  <p:tag name="ANNOTATION_TOP_9" val="466"/>
  <p:tag name="ANNOTATION_LEFT_9" val="5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3.9"/>
  <p:tag name="ANNOTATION_END_10" val="76.0"/>
  <p:tag name="ANNOTATION_TOP_10" val="517"/>
  <p:tag name="ANNOTATION_LEFT_10" val="82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6.0"/>
  <p:tag name="ANNOTATION_END_11" val="77.5"/>
  <p:tag name="ANNOTATION_TOP_11" val="573"/>
  <p:tag name="ANNOTATION_LEFT_11" val="8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5"/>
  <p:tag name="ANNOTATION_TOP_12" val="640"/>
  <p:tag name="ANNOTATION_LEFT_12" val="7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COUNT" val="12"/>
  <p:tag name="ELAPSEDTIME" val="92.26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6e243573704a93a43dc1671aeb280f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3890</TotalTime>
  <Words>891</Words>
  <Application>Microsoft Office PowerPoint</Application>
  <PresentationFormat>On-screen Show (4:3)</PresentationFormat>
  <Paragraphs>214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Comic Sans MS</vt:lpstr>
      <vt:lpstr>Impact</vt:lpstr>
      <vt:lpstr>Wingdings</vt:lpstr>
      <vt:lpstr>Default Design</vt:lpstr>
      <vt:lpstr>PowerPoint Presentation</vt:lpstr>
      <vt:lpstr>PowerPoint Presentation</vt:lpstr>
      <vt:lpstr>Objectives </vt:lpstr>
      <vt:lpstr>2-Proteins (Polypeptides)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1)- Saturated Fats  الدهون المشبعة</vt:lpstr>
      <vt:lpstr>1- Phospholipids:  are the major components of cell membranes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Windows User</cp:lastModifiedBy>
  <cp:revision>733</cp:revision>
  <dcterms:created xsi:type="dcterms:W3CDTF">2005-10-11T05:28:58Z</dcterms:created>
  <dcterms:modified xsi:type="dcterms:W3CDTF">2019-12-30T04:58:48Z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Lecture-2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106E6231-C214-43A3-9C4A-CCC3B9639A06</vt:lpwstr>
  </property>
  <property fmtid="{D5CDD505-2E9C-101B-9397-08002B2CF9AE}" pid="6" name="ArticulateProjectFull">
    <vt:lpwstr>C:\Users\hp\Desktop\Lectures\Lecture-2-Macromolecules-II.ppta</vt:lpwstr>
  </property>
</Properties>
</file>