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78" r:id="rId16"/>
    <p:sldId id="270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7DBD4E-D67B-564F-92FC-63B0C1BF90EC}" type="datetimeFigureOut">
              <a:rPr lang="en-US" smtClean="0"/>
              <a:pPr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Translation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62000"/>
            <a:ext cx="8042276" cy="5029200"/>
          </a:xfrm>
        </p:spPr>
        <p:txBody>
          <a:bodyPr>
            <a:normAutofit/>
          </a:bodyPr>
          <a:lstStyle/>
          <a:p>
            <a:r>
              <a:rPr lang="en-US" b="1" dirty="0"/>
              <a:t>2. Leave out auxiliary </a:t>
            </a:r>
            <a:r>
              <a:rPr lang="en-US" b="1" dirty="0" smtClean="0"/>
              <a:t>verbs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New </a:t>
            </a:r>
            <a:r>
              <a:rPr lang="en-US" dirty="0"/>
              <a:t>policy decided by Parliament </a:t>
            </a:r>
            <a:r>
              <a:rPr lang="en-US" i="1" dirty="0"/>
              <a:t>(New policy has been decided by Parliament)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Lion </a:t>
            </a:r>
            <a:r>
              <a:rPr lang="en-US" dirty="0"/>
              <a:t>escapes zoo – ten killed </a:t>
            </a:r>
            <a:r>
              <a:rPr lang="en-US" i="1" dirty="0"/>
              <a:t>(ten people have been killed / were killed)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Four </a:t>
            </a:r>
            <a:r>
              <a:rPr lang="en-US" dirty="0"/>
              <a:t>stranded in sudden flood </a:t>
            </a:r>
            <a:r>
              <a:rPr lang="en-US" i="1" dirty="0"/>
              <a:t>(four people have been stranded / were stranded)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Temperatures </a:t>
            </a:r>
            <a:r>
              <a:rPr lang="en-US" dirty="0"/>
              <a:t>rising as climate changes </a:t>
            </a:r>
            <a:r>
              <a:rPr lang="en-US" i="1" dirty="0"/>
              <a:t>(temperatures are rising)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3. Use infinitives for future events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smtClean="0"/>
              <a:t>Parliament </a:t>
            </a:r>
            <a:r>
              <a:rPr lang="en-US" i="1" u="sng" dirty="0"/>
              <a:t>to decide </a:t>
            </a:r>
            <a:r>
              <a:rPr lang="en-US" i="1" dirty="0"/>
              <a:t>new policy tomorrow</a:t>
            </a:r>
            <a:endParaRPr lang="en-US" i="1" dirty="0" smtClean="0"/>
          </a:p>
          <a:p>
            <a:pPr lvl="0">
              <a:buNone/>
            </a:pPr>
            <a:r>
              <a:rPr lang="en-US" i="1" dirty="0" smtClean="0"/>
              <a:t>	President </a:t>
            </a:r>
            <a:r>
              <a:rPr lang="en-US" i="1" u="sng" dirty="0"/>
              <a:t>to visit </a:t>
            </a:r>
            <a:r>
              <a:rPr lang="en-US" i="1" dirty="0"/>
              <a:t>France for further talks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4. Leave out articles (a, an, the)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Prime </a:t>
            </a:r>
            <a:r>
              <a:rPr lang="en-US" dirty="0"/>
              <a:t>Minister hikes Alps for charity </a:t>
            </a:r>
            <a:r>
              <a:rPr lang="en-US" i="1" dirty="0"/>
              <a:t>(The Prime Minister hiked the Alps)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Man </a:t>
            </a:r>
            <a:r>
              <a:rPr lang="en-US" dirty="0"/>
              <a:t>releases rabid dog in park</a:t>
            </a:r>
            <a:r>
              <a:rPr lang="en-US" i="1" dirty="0"/>
              <a:t> (A man released a rabid dog in a park)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5. Leave out “to be”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Residents </a:t>
            </a:r>
            <a:r>
              <a:rPr lang="en-US" dirty="0"/>
              <a:t>unhappy about new road (residents are unhappy)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Family </a:t>
            </a:r>
            <a:r>
              <a:rPr lang="en-US" dirty="0"/>
              <a:t>of murder victim satisfied with court decision (family of murder victim is satisfied.)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6. Leave out “to say”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Mr</a:t>
            </a:r>
            <a:r>
              <a:rPr lang="en-US" i="1" dirty="0" smtClean="0"/>
              <a:t> </a:t>
            </a:r>
            <a:r>
              <a:rPr lang="en-US" i="1" dirty="0"/>
              <a:t>Jones: “They’re not taking my house!”</a:t>
            </a:r>
            <a:endParaRPr lang="en-US" i="1" dirty="0" smtClean="0"/>
          </a:p>
          <a:p>
            <a:pPr lvl="0">
              <a:buNone/>
            </a:pPr>
            <a:r>
              <a:rPr lang="en-US" i="1" dirty="0" smtClean="0"/>
              <a:t>	Bush </a:t>
            </a:r>
            <a:r>
              <a:rPr lang="en-US" i="1" dirty="0"/>
              <a:t>on Iraqi invasion: “This aggression will not stand.”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Reported </a:t>
            </a:r>
            <a:r>
              <a:rPr lang="en-US" dirty="0"/>
              <a:t>speech is usually represented by a colon, or a hyphen, with the subject introduced with ‘on…’. This includes leaving out other verbs such as </a:t>
            </a:r>
            <a:r>
              <a:rPr lang="en-US" i="1" dirty="0"/>
              <a:t>comment, tell, argue, announce, shout</a:t>
            </a:r>
            <a:r>
              <a:rPr lang="en-US" dirty="0"/>
              <a:t> – unless the act of speaking needs</a:t>
            </a:r>
            <a:r>
              <a:rPr lang="en-US" dirty="0" smtClean="0"/>
              <a:t> emphasizing, </a:t>
            </a:r>
            <a:r>
              <a:rPr lang="en-US" dirty="0"/>
              <a:t>for instance to demonstrate a promise or official policy.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7. Replace conjunctions with punctuation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smtClean="0"/>
              <a:t>Police arrest serial killer – close case on abductions</a:t>
            </a:r>
          </a:p>
          <a:p>
            <a:pPr lvl="0">
              <a:buNone/>
            </a:pPr>
            <a:r>
              <a:rPr lang="en-US" i="1" dirty="0" smtClean="0"/>
              <a:t>	Fire in bakery: hundreds dead</a:t>
            </a:r>
          </a:p>
          <a:p>
            <a:pPr>
              <a:buNone/>
            </a:pPr>
            <a:r>
              <a:rPr lang="en-US" dirty="0" smtClean="0"/>
              <a:t>	As with reporting speech, commas, colons, semi-colons, hyphens and so on can replace all conjunctions, or some joining verbs, to join clauses. Commas may also be used to join nouns (more common in American English).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smtClean="0"/>
              <a:t>Man kills 5, self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8. Use figures for numbers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smtClean="0"/>
              <a:t>9 </a:t>
            </a:r>
            <a:r>
              <a:rPr lang="en-US" i="1" dirty="0"/>
              <a:t>dead in glue catastrophe</a:t>
            </a:r>
            <a:endParaRPr lang="en-US" i="1" dirty="0" smtClean="0"/>
          </a:p>
          <a:p>
            <a:pPr lvl="0">
              <a:buNone/>
            </a:pPr>
            <a:r>
              <a:rPr lang="en-US" i="1" dirty="0" smtClean="0"/>
              <a:t>	7 </a:t>
            </a:r>
            <a:r>
              <a:rPr lang="en-US" i="1" dirty="0"/>
              <a:t>days to Christmas – shoppers go mad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4211" dirty="0"/>
              <a:t>No headline may start with a verb. </a:t>
            </a:r>
            <a:br>
              <a:rPr lang="en-US" sz="4211" dirty="0"/>
            </a:br>
            <a:r>
              <a:rPr lang="en-US" sz="4211" dirty="0"/>
              <a:t> </a:t>
            </a:r>
          </a:p>
          <a:p>
            <a:pPr lvl="0"/>
            <a:r>
              <a:rPr lang="en-US" sz="4211" dirty="0"/>
              <a:t>Headlines are complete sentences or imply complete sentences. </a:t>
            </a:r>
            <a:br>
              <a:rPr lang="en-US" sz="4211" dirty="0"/>
            </a:br>
            <a:r>
              <a:rPr lang="en-US" sz="4211" dirty="0"/>
              <a:t> </a:t>
            </a:r>
          </a:p>
          <a:p>
            <a:pPr lvl="0"/>
            <a:r>
              <a:rPr lang="en-US" sz="4211" dirty="0"/>
              <a:t>A linking verb can be implied rather than spelled out. </a:t>
            </a:r>
            <a:br>
              <a:rPr lang="en-US" sz="4211" dirty="0"/>
            </a:br>
            <a:r>
              <a:rPr lang="en-US" sz="4211" dirty="0"/>
              <a:t> </a:t>
            </a:r>
          </a:p>
          <a:p>
            <a:pPr lvl="0"/>
            <a:r>
              <a:rPr lang="en-US" sz="4211" dirty="0"/>
              <a:t>If a story is about past or present events, write present tense verbs. </a:t>
            </a:r>
            <a:br>
              <a:rPr lang="en-US" sz="4211" dirty="0"/>
            </a:br>
            <a:r>
              <a:rPr lang="en-US" sz="4211" dirty="0"/>
              <a:t> </a:t>
            </a:r>
            <a:endParaRPr lang="en-US" sz="4211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66800"/>
            <a:ext cx="8042276" cy="4343400"/>
          </a:xfrm>
        </p:spPr>
        <p:txBody>
          <a:bodyPr/>
          <a:lstStyle/>
          <a:p>
            <a:pPr lvl="0"/>
            <a:r>
              <a:rPr lang="en-US" dirty="0" smtClean="0"/>
              <a:t>If a story is about future events, use the infinitive verb (to leave, to work). </a:t>
            </a:r>
          </a:p>
          <a:p>
            <a:pPr lvl="0"/>
            <a:r>
              <a:rPr lang="en-US" i="1" dirty="0" smtClean="0"/>
              <a:t>To be</a:t>
            </a:r>
            <a:r>
              <a:rPr lang="en-US" dirty="0" smtClean="0"/>
              <a:t> verbs, such as </a:t>
            </a:r>
            <a:r>
              <a:rPr lang="en-US" i="1" dirty="0" smtClean="0"/>
              <a:t>is, are, was</a:t>
            </a:r>
            <a:r>
              <a:rPr lang="en-US" dirty="0" smtClean="0"/>
              <a:t> and </a:t>
            </a:r>
            <a:r>
              <a:rPr lang="en-US" i="1" dirty="0" smtClean="0"/>
              <a:t>were</a:t>
            </a:r>
            <a:r>
              <a:rPr lang="en-US" dirty="0" smtClean="0"/>
              <a:t> should be </a:t>
            </a:r>
            <a:r>
              <a:rPr lang="en-US" u="sng" dirty="0" smtClean="0"/>
              <a:t>omitted</a:t>
            </a:r>
            <a:r>
              <a:rPr lang="en-US" dirty="0" smtClean="0"/>
              <a:t>. </a:t>
            </a:r>
          </a:p>
          <a:p>
            <a:pPr lvl="0"/>
            <a:r>
              <a:rPr lang="en-US" u="sng" dirty="0" smtClean="0"/>
              <a:t>Don't</a:t>
            </a:r>
            <a:r>
              <a:rPr lang="en-US" dirty="0" smtClean="0"/>
              <a:t> use the articles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an</a:t>
            </a:r>
            <a:r>
              <a:rPr lang="en-US" dirty="0" smtClean="0"/>
              <a:t> and </a:t>
            </a:r>
            <a:r>
              <a:rPr lang="en-US" i="1" dirty="0" smtClean="0"/>
              <a:t>the</a:t>
            </a:r>
            <a:r>
              <a:rPr lang="en-US" dirty="0" smtClean="0"/>
              <a:t>. They waste space unnecessarily. </a:t>
            </a:r>
          </a:p>
          <a:p>
            <a:pPr>
              <a:buNone/>
            </a:pPr>
            <a:r>
              <a:rPr lang="en-US" i="1" dirty="0" smtClean="0"/>
              <a:t>	A new fire engine helps make the houses safer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/>
              <a:t>New fire engine helps make houses safer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spaper-key-point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5447" r="-25447"/>
          <a:stretch>
            <a:fillRect/>
          </a:stretch>
        </p:blipFill>
        <p:spPr>
          <a:xfrm>
            <a:off x="-297280" y="685800"/>
            <a:ext cx="10581943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Media</a:t>
            </a:r>
            <a:r>
              <a:rPr lang="en-US" dirty="0" smtClean="0"/>
              <a:t> </a:t>
            </a:r>
            <a:r>
              <a:rPr lang="en-US" dirty="0"/>
              <a:t>refers to any kind of format used to</a:t>
            </a:r>
            <a:r>
              <a:rPr lang="en-US" dirty="0" smtClean="0"/>
              <a:t> convey </a:t>
            </a:r>
            <a:r>
              <a:rPr lang="en-US" dirty="0"/>
              <a:t>information.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Mass Media</a:t>
            </a:r>
            <a:r>
              <a:rPr lang="en-US" dirty="0" smtClean="0"/>
              <a:t> refers to those types of media that are designed to reach large numbers of people.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/>
              <a:t>of</a:t>
            </a:r>
            <a:r>
              <a:rPr lang="en-US" dirty="0" smtClean="0"/>
              <a:t> Mass </a:t>
            </a:r>
            <a:r>
              <a:rPr lang="en-US" dirty="0"/>
              <a:t>M</a:t>
            </a:r>
            <a:r>
              <a:rPr lang="en-US" dirty="0" smtClean="0"/>
              <a:t>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Television</a:t>
            </a:r>
            <a:endParaRPr lang="en-US" dirty="0"/>
          </a:p>
          <a:p>
            <a:pPr lvl="0"/>
            <a:r>
              <a:rPr lang="en-US" dirty="0"/>
              <a:t>Radio</a:t>
            </a:r>
          </a:p>
          <a:p>
            <a:pPr lvl="0"/>
            <a:r>
              <a:rPr lang="en-US" dirty="0"/>
              <a:t>Film &amp; video</a:t>
            </a:r>
          </a:p>
          <a:p>
            <a:pPr lvl="0"/>
            <a:r>
              <a:rPr lang="en-US" dirty="0"/>
              <a:t>Print</a:t>
            </a:r>
          </a:p>
          <a:p>
            <a:pPr lvl="0"/>
            <a:r>
              <a:rPr lang="en-US" dirty="0"/>
              <a:t>Photography</a:t>
            </a:r>
          </a:p>
          <a:p>
            <a:pPr lvl="0"/>
            <a:r>
              <a:rPr lang="en-US" dirty="0"/>
              <a:t>Electronic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Media Genres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Informative media</a:t>
            </a:r>
            <a:r>
              <a:rPr lang="en-US" dirty="0"/>
              <a:t>—such as news shows, newspapers, informative web sites, etc</a:t>
            </a:r>
          </a:p>
          <a:p>
            <a:pPr lvl="0"/>
            <a:r>
              <a:rPr lang="en-US" b="1" dirty="0"/>
              <a:t>Educational media</a:t>
            </a:r>
            <a:r>
              <a:rPr lang="en-US" dirty="0"/>
              <a:t>—such as books, educational video, or educational software programs</a:t>
            </a:r>
          </a:p>
          <a:p>
            <a:pPr lvl="0"/>
            <a:r>
              <a:rPr lang="en-US" b="1" dirty="0"/>
              <a:t>Persuasive media</a:t>
            </a:r>
            <a:r>
              <a:rPr lang="en-US" dirty="0"/>
              <a:t>—such as all types of advertising, television infomercials, newspaper editorials, or web sites that attempt to persuade</a:t>
            </a:r>
          </a:p>
          <a:p>
            <a:pPr lvl="0"/>
            <a:r>
              <a:rPr lang="en-US" b="1" dirty="0"/>
              <a:t>Entertainment media</a:t>
            </a:r>
            <a:r>
              <a:rPr lang="en-US" dirty="0"/>
              <a:t>—such as entertainment magazines, movies, novels or entertainment related web sites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96844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dirty="0"/>
              <a:t>Understanding Newspaper Headlines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91844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</a:t>
            </a:r>
            <a:r>
              <a:rPr lang="en-US" dirty="0" smtClean="0"/>
              <a:t> Headline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05000"/>
            <a:ext cx="8042276" cy="4343400"/>
          </a:xfrm>
        </p:spPr>
        <p:txBody>
          <a:bodyPr/>
          <a:lstStyle/>
          <a:p>
            <a:r>
              <a:rPr lang="en-US" dirty="0"/>
              <a:t>The headline of a news story is the short summary which introduces the story at the beginning of a TV or radio news broadcast, or which appears above articles in a newspaper or on a website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Headlines are not full sentences but short summaries designed to attract attention.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77844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8 </a:t>
            </a:r>
            <a:r>
              <a:rPr lang="en-US" dirty="0"/>
              <a:t>grammar rules for writing newspaper </a:t>
            </a:r>
            <a:r>
              <a:rPr lang="en-US" dirty="0" smtClean="0"/>
              <a:t>headlines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b="1" dirty="0" smtClean="0"/>
              <a:t>1. Use present simple tense for past events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i="1" dirty="0" smtClean="0"/>
              <a:t>Parliament confirms new stray dog policy</a:t>
            </a:r>
          </a:p>
          <a:p>
            <a:pPr lvl="0"/>
            <a:r>
              <a:rPr lang="en-US" i="1" dirty="0" smtClean="0"/>
              <a:t>Lion escapes zoo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471</TotalTime>
  <Words>311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Media Translation</vt:lpstr>
      <vt:lpstr>Media</vt:lpstr>
      <vt:lpstr>Mass Media</vt:lpstr>
      <vt:lpstr>Types of Mass Media </vt:lpstr>
      <vt:lpstr>Mass Media Genres </vt:lpstr>
      <vt:lpstr>Understanding Newspaper Headlines </vt:lpstr>
      <vt:lpstr>What is a Headline? </vt:lpstr>
      <vt:lpstr>8 grammar rules for writing newspaper headlines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Tips and Reminders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Alanoud AlAjmi</dc:creator>
  <cp:lastModifiedBy>Ghadah Alotaibi</cp:lastModifiedBy>
  <cp:revision>15</cp:revision>
  <dcterms:created xsi:type="dcterms:W3CDTF">2014-09-13T14:48:58Z</dcterms:created>
  <dcterms:modified xsi:type="dcterms:W3CDTF">2015-02-08T12:13:05Z</dcterms:modified>
</cp:coreProperties>
</file>