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88"/>
  </p:notesMasterIdLst>
  <p:handoutMasterIdLst>
    <p:handoutMasterId r:id="rId89"/>
  </p:handoutMasterIdLst>
  <p:sldIdLst>
    <p:sldId id="256" r:id="rId2"/>
    <p:sldId id="401" r:id="rId3"/>
    <p:sldId id="416" r:id="rId4"/>
    <p:sldId id="441" r:id="rId5"/>
    <p:sldId id="419" r:id="rId6"/>
    <p:sldId id="418" r:id="rId7"/>
    <p:sldId id="420" r:id="rId8"/>
    <p:sldId id="421" r:id="rId9"/>
    <p:sldId id="442" r:id="rId10"/>
    <p:sldId id="422" r:id="rId11"/>
    <p:sldId id="430" r:id="rId12"/>
    <p:sldId id="443" r:id="rId13"/>
    <p:sldId id="423" r:id="rId14"/>
    <p:sldId id="425" r:id="rId15"/>
    <p:sldId id="427" r:id="rId16"/>
    <p:sldId id="444" r:id="rId17"/>
    <p:sldId id="428" r:id="rId18"/>
    <p:sldId id="429" r:id="rId19"/>
    <p:sldId id="445" r:id="rId20"/>
    <p:sldId id="436" r:id="rId21"/>
    <p:sldId id="437" r:id="rId22"/>
    <p:sldId id="440" r:id="rId23"/>
    <p:sldId id="432" r:id="rId24"/>
    <p:sldId id="438" r:id="rId25"/>
    <p:sldId id="439" r:id="rId26"/>
    <p:sldId id="446" r:id="rId27"/>
    <p:sldId id="447" r:id="rId28"/>
    <p:sldId id="451" r:id="rId29"/>
    <p:sldId id="449" r:id="rId30"/>
    <p:sldId id="452" r:id="rId31"/>
    <p:sldId id="453" r:id="rId32"/>
    <p:sldId id="454" r:id="rId33"/>
    <p:sldId id="450" r:id="rId34"/>
    <p:sldId id="455" r:id="rId35"/>
    <p:sldId id="456" r:id="rId36"/>
    <p:sldId id="457" r:id="rId37"/>
    <p:sldId id="458" r:id="rId38"/>
    <p:sldId id="459" r:id="rId39"/>
    <p:sldId id="460" r:id="rId40"/>
    <p:sldId id="461" r:id="rId41"/>
    <p:sldId id="433" r:id="rId42"/>
    <p:sldId id="462" r:id="rId43"/>
    <p:sldId id="463" r:id="rId44"/>
    <p:sldId id="464" r:id="rId45"/>
    <p:sldId id="465" r:id="rId46"/>
    <p:sldId id="466" r:id="rId47"/>
    <p:sldId id="468" r:id="rId48"/>
    <p:sldId id="467" r:id="rId49"/>
    <p:sldId id="469" r:id="rId50"/>
    <p:sldId id="470" r:id="rId51"/>
    <p:sldId id="471" r:id="rId52"/>
    <p:sldId id="473" r:id="rId53"/>
    <p:sldId id="474" r:id="rId54"/>
    <p:sldId id="475" r:id="rId55"/>
    <p:sldId id="476" r:id="rId56"/>
    <p:sldId id="477" r:id="rId57"/>
    <p:sldId id="478" r:id="rId58"/>
    <p:sldId id="479" r:id="rId59"/>
    <p:sldId id="481" r:id="rId60"/>
    <p:sldId id="485" r:id="rId61"/>
    <p:sldId id="486" r:id="rId62"/>
    <p:sldId id="487" r:id="rId63"/>
    <p:sldId id="489" r:id="rId64"/>
    <p:sldId id="488" r:id="rId65"/>
    <p:sldId id="490" r:id="rId66"/>
    <p:sldId id="491" r:id="rId67"/>
    <p:sldId id="512" r:id="rId68"/>
    <p:sldId id="493" r:id="rId69"/>
    <p:sldId id="494" r:id="rId70"/>
    <p:sldId id="495" r:id="rId71"/>
    <p:sldId id="496" r:id="rId72"/>
    <p:sldId id="497" r:id="rId73"/>
    <p:sldId id="498" r:id="rId74"/>
    <p:sldId id="499" r:id="rId75"/>
    <p:sldId id="500" r:id="rId76"/>
    <p:sldId id="501" r:id="rId77"/>
    <p:sldId id="502" r:id="rId78"/>
    <p:sldId id="503" r:id="rId79"/>
    <p:sldId id="504" r:id="rId80"/>
    <p:sldId id="505" r:id="rId81"/>
    <p:sldId id="506" r:id="rId82"/>
    <p:sldId id="509" r:id="rId83"/>
    <p:sldId id="511" r:id="rId84"/>
    <p:sldId id="510" r:id="rId85"/>
    <p:sldId id="507" r:id="rId86"/>
    <p:sldId id="508" r:id="rId87"/>
  </p:sldIdLst>
  <p:sldSz cx="9144000" cy="6858000" type="screen4x3"/>
  <p:notesSz cx="9926638" cy="67976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D1D1D1"/>
    <a:srgbClr val="C0C0C0"/>
    <a:srgbClr val="006600"/>
    <a:srgbClr val="B2B2B2"/>
    <a:srgbClr val="33CC33"/>
    <a:srgbClr val="008000"/>
    <a:srgbClr val="FFFF99"/>
    <a:srgbClr val="3333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96" y="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handoutMaster" Target="handoutMasters/handoutMaster1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presProps" Target="presProps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notesMaster" Target="notesMasters/notesMaster1.xml"/><Relationship Id="rId9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theme" Target="theme/theme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625096" y="0"/>
            <a:ext cx="4301543" cy="339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497" tIns="46749" rIns="93497" bIns="4674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1725" y="0"/>
            <a:ext cx="4301543" cy="339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497" tIns="46749" rIns="93497" bIns="46749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5625096" y="6456219"/>
            <a:ext cx="4301543" cy="339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497" tIns="46749" rIns="93497" bIns="4674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1725" y="6456219"/>
            <a:ext cx="4301543" cy="339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497" tIns="46749" rIns="93497" bIns="46749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F49F3C9C-DAA5-435D-80E5-C017500C0E43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6456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01543" cy="339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497" tIns="46749" rIns="93497" bIns="46749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23372" y="0"/>
            <a:ext cx="4301543" cy="339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497" tIns="46749" rIns="93497" bIns="4674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63900" y="509588"/>
            <a:ext cx="3400425" cy="25495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2664" y="3228896"/>
            <a:ext cx="7941310" cy="3058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497" tIns="46749" rIns="93497" bIns="4674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456219"/>
            <a:ext cx="4301543" cy="339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497" tIns="46749" rIns="93497" bIns="46749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23372" y="6456219"/>
            <a:ext cx="4301543" cy="339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497" tIns="46749" rIns="93497" bIns="4674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812348AC-B4DF-457C-93A1-800D43B57139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4286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ar-SA" smtClean="0">
              <a:latin typeface="Arial" charset="0"/>
            </a:endParaRPr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59666" indent="-292179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68718" indent="-233744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36205" indent="-233744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03692" indent="-233744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71179" indent="-23374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38666" indent="-23374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06153" indent="-23374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73640" indent="-23374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BDACF1D-758C-4AA2-A3BE-8132E058784D}" type="slidenum">
              <a:rPr lang="ar-SA" smtClean="0"/>
              <a:pPr eaLnBrk="1" hangingPunct="1"/>
              <a:t>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1902920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59666" indent="-292179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68718" indent="-233744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36205" indent="-233744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103692" indent="-233744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71179" indent="-233744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3038666" indent="-233744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506153" indent="-233744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973640" indent="-233744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6818555-DD6C-4DE9-93D6-715377CB9E19}" type="slidenum">
              <a:rPr lang="en-US" altLang="en-US" b="0" smtClean="0"/>
              <a:pPr eaLnBrk="1" hangingPunct="1"/>
              <a:t>10</a:t>
            </a:fld>
            <a:endParaRPr lang="en-US" altLang="en-US" b="0" smtClean="0"/>
          </a:p>
        </p:txBody>
      </p:sp>
    </p:spTree>
    <p:extLst>
      <p:ext uri="{BB962C8B-B14F-4D97-AF65-F5344CB8AC3E}">
        <p14:creationId xmlns:p14="http://schemas.microsoft.com/office/powerpoint/2010/main" val="25268216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59666" indent="-292179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68718" indent="-233744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36205" indent="-233744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103692" indent="-233744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71179" indent="-233744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3038666" indent="-233744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506153" indent="-233744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973640" indent="-233744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6818555-DD6C-4DE9-93D6-715377CB9E19}" type="slidenum">
              <a:rPr lang="en-US" altLang="en-US" b="0" smtClean="0"/>
              <a:pPr eaLnBrk="1" hangingPunct="1"/>
              <a:t>11</a:t>
            </a:fld>
            <a:endParaRPr lang="en-US" altLang="en-US" b="0" smtClean="0"/>
          </a:p>
        </p:txBody>
      </p:sp>
    </p:spTree>
    <p:extLst>
      <p:ext uri="{BB962C8B-B14F-4D97-AF65-F5344CB8AC3E}">
        <p14:creationId xmlns:p14="http://schemas.microsoft.com/office/powerpoint/2010/main" val="10051410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ar-SA" smtClean="0">
              <a:latin typeface="Arial" charset="0"/>
            </a:endParaRP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59666" indent="-292179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68718" indent="-233744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36205" indent="-233744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03692" indent="-233744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71179" indent="-23374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38666" indent="-23374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06153" indent="-23374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73640" indent="-23374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77BE837-4290-4F51-B7C0-7BBC8193D099}" type="slidenum">
              <a:rPr lang="ar-SA" smtClean="0"/>
              <a:pPr eaLnBrk="1" hangingPunct="1"/>
              <a:t>12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7916844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59666" indent="-292179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68718" indent="-233744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36205" indent="-233744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103692" indent="-233744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71179" indent="-233744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3038666" indent="-233744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506153" indent="-233744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973640" indent="-233744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6818555-DD6C-4DE9-93D6-715377CB9E19}" type="slidenum">
              <a:rPr lang="en-US" altLang="en-US" b="0" smtClean="0"/>
              <a:pPr eaLnBrk="1" hangingPunct="1"/>
              <a:t>13</a:t>
            </a:fld>
            <a:endParaRPr lang="en-US" altLang="en-US" b="0" smtClean="0"/>
          </a:p>
        </p:txBody>
      </p:sp>
    </p:spTree>
    <p:extLst>
      <p:ext uri="{BB962C8B-B14F-4D97-AF65-F5344CB8AC3E}">
        <p14:creationId xmlns:p14="http://schemas.microsoft.com/office/powerpoint/2010/main" val="18845561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59666" indent="-292179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68718" indent="-233744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36205" indent="-233744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103692" indent="-233744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71179" indent="-233744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3038666" indent="-233744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506153" indent="-233744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973640" indent="-233744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6818555-DD6C-4DE9-93D6-715377CB9E19}" type="slidenum">
              <a:rPr lang="en-US" altLang="en-US" b="0" smtClean="0"/>
              <a:pPr eaLnBrk="1" hangingPunct="1"/>
              <a:t>14</a:t>
            </a:fld>
            <a:endParaRPr lang="en-US" altLang="en-US" b="0" smtClean="0"/>
          </a:p>
        </p:txBody>
      </p:sp>
    </p:spTree>
    <p:extLst>
      <p:ext uri="{BB962C8B-B14F-4D97-AF65-F5344CB8AC3E}">
        <p14:creationId xmlns:p14="http://schemas.microsoft.com/office/powerpoint/2010/main" val="184135231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59666" indent="-292179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68718" indent="-233744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36205" indent="-233744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103692" indent="-233744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71179" indent="-233744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3038666" indent="-233744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506153" indent="-233744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973640" indent="-233744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6818555-DD6C-4DE9-93D6-715377CB9E19}" type="slidenum">
              <a:rPr lang="en-US" altLang="en-US" b="0" smtClean="0"/>
              <a:pPr eaLnBrk="1" hangingPunct="1"/>
              <a:t>15</a:t>
            </a:fld>
            <a:endParaRPr lang="en-US" altLang="en-US" b="0" smtClean="0"/>
          </a:p>
        </p:txBody>
      </p:sp>
    </p:spTree>
    <p:extLst>
      <p:ext uri="{BB962C8B-B14F-4D97-AF65-F5344CB8AC3E}">
        <p14:creationId xmlns:p14="http://schemas.microsoft.com/office/powerpoint/2010/main" val="8994830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ar-SA" smtClean="0">
              <a:latin typeface="Arial" charset="0"/>
            </a:endParaRP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59666" indent="-292179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68718" indent="-233744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36205" indent="-233744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03692" indent="-233744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71179" indent="-23374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38666" indent="-23374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06153" indent="-23374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73640" indent="-23374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77BE837-4290-4F51-B7C0-7BBC8193D099}" type="slidenum">
              <a:rPr lang="ar-SA" smtClean="0"/>
              <a:pPr eaLnBrk="1" hangingPunct="1"/>
              <a:t>16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43227396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59666" indent="-292179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68718" indent="-233744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36205" indent="-233744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103692" indent="-233744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71179" indent="-233744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3038666" indent="-233744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506153" indent="-233744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973640" indent="-233744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6818555-DD6C-4DE9-93D6-715377CB9E19}" type="slidenum">
              <a:rPr lang="en-US" altLang="en-US" b="0" smtClean="0"/>
              <a:pPr eaLnBrk="1" hangingPunct="1"/>
              <a:t>17</a:t>
            </a:fld>
            <a:endParaRPr lang="en-US" altLang="en-US" b="0" smtClean="0"/>
          </a:p>
        </p:txBody>
      </p:sp>
    </p:spTree>
    <p:extLst>
      <p:ext uri="{BB962C8B-B14F-4D97-AF65-F5344CB8AC3E}">
        <p14:creationId xmlns:p14="http://schemas.microsoft.com/office/powerpoint/2010/main" val="79931635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59666" indent="-292179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68718" indent="-233744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36205" indent="-233744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103692" indent="-233744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71179" indent="-233744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3038666" indent="-233744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506153" indent="-233744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973640" indent="-233744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6818555-DD6C-4DE9-93D6-715377CB9E19}" type="slidenum">
              <a:rPr lang="en-US" altLang="en-US" b="0" smtClean="0"/>
              <a:pPr eaLnBrk="1" hangingPunct="1"/>
              <a:t>18</a:t>
            </a:fld>
            <a:endParaRPr lang="en-US" altLang="en-US" b="0" smtClean="0"/>
          </a:p>
        </p:txBody>
      </p:sp>
    </p:spTree>
    <p:extLst>
      <p:ext uri="{BB962C8B-B14F-4D97-AF65-F5344CB8AC3E}">
        <p14:creationId xmlns:p14="http://schemas.microsoft.com/office/powerpoint/2010/main" val="294286184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ar-SA" smtClean="0">
              <a:latin typeface="Arial" charset="0"/>
            </a:endParaRP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59666" indent="-292179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68718" indent="-233744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36205" indent="-233744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03692" indent="-233744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71179" indent="-23374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38666" indent="-23374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06153" indent="-23374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73640" indent="-23374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77BE837-4290-4F51-B7C0-7BBC8193D099}" type="slidenum">
              <a:rPr lang="ar-SA" smtClean="0"/>
              <a:pPr eaLnBrk="1" hangingPunct="1"/>
              <a:t>19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9119367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ar-SA" smtClean="0">
              <a:latin typeface="Arial" charset="0"/>
            </a:endParaRP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59666" indent="-292179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68718" indent="-233744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36205" indent="-233744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03692" indent="-233744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71179" indent="-23374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38666" indent="-23374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06153" indent="-23374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73640" indent="-23374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77BE837-4290-4F51-B7C0-7BBC8193D099}" type="slidenum">
              <a:rPr lang="ar-SA" smtClean="0"/>
              <a:pPr eaLnBrk="1" hangingPunct="1"/>
              <a:t>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27835261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59666" indent="-292179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68718" indent="-233744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36205" indent="-233744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103692" indent="-233744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71179" indent="-233744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3038666" indent="-233744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506153" indent="-233744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973640" indent="-233744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6818555-DD6C-4DE9-93D6-715377CB9E19}" type="slidenum">
              <a:rPr lang="en-US" altLang="en-US" b="0" smtClean="0"/>
              <a:pPr eaLnBrk="1" hangingPunct="1"/>
              <a:t>20</a:t>
            </a:fld>
            <a:endParaRPr lang="en-US" altLang="en-US" b="0" smtClean="0"/>
          </a:p>
        </p:txBody>
      </p:sp>
    </p:spTree>
    <p:extLst>
      <p:ext uri="{BB962C8B-B14F-4D97-AF65-F5344CB8AC3E}">
        <p14:creationId xmlns:p14="http://schemas.microsoft.com/office/powerpoint/2010/main" val="343603728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59666" indent="-292179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68718" indent="-233744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36205" indent="-233744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103692" indent="-233744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71179" indent="-233744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3038666" indent="-233744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506153" indent="-233744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973640" indent="-233744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6818555-DD6C-4DE9-93D6-715377CB9E19}" type="slidenum">
              <a:rPr lang="en-US" altLang="en-US" b="0" smtClean="0"/>
              <a:pPr eaLnBrk="1" hangingPunct="1"/>
              <a:t>21</a:t>
            </a:fld>
            <a:endParaRPr lang="en-US" altLang="en-US" b="0" smtClean="0"/>
          </a:p>
        </p:txBody>
      </p:sp>
    </p:spTree>
    <p:extLst>
      <p:ext uri="{BB962C8B-B14F-4D97-AF65-F5344CB8AC3E}">
        <p14:creationId xmlns:p14="http://schemas.microsoft.com/office/powerpoint/2010/main" val="308874892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59666" indent="-292179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68718" indent="-233744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36205" indent="-233744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103692" indent="-233744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71179" indent="-233744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3038666" indent="-233744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506153" indent="-233744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973640" indent="-233744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6818555-DD6C-4DE9-93D6-715377CB9E19}" type="slidenum">
              <a:rPr lang="en-US" altLang="en-US" b="0" smtClean="0"/>
              <a:pPr eaLnBrk="1" hangingPunct="1"/>
              <a:t>22</a:t>
            </a:fld>
            <a:endParaRPr lang="en-US" altLang="en-US" b="0" smtClean="0"/>
          </a:p>
        </p:txBody>
      </p:sp>
    </p:spTree>
    <p:extLst>
      <p:ext uri="{BB962C8B-B14F-4D97-AF65-F5344CB8AC3E}">
        <p14:creationId xmlns:p14="http://schemas.microsoft.com/office/powerpoint/2010/main" val="39541159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59666" indent="-292179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68718" indent="-233744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36205" indent="-233744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103692" indent="-233744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71179" indent="-233744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3038666" indent="-233744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506153" indent="-233744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973640" indent="-233744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6818555-DD6C-4DE9-93D6-715377CB9E19}" type="slidenum">
              <a:rPr lang="en-US" altLang="en-US" b="0" smtClean="0"/>
              <a:pPr eaLnBrk="1" hangingPunct="1"/>
              <a:t>23</a:t>
            </a:fld>
            <a:endParaRPr lang="en-US" altLang="en-US" b="0" smtClean="0"/>
          </a:p>
        </p:txBody>
      </p:sp>
    </p:spTree>
    <p:extLst>
      <p:ext uri="{BB962C8B-B14F-4D97-AF65-F5344CB8AC3E}">
        <p14:creationId xmlns:p14="http://schemas.microsoft.com/office/powerpoint/2010/main" val="53567994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59666" indent="-292179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68718" indent="-233744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36205" indent="-233744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103692" indent="-233744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71179" indent="-233744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3038666" indent="-233744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506153" indent="-233744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973640" indent="-233744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6818555-DD6C-4DE9-93D6-715377CB9E19}" type="slidenum">
              <a:rPr lang="en-US" altLang="en-US" b="0" smtClean="0"/>
              <a:pPr eaLnBrk="1" hangingPunct="1"/>
              <a:t>24</a:t>
            </a:fld>
            <a:endParaRPr lang="en-US" altLang="en-US" b="0" smtClean="0"/>
          </a:p>
        </p:txBody>
      </p:sp>
    </p:spTree>
    <p:extLst>
      <p:ext uri="{BB962C8B-B14F-4D97-AF65-F5344CB8AC3E}">
        <p14:creationId xmlns:p14="http://schemas.microsoft.com/office/powerpoint/2010/main" val="62098962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59666" indent="-292179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68718" indent="-233744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36205" indent="-233744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103692" indent="-233744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71179" indent="-233744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3038666" indent="-233744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506153" indent="-233744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973640" indent="-233744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6818555-DD6C-4DE9-93D6-715377CB9E19}" type="slidenum">
              <a:rPr lang="en-US" altLang="en-US" b="0" smtClean="0"/>
              <a:pPr eaLnBrk="1" hangingPunct="1"/>
              <a:t>25</a:t>
            </a:fld>
            <a:endParaRPr lang="en-US" altLang="en-US" b="0" smtClean="0"/>
          </a:p>
        </p:txBody>
      </p:sp>
    </p:spTree>
    <p:extLst>
      <p:ext uri="{BB962C8B-B14F-4D97-AF65-F5344CB8AC3E}">
        <p14:creationId xmlns:p14="http://schemas.microsoft.com/office/powerpoint/2010/main" val="72028166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ar-SA" smtClean="0">
              <a:latin typeface="Arial" charset="0"/>
            </a:endParaRP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59666" indent="-292179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68718" indent="-233744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36205" indent="-233744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03692" indent="-233744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71179" indent="-23374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38666" indent="-23374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06153" indent="-23374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73640" indent="-23374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77BE837-4290-4F51-B7C0-7BBC8193D099}" type="slidenum">
              <a:rPr lang="ar-SA" smtClean="0"/>
              <a:pPr eaLnBrk="1" hangingPunct="1"/>
              <a:t>26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79672926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59666" indent="-292179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68718" indent="-233744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36205" indent="-233744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103692" indent="-233744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71179" indent="-233744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3038666" indent="-233744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506153" indent="-233744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973640" indent="-233744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6818555-DD6C-4DE9-93D6-715377CB9E19}" type="slidenum">
              <a:rPr lang="en-US" altLang="en-US" b="0" smtClean="0"/>
              <a:pPr eaLnBrk="1" hangingPunct="1"/>
              <a:t>27</a:t>
            </a:fld>
            <a:endParaRPr lang="en-US" altLang="en-US" b="0" smtClean="0"/>
          </a:p>
        </p:txBody>
      </p:sp>
    </p:spTree>
    <p:extLst>
      <p:ext uri="{BB962C8B-B14F-4D97-AF65-F5344CB8AC3E}">
        <p14:creationId xmlns:p14="http://schemas.microsoft.com/office/powerpoint/2010/main" val="290873840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59666" indent="-292179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68718" indent="-233744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36205" indent="-233744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103692" indent="-233744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71179" indent="-233744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3038666" indent="-233744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506153" indent="-233744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973640" indent="-233744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6818555-DD6C-4DE9-93D6-715377CB9E19}" type="slidenum">
              <a:rPr lang="en-US" altLang="en-US" b="0" smtClean="0"/>
              <a:pPr eaLnBrk="1" hangingPunct="1"/>
              <a:t>28</a:t>
            </a:fld>
            <a:endParaRPr lang="en-US" altLang="en-US" b="0" smtClean="0"/>
          </a:p>
        </p:txBody>
      </p:sp>
    </p:spTree>
    <p:extLst>
      <p:ext uri="{BB962C8B-B14F-4D97-AF65-F5344CB8AC3E}">
        <p14:creationId xmlns:p14="http://schemas.microsoft.com/office/powerpoint/2010/main" val="317416259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59666" indent="-292179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68718" indent="-233744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36205" indent="-233744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103692" indent="-233744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71179" indent="-233744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3038666" indent="-233744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506153" indent="-233744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973640" indent="-233744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6818555-DD6C-4DE9-93D6-715377CB9E19}" type="slidenum">
              <a:rPr lang="en-US" altLang="en-US" b="0" smtClean="0"/>
              <a:pPr eaLnBrk="1" hangingPunct="1"/>
              <a:t>29</a:t>
            </a:fld>
            <a:endParaRPr lang="en-US" altLang="en-US" b="0" smtClean="0"/>
          </a:p>
        </p:txBody>
      </p:sp>
    </p:spTree>
    <p:extLst>
      <p:ext uri="{BB962C8B-B14F-4D97-AF65-F5344CB8AC3E}">
        <p14:creationId xmlns:p14="http://schemas.microsoft.com/office/powerpoint/2010/main" val="19624536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59666" indent="-292179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68718" indent="-233744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36205" indent="-233744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103692" indent="-233744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71179" indent="-233744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3038666" indent="-233744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506153" indent="-233744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973640" indent="-233744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6818555-DD6C-4DE9-93D6-715377CB9E19}" type="slidenum">
              <a:rPr lang="en-US" altLang="en-US" b="0" smtClean="0"/>
              <a:pPr eaLnBrk="1" hangingPunct="1"/>
              <a:t>3</a:t>
            </a:fld>
            <a:endParaRPr lang="en-US" altLang="en-US" b="0" smtClean="0"/>
          </a:p>
        </p:txBody>
      </p:sp>
    </p:spTree>
    <p:extLst>
      <p:ext uri="{BB962C8B-B14F-4D97-AF65-F5344CB8AC3E}">
        <p14:creationId xmlns:p14="http://schemas.microsoft.com/office/powerpoint/2010/main" val="134602850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59666" indent="-292179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68718" indent="-233744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36205" indent="-233744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103692" indent="-233744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71179" indent="-233744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3038666" indent="-233744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506153" indent="-233744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973640" indent="-233744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6818555-DD6C-4DE9-93D6-715377CB9E19}" type="slidenum">
              <a:rPr lang="en-US" altLang="en-US" b="0" smtClean="0"/>
              <a:pPr eaLnBrk="1" hangingPunct="1"/>
              <a:t>30</a:t>
            </a:fld>
            <a:endParaRPr lang="en-US" altLang="en-US" b="0" smtClean="0"/>
          </a:p>
        </p:txBody>
      </p:sp>
    </p:spTree>
    <p:extLst>
      <p:ext uri="{BB962C8B-B14F-4D97-AF65-F5344CB8AC3E}">
        <p14:creationId xmlns:p14="http://schemas.microsoft.com/office/powerpoint/2010/main" val="222881732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59666" indent="-292179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68718" indent="-233744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36205" indent="-233744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103692" indent="-233744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71179" indent="-233744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3038666" indent="-233744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506153" indent="-233744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973640" indent="-233744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6818555-DD6C-4DE9-93D6-715377CB9E19}" type="slidenum">
              <a:rPr lang="en-US" altLang="en-US" b="0" smtClean="0"/>
              <a:pPr eaLnBrk="1" hangingPunct="1"/>
              <a:t>31</a:t>
            </a:fld>
            <a:endParaRPr lang="en-US" altLang="en-US" b="0" smtClean="0"/>
          </a:p>
        </p:txBody>
      </p:sp>
    </p:spTree>
    <p:extLst>
      <p:ext uri="{BB962C8B-B14F-4D97-AF65-F5344CB8AC3E}">
        <p14:creationId xmlns:p14="http://schemas.microsoft.com/office/powerpoint/2010/main" val="328514256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59666" indent="-292179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68718" indent="-233744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36205" indent="-233744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103692" indent="-233744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71179" indent="-233744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3038666" indent="-233744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506153" indent="-233744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973640" indent="-233744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6818555-DD6C-4DE9-93D6-715377CB9E19}" type="slidenum">
              <a:rPr lang="en-US" altLang="en-US" b="0" smtClean="0"/>
              <a:pPr eaLnBrk="1" hangingPunct="1"/>
              <a:t>32</a:t>
            </a:fld>
            <a:endParaRPr lang="en-US" altLang="en-US" b="0" smtClean="0"/>
          </a:p>
        </p:txBody>
      </p:sp>
    </p:spTree>
    <p:extLst>
      <p:ext uri="{BB962C8B-B14F-4D97-AF65-F5344CB8AC3E}">
        <p14:creationId xmlns:p14="http://schemas.microsoft.com/office/powerpoint/2010/main" val="171415197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59666" indent="-292179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68718" indent="-233744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36205" indent="-233744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103692" indent="-233744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71179" indent="-233744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3038666" indent="-233744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506153" indent="-233744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973640" indent="-233744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6818555-DD6C-4DE9-93D6-715377CB9E19}" type="slidenum">
              <a:rPr lang="en-US" altLang="en-US" b="0" smtClean="0"/>
              <a:pPr eaLnBrk="1" hangingPunct="1"/>
              <a:t>33</a:t>
            </a:fld>
            <a:endParaRPr lang="en-US" altLang="en-US" b="0" smtClean="0"/>
          </a:p>
        </p:txBody>
      </p:sp>
    </p:spTree>
    <p:extLst>
      <p:ext uri="{BB962C8B-B14F-4D97-AF65-F5344CB8AC3E}">
        <p14:creationId xmlns:p14="http://schemas.microsoft.com/office/powerpoint/2010/main" val="361530874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59666" indent="-292179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68718" indent="-233744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36205" indent="-233744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103692" indent="-233744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71179" indent="-233744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3038666" indent="-233744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506153" indent="-233744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973640" indent="-233744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6818555-DD6C-4DE9-93D6-715377CB9E19}" type="slidenum">
              <a:rPr lang="en-US" altLang="en-US" b="0" smtClean="0"/>
              <a:pPr eaLnBrk="1" hangingPunct="1"/>
              <a:t>34</a:t>
            </a:fld>
            <a:endParaRPr lang="en-US" altLang="en-US" b="0" smtClean="0"/>
          </a:p>
        </p:txBody>
      </p:sp>
    </p:spTree>
    <p:extLst>
      <p:ext uri="{BB962C8B-B14F-4D97-AF65-F5344CB8AC3E}">
        <p14:creationId xmlns:p14="http://schemas.microsoft.com/office/powerpoint/2010/main" val="14486341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59666" indent="-292179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68718" indent="-233744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36205" indent="-233744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103692" indent="-233744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71179" indent="-233744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3038666" indent="-233744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506153" indent="-233744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973640" indent="-233744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6818555-DD6C-4DE9-93D6-715377CB9E19}" type="slidenum">
              <a:rPr lang="en-US" altLang="en-US" b="0" smtClean="0"/>
              <a:pPr eaLnBrk="1" hangingPunct="1"/>
              <a:t>35</a:t>
            </a:fld>
            <a:endParaRPr lang="en-US" altLang="en-US" b="0" smtClean="0"/>
          </a:p>
        </p:txBody>
      </p:sp>
    </p:spTree>
    <p:extLst>
      <p:ext uri="{BB962C8B-B14F-4D97-AF65-F5344CB8AC3E}">
        <p14:creationId xmlns:p14="http://schemas.microsoft.com/office/powerpoint/2010/main" val="341671362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59666" indent="-292179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68718" indent="-233744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36205" indent="-233744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103692" indent="-233744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71179" indent="-233744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3038666" indent="-233744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506153" indent="-233744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973640" indent="-233744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6818555-DD6C-4DE9-93D6-715377CB9E19}" type="slidenum">
              <a:rPr lang="en-US" altLang="en-US" b="0" smtClean="0"/>
              <a:pPr eaLnBrk="1" hangingPunct="1"/>
              <a:t>36</a:t>
            </a:fld>
            <a:endParaRPr lang="en-US" altLang="en-US" b="0" smtClean="0"/>
          </a:p>
        </p:txBody>
      </p:sp>
    </p:spTree>
    <p:extLst>
      <p:ext uri="{BB962C8B-B14F-4D97-AF65-F5344CB8AC3E}">
        <p14:creationId xmlns:p14="http://schemas.microsoft.com/office/powerpoint/2010/main" val="248982245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59666" indent="-292179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68718" indent="-233744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36205" indent="-233744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103692" indent="-233744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71179" indent="-233744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3038666" indent="-233744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506153" indent="-233744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973640" indent="-233744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6818555-DD6C-4DE9-93D6-715377CB9E19}" type="slidenum">
              <a:rPr lang="en-US" altLang="en-US" b="0" smtClean="0"/>
              <a:pPr eaLnBrk="1" hangingPunct="1"/>
              <a:t>37</a:t>
            </a:fld>
            <a:endParaRPr lang="en-US" altLang="en-US" b="0" smtClean="0"/>
          </a:p>
        </p:txBody>
      </p:sp>
    </p:spTree>
    <p:extLst>
      <p:ext uri="{BB962C8B-B14F-4D97-AF65-F5344CB8AC3E}">
        <p14:creationId xmlns:p14="http://schemas.microsoft.com/office/powerpoint/2010/main" val="204453236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59666" indent="-292179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68718" indent="-233744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36205" indent="-233744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103692" indent="-233744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71179" indent="-233744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3038666" indent="-233744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506153" indent="-233744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973640" indent="-233744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6818555-DD6C-4DE9-93D6-715377CB9E19}" type="slidenum">
              <a:rPr lang="en-US" altLang="en-US" b="0" smtClean="0"/>
              <a:pPr eaLnBrk="1" hangingPunct="1"/>
              <a:t>38</a:t>
            </a:fld>
            <a:endParaRPr lang="en-US" altLang="en-US" b="0" smtClean="0"/>
          </a:p>
        </p:txBody>
      </p:sp>
    </p:spTree>
    <p:extLst>
      <p:ext uri="{BB962C8B-B14F-4D97-AF65-F5344CB8AC3E}">
        <p14:creationId xmlns:p14="http://schemas.microsoft.com/office/powerpoint/2010/main" val="212442827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59666" indent="-292179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68718" indent="-233744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36205" indent="-233744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103692" indent="-233744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71179" indent="-233744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3038666" indent="-233744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506153" indent="-233744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973640" indent="-233744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6818555-DD6C-4DE9-93D6-715377CB9E19}" type="slidenum">
              <a:rPr lang="en-US" altLang="en-US" b="0" smtClean="0"/>
              <a:pPr eaLnBrk="1" hangingPunct="1"/>
              <a:t>39</a:t>
            </a:fld>
            <a:endParaRPr lang="en-US" altLang="en-US" b="0" smtClean="0"/>
          </a:p>
        </p:txBody>
      </p:sp>
    </p:spTree>
    <p:extLst>
      <p:ext uri="{BB962C8B-B14F-4D97-AF65-F5344CB8AC3E}">
        <p14:creationId xmlns:p14="http://schemas.microsoft.com/office/powerpoint/2010/main" val="29867977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ar-SA" smtClean="0">
              <a:latin typeface="Arial" charset="0"/>
            </a:endParaRP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59666" indent="-292179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68718" indent="-233744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36205" indent="-233744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03692" indent="-233744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71179" indent="-23374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38666" indent="-23374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06153" indent="-23374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73640" indent="-23374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77BE837-4290-4F51-B7C0-7BBC8193D099}" type="slidenum">
              <a:rPr lang="ar-SA" smtClean="0"/>
              <a:pPr eaLnBrk="1" hangingPunct="1"/>
              <a:t>4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15331107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ar-SA" smtClean="0">
              <a:latin typeface="Arial" charset="0"/>
            </a:endParaRP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59666" indent="-292179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68718" indent="-233744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36205" indent="-233744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03692" indent="-233744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71179" indent="-23374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38666" indent="-23374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06153" indent="-23374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73640" indent="-23374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77BE837-4290-4F51-B7C0-7BBC8193D099}" type="slidenum">
              <a:rPr lang="ar-SA" smtClean="0"/>
              <a:pPr eaLnBrk="1" hangingPunct="1"/>
              <a:t>40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32042895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59666" indent="-292179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68718" indent="-233744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36205" indent="-233744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103692" indent="-233744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71179" indent="-233744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3038666" indent="-233744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506153" indent="-233744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973640" indent="-233744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6818555-DD6C-4DE9-93D6-715377CB9E19}" type="slidenum">
              <a:rPr lang="en-US" altLang="en-US" b="0" smtClean="0"/>
              <a:pPr eaLnBrk="1" hangingPunct="1"/>
              <a:t>41</a:t>
            </a:fld>
            <a:endParaRPr lang="en-US" altLang="en-US" b="0" smtClean="0"/>
          </a:p>
        </p:txBody>
      </p:sp>
    </p:spTree>
    <p:extLst>
      <p:ext uri="{BB962C8B-B14F-4D97-AF65-F5344CB8AC3E}">
        <p14:creationId xmlns:p14="http://schemas.microsoft.com/office/powerpoint/2010/main" val="3385136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59666" indent="-292179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68718" indent="-233744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36205" indent="-233744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103692" indent="-233744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71179" indent="-233744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3038666" indent="-233744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506153" indent="-233744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973640" indent="-233744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6818555-DD6C-4DE9-93D6-715377CB9E19}" type="slidenum">
              <a:rPr lang="en-US" altLang="en-US" b="0" smtClean="0"/>
              <a:pPr eaLnBrk="1" hangingPunct="1"/>
              <a:t>42</a:t>
            </a:fld>
            <a:endParaRPr lang="en-US" altLang="en-US" b="0" smtClean="0"/>
          </a:p>
        </p:txBody>
      </p:sp>
    </p:spTree>
    <p:extLst>
      <p:ext uri="{BB962C8B-B14F-4D97-AF65-F5344CB8AC3E}">
        <p14:creationId xmlns:p14="http://schemas.microsoft.com/office/powerpoint/2010/main" val="106721019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59666" indent="-292179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68718" indent="-233744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36205" indent="-233744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103692" indent="-233744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71179" indent="-233744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3038666" indent="-233744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506153" indent="-233744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973640" indent="-233744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6818555-DD6C-4DE9-93D6-715377CB9E19}" type="slidenum">
              <a:rPr lang="en-US" altLang="en-US" b="0" smtClean="0"/>
              <a:pPr eaLnBrk="1" hangingPunct="1"/>
              <a:t>43</a:t>
            </a:fld>
            <a:endParaRPr lang="en-US" altLang="en-US" b="0" smtClean="0"/>
          </a:p>
        </p:txBody>
      </p:sp>
    </p:spTree>
    <p:extLst>
      <p:ext uri="{BB962C8B-B14F-4D97-AF65-F5344CB8AC3E}">
        <p14:creationId xmlns:p14="http://schemas.microsoft.com/office/powerpoint/2010/main" val="390024175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59666" indent="-292179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68718" indent="-233744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36205" indent="-233744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103692" indent="-233744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71179" indent="-233744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3038666" indent="-233744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506153" indent="-233744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973640" indent="-233744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6818555-DD6C-4DE9-93D6-715377CB9E19}" type="slidenum">
              <a:rPr lang="en-US" altLang="en-US" b="0" smtClean="0"/>
              <a:pPr eaLnBrk="1" hangingPunct="1"/>
              <a:t>44</a:t>
            </a:fld>
            <a:endParaRPr lang="en-US" altLang="en-US" b="0" smtClean="0"/>
          </a:p>
        </p:txBody>
      </p:sp>
    </p:spTree>
    <p:extLst>
      <p:ext uri="{BB962C8B-B14F-4D97-AF65-F5344CB8AC3E}">
        <p14:creationId xmlns:p14="http://schemas.microsoft.com/office/powerpoint/2010/main" val="930891735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59666" indent="-292179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68718" indent="-233744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36205" indent="-233744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103692" indent="-233744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71179" indent="-233744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3038666" indent="-233744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506153" indent="-233744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973640" indent="-233744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6818555-DD6C-4DE9-93D6-715377CB9E19}" type="slidenum">
              <a:rPr lang="en-US" altLang="en-US" b="0" smtClean="0"/>
              <a:pPr eaLnBrk="1" hangingPunct="1"/>
              <a:t>45</a:t>
            </a:fld>
            <a:endParaRPr lang="en-US" altLang="en-US" b="0" smtClean="0"/>
          </a:p>
        </p:txBody>
      </p:sp>
    </p:spTree>
    <p:extLst>
      <p:ext uri="{BB962C8B-B14F-4D97-AF65-F5344CB8AC3E}">
        <p14:creationId xmlns:p14="http://schemas.microsoft.com/office/powerpoint/2010/main" val="1741866640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59666" indent="-292179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68718" indent="-233744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36205" indent="-233744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103692" indent="-233744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71179" indent="-233744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3038666" indent="-233744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506153" indent="-233744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973640" indent="-233744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6818555-DD6C-4DE9-93D6-715377CB9E19}" type="slidenum">
              <a:rPr lang="en-US" altLang="en-US" b="0" smtClean="0"/>
              <a:pPr eaLnBrk="1" hangingPunct="1"/>
              <a:t>46</a:t>
            </a:fld>
            <a:endParaRPr lang="en-US" altLang="en-US" b="0" smtClean="0"/>
          </a:p>
        </p:txBody>
      </p:sp>
    </p:spTree>
    <p:extLst>
      <p:ext uri="{BB962C8B-B14F-4D97-AF65-F5344CB8AC3E}">
        <p14:creationId xmlns:p14="http://schemas.microsoft.com/office/powerpoint/2010/main" val="400639534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59666" indent="-292179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68718" indent="-233744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36205" indent="-233744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103692" indent="-233744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71179" indent="-233744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3038666" indent="-233744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506153" indent="-233744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973640" indent="-233744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6818555-DD6C-4DE9-93D6-715377CB9E19}" type="slidenum">
              <a:rPr lang="en-US" altLang="en-US" b="0" smtClean="0"/>
              <a:pPr eaLnBrk="1" hangingPunct="1"/>
              <a:t>47</a:t>
            </a:fld>
            <a:endParaRPr lang="en-US" altLang="en-US" b="0" smtClean="0"/>
          </a:p>
        </p:txBody>
      </p:sp>
    </p:spTree>
    <p:extLst>
      <p:ext uri="{BB962C8B-B14F-4D97-AF65-F5344CB8AC3E}">
        <p14:creationId xmlns:p14="http://schemas.microsoft.com/office/powerpoint/2010/main" val="2829166806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59666" indent="-292179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68718" indent="-233744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36205" indent="-233744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103692" indent="-233744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71179" indent="-233744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3038666" indent="-233744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506153" indent="-233744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973640" indent="-233744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6818555-DD6C-4DE9-93D6-715377CB9E19}" type="slidenum">
              <a:rPr lang="en-US" altLang="en-US" b="0" smtClean="0"/>
              <a:pPr eaLnBrk="1" hangingPunct="1"/>
              <a:t>48</a:t>
            </a:fld>
            <a:endParaRPr lang="en-US" altLang="en-US" b="0" smtClean="0"/>
          </a:p>
        </p:txBody>
      </p:sp>
    </p:spTree>
    <p:extLst>
      <p:ext uri="{BB962C8B-B14F-4D97-AF65-F5344CB8AC3E}">
        <p14:creationId xmlns:p14="http://schemas.microsoft.com/office/powerpoint/2010/main" val="2532504882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59666" indent="-292179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68718" indent="-233744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36205" indent="-233744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103692" indent="-233744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71179" indent="-233744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3038666" indent="-233744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506153" indent="-233744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973640" indent="-233744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6818555-DD6C-4DE9-93D6-715377CB9E19}" type="slidenum">
              <a:rPr lang="en-US" altLang="en-US" b="0" smtClean="0"/>
              <a:pPr eaLnBrk="1" hangingPunct="1"/>
              <a:t>49</a:t>
            </a:fld>
            <a:endParaRPr lang="en-US" altLang="en-US" b="0" smtClean="0"/>
          </a:p>
        </p:txBody>
      </p:sp>
    </p:spTree>
    <p:extLst>
      <p:ext uri="{BB962C8B-B14F-4D97-AF65-F5344CB8AC3E}">
        <p14:creationId xmlns:p14="http://schemas.microsoft.com/office/powerpoint/2010/main" val="35060482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59666" indent="-292179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68718" indent="-233744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36205" indent="-233744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103692" indent="-233744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71179" indent="-233744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3038666" indent="-233744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506153" indent="-233744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973640" indent="-233744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6818555-DD6C-4DE9-93D6-715377CB9E19}" type="slidenum">
              <a:rPr lang="en-US" altLang="en-US" b="0" smtClean="0"/>
              <a:pPr eaLnBrk="1" hangingPunct="1"/>
              <a:t>5</a:t>
            </a:fld>
            <a:endParaRPr lang="en-US" altLang="en-US" b="0" smtClean="0"/>
          </a:p>
        </p:txBody>
      </p:sp>
    </p:spTree>
    <p:extLst>
      <p:ext uri="{BB962C8B-B14F-4D97-AF65-F5344CB8AC3E}">
        <p14:creationId xmlns:p14="http://schemas.microsoft.com/office/powerpoint/2010/main" val="2141217632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59666" indent="-292179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68718" indent="-233744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36205" indent="-233744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103692" indent="-233744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71179" indent="-233744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3038666" indent="-233744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506153" indent="-233744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973640" indent="-233744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6818555-DD6C-4DE9-93D6-715377CB9E19}" type="slidenum">
              <a:rPr lang="en-US" altLang="en-US" b="0" smtClean="0"/>
              <a:pPr eaLnBrk="1" hangingPunct="1"/>
              <a:t>50</a:t>
            </a:fld>
            <a:endParaRPr lang="en-US" altLang="en-US" b="0" smtClean="0"/>
          </a:p>
        </p:txBody>
      </p:sp>
    </p:spTree>
    <p:extLst>
      <p:ext uri="{BB962C8B-B14F-4D97-AF65-F5344CB8AC3E}">
        <p14:creationId xmlns:p14="http://schemas.microsoft.com/office/powerpoint/2010/main" val="1368033868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59666" indent="-292179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68718" indent="-233744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36205" indent="-233744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103692" indent="-233744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71179" indent="-233744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3038666" indent="-233744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506153" indent="-233744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973640" indent="-233744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6818555-DD6C-4DE9-93D6-715377CB9E19}" type="slidenum">
              <a:rPr lang="en-US" altLang="en-US" b="0" smtClean="0"/>
              <a:pPr eaLnBrk="1" hangingPunct="1"/>
              <a:t>51</a:t>
            </a:fld>
            <a:endParaRPr lang="en-US" altLang="en-US" b="0" smtClean="0"/>
          </a:p>
        </p:txBody>
      </p:sp>
    </p:spTree>
    <p:extLst>
      <p:ext uri="{BB962C8B-B14F-4D97-AF65-F5344CB8AC3E}">
        <p14:creationId xmlns:p14="http://schemas.microsoft.com/office/powerpoint/2010/main" val="3717738062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59666" indent="-292179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68718" indent="-233744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36205" indent="-233744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103692" indent="-233744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71179" indent="-233744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3038666" indent="-233744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506153" indent="-233744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973640" indent="-233744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6818555-DD6C-4DE9-93D6-715377CB9E19}" type="slidenum">
              <a:rPr lang="en-US" altLang="en-US" b="0" smtClean="0"/>
              <a:pPr eaLnBrk="1" hangingPunct="1"/>
              <a:t>52</a:t>
            </a:fld>
            <a:endParaRPr lang="en-US" altLang="en-US" b="0" smtClean="0"/>
          </a:p>
        </p:txBody>
      </p:sp>
    </p:spTree>
    <p:extLst>
      <p:ext uri="{BB962C8B-B14F-4D97-AF65-F5344CB8AC3E}">
        <p14:creationId xmlns:p14="http://schemas.microsoft.com/office/powerpoint/2010/main" val="3021702662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59666" indent="-292179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68718" indent="-233744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36205" indent="-233744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103692" indent="-233744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71179" indent="-233744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3038666" indent="-233744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506153" indent="-233744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973640" indent="-233744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6818555-DD6C-4DE9-93D6-715377CB9E19}" type="slidenum">
              <a:rPr lang="en-US" altLang="en-US" b="0" smtClean="0"/>
              <a:pPr eaLnBrk="1" hangingPunct="1"/>
              <a:t>53</a:t>
            </a:fld>
            <a:endParaRPr lang="en-US" altLang="en-US" b="0" smtClean="0"/>
          </a:p>
        </p:txBody>
      </p:sp>
    </p:spTree>
    <p:extLst>
      <p:ext uri="{BB962C8B-B14F-4D97-AF65-F5344CB8AC3E}">
        <p14:creationId xmlns:p14="http://schemas.microsoft.com/office/powerpoint/2010/main" val="279358799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59666" indent="-292179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68718" indent="-233744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36205" indent="-233744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103692" indent="-233744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71179" indent="-233744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3038666" indent="-233744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506153" indent="-233744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973640" indent="-233744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6818555-DD6C-4DE9-93D6-715377CB9E19}" type="slidenum">
              <a:rPr lang="en-US" altLang="en-US" b="0" smtClean="0"/>
              <a:pPr eaLnBrk="1" hangingPunct="1"/>
              <a:t>54</a:t>
            </a:fld>
            <a:endParaRPr lang="en-US" altLang="en-US" b="0" smtClean="0"/>
          </a:p>
        </p:txBody>
      </p:sp>
    </p:spTree>
    <p:extLst>
      <p:ext uri="{BB962C8B-B14F-4D97-AF65-F5344CB8AC3E}">
        <p14:creationId xmlns:p14="http://schemas.microsoft.com/office/powerpoint/2010/main" val="3293663154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59666" indent="-292179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68718" indent="-233744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36205" indent="-233744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103692" indent="-233744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71179" indent="-233744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3038666" indent="-233744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506153" indent="-233744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973640" indent="-233744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6818555-DD6C-4DE9-93D6-715377CB9E19}" type="slidenum">
              <a:rPr lang="en-US" altLang="en-US" b="0" smtClean="0"/>
              <a:pPr eaLnBrk="1" hangingPunct="1"/>
              <a:t>55</a:t>
            </a:fld>
            <a:endParaRPr lang="en-US" altLang="en-US" b="0" smtClean="0"/>
          </a:p>
        </p:txBody>
      </p:sp>
    </p:spTree>
    <p:extLst>
      <p:ext uri="{BB962C8B-B14F-4D97-AF65-F5344CB8AC3E}">
        <p14:creationId xmlns:p14="http://schemas.microsoft.com/office/powerpoint/2010/main" val="771328157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59666" indent="-292179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68718" indent="-233744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36205" indent="-233744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103692" indent="-233744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71179" indent="-233744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3038666" indent="-233744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506153" indent="-233744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973640" indent="-233744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6818555-DD6C-4DE9-93D6-715377CB9E19}" type="slidenum">
              <a:rPr lang="en-US" altLang="en-US" b="0" smtClean="0"/>
              <a:pPr eaLnBrk="1" hangingPunct="1"/>
              <a:t>56</a:t>
            </a:fld>
            <a:endParaRPr lang="en-US" altLang="en-US" b="0" smtClean="0"/>
          </a:p>
        </p:txBody>
      </p:sp>
    </p:spTree>
    <p:extLst>
      <p:ext uri="{BB962C8B-B14F-4D97-AF65-F5344CB8AC3E}">
        <p14:creationId xmlns:p14="http://schemas.microsoft.com/office/powerpoint/2010/main" val="3879581891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59666" indent="-292179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68718" indent="-233744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36205" indent="-233744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103692" indent="-233744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71179" indent="-233744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3038666" indent="-233744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506153" indent="-233744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973640" indent="-233744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6818555-DD6C-4DE9-93D6-715377CB9E19}" type="slidenum">
              <a:rPr lang="en-US" altLang="en-US" b="0" smtClean="0"/>
              <a:pPr eaLnBrk="1" hangingPunct="1"/>
              <a:t>57</a:t>
            </a:fld>
            <a:endParaRPr lang="en-US" altLang="en-US" b="0" smtClean="0"/>
          </a:p>
        </p:txBody>
      </p:sp>
    </p:spTree>
    <p:extLst>
      <p:ext uri="{BB962C8B-B14F-4D97-AF65-F5344CB8AC3E}">
        <p14:creationId xmlns:p14="http://schemas.microsoft.com/office/powerpoint/2010/main" val="3001663794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59666" indent="-292179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68718" indent="-233744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36205" indent="-233744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103692" indent="-233744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71179" indent="-233744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3038666" indent="-233744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506153" indent="-233744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973640" indent="-233744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6818555-DD6C-4DE9-93D6-715377CB9E19}" type="slidenum">
              <a:rPr lang="en-US" altLang="en-US" b="0" smtClean="0"/>
              <a:pPr eaLnBrk="1" hangingPunct="1"/>
              <a:t>58</a:t>
            </a:fld>
            <a:endParaRPr lang="en-US" altLang="en-US" b="0" smtClean="0"/>
          </a:p>
        </p:txBody>
      </p:sp>
    </p:spTree>
    <p:extLst>
      <p:ext uri="{BB962C8B-B14F-4D97-AF65-F5344CB8AC3E}">
        <p14:creationId xmlns:p14="http://schemas.microsoft.com/office/powerpoint/2010/main" val="2113747946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59666" indent="-292179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68718" indent="-233744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36205" indent="-233744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103692" indent="-233744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71179" indent="-233744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3038666" indent="-233744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506153" indent="-233744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973640" indent="-233744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6818555-DD6C-4DE9-93D6-715377CB9E19}" type="slidenum">
              <a:rPr lang="en-US" altLang="en-US" b="0" smtClean="0"/>
              <a:pPr eaLnBrk="1" hangingPunct="1"/>
              <a:t>59</a:t>
            </a:fld>
            <a:endParaRPr lang="en-US" altLang="en-US" b="0" smtClean="0"/>
          </a:p>
        </p:txBody>
      </p:sp>
    </p:spTree>
    <p:extLst>
      <p:ext uri="{BB962C8B-B14F-4D97-AF65-F5344CB8AC3E}">
        <p14:creationId xmlns:p14="http://schemas.microsoft.com/office/powerpoint/2010/main" val="4581651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59666" indent="-292179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68718" indent="-233744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36205" indent="-233744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103692" indent="-233744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71179" indent="-233744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3038666" indent="-233744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506153" indent="-233744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973640" indent="-233744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6818555-DD6C-4DE9-93D6-715377CB9E19}" type="slidenum">
              <a:rPr lang="en-US" altLang="en-US" b="0" smtClean="0"/>
              <a:pPr eaLnBrk="1" hangingPunct="1"/>
              <a:t>6</a:t>
            </a:fld>
            <a:endParaRPr lang="en-US" altLang="en-US" b="0" smtClean="0"/>
          </a:p>
        </p:txBody>
      </p:sp>
    </p:spTree>
    <p:extLst>
      <p:ext uri="{BB962C8B-B14F-4D97-AF65-F5344CB8AC3E}">
        <p14:creationId xmlns:p14="http://schemas.microsoft.com/office/powerpoint/2010/main" val="1365704558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59666" indent="-292179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68718" indent="-233744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36205" indent="-233744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103692" indent="-233744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71179" indent="-233744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3038666" indent="-233744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506153" indent="-233744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973640" indent="-233744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6818555-DD6C-4DE9-93D6-715377CB9E19}" type="slidenum">
              <a:rPr lang="en-US" altLang="en-US" b="0" smtClean="0"/>
              <a:pPr eaLnBrk="1" hangingPunct="1"/>
              <a:t>60</a:t>
            </a:fld>
            <a:endParaRPr lang="en-US" altLang="en-US" b="0" smtClean="0"/>
          </a:p>
        </p:txBody>
      </p:sp>
    </p:spTree>
    <p:extLst>
      <p:ext uri="{BB962C8B-B14F-4D97-AF65-F5344CB8AC3E}">
        <p14:creationId xmlns:p14="http://schemas.microsoft.com/office/powerpoint/2010/main" val="3899000564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59666" indent="-292179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68718" indent="-233744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36205" indent="-233744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103692" indent="-233744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71179" indent="-233744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3038666" indent="-233744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506153" indent="-233744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973640" indent="-233744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6818555-DD6C-4DE9-93D6-715377CB9E19}" type="slidenum">
              <a:rPr lang="en-US" altLang="en-US" b="0" smtClean="0"/>
              <a:pPr eaLnBrk="1" hangingPunct="1"/>
              <a:t>61</a:t>
            </a:fld>
            <a:endParaRPr lang="en-US" altLang="en-US" b="0" smtClean="0"/>
          </a:p>
        </p:txBody>
      </p:sp>
    </p:spTree>
    <p:extLst>
      <p:ext uri="{BB962C8B-B14F-4D97-AF65-F5344CB8AC3E}">
        <p14:creationId xmlns:p14="http://schemas.microsoft.com/office/powerpoint/2010/main" val="4035753070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59666" indent="-292179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68718" indent="-233744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36205" indent="-233744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103692" indent="-233744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71179" indent="-233744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3038666" indent="-233744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506153" indent="-233744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973640" indent="-233744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6818555-DD6C-4DE9-93D6-715377CB9E19}" type="slidenum">
              <a:rPr lang="en-US" altLang="en-US" b="0" smtClean="0"/>
              <a:pPr eaLnBrk="1" hangingPunct="1"/>
              <a:t>62</a:t>
            </a:fld>
            <a:endParaRPr lang="en-US" altLang="en-US" b="0" smtClean="0"/>
          </a:p>
        </p:txBody>
      </p:sp>
    </p:spTree>
    <p:extLst>
      <p:ext uri="{BB962C8B-B14F-4D97-AF65-F5344CB8AC3E}">
        <p14:creationId xmlns:p14="http://schemas.microsoft.com/office/powerpoint/2010/main" val="2530454471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59666" indent="-292179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68718" indent="-233744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36205" indent="-233744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103692" indent="-233744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71179" indent="-233744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3038666" indent="-233744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506153" indent="-233744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973640" indent="-233744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6818555-DD6C-4DE9-93D6-715377CB9E19}" type="slidenum">
              <a:rPr lang="en-US" altLang="en-US" b="0" smtClean="0"/>
              <a:pPr eaLnBrk="1" hangingPunct="1"/>
              <a:t>63</a:t>
            </a:fld>
            <a:endParaRPr lang="en-US" altLang="en-US" b="0" smtClean="0"/>
          </a:p>
        </p:txBody>
      </p:sp>
    </p:spTree>
    <p:extLst>
      <p:ext uri="{BB962C8B-B14F-4D97-AF65-F5344CB8AC3E}">
        <p14:creationId xmlns:p14="http://schemas.microsoft.com/office/powerpoint/2010/main" val="1100081409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59666" indent="-292179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68718" indent="-233744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36205" indent="-233744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103692" indent="-233744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71179" indent="-233744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3038666" indent="-233744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506153" indent="-233744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973640" indent="-233744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6818555-DD6C-4DE9-93D6-715377CB9E19}" type="slidenum">
              <a:rPr lang="en-US" altLang="en-US" b="0" smtClean="0"/>
              <a:pPr eaLnBrk="1" hangingPunct="1"/>
              <a:t>64</a:t>
            </a:fld>
            <a:endParaRPr lang="en-US" altLang="en-US" b="0" smtClean="0"/>
          </a:p>
        </p:txBody>
      </p:sp>
    </p:spTree>
    <p:extLst>
      <p:ext uri="{BB962C8B-B14F-4D97-AF65-F5344CB8AC3E}">
        <p14:creationId xmlns:p14="http://schemas.microsoft.com/office/powerpoint/2010/main" val="3585228741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59666" indent="-292179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68718" indent="-233744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36205" indent="-233744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103692" indent="-233744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71179" indent="-233744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3038666" indent="-233744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506153" indent="-233744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973640" indent="-233744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6818555-DD6C-4DE9-93D6-715377CB9E19}" type="slidenum">
              <a:rPr lang="en-US" altLang="en-US" b="0" smtClean="0"/>
              <a:pPr eaLnBrk="1" hangingPunct="1"/>
              <a:t>65</a:t>
            </a:fld>
            <a:endParaRPr lang="en-US" altLang="en-US" b="0" smtClean="0"/>
          </a:p>
        </p:txBody>
      </p:sp>
    </p:spTree>
    <p:extLst>
      <p:ext uri="{BB962C8B-B14F-4D97-AF65-F5344CB8AC3E}">
        <p14:creationId xmlns:p14="http://schemas.microsoft.com/office/powerpoint/2010/main" val="1994126868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59666" indent="-292179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68718" indent="-233744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36205" indent="-233744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103692" indent="-233744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71179" indent="-233744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3038666" indent="-233744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506153" indent="-233744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973640" indent="-233744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6818555-DD6C-4DE9-93D6-715377CB9E19}" type="slidenum">
              <a:rPr lang="en-US" altLang="en-US" b="0" smtClean="0"/>
              <a:pPr eaLnBrk="1" hangingPunct="1"/>
              <a:t>66</a:t>
            </a:fld>
            <a:endParaRPr lang="en-US" altLang="en-US" b="0" smtClean="0"/>
          </a:p>
        </p:txBody>
      </p:sp>
    </p:spTree>
    <p:extLst>
      <p:ext uri="{BB962C8B-B14F-4D97-AF65-F5344CB8AC3E}">
        <p14:creationId xmlns:p14="http://schemas.microsoft.com/office/powerpoint/2010/main" val="3320572448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ar-SA" smtClean="0">
              <a:latin typeface="Arial" charset="0"/>
            </a:endParaRP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59666" indent="-292179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68718" indent="-233744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36205" indent="-233744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03692" indent="-233744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71179" indent="-23374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38666" indent="-23374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06153" indent="-23374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73640" indent="-23374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77BE837-4290-4F51-B7C0-7BBC8193D099}" type="slidenum">
              <a:rPr lang="ar-SA" smtClean="0"/>
              <a:pPr eaLnBrk="1" hangingPunct="1"/>
              <a:t>67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412465920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59666" indent="-292179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68718" indent="-233744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36205" indent="-233744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103692" indent="-233744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71179" indent="-233744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3038666" indent="-233744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506153" indent="-233744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973640" indent="-233744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6818555-DD6C-4DE9-93D6-715377CB9E19}" type="slidenum">
              <a:rPr lang="en-US" altLang="en-US" b="0" smtClean="0"/>
              <a:pPr eaLnBrk="1" hangingPunct="1"/>
              <a:t>68</a:t>
            </a:fld>
            <a:endParaRPr lang="en-US" altLang="en-US" b="0" smtClean="0"/>
          </a:p>
        </p:txBody>
      </p:sp>
    </p:spTree>
    <p:extLst>
      <p:ext uri="{BB962C8B-B14F-4D97-AF65-F5344CB8AC3E}">
        <p14:creationId xmlns:p14="http://schemas.microsoft.com/office/powerpoint/2010/main" val="34197981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59666" indent="-292179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68718" indent="-233744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36205" indent="-233744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103692" indent="-233744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71179" indent="-233744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3038666" indent="-233744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506153" indent="-233744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973640" indent="-233744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6818555-DD6C-4DE9-93D6-715377CB9E19}" type="slidenum">
              <a:rPr lang="en-US" altLang="en-US" b="0" smtClean="0"/>
              <a:pPr eaLnBrk="1" hangingPunct="1"/>
              <a:t>69</a:t>
            </a:fld>
            <a:endParaRPr lang="en-US" altLang="en-US" b="0" smtClean="0"/>
          </a:p>
        </p:txBody>
      </p:sp>
    </p:spTree>
    <p:extLst>
      <p:ext uri="{BB962C8B-B14F-4D97-AF65-F5344CB8AC3E}">
        <p14:creationId xmlns:p14="http://schemas.microsoft.com/office/powerpoint/2010/main" val="36107811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59666" indent="-292179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68718" indent="-233744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36205" indent="-233744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103692" indent="-233744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71179" indent="-233744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3038666" indent="-233744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506153" indent="-233744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973640" indent="-233744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6818555-DD6C-4DE9-93D6-715377CB9E19}" type="slidenum">
              <a:rPr lang="en-US" altLang="en-US" b="0" smtClean="0"/>
              <a:pPr eaLnBrk="1" hangingPunct="1"/>
              <a:t>7</a:t>
            </a:fld>
            <a:endParaRPr lang="en-US" altLang="en-US" b="0" smtClean="0"/>
          </a:p>
        </p:txBody>
      </p:sp>
    </p:spTree>
    <p:extLst>
      <p:ext uri="{BB962C8B-B14F-4D97-AF65-F5344CB8AC3E}">
        <p14:creationId xmlns:p14="http://schemas.microsoft.com/office/powerpoint/2010/main" val="4222148690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59666" indent="-292179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68718" indent="-233744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36205" indent="-233744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103692" indent="-233744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71179" indent="-233744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3038666" indent="-233744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506153" indent="-233744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973640" indent="-233744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6818555-DD6C-4DE9-93D6-715377CB9E19}" type="slidenum">
              <a:rPr lang="en-US" altLang="en-US" b="0" smtClean="0"/>
              <a:pPr eaLnBrk="1" hangingPunct="1"/>
              <a:t>70</a:t>
            </a:fld>
            <a:endParaRPr lang="en-US" altLang="en-US" b="0" smtClean="0"/>
          </a:p>
        </p:txBody>
      </p:sp>
    </p:spTree>
    <p:extLst>
      <p:ext uri="{BB962C8B-B14F-4D97-AF65-F5344CB8AC3E}">
        <p14:creationId xmlns:p14="http://schemas.microsoft.com/office/powerpoint/2010/main" val="3245147790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59666" indent="-292179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68718" indent="-233744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36205" indent="-233744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103692" indent="-233744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71179" indent="-233744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3038666" indent="-233744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506153" indent="-233744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973640" indent="-233744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6818555-DD6C-4DE9-93D6-715377CB9E19}" type="slidenum">
              <a:rPr lang="en-US" altLang="en-US" b="0" smtClean="0"/>
              <a:pPr eaLnBrk="1" hangingPunct="1"/>
              <a:t>71</a:t>
            </a:fld>
            <a:endParaRPr lang="en-US" altLang="en-US" b="0" smtClean="0"/>
          </a:p>
        </p:txBody>
      </p:sp>
    </p:spTree>
    <p:extLst>
      <p:ext uri="{BB962C8B-B14F-4D97-AF65-F5344CB8AC3E}">
        <p14:creationId xmlns:p14="http://schemas.microsoft.com/office/powerpoint/2010/main" val="1454979366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59666" indent="-292179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68718" indent="-233744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36205" indent="-233744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103692" indent="-233744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71179" indent="-233744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3038666" indent="-233744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506153" indent="-233744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973640" indent="-233744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6818555-DD6C-4DE9-93D6-715377CB9E19}" type="slidenum">
              <a:rPr lang="en-US" altLang="en-US" b="0" smtClean="0"/>
              <a:pPr eaLnBrk="1" hangingPunct="1"/>
              <a:t>72</a:t>
            </a:fld>
            <a:endParaRPr lang="en-US" altLang="en-US" b="0" smtClean="0"/>
          </a:p>
        </p:txBody>
      </p:sp>
    </p:spTree>
    <p:extLst>
      <p:ext uri="{BB962C8B-B14F-4D97-AF65-F5344CB8AC3E}">
        <p14:creationId xmlns:p14="http://schemas.microsoft.com/office/powerpoint/2010/main" val="2389506585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59666" indent="-292179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68718" indent="-233744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36205" indent="-233744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103692" indent="-233744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71179" indent="-233744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3038666" indent="-233744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506153" indent="-233744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973640" indent="-233744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6818555-DD6C-4DE9-93D6-715377CB9E19}" type="slidenum">
              <a:rPr lang="en-US" altLang="en-US" b="0" smtClean="0"/>
              <a:pPr eaLnBrk="1" hangingPunct="1"/>
              <a:t>73</a:t>
            </a:fld>
            <a:endParaRPr lang="en-US" altLang="en-US" b="0" smtClean="0"/>
          </a:p>
        </p:txBody>
      </p:sp>
    </p:spTree>
    <p:extLst>
      <p:ext uri="{BB962C8B-B14F-4D97-AF65-F5344CB8AC3E}">
        <p14:creationId xmlns:p14="http://schemas.microsoft.com/office/powerpoint/2010/main" val="1299281432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59666" indent="-292179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68718" indent="-233744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36205" indent="-233744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103692" indent="-233744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71179" indent="-233744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3038666" indent="-233744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506153" indent="-233744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973640" indent="-233744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6818555-DD6C-4DE9-93D6-715377CB9E19}" type="slidenum">
              <a:rPr lang="en-US" altLang="en-US" b="0" smtClean="0"/>
              <a:pPr eaLnBrk="1" hangingPunct="1"/>
              <a:t>74</a:t>
            </a:fld>
            <a:endParaRPr lang="en-US" altLang="en-US" b="0" smtClean="0"/>
          </a:p>
        </p:txBody>
      </p:sp>
    </p:spTree>
    <p:extLst>
      <p:ext uri="{BB962C8B-B14F-4D97-AF65-F5344CB8AC3E}">
        <p14:creationId xmlns:p14="http://schemas.microsoft.com/office/powerpoint/2010/main" val="3675695219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59666" indent="-292179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68718" indent="-233744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36205" indent="-233744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103692" indent="-233744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71179" indent="-233744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3038666" indent="-233744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506153" indent="-233744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973640" indent="-233744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6818555-DD6C-4DE9-93D6-715377CB9E19}" type="slidenum">
              <a:rPr lang="en-US" altLang="en-US" b="0" smtClean="0"/>
              <a:pPr eaLnBrk="1" hangingPunct="1"/>
              <a:t>75</a:t>
            </a:fld>
            <a:endParaRPr lang="en-US" altLang="en-US" b="0" smtClean="0"/>
          </a:p>
        </p:txBody>
      </p:sp>
    </p:spTree>
    <p:extLst>
      <p:ext uri="{BB962C8B-B14F-4D97-AF65-F5344CB8AC3E}">
        <p14:creationId xmlns:p14="http://schemas.microsoft.com/office/powerpoint/2010/main" val="1458291441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59666" indent="-292179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68718" indent="-233744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36205" indent="-233744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103692" indent="-233744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71179" indent="-233744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3038666" indent="-233744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506153" indent="-233744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973640" indent="-233744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6818555-DD6C-4DE9-93D6-715377CB9E19}" type="slidenum">
              <a:rPr lang="en-US" altLang="en-US" b="0" smtClean="0"/>
              <a:pPr eaLnBrk="1" hangingPunct="1"/>
              <a:t>76</a:t>
            </a:fld>
            <a:endParaRPr lang="en-US" altLang="en-US" b="0" smtClean="0"/>
          </a:p>
        </p:txBody>
      </p:sp>
    </p:spTree>
    <p:extLst>
      <p:ext uri="{BB962C8B-B14F-4D97-AF65-F5344CB8AC3E}">
        <p14:creationId xmlns:p14="http://schemas.microsoft.com/office/powerpoint/2010/main" val="141100341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59666" indent="-292179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68718" indent="-233744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36205" indent="-233744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103692" indent="-233744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71179" indent="-233744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3038666" indent="-233744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506153" indent="-233744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973640" indent="-233744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6818555-DD6C-4DE9-93D6-715377CB9E19}" type="slidenum">
              <a:rPr lang="en-US" altLang="en-US" b="0" smtClean="0"/>
              <a:pPr eaLnBrk="1" hangingPunct="1"/>
              <a:t>77</a:t>
            </a:fld>
            <a:endParaRPr lang="en-US" altLang="en-US" b="0" smtClean="0"/>
          </a:p>
        </p:txBody>
      </p:sp>
    </p:spTree>
    <p:extLst>
      <p:ext uri="{BB962C8B-B14F-4D97-AF65-F5344CB8AC3E}">
        <p14:creationId xmlns:p14="http://schemas.microsoft.com/office/powerpoint/2010/main" val="3525003312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59666" indent="-292179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68718" indent="-233744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36205" indent="-233744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103692" indent="-233744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71179" indent="-233744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3038666" indent="-233744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506153" indent="-233744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973640" indent="-233744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6818555-DD6C-4DE9-93D6-715377CB9E19}" type="slidenum">
              <a:rPr lang="en-US" altLang="en-US" b="0" smtClean="0"/>
              <a:pPr eaLnBrk="1" hangingPunct="1"/>
              <a:t>78</a:t>
            </a:fld>
            <a:endParaRPr lang="en-US" altLang="en-US" b="0" smtClean="0"/>
          </a:p>
        </p:txBody>
      </p:sp>
    </p:spTree>
    <p:extLst>
      <p:ext uri="{BB962C8B-B14F-4D97-AF65-F5344CB8AC3E}">
        <p14:creationId xmlns:p14="http://schemas.microsoft.com/office/powerpoint/2010/main" val="1969144172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59666" indent="-292179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68718" indent="-233744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36205" indent="-233744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103692" indent="-233744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71179" indent="-233744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3038666" indent="-233744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506153" indent="-233744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973640" indent="-233744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6818555-DD6C-4DE9-93D6-715377CB9E19}" type="slidenum">
              <a:rPr lang="en-US" altLang="en-US" b="0" smtClean="0"/>
              <a:pPr eaLnBrk="1" hangingPunct="1"/>
              <a:t>79</a:t>
            </a:fld>
            <a:endParaRPr lang="en-US" altLang="en-US" b="0" smtClean="0"/>
          </a:p>
        </p:txBody>
      </p:sp>
    </p:spTree>
    <p:extLst>
      <p:ext uri="{BB962C8B-B14F-4D97-AF65-F5344CB8AC3E}">
        <p14:creationId xmlns:p14="http://schemas.microsoft.com/office/powerpoint/2010/main" val="3629672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59666" indent="-292179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68718" indent="-233744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36205" indent="-233744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103692" indent="-233744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71179" indent="-233744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3038666" indent="-233744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506153" indent="-233744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973640" indent="-233744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6818555-DD6C-4DE9-93D6-715377CB9E19}" type="slidenum">
              <a:rPr lang="en-US" altLang="en-US" b="0" smtClean="0"/>
              <a:pPr eaLnBrk="1" hangingPunct="1"/>
              <a:t>8</a:t>
            </a:fld>
            <a:endParaRPr lang="en-US" altLang="en-US" b="0" smtClean="0"/>
          </a:p>
        </p:txBody>
      </p:sp>
    </p:spTree>
    <p:extLst>
      <p:ext uri="{BB962C8B-B14F-4D97-AF65-F5344CB8AC3E}">
        <p14:creationId xmlns:p14="http://schemas.microsoft.com/office/powerpoint/2010/main" val="1165857864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59666" indent="-292179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68718" indent="-233744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36205" indent="-233744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103692" indent="-233744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71179" indent="-233744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3038666" indent="-233744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506153" indent="-233744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973640" indent="-233744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6818555-DD6C-4DE9-93D6-715377CB9E19}" type="slidenum">
              <a:rPr lang="en-US" altLang="en-US" b="0" smtClean="0"/>
              <a:pPr eaLnBrk="1" hangingPunct="1"/>
              <a:t>80</a:t>
            </a:fld>
            <a:endParaRPr lang="en-US" altLang="en-US" b="0" smtClean="0"/>
          </a:p>
        </p:txBody>
      </p:sp>
    </p:spTree>
    <p:extLst>
      <p:ext uri="{BB962C8B-B14F-4D97-AF65-F5344CB8AC3E}">
        <p14:creationId xmlns:p14="http://schemas.microsoft.com/office/powerpoint/2010/main" val="2819617359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59666" indent="-292179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68718" indent="-233744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36205" indent="-233744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103692" indent="-233744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71179" indent="-233744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3038666" indent="-233744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506153" indent="-233744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973640" indent="-233744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6818555-DD6C-4DE9-93D6-715377CB9E19}" type="slidenum">
              <a:rPr lang="en-US" altLang="en-US" b="0" smtClean="0"/>
              <a:pPr eaLnBrk="1" hangingPunct="1"/>
              <a:t>81</a:t>
            </a:fld>
            <a:endParaRPr lang="en-US" altLang="en-US" b="0" smtClean="0"/>
          </a:p>
        </p:txBody>
      </p:sp>
    </p:spTree>
    <p:extLst>
      <p:ext uri="{BB962C8B-B14F-4D97-AF65-F5344CB8AC3E}">
        <p14:creationId xmlns:p14="http://schemas.microsoft.com/office/powerpoint/2010/main" val="2575923642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59666" indent="-292179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68718" indent="-233744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36205" indent="-233744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103692" indent="-233744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71179" indent="-233744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3038666" indent="-233744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506153" indent="-233744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973640" indent="-233744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6818555-DD6C-4DE9-93D6-715377CB9E19}" type="slidenum">
              <a:rPr lang="en-US" altLang="en-US" b="0" smtClean="0"/>
              <a:pPr eaLnBrk="1" hangingPunct="1"/>
              <a:t>82</a:t>
            </a:fld>
            <a:endParaRPr lang="en-US" altLang="en-US" b="0" smtClean="0"/>
          </a:p>
        </p:txBody>
      </p:sp>
    </p:spTree>
    <p:extLst>
      <p:ext uri="{BB962C8B-B14F-4D97-AF65-F5344CB8AC3E}">
        <p14:creationId xmlns:p14="http://schemas.microsoft.com/office/powerpoint/2010/main" val="2085746179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59666" indent="-292179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68718" indent="-233744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36205" indent="-233744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103692" indent="-233744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71179" indent="-233744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3038666" indent="-233744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506153" indent="-233744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973640" indent="-233744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6818555-DD6C-4DE9-93D6-715377CB9E19}" type="slidenum">
              <a:rPr lang="en-US" altLang="en-US" b="0" smtClean="0"/>
              <a:pPr eaLnBrk="1" hangingPunct="1"/>
              <a:t>83</a:t>
            </a:fld>
            <a:endParaRPr lang="en-US" altLang="en-US" b="0" smtClean="0"/>
          </a:p>
        </p:txBody>
      </p:sp>
    </p:spTree>
    <p:extLst>
      <p:ext uri="{BB962C8B-B14F-4D97-AF65-F5344CB8AC3E}">
        <p14:creationId xmlns:p14="http://schemas.microsoft.com/office/powerpoint/2010/main" val="1488802350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59666" indent="-292179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68718" indent="-233744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36205" indent="-233744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103692" indent="-233744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71179" indent="-233744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3038666" indent="-233744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506153" indent="-233744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973640" indent="-233744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6818555-DD6C-4DE9-93D6-715377CB9E19}" type="slidenum">
              <a:rPr lang="en-US" altLang="en-US" b="0" smtClean="0"/>
              <a:pPr eaLnBrk="1" hangingPunct="1"/>
              <a:t>84</a:t>
            </a:fld>
            <a:endParaRPr lang="en-US" altLang="en-US" b="0" smtClean="0"/>
          </a:p>
        </p:txBody>
      </p:sp>
    </p:spTree>
    <p:extLst>
      <p:ext uri="{BB962C8B-B14F-4D97-AF65-F5344CB8AC3E}">
        <p14:creationId xmlns:p14="http://schemas.microsoft.com/office/powerpoint/2010/main" val="385167672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59666" indent="-292179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68718" indent="-233744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36205" indent="-233744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103692" indent="-233744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71179" indent="-233744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3038666" indent="-233744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506153" indent="-233744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973640" indent="-233744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6818555-DD6C-4DE9-93D6-715377CB9E19}" type="slidenum">
              <a:rPr lang="en-US" altLang="en-US" b="0" smtClean="0"/>
              <a:pPr eaLnBrk="1" hangingPunct="1"/>
              <a:t>85</a:t>
            </a:fld>
            <a:endParaRPr lang="en-US" altLang="en-US" b="0" smtClean="0"/>
          </a:p>
        </p:txBody>
      </p:sp>
    </p:spTree>
    <p:extLst>
      <p:ext uri="{BB962C8B-B14F-4D97-AF65-F5344CB8AC3E}">
        <p14:creationId xmlns:p14="http://schemas.microsoft.com/office/powerpoint/2010/main" val="228021763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59666" indent="-292179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68718" indent="-233744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36205" indent="-233744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103692" indent="-233744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71179" indent="-233744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3038666" indent="-233744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506153" indent="-233744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973640" indent="-233744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6818555-DD6C-4DE9-93D6-715377CB9E19}" type="slidenum">
              <a:rPr lang="en-US" altLang="en-US" b="0" smtClean="0"/>
              <a:pPr eaLnBrk="1" hangingPunct="1"/>
              <a:t>86</a:t>
            </a:fld>
            <a:endParaRPr lang="en-US" altLang="en-US" b="0" smtClean="0"/>
          </a:p>
        </p:txBody>
      </p:sp>
    </p:spTree>
    <p:extLst>
      <p:ext uri="{BB962C8B-B14F-4D97-AF65-F5344CB8AC3E}">
        <p14:creationId xmlns:p14="http://schemas.microsoft.com/office/powerpoint/2010/main" val="28281960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ar-SA" smtClean="0">
              <a:latin typeface="Arial" charset="0"/>
            </a:endParaRP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59666" indent="-292179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68718" indent="-233744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36205" indent="-233744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03692" indent="-233744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71179" indent="-23374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38666" indent="-23374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06153" indent="-23374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73640" indent="-23374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77BE837-4290-4F51-B7C0-7BBC8193D099}" type="slidenum">
              <a:rPr lang="ar-SA" smtClean="0"/>
              <a:pPr eaLnBrk="1" hangingPunct="1"/>
              <a:t>9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1930740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640A9DB8-0410-4150-A7A8-5C6ADEE2206F}" type="datetime1">
              <a:rPr lang="en-US" smtClean="0"/>
              <a:pPr/>
              <a:t>1/7/2019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EEECE1"/>
                </a:solidFill>
              </a:rPr>
              <a:t>ICMAAE 2013 2-4 July 2013, Kuala Lumpur    Dr Jamel Orfi, Mech Eng. KSU</a:t>
            </a:r>
            <a:endParaRPr lang="en-US">
              <a:solidFill>
                <a:srgbClr val="EEECE1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E8F4289-47DA-4B9E-A053-8D9FEBD89BCD}" type="slidenum">
              <a:rPr lang="en-US" smtClean="0">
                <a:solidFill>
                  <a:srgbClr val="EEECE1"/>
                </a:solidFill>
              </a:rPr>
              <a:pPr/>
              <a:t>‹#›</a:t>
            </a:fld>
            <a:endParaRPr lang="en-US">
              <a:solidFill>
                <a:srgbClr val="EEECE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20625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01209-0BE4-477C-8DDA-37B35F864EC3}" type="datetime1">
              <a:rPr lang="en-US" smtClean="0">
                <a:solidFill>
                  <a:srgbClr val="1F497D"/>
                </a:solidFill>
              </a:rPr>
              <a:pPr/>
              <a:t>1/7/2019</a:t>
            </a:fld>
            <a:endParaRPr lang="en-US">
              <a:solidFill>
                <a:srgbClr val="1F497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1F497D"/>
                </a:solidFill>
              </a:rPr>
              <a:t>ICMAAE 2013 2-4 July 2013, Kuala Lumpur    Dr Jamel Orfi, Mech Eng. KSU</a:t>
            </a:r>
            <a:endParaRPr lang="en-US">
              <a:solidFill>
                <a:srgbClr val="1F497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F4289-47DA-4B9E-A053-8D9FEBD89B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6557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E140DCC4-4EE0-4F61-A578-13B78DB4A03D}" type="datetime1">
              <a:rPr lang="en-US" smtClean="0">
                <a:solidFill>
                  <a:srgbClr val="1F497D"/>
                </a:solidFill>
              </a:rPr>
              <a:pPr/>
              <a:t>1/7/2019</a:t>
            </a:fld>
            <a:endParaRPr lang="en-US">
              <a:solidFill>
                <a:srgbClr val="1F497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r>
              <a:rPr lang="en-US" smtClean="0">
                <a:solidFill>
                  <a:srgbClr val="1F497D"/>
                </a:solidFill>
              </a:rPr>
              <a:t>ICMAAE 2013 2-4 July 2013, Kuala Lumpur    Dr Jamel Orfi, Mech Eng. KSU</a:t>
            </a:r>
            <a:endParaRPr lang="en-US">
              <a:solidFill>
                <a:srgbClr val="1F497D"/>
              </a:solidFill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6E8F4289-47DA-4B9E-A053-8D9FEBD89B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509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 descr="C:\Users\Faycal\Pictures\KSU-Logo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58199" y="0"/>
            <a:ext cx="685801" cy="6858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153400" cy="762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772400" y="6629400"/>
            <a:ext cx="1371600" cy="212725"/>
          </a:xfrm>
        </p:spPr>
        <p:txBody>
          <a:bodyPr/>
          <a:lstStyle/>
          <a:p>
            <a:fld id="{3ABF455C-81E9-40ED-8BE7-89E3EC2C5D2B}" type="datetime1">
              <a:rPr lang="en-US" smtClean="0">
                <a:solidFill>
                  <a:srgbClr val="1F497D"/>
                </a:solidFill>
              </a:rPr>
              <a:pPr/>
              <a:t>1/7/2019</a:t>
            </a:fld>
            <a:endParaRPr lang="en-US">
              <a:solidFill>
                <a:srgbClr val="1F497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629400"/>
            <a:ext cx="3352800" cy="228600"/>
          </a:xfrm>
        </p:spPr>
        <p:txBody>
          <a:bodyPr/>
          <a:lstStyle/>
          <a:p>
            <a:r>
              <a:rPr lang="en-US" smtClean="0">
                <a:solidFill>
                  <a:srgbClr val="1F497D"/>
                </a:solidFill>
              </a:rPr>
              <a:t>ICMAAE 2013 2-4 July 2013, Kuala Lumpur    Dr Jamel Orfi, Mech Eng. KSU</a:t>
            </a:r>
            <a:endParaRPr lang="en-US">
              <a:solidFill>
                <a:srgbClr val="1F497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E8F4289-47DA-4B9E-A053-8D9FEBD89BC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143000"/>
            <a:ext cx="8308848" cy="5334000"/>
          </a:xfrm>
        </p:spPr>
        <p:txBody>
          <a:bodyPr/>
          <a:lstStyle>
            <a:lvl2pPr>
              <a:defRPr b="1"/>
            </a:lvl2pPr>
            <a:lvl3pPr>
              <a:defRPr>
                <a:solidFill>
                  <a:srgbClr val="0000FF"/>
                </a:solidFill>
              </a:defRPr>
            </a:lvl3pPr>
            <a:lvl4pPr>
              <a:defRPr>
                <a:solidFill>
                  <a:srgbClr val="FF0000"/>
                </a:solidFill>
              </a:defRPr>
            </a:lvl4pPr>
            <a:lvl5pPr>
              <a:defRPr>
                <a:solidFill>
                  <a:srgbClr val="7030A0"/>
                </a:solidFill>
              </a:defRPr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8358683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2BAE4-94C0-4834-AA4F-D545C970D247}" type="datetime1">
              <a:rPr lang="en-US" smtClean="0">
                <a:solidFill>
                  <a:srgbClr val="1F497D"/>
                </a:solidFill>
              </a:rPr>
              <a:pPr/>
              <a:t>1/7/2019</a:t>
            </a:fld>
            <a:endParaRPr lang="en-US">
              <a:solidFill>
                <a:srgbClr val="1F497D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6E8F4289-47DA-4B9E-A053-8D9FEBD89BC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>
                <a:solidFill>
                  <a:srgbClr val="1F497D"/>
                </a:solidFill>
              </a:rPr>
              <a:t>ICMAAE 2013 2-4 July 2013, Kuala Lumpur    Dr Jamel Orfi, Mech Eng. KSU</a:t>
            </a:r>
            <a:endParaRPr lang="en-US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01248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0D155EE4-5AA5-4A32-9081-400542649506}" type="datetime1">
              <a:rPr lang="en-US" smtClean="0">
                <a:solidFill>
                  <a:srgbClr val="1F497D"/>
                </a:solidFill>
              </a:rPr>
              <a:pPr/>
              <a:t>1/7/2019</a:t>
            </a:fld>
            <a:endParaRPr lang="en-US">
              <a:solidFill>
                <a:srgbClr val="1F497D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6E8F4289-47DA-4B9E-A053-8D9FEBD89BC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r>
              <a:rPr lang="en-US" smtClean="0">
                <a:solidFill>
                  <a:srgbClr val="1F497D"/>
                </a:solidFill>
              </a:rPr>
              <a:t>ICMAAE 2013 2-4 July 2013, Kuala Lumpur    Dr Jamel Orfi, Mech Eng. KSU</a:t>
            </a:r>
            <a:endParaRPr lang="en-US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38695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42EAEB9D-9ECB-425F-BCC4-993088BA4C3A}" type="datetime1">
              <a:rPr lang="en-US" smtClean="0">
                <a:solidFill>
                  <a:srgbClr val="1F497D"/>
                </a:solidFill>
              </a:rPr>
              <a:pPr/>
              <a:t>1/7/2019</a:t>
            </a:fld>
            <a:endParaRPr lang="en-US">
              <a:solidFill>
                <a:srgbClr val="1F497D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6E8F4289-47DA-4B9E-A053-8D9FEBD89BC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r>
              <a:rPr lang="en-US" smtClean="0">
                <a:solidFill>
                  <a:srgbClr val="1F497D"/>
                </a:solidFill>
              </a:rPr>
              <a:t>ICMAAE 2013 2-4 July 2013, Kuala Lumpur    Dr Jamel Orfi, Mech Eng. KSU</a:t>
            </a:r>
            <a:endParaRPr lang="en-US">
              <a:solidFill>
                <a:srgbClr val="1F497D"/>
              </a:solidFill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576785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D5206-1329-404B-8AC6-370764CF65AD}" type="datetime1">
              <a:rPr lang="en-US" smtClean="0">
                <a:solidFill>
                  <a:srgbClr val="1F497D"/>
                </a:solidFill>
              </a:rPr>
              <a:pPr/>
              <a:t>1/7/2019</a:t>
            </a:fld>
            <a:endParaRPr lang="en-US">
              <a:solidFill>
                <a:srgbClr val="1F497D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1F497D"/>
                </a:solidFill>
              </a:rPr>
              <a:t>ICMAAE 2013 2-4 July 2013, Kuala Lumpur    Dr Jamel Orfi, Mech Eng. KSU</a:t>
            </a:r>
            <a:endParaRPr lang="en-US">
              <a:solidFill>
                <a:srgbClr val="1F497D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E8F4289-47DA-4B9E-A053-8D9FEBD89B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6328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4CFA7-5580-43BA-B63B-5635EEE68647}" type="datetime1">
              <a:rPr lang="en-US" smtClean="0">
                <a:solidFill>
                  <a:srgbClr val="1F497D"/>
                </a:solidFill>
              </a:rPr>
              <a:pPr/>
              <a:t>1/7/2019</a:t>
            </a:fld>
            <a:endParaRPr lang="en-US">
              <a:solidFill>
                <a:srgbClr val="1F497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1F497D"/>
                </a:solidFill>
              </a:rPr>
              <a:t>ICMAAE 2013 2-4 July 2013, Kuala Lumpur    Dr Jamel Orfi, Mech Eng. KSU</a:t>
            </a:r>
            <a:endParaRPr lang="en-US">
              <a:solidFill>
                <a:srgbClr val="1F497D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E8F4289-47DA-4B9E-A053-8D9FEBD89BCD}" type="slidenum">
              <a:rPr lang="en-US" smtClean="0">
                <a:solidFill>
                  <a:srgbClr val="1F497D"/>
                </a:solidFill>
              </a:rPr>
              <a:pPr/>
              <a:t>‹#›</a:t>
            </a:fld>
            <a:endParaRPr lang="en-US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51284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870ED-9ED2-4CC3-9A28-EB0C6D7D876A}" type="datetime1">
              <a:rPr lang="en-US" smtClean="0">
                <a:solidFill>
                  <a:srgbClr val="1F497D"/>
                </a:solidFill>
              </a:rPr>
              <a:pPr/>
              <a:t>1/7/2019</a:t>
            </a:fld>
            <a:endParaRPr lang="en-US">
              <a:solidFill>
                <a:srgbClr val="1F497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1F497D"/>
                </a:solidFill>
              </a:rPr>
              <a:t>ICMAAE 2013 2-4 July 2013, Kuala Lumpur    Dr Jamel Orfi, Mech Eng. KSU</a:t>
            </a:r>
            <a:endParaRPr lang="en-US">
              <a:solidFill>
                <a:srgbClr val="1F497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E8F4289-47DA-4B9E-A053-8D9FEBD89BC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53507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55CD139A-D77C-47D5-BFB8-9AA20D86D7AD}" type="datetime1">
              <a:rPr lang="en-US" smtClean="0">
                <a:solidFill>
                  <a:srgbClr val="1F497D"/>
                </a:solidFill>
              </a:rPr>
              <a:pPr/>
              <a:t>1/7/2019</a:t>
            </a:fld>
            <a:endParaRPr lang="en-US">
              <a:solidFill>
                <a:srgbClr val="1F497D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6E8F4289-47DA-4B9E-A053-8D9FEBD89BC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r>
              <a:rPr lang="en-US" smtClean="0">
                <a:solidFill>
                  <a:srgbClr val="1F497D"/>
                </a:solidFill>
              </a:rPr>
              <a:t>ICMAAE 2013 2-4 July 2013, Kuala Lumpur    Dr Jamel Orfi, Mech Eng. KSU</a:t>
            </a:r>
            <a:endParaRPr lang="en-US">
              <a:solidFill>
                <a:srgbClr val="1F497D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0215553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" descr="C:\Users\Faycal\Pictures\KSU-Logo.bmp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458199" y="0"/>
            <a:ext cx="685801" cy="685800"/>
          </a:xfrm>
          <a:prstGeom prst="rect">
            <a:avLst/>
          </a:prstGeom>
          <a:noFill/>
        </p:spPr>
      </p:pic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76200"/>
            <a:ext cx="8153400" cy="685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7696200" y="6629400"/>
            <a:ext cx="1371600" cy="2127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E6AED74D-F905-4547-8A2D-26CF331573F0}" type="datetime1">
              <a:rPr lang="en-US" smtClean="0">
                <a:solidFill>
                  <a:srgbClr val="1F497D"/>
                </a:solidFill>
                <a:latin typeface="Tw Cen MT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1/7/2019</a:t>
            </a:fld>
            <a:endParaRPr lang="en-US">
              <a:solidFill>
                <a:srgbClr val="1F497D"/>
              </a:solidFill>
              <a:latin typeface="Tw Cen MT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76201" y="6629400"/>
            <a:ext cx="3352800" cy="228600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mtClean="0">
                <a:solidFill>
                  <a:srgbClr val="1F497D"/>
                </a:solidFill>
                <a:latin typeface="Tw Cen MT"/>
              </a:rPr>
              <a:t>ICMAAE 2013 2-4 July 2013, Kuala Lumpur    Dr Jamel Orfi, Mech Eng. KSU</a:t>
            </a:r>
            <a:endParaRPr lang="en-US">
              <a:solidFill>
                <a:srgbClr val="1F497D"/>
              </a:solidFill>
              <a:latin typeface="Tw Cen MT"/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0" y="838200"/>
            <a:ext cx="9144000" cy="2438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76200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0550" y="76200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762000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6E8F4289-47DA-4B9E-A053-8D9FEBD89BCD}" type="slidenum">
              <a:rPr lang="en-US" smtClean="0">
                <a:latin typeface="Tw Cen MT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latin typeface="Tw Cen MT"/>
            </a:endParaRPr>
          </a:p>
        </p:txBody>
      </p:sp>
    </p:spTree>
    <p:extLst>
      <p:ext uri="{BB962C8B-B14F-4D97-AF65-F5344CB8AC3E}">
        <p14:creationId xmlns:p14="http://schemas.microsoft.com/office/powerpoint/2010/main" val="933535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fade/>
  </p:transition>
  <p:timing>
    <p:tnLst>
      <p:par>
        <p:cTn id="1" dur="indefinite" restart="never" nodeType="tmRoot"/>
      </p:par>
    </p:tnLst>
  </p:timing>
  <p:hf hdr="0" dt="0"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3.png"/><Relationship Id="rId4" Type="http://schemas.openxmlformats.org/officeDocument/2006/relationships/image" Target="../media/image35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1.png"/><Relationship Id="rId5" Type="http://schemas.openxmlformats.org/officeDocument/2006/relationships/image" Target="../media/image29.png"/><Relationship Id="rId4" Type="http://schemas.openxmlformats.org/officeDocument/2006/relationships/image" Target="../media/image33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solardat.uoregon.edu/SunChartProgram.html" TargetMode="Externa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2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2.png"/><Relationship Id="rId4" Type="http://schemas.openxmlformats.org/officeDocument/2006/relationships/image" Target="../media/image29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3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6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6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6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6.png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6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6.jpeg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6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9.pn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6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6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0.png"/><Relationship Id="rId5" Type="http://schemas.openxmlformats.org/officeDocument/2006/relationships/image" Target="../media/image48.png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6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hyperlink" Target="https://rratlas.kacare.gov.sa/RRMMPublicPortal/" TargetMode="External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rredc.nrel.gov/solar/new_data/Saudi_Arabia/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417576" y="1524000"/>
            <a:ext cx="8308848" cy="3505200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US" sz="3600" b="1" dirty="0" smtClean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AME </a:t>
            </a:r>
            <a:r>
              <a:rPr lang="en-US" sz="3600" b="1" dirty="0" smtClean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4950</a:t>
            </a:r>
            <a:endParaRPr lang="en-US" sz="3600" b="1" dirty="0" smtClean="0">
              <a:solidFill>
                <a:schemeClr val="tx2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3600" b="1" dirty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R</a:t>
            </a:r>
            <a:r>
              <a:rPr lang="en-US" sz="3600" b="1" dirty="0" smtClean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enewable Energy</a:t>
            </a:r>
            <a:endParaRPr lang="en-US" sz="3600" b="1" dirty="0">
              <a:solidFill>
                <a:schemeClr val="tx2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5400" dirty="0"/>
          </a:p>
          <a:p>
            <a:pPr marL="0" indent="0" algn="ctr">
              <a:buNone/>
            </a:pPr>
            <a:r>
              <a:rPr lang="en-US" sz="4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Lecture 1</a:t>
            </a:r>
          </a:p>
          <a:p>
            <a:pPr marL="0" indent="0" algn="ctr">
              <a:buNone/>
            </a:pPr>
            <a:endParaRPr lang="en-US" sz="48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4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SOLAR RADIATION</a:t>
            </a:r>
            <a:endParaRPr lang="en-US" sz="4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6" descr="X:\CD Final\rgCD\Virtual CD PVSRG\Final CD\ppt\02\pvs0208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89"/>
          <a:stretch/>
        </p:blipFill>
        <p:spPr bwMode="auto">
          <a:xfrm>
            <a:off x="4495800" y="2836246"/>
            <a:ext cx="4514850" cy="3947141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85000" lnSpcReduction="20000"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6FDD43B-1078-4579-86F5-C2C7D9EC6CF5}" type="slidenum">
              <a:rPr lang="en-US" altLang="en-US" b="0" smtClean="0"/>
              <a:pPr eaLnBrk="1" hangingPunct="1"/>
              <a:t>10</a:t>
            </a:fld>
            <a:endParaRPr lang="en-US" altLang="en-US" b="0" smtClean="0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820373" y="76200"/>
            <a:ext cx="550325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Atmospheric Effects</a:t>
            </a:r>
            <a:endParaRPr lang="en-US" sz="3200" b="1" dirty="0">
              <a:solidFill>
                <a:schemeClr val="tx2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228600" y="1143000"/>
            <a:ext cx="5105400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eaLnBrk="1" hangingPunct="1"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altLang="en-US" sz="2300" b="0" dirty="0" smtClean="0"/>
              <a:t>The solar irradiance reaching the earth’s surface is affected by:</a:t>
            </a:r>
          </a:p>
          <a:p>
            <a:pPr marL="1085850" lvl="1" indent="-342900" eaLnBrk="1" hangingPunct="1">
              <a:spcBef>
                <a:spcPts val="0"/>
              </a:spcBef>
              <a:spcAft>
                <a:spcPts val="600"/>
              </a:spcAft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US" altLang="en-US" sz="2000" dirty="0"/>
              <a:t>Suspended particles (e.g. dust)</a:t>
            </a:r>
          </a:p>
          <a:p>
            <a:pPr marL="1085850" lvl="1" indent="-342900" eaLnBrk="1" hangingPunct="1">
              <a:spcBef>
                <a:spcPts val="0"/>
              </a:spcBef>
              <a:spcAft>
                <a:spcPts val="600"/>
              </a:spcAft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US" altLang="en-US" sz="2000" dirty="0" smtClean="0"/>
              <a:t>Gases in the atmosphere</a:t>
            </a:r>
          </a:p>
          <a:p>
            <a:pPr marL="1085850" lvl="1" indent="-342900" eaLnBrk="1" hangingPunct="1">
              <a:spcBef>
                <a:spcPts val="0"/>
              </a:spcBef>
              <a:spcAft>
                <a:spcPts val="600"/>
              </a:spcAft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US" altLang="en-US" sz="2000" dirty="0" smtClean="0"/>
              <a:t>Clouds</a:t>
            </a:r>
          </a:p>
          <a:p>
            <a:pPr marL="342900" indent="-342900" eaLnBrk="1" hangingPunct="1"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altLang="en-US" sz="2300" b="0" dirty="0" smtClean="0"/>
              <a:t>These substances can:</a:t>
            </a:r>
          </a:p>
          <a:p>
            <a:pPr marL="1085850" lvl="1" indent="-342900" eaLnBrk="1" hangingPunct="1">
              <a:spcBef>
                <a:spcPts val="0"/>
              </a:spcBef>
              <a:spcAft>
                <a:spcPts val="600"/>
              </a:spcAft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US" altLang="en-US" sz="2000" dirty="0" smtClean="0"/>
              <a:t>Absorb solar radiation</a:t>
            </a:r>
          </a:p>
          <a:p>
            <a:pPr marL="1085850" lvl="1" indent="-342900" eaLnBrk="1" hangingPunct="1">
              <a:spcBef>
                <a:spcPts val="0"/>
              </a:spcBef>
              <a:spcAft>
                <a:spcPts val="600"/>
              </a:spcAft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US" altLang="en-US" sz="2000" dirty="0" smtClean="0"/>
              <a:t>Reflect solar radiation</a:t>
            </a:r>
          </a:p>
          <a:p>
            <a:pPr marL="1085850" lvl="1" indent="-342900" eaLnBrk="1" hangingPunct="1">
              <a:spcBef>
                <a:spcPts val="0"/>
              </a:spcBef>
              <a:spcAft>
                <a:spcPts val="600"/>
              </a:spcAft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US" altLang="en-US" sz="2000" dirty="0" smtClean="0"/>
              <a:t>Scatter solar radiation</a:t>
            </a:r>
          </a:p>
        </p:txBody>
      </p:sp>
    </p:spTree>
    <p:extLst>
      <p:ext uri="{BB962C8B-B14F-4D97-AF65-F5344CB8AC3E}">
        <p14:creationId xmlns:p14="http://schemas.microsoft.com/office/powerpoint/2010/main" val="3061614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85000" lnSpcReduction="20000"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6FDD43B-1078-4579-86F5-C2C7D9EC6CF5}" type="slidenum">
              <a:rPr lang="en-US" altLang="en-US" b="0" smtClean="0"/>
              <a:pPr eaLnBrk="1" hangingPunct="1"/>
              <a:t>11</a:t>
            </a:fld>
            <a:endParaRPr lang="en-US" altLang="en-US" b="0" smtClean="0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820373" y="76200"/>
            <a:ext cx="550325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Atmospheric Effects</a:t>
            </a:r>
            <a:endParaRPr lang="en-US" sz="3200" b="1" dirty="0">
              <a:solidFill>
                <a:schemeClr val="tx2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228600" y="1233607"/>
            <a:ext cx="8915400" cy="1661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eaLnBrk="1" hangingPunct="1"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altLang="en-US" sz="2300" b="0" dirty="0" smtClean="0"/>
              <a:t>Solar radiation not affected by these substances reaches the earth’s surface as </a:t>
            </a:r>
            <a:r>
              <a:rPr lang="en-US" altLang="en-US" sz="2300" i="1" dirty="0" smtClean="0"/>
              <a:t>direct radiation</a:t>
            </a:r>
            <a:r>
              <a:rPr lang="en-US" altLang="en-US" sz="2300" b="0" dirty="0" smtClean="0"/>
              <a:t>.</a:t>
            </a:r>
          </a:p>
          <a:p>
            <a:pPr marL="342900" indent="-342900" eaLnBrk="1" hangingPunct="1"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altLang="en-US" sz="2300" b="0" dirty="0" smtClean="0"/>
              <a:t>Remaining radiation reaching the surface is </a:t>
            </a:r>
            <a:r>
              <a:rPr lang="en-US" altLang="en-US" sz="2300" i="1" dirty="0" smtClean="0"/>
              <a:t>diffuse radiation</a:t>
            </a:r>
            <a:r>
              <a:rPr lang="en-US" altLang="en-US" sz="2300" b="0" dirty="0" smtClean="0"/>
              <a:t>.</a:t>
            </a:r>
          </a:p>
          <a:p>
            <a:pPr marL="342900" indent="-342900" eaLnBrk="1" hangingPunct="1"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altLang="en-US" sz="2300" b="0" dirty="0" smtClean="0"/>
              <a:t>Total of direct and diffuse radiation is called </a:t>
            </a:r>
            <a:r>
              <a:rPr lang="en-US" altLang="en-US" sz="2300" i="1" dirty="0" smtClean="0"/>
              <a:t>global radiation</a:t>
            </a:r>
            <a:r>
              <a:rPr lang="en-US" altLang="en-US" sz="2300" b="0" dirty="0" smtClean="0"/>
              <a:t>.</a:t>
            </a: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711"/>
          <a:stretch/>
        </p:blipFill>
        <p:spPr bwMode="auto">
          <a:xfrm>
            <a:off x="1938887" y="3322709"/>
            <a:ext cx="5266227" cy="3306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7433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85000" lnSpcReduction="20000"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2DA224C-CE35-48F6-A318-568368EF8E6F}" type="slidenum">
              <a:rPr lang="ar-SA" smtClean="0">
                <a:cs typeface="Arial" charset="0"/>
              </a:rPr>
              <a:pPr eaLnBrk="1" hangingPunct="1"/>
              <a:t>12</a:t>
            </a:fld>
            <a:endParaRPr lang="en-US" smtClean="0">
              <a:cs typeface="Arial" charset="0"/>
            </a:endParaRPr>
          </a:p>
        </p:txBody>
      </p:sp>
      <p:sp>
        <p:nvSpPr>
          <p:cNvPr id="3075" name="Rectangle 4"/>
          <p:cNvSpPr>
            <a:spLocks noChangeArrowheads="1"/>
          </p:cNvSpPr>
          <p:nvPr/>
        </p:nvSpPr>
        <p:spPr bwMode="auto">
          <a:xfrm>
            <a:off x="3319093" y="76200"/>
            <a:ext cx="250581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Unit Outline</a:t>
            </a:r>
          </a:p>
        </p:txBody>
      </p:sp>
      <p:sp>
        <p:nvSpPr>
          <p:cNvPr id="3076" name="Rectangle 5"/>
          <p:cNvSpPr>
            <a:spLocks noChangeArrowheads="1"/>
          </p:cNvSpPr>
          <p:nvPr/>
        </p:nvSpPr>
        <p:spPr bwMode="auto">
          <a:xfrm>
            <a:off x="457200" y="1524000"/>
            <a:ext cx="8153400" cy="5909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42900" indent="-342900">
              <a:spcAft>
                <a:spcPts val="12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What is the sun?</a:t>
            </a:r>
          </a:p>
          <a:p>
            <a:pPr marL="342900" indent="-342900">
              <a:spcAft>
                <a:spcPts val="12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Radiation from the sun</a:t>
            </a:r>
          </a:p>
          <a:p>
            <a:pPr marL="342900" indent="-342900">
              <a:spcAft>
                <a:spcPts val="12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Factors affecting solar radiation</a:t>
            </a:r>
          </a:p>
          <a:p>
            <a:pPr marL="800100" lvl="1" indent="-342900">
              <a:spcAft>
                <a:spcPts val="1200"/>
              </a:spcAft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US" sz="2000" b="1" dirty="0"/>
              <a:t>Atmospheric effects</a:t>
            </a:r>
          </a:p>
          <a:p>
            <a:pPr marL="800100" lvl="1" indent="-342900">
              <a:spcAft>
                <a:spcPts val="1200"/>
              </a:spcAft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US" sz="2000" b="1" dirty="0"/>
              <a:t>Solar radiation intensity</a:t>
            </a:r>
          </a:p>
          <a:p>
            <a:pPr marL="800100" lvl="1" indent="-342900">
              <a:spcAft>
                <a:spcPts val="1200"/>
              </a:spcAft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US" sz="2000" b="1" dirty="0"/>
              <a:t>Air mass</a:t>
            </a:r>
          </a:p>
          <a:p>
            <a:pPr marL="800100" lvl="1" indent="-342900">
              <a:spcAft>
                <a:spcPts val="1200"/>
              </a:spcAft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US" sz="2000" b="1" dirty="0"/>
              <a:t>Seasonal </a:t>
            </a:r>
            <a:r>
              <a:rPr lang="en-US" sz="2000" b="1" dirty="0" smtClean="0"/>
              <a:t>variations</a:t>
            </a:r>
          </a:p>
          <a:p>
            <a:pPr marL="342900" indent="-342900">
              <a:spcAft>
                <a:spcPts val="12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400" dirty="0" smtClean="0"/>
              <a:t>Calculating time</a:t>
            </a:r>
          </a:p>
          <a:p>
            <a:pPr marL="342900" indent="-342900">
              <a:spcAft>
                <a:spcPts val="12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400" dirty="0" smtClean="0"/>
              <a:t>Solar angles</a:t>
            </a:r>
          </a:p>
          <a:p>
            <a:pPr marL="342900" indent="-342900">
              <a:spcAft>
                <a:spcPts val="12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Solar irradiation on surfaces</a:t>
            </a:r>
          </a:p>
          <a:p>
            <a:pPr marL="342900" indent="-342900">
              <a:spcAft>
                <a:spcPts val="12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342900" indent="-342900">
              <a:spcAft>
                <a:spcPts val="1200"/>
              </a:spcAft>
              <a:buClr>
                <a:srgbClr val="0070C0"/>
              </a:buClr>
              <a:buFont typeface="Arial" panose="020B0604020202020204" pitchFamily="34" charset="0"/>
              <a:buChar char="•"/>
            </a:pP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49592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30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30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30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30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85000" lnSpcReduction="20000"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6FDD43B-1078-4579-86F5-C2C7D9EC6CF5}" type="slidenum">
              <a:rPr lang="en-US" altLang="en-US" b="0" smtClean="0"/>
              <a:pPr eaLnBrk="1" hangingPunct="1"/>
              <a:t>13</a:t>
            </a:fld>
            <a:endParaRPr lang="en-US" altLang="en-US" b="0" smtClean="0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820373" y="76200"/>
            <a:ext cx="550325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Solar Radiation Intensity</a:t>
            </a:r>
            <a:endParaRPr lang="en-US" sz="3200" b="1" dirty="0">
              <a:solidFill>
                <a:schemeClr val="tx2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228600" y="1143000"/>
            <a:ext cx="4419600" cy="5001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eaLnBrk="1" hangingPunct="1"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altLang="en-US" sz="2300" b="0" dirty="0" smtClean="0"/>
              <a:t>Solar irradiance (</a:t>
            </a:r>
            <a:r>
              <a:rPr lang="en-US" altLang="en-US" sz="2300" b="0" i="1" dirty="0" smtClean="0"/>
              <a:t>G</a:t>
            </a:r>
            <a:r>
              <a:rPr lang="en-US" altLang="en-US" sz="2300" b="0" dirty="0" smtClean="0"/>
              <a:t>) incident on the earth’s surface in the normal direction is focused on a small area.</a:t>
            </a:r>
          </a:p>
          <a:p>
            <a:pPr marL="342900" indent="-342900" eaLnBrk="1" hangingPunct="1"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altLang="en-US" sz="2300" b="0" dirty="0" smtClean="0"/>
              <a:t>If the same (</a:t>
            </a:r>
            <a:r>
              <a:rPr lang="en-US" altLang="en-US" sz="2300" b="0" i="1" dirty="0" smtClean="0"/>
              <a:t>G</a:t>
            </a:r>
            <a:r>
              <a:rPr lang="en-US" altLang="en-US" sz="2300" b="0" dirty="0" smtClean="0"/>
              <a:t>) is incident at a different angle, it will be spread over a larger area.</a:t>
            </a:r>
          </a:p>
          <a:p>
            <a:pPr marL="342900" indent="-342900" eaLnBrk="1" hangingPunct="1"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altLang="en-US" sz="2300" b="0" dirty="0" smtClean="0"/>
              <a:t>This means that the solar intensity in the normal direction is highest.</a:t>
            </a:r>
          </a:p>
          <a:p>
            <a:pPr marL="342900" indent="-342900" eaLnBrk="1" hangingPunct="1"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altLang="en-US" sz="2300" b="0" dirty="0" smtClean="0"/>
              <a:t>Solar intensity at high </a:t>
            </a:r>
            <a:r>
              <a:rPr lang="en-US" altLang="en-US" sz="2300" dirty="0" smtClean="0"/>
              <a:t>latitudes</a:t>
            </a:r>
            <a:r>
              <a:rPr lang="en-US" altLang="en-US" sz="2300" b="0" dirty="0" smtClean="0"/>
              <a:t> is lower.</a:t>
            </a:r>
          </a:p>
          <a:p>
            <a:pPr marL="342900" indent="-342900" eaLnBrk="1" hangingPunct="1"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endParaRPr lang="en-US" altLang="en-US" sz="2300" b="0" dirty="0" smtClean="0"/>
          </a:p>
        </p:txBody>
      </p:sp>
      <p:pic>
        <p:nvPicPr>
          <p:cNvPr id="11" name="Picture 3" descr="figure 02-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219200"/>
            <a:ext cx="4344194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4981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85000" lnSpcReduction="20000"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6FDD43B-1078-4579-86F5-C2C7D9EC6CF5}" type="slidenum">
              <a:rPr lang="en-US" altLang="en-US" b="0" smtClean="0"/>
              <a:pPr eaLnBrk="1" hangingPunct="1"/>
              <a:t>14</a:t>
            </a:fld>
            <a:endParaRPr lang="en-US" altLang="en-US" b="0" smtClean="0"/>
          </a:p>
        </p:txBody>
      </p:sp>
      <p:pic>
        <p:nvPicPr>
          <p:cNvPr id="10" name="Picture 1026" descr="0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776"/>
          <a:stretch/>
        </p:blipFill>
        <p:spPr bwMode="auto">
          <a:xfrm>
            <a:off x="76200" y="3352800"/>
            <a:ext cx="4344077" cy="2412206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1820373" y="76200"/>
            <a:ext cx="550325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Solar Radiation Intensity</a:t>
            </a:r>
            <a:endParaRPr lang="en-US" sz="3200" b="1" dirty="0">
              <a:solidFill>
                <a:schemeClr val="tx2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381000" y="1143000"/>
            <a:ext cx="842486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eaLnBrk="1" hangingPunct="1"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altLang="en-US" sz="2400" b="0" dirty="0" smtClean="0"/>
              <a:t>This also means that solar intensity is higher in the middle of the day (e.g. at noon) than in the early morning or late afternoon.</a:t>
            </a:r>
          </a:p>
        </p:txBody>
      </p:sp>
      <p:pic>
        <p:nvPicPr>
          <p:cNvPr id="15" name="Picture 1026" descr="0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177"/>
          <a:stretch/>
        </p:blipFill>
        <p:spPr bwMode="auto">
          <a:xfrm>
            <a:off x="4684938" y="3352800"/>
            <a:ext cx="4382862" cy="2412206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0987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85000" lnSpcReduction="20000"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6FDD43B-1078-4579-86F5-C2C7D9EC6CF5}" type="slidenum">
              <a:rPr lang="en-US" altLang="en-US" b="0" smtClean="0"/>
              <a:pPr eaLnBrk="1" hangingPunct="1"/>
              <a:t>15</a:t>
            </a:fld>
            <a:endParaRPr lang="en-US" altLang="en-US" b="0" smtClean="0"/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1820373" y="76200"/>
            <a:ext cx="550325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Solar Radiation Intensity</a:t>
            </a:r>
            <a:endParaRPr lang="en-US" sz="3200" b="1" dirty="0">
              <a:solidFill>
                <a:schemeClr val="tx2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11" name="Picture 3" descr="G:\clones\Meterology\custom lectures\jpegs\chapter 03\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25" y="1765300"/>
            <a:ext cx="8248650" cy="394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3755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85000" lnSpcReduction="20000"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2DA224C-CE35-48F6-A318-568368EF8E6F}" type="slidenum">
              <a:rPr lang="ar-SA" smtClean="0">
                <a:cs typeface="Arial" charset="0"/>
              </a:rPr>
              <a:pPr eaLnBrk="1" hangingPunct="1"/>
              <a:t>16</a:t>
            </a:fld>
            <a:endParaRPr lang="en-US" smtClean="0">
              <a:cs typeface="Arial" charset="0"/>
            </a:endParaRPr>
          </a:p>
        </p:txBody>
      </p:sp>
      <p:sp>
        <p:nvSpPr>
          <p:cNvPr id="3075" name="Rectangle 4"/>
          <p:cNvSpPr>
            <a:spLocks noChangeArrowheads="1"/>
          </p:cNvSpPr>
          <p:nvPr/>
        </p:nvSpPr>
        <p:spPr bwMode="auto">
          <a:xfrm>
            <a:off x="3319093" y="76200"/>
            <a:ext cx="250581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Unit Outline</a:t>
            </a:r>
          </a:p>
        </p:txBody>
      </p:sp>
      <p:sp>
        <p:nvSpPr>
          <p:cNvPr id="3076" name="Rectangle 5"/>
          <p:cNvSpPr>
            <a:spLocks noChangeArrowheads="1"/>
          </p:cNvSpPr>
          <p:nvPr/>
        </p:nvSpPr>
        <p:spPr bwMode="auto">
          <a:xfrm>
            <a:off x="457200" y="1524000"/>
            <a:ext cx="8153400" cy="5909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42900" indent="-342900">
              <a:spcAft>
                <a:spcPts val="12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What is the sun?</a:t>
            </a:r>
          </a:p>
          <a:p>
            <a:pPr marL="342900" indent="-342900">
              <a:spcAft>
                <a:spcPts val="12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Radiation from the sun</a:t>
            </a:r>
          </a:p>
          <a:p>
            <a:pPr marL="342900" indent="-342900">
              <a:spcAft>
                <a:spcPts val="12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Factors affecting solar radiation</a:t>
            </a:r>
          </a:p>
          <a:p>
            <a:pPr marL="800100" lvl="1" indent="-342900">
              <a:spcAft>
                <a:spcPts val="1200"/>
              </a:spcAft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US" sz="2000" b="1" dirty="0"/>
              <a:t>Atmospheric effects</a:t>
            </a:r>
          </a:p>
          <a:p>
            <a:pPr marL="800100" lvl="1" indent="-342900">
              <a:spcAft>
                <a:spcPts val="1200"/>
              </a:spcAft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US" sz="2000" b="1" dirty="0"/>
              <a:t>Solar radiation intensity</a:t>
            </a:r>
          </a:p>
          <a:p>
            <a:pPr marL="800100" lvl="1" indent="-342900">
              <a:spcAft>
                <a:spcPts val="1200"/>
              </a:spcAft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US" sz="2000" b="1" dirty="0"/>
              <a:t>Air mass</a:t>
            </a:r>
          </a:p>
          <a:p>
            <a:pPr marL="800100" lvl="1" indent="-342900">
              <a:spcAft>
                <a:spcPts val="1200"/>
              </a:spcAft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US" sz="2000" b="1" dirty="0"/>
              <a:t>Seasonal </a:t>
            </a:r>
            <a:r>
              <a:rPr lang="en-US" sz="2000" b="1" dirty="0" smtClean="0"/>
              <a:t>variations</a:t>
            </a:r>
          </a:p>
          <a:p>
            <a:pPr marL="342900" indent="-342900">
              <a:spcAft>
                <a:spcPts val="12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400" dirty="0" smtClean="0"/>
              <a:t>Calculating time</a:t>
            </a:r>
          </a:p>
          <a:p>
            <a:pPr marL="342900" indent="-342900">
              <a:spcAft>
                <a:spcPts val="12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400" dirty="0" smtClean="0"/>
              <a:t>Solar angles</a:t>
            </a:r>
          </a:p>
          <a:p>
            <a:pPr marL="342900" indent="-342900">
              <a:spcAft>
                <a:spcPts val="12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Solar irradiation on surfaces</a:t>
            </a:r>
          </a:p>
          <a:p>
            <a:pPr marL="342900" indent="-342900">
              <a:spcAft>
                <a:spcPts val="12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342900" indent="-342900">
              <a:spcAft>
                <a:spcPts val="1200"/>
              </a:spcAft>
              <a:buClr>
                <a:srgbClr val="0070C0"/>
              </a:buClr>
              <a:buFont typeface="Arial" panose="020B0604020202020204" pitchFamily="34" charset="0"/>
              <a:buChar char="•"/>
            </a:pP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363901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30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30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30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30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85000" lnSpcReduction="20000"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6FDD43B-1078-4579-86F5-C2C7D9EC6CF5}" type="slidenum">
              <a:rPr lang="en-US" altLang="en-US" b="0" smtClean="0"/>
              <a:pPr eaLnBrk="1" hangingPunct="1"/>
              <a:t>17</a:t>
            </a:fld>
            <a:endParaRPr lang="en-US" altLang="en-US" b="0" smtClean="0"/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1820373" y="76200"/>
            <a:ext cx="550325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Air Mass</a:t>
            </a:r>
            <a:endParaRPr lang="en-US" sz="3200" b="1" dirty="0">
              <a:solidFill>
                <a:schemeClr val="tx2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381000" y="1143000"/>
            <a:ext cx="8424862" cy="2477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eaLnBrk="1" hangingPunct="1"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altLang="en-US" sz="2000" b="0" dirty="0" smtClean="0"/>
              <a:t>The </a:t>
            </a:r>
            <a:r>
              <a:rPr lang="en-US" altLang="en-US" sz="2000" b="0" dirty="0"/>
              <a:t>amount of solar radiation </a:t>
            </a:r>
            <a:r>
              <a:rPr lang="en-US" altLang="en-US" sz="2000" b="0" dirty="0" smtClean="0"/>
              <a:t>interacting with the </a:t>
            </a:r>
            <a:r>
              <a:rPr lang="en-US" altLang="en-US" sz="2000" b="0" dirty="0"/>
              <a:t>atmosphere depends on how much atmosphere it passes </a:t>
            </a:r>
            <a:r>
              <a:rPr lang="en-US" altLang="en-US" sz="2000" b="0" dirty="0" smtClean="0"/>
              <a:t>through.</a:t>
            </a:r>
          </a:p>
          <a:p>
            <a:pPr marL="342900" indent="-342900" eaLnBrk="1" hangingPunct="1"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altLang="en-US" sz="2000" b="0" dirty="0" smtClean="0"/>
              <a:t>When </a:t>
            </a:r>
            <a:r>
              <a:rPr lang="en-US" altLang="en-US" sz="2000" b="0" dirty="0"/>
              <a:t>the sun is </a:t>
            </a:r>
            <a:r>
              <a:rPr lang="en-US" altLang="en-US" sz="2000" b="0" dirty="0" smtClean="0"/>
              <a:t>directly overhead (at </a:t>
            </a:r>
            <a:r>
              <a:rPr lang="en-US" altLang="en-US" sz="2000" i="1" dirty="0" smtClean="0"/>
              <a:t>zenith</a:t>
            </a:r>
            <a:r>
              <a:rPr lang="en-US" altLang="en-US" sz="2000" b="0" dirty="0" smtClean="0"/>
              <a:t>), the </a:t>
            </a:r>
            <a:r>
              <a:rPr lang="en-US" altLang="en-US" sz="2000" b="0" dirty="0"/>
              <a:t>amount of atmosphere that the sun’s rays </a:t>
            </a:r>
            <a:r>
              <a:rPr lang="en-US" altLang="en-US" sz="2000" b="0" dirty="0" smtClean="0"/>
              <a:t>pass </a:t>
            </a:r>
            <a:r>
              <a:rPr lang="en-US" altLang="en-US" sz="2000" b="0" dirty="0"/>
              <a:t>through </a:t>
            </a:r>
            <a:r>
              <a:rPr lang="en-US" altLang="en-US" sz="2000" b="0" dirty="0" smtClean="0"/>
              <a:t>is </a:t>
            </a:r>
            <a:r>
              <a:rPr lang="en-US" altLang="en-US" sz="2000" b="0" dirty="0"/>
              <a:t>at a minimum. </a:t>
            </a:r>
            <a:endParaRPr lang="en-US" altLang="en-US" sz="2000" b="0" dirty="0" smtClean="0"/>
          </a:p>
          <a:p>
            <a:pPr marL="342900" indent="-342900" eaLnBrk="1" hangingPunct="1"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altLang="en-US" sz="2000" b="0" dirty="0" smtClean="0"/>
              <a:t>As </a:t>
            </a:r>
            <a:r>
              <a:rPr lang="en-US" altLang="en-US" sz="2000" b="0" dirty="0"/>
              <a:t>the </a:t>
            </a:r>
            <a:r>
              <a:rPr lang="en-US" altLang="en-US" sz="2000" b="0" dirty="0" smtClean="0"/>
              <a:t>sun approaches </a:t>
            </a:r>
            <a:r>
              <a:rPr lang="en-US" altLang="en-US" sz="2000" b="0" dirty="0"/>
              <a:t>the </a:t>
            </a:r>
            <a:r>
              <a:rPr lang="en-US" altLang="en-US" sz="2000" b="0" dirty="0" smtClean="0"/>
              <a:t>horizon, the </a:t>
            </a:r>
            <a:r>
              <a:rPr lang="en-US" altLang="en-US" sz="2000" b="0" dirty="0"/>
              <a:t>sun’s rays must pass through a greater amount of </a:t>
            </a:r>
            <a:r>
              <a:rPr lang="en-US" altLang="en-US" sz="2000" b="0" dirty="0" smtClean="0"/>
              <a:t>atmosphere.</a:t>
            </a:r>
          </a:p>
          <a:p>
            <a:pPr marL="342900" indent="-342900" eaLnBrk="1" hangingPunct="1"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altLang="en-US" sz="2000" b="0" dirty="0" smtClean="0"/>
              <a:t>This phenomenon is characterized by the </a:t>
            </a:r>
            <a:r>
              <a:rPr lang="en-US" altLang="en-US" sz="2000" i="1" dirty="0" smtClean="0"/>
              <a:t>air mass.</a:t>
            </a:r>
          </a:p>
        </p:txBody>
      </p:sp>
      <p:pic>
        <p:nvPicPr>
          <p:cNvPr id="9" name="Picture 4" descr="X:\CD Final\rgCD\Virtual CD PVSRG\Final CD\ppt\02\pvs020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5031" y="3732128"/>
            <a:ext cx="5168596" cy="3085666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9753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85000" lnSpcReduction="20000"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6FDD43B-1078-4579-86F5-C2C7D9EC6CF5}" type="slidenum">
              <a:rPr lang="en-US" altLang="en-US" b="0" smtClean="0"/>
              <a:pPr eaLnBrk="1" hangingPunct="1"/>
              <a:t>18</a:t>
            </a:fld>
            <a:endParaRPr lang="en-US" altLang="en-US" b="0" smtClean="0"/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1820373" y="76200"/>
            <a:ext cx="550325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Air Mass</a:t>
            </a:r>
            <a:endParaRPr lang="en-US" sz="3200" b="1" dirty="0">
              <a:solidFill>
                <a:schemeClr val="tx2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381000" y="1066800"/>
            <a:ext cx="8424862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eaLnBrk="1" hangingPunct="1"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altLang="en-US" sz="2300" b="0" dirty="0" smtClean="0"/>
              <a:t>The larger the air mass, the more solar radiation will be absorbed (or reflected) by the atmosphere</a:t>
            </a:r>
          </a:p>
          <a:p>
            <a:pPr marL="342900" indent="-342900" eaLnBrk="1" hangingPunct="1"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altLang="en-US" sz="2300" b="0" dirty="0" smtClean="0"/>
              <a:t>This reduces </a:t>
            </a:r>
            <a:r>
              <a:rPr lang="en-US" altLang="en-US" sz="2300" b="0" dirty="0"/>
              <a:t>the quantity of solar </a:t>
            </a:r>
            <a:r>
              <a:rPr lang="en-US" altLang="en-US" sz="2300" b="0" dirty="0" smtClean="0"/>
              <a:t>irradiance reaching the earth’s surface.</a:t>
            </a:r>
          </a:p>
          <a:p>
            <a:pPr marL="342900" indent="-342900" eaLnBrk="1" hangingPunct="1"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altLang="en-US" sz="2300" b="0" dirty="0" smtClean="0"/>
              <a:t>The larger air mass also </a:t>
            </a:r>
            <a:r>
              <a:rPr lang="en-US" altLang="en-US" sz="2300" b="0" dirty="0"/>
              <a:t>changes its wavelength </a:t>
            </a:r>
            <a:r>
              <a:rPr lang="en-US" altLang="en-US" sz="2300" b="0" dirty="0" smtClean="0"/>
              <a:t>composition</a:t>
            </a:r>
          </a:p>
          <a:p>
            <a:pPr marL="342900" indent="-342900" eaLnBrk="1" hangingPunct="1"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altLang="en-US" sz="2300" b="0" dirty="0" smtClean="0"/>
              <a:t>This is the reason for the change in the sun’s color in early morning and late afternoon.</a:t>
            </a:r>
          </a:p>
        </p:txBody>
      </p:sp>
      <p:pic>
        <p:nvPicPr>
          <p:cNvPr id="8" name="Picture 2" descr="http://www.greenrhinoenergy.com/solar/radiation/images/Air_Mas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656" y="3939641"/>
            <a:ext cx="6262688" cy="2918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239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85000" lnSpcReduction="20000"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2DA224C-CE35-48F6-A318-568368EF8E6F}" type="slidenum">
              <a:rPr lang="ar-SA" smtClean="0">
                <a:cs typeface="Arial" charset="0"/>
              </a:rPr>
              <a:pPr eaLnBrk="1" hangingPunct="1"/>
              <a:t>19</a:t>
            </a:fld>
            <a:endParaRPr lang="en-US" smtClean="0">
              <a:cs typeface="Arial" charset="0"/>
            </a:endParaRPr>
          </a:p>
        </p:txBody>
      </p:sp>
      <p:sp>
        <p:nvSpPr>
          <p:cNvPr id="3075" name="Rectangle 4"/>
          <p:cNvSpPr>
            <a:spLocks noChangeArrowheads="1"/>
          </p:cNvSpPr>
          <p:nvPr/>
        </p:nvSpPr>
        <p:spPr bwMode="auto">
          <a:xfrm>
            <a:off x="3319093" y="76200"/>
            <a:ext cx="250581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Unit Outline</a:t>
            </a:r>
          </a:p>
        </p:txBody>
      </p:sp>
      <p:sp>
        <p:nvSpPr>
          <p:cNvPr id="3076" name="Rectangle 5"/>
          <p:cNvSpPr>
            <a:spLocks noChangeArrowheads="1"/>
          </p:cNvSpPr>
          <p:nvPr/>
        </p:nvSpPr>
        <p:spPr bwMode="auto">
          <a:xfrm>
            <a:off x="457200" y="1524000"/>
            <a:ext cx="8153400" cy="5909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42900" indent="-342900">
              <a:spcAft>
                <a:spcPts val="12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What is the sun?</a:t>
            </a:r>
          </a:p>
          <a:p>
            <a:pPr marL="342900" indent="-342900">
              <a:spcAft>
                <a:spcPts val="12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Radiation from the sun</a:t>
            </a:r>
          </a:p>
          <a:p>
            <a:pPr marL="342900" indent="-342900">
              <a:spcAft>
                <a:spcPts val="12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Factors affecting solar radiation</a:t>
            </a:r>
          </a:p>
          <a:p>
            <a:pPr marL="800100" lvl="1" indent="-342900">
              <a:spcAft>
                <a:spcPts val="1200"/>
              </a:spcAft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US" sz="2000" b="1" dirty="0"/>
              <a:t>Atmospheric effects</a:t>
            </a:r>
          </a:p>
          <a:p>
            <a:pPr marL="800100" lvl="1" indent="-342900">
              <a:spcAft>
                <a:spcPts val="1200"/>
              </a:spcAft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US" sz="2000" b="1" dirty="0"/>
              <a:t>Solar radiation intensity</a:t>
            </a:r>
          </a:p>
          <a:p>
            <a:pPr marL="800100" lvl="1" indent="-342900">
              <a:spcAft>
                <a:spcPts val="1200"/>
              </a:spcAft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US" sz="2000" b="1" dirty="0"/>
              <a:t>Air mass</a:t>
            </a:r>
          </a:p>
          <a:p>
            <a:pPr marL="800100" lvl="1" indent="-342900">
              <a:spcAft>
                <a:spcPts val="1200"/>
              </a:spcAft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US" sz="2000" b="1" dirty="0"/>
              <a:t>Seasonal </a:t>
            </a:r>
            <a:r>
              <a:rPr lang="en-US" sz="2000" b="1" dirty="0" smtClean="0"/>
              <a:t>variations</a:t>
            </a:r>
          </a:p>
          <a:p>
            <a:pPr marL="342900" indent="-342900">
              <a:spcAft>
                <a:spcPts val="12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400" dirty="0" smtClean="0"/>
              <a:t>Calculating time</a:t>
            </a:r>
          </a:p>
          <a:p>
            <a:pPr marL="342900" indent="-342900">
              <a:spcAft>
                <a:spcPts val="12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400" dirty="0" smtClean="0"/>
              <a:t>Solar angles</a:t>
            </a:r>
          </a:p>
          <a:p>
            <a:pPr marL="342900" indent="-342900">
              <a:spcAft>
                <a:spcPts val="12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Solar irradiation on surfaces</a:t>
            </a:r>
          </a:p>
          <a:p>
            <a:pPr marL="342900" indent="-342900">
              <a:spcAft>
                <a:spcPts val="12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342900" indent="-342900">
              <a:spcAft>
                <a:spcPts val="1200"/>
              </a:spcAft>
              <a:buClr>
                <a:srgbClr val="0070C0"/>
              </a:buClr>
              <a:buFont typeface="Arial" panose="020B0604020202020204" pitchFamily="34" charset="0"/>
              <a:buChar char="•"/>
            </a:pP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464465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30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30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30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30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85000" lnSpcReduction="20000"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2DA224C-CE35-48F6-A318-568368EF8E6F}" type="slidenum">
              <a:rPr lang="ar-SA" smtClean="0">
                <a:cs typeface="Arial" charset="0"/>
              </a:rPr>
              <a:pPr eaLnBrk="1" hangingPunct="1"/>
              <a:t>2</a:t>
            </a:fld>
            <a:endParaRPr lang="en-US" smtClean="0">
              <a:cs typeface="Arial" charset="0"/>
            </a:endParaRPr>
          </a:p>
        </p:txBody>
      </p:sp>
      <p:sp>
        <p:nvSpPr>
          <p:cNvPr id="3075" name="Rectangle 4"/>
          <p:cNvSpPr>
            <a:spLocks noChangeArrowheads="1"/>
          </p:cNvSpPr>
          <p:nvPr/>
        </p:nvSpPr>
        <p:spPr bwMode="auto">
          <a:xfrm>
            <a:off x="3319093" y="76200"/>
            <a:ext cx="250581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Unit Outline</a:t>
            </a:r>
          </a:p>
        </p:txBody>
      </p:sp>
      <p:sp>
        <p:nvSpPr>
          <p:cNvPr id="3076" name="Rectangle 5"/>
          <p:cNvSpPr>
            <a:spLocks noChangeArrowheads="1"/>
          </p:cNvSpPr>
          <p:nvPr/>
        </p:nvSpPr>
        <p:spPr bwMode="auto">
          <a:xfrm>
            <a:off x="457200" y="1524000"/>
            <a:ext cx="8153400" cy="5386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42900" indent="-342900">
              <a:spcAft>
                <a:spcPts val="12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What is the sun?</a:t>
            </a:r>
          </a:p>
          <a:p>
            <a:pPr marL="342900" indent="-342900">
              <a:spcAft>
                <a:spcPts val="12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Radiation from the sun</a:t>
            </a:r>
          </a:p>
          <a:p>
            <a:pPr marL="342900" indent="-342900">
              <a:spcAft>
                <a:spcPts val="12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Factors affecting solar radiation</a:t>
            </a:r>
          </a:p>
          <a:p>
            <a:pPr marL="800100" lvl="1" indent="-342900">
              <a:spcAft>
                <a:spcPts val="1200"/>
              </a:spcAft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US" sz="2000" b="1" dirty="0"/>
              <a:t>Atmospheric effects</a:t>
            </a:r>
          </a:p>
          <a:p>
            <a:pPr marL="800100" lvl="1" indent="-342900">
              <a:spcAft>
                <a:spcPts val="1200"/>
              </a:spcAft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US" sz="2000" b="1" dirty="0"/>
              <a:t>Solar radiation intensity</a:t>
            </a:r>
          </a:p>
          <a:p>
            <a:pPr marL="800100" lvl="1" indent="-342900">
              <a:spcAft>
                <a:spcPts val="1200"/>
              </a:spcAft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US" sz="2000" b="1" dirty="0"/>
              <a:t>Air mass</a:t>
            </a:r>
          </a:p>
          <a:p>
            <a:pPr marL="800100" lvl="1" indent="-342900">
              <a:spcAft>
                <a:spcPts val="1200"/>
              </a:spcAft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US" sz="2000" b="1" dirty="0"/>
              <a:t>Seasonal </a:t>
            </a:r>
            <a:r>
              <a:rPr lang="en-US" sz="2000" b="1" dirty="0" smtClean="0"/>
              <a:t>variations</a:t>
            </a:r>
          </a:p>
          <a:p>
            <a:pPr marL="342900" indent="-342900">
              <a:spcAft>
                <a:spcPts val="12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400" dirty="0" smtClean="0"/>
              <a:t>Calculating time</a:t>
            </a:r>
          </a:p>
          <a:p>
            <a:pPr marL="342900" indent="-342900">
              <a:spcAft>
                <a:spcPts val="12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400" dirty="0" smtClean="0"/>
              <a:t>Solar angles</a:t>
            </a:r>
          </a:p>
          <a:p>
            <a:pPr marL="342900" indent="-342900">
              <a:spcAft>
                <a:spcPts val="12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400" dirty="0" smtClean="0"/>
              <a:t>Solar irradiation on surfaces</a:t>
            </a:r>
          </a:p>
          <a:p>
            <a:pPr marL="342900" indent="-342900">
              <a:spcAft>
                <a:spcPts val="1200"/>
              </a:spcAft>
              <a:buClr>
                <a:srgbClr val="0070C0"/>
              </a:buClr>
              <a:buFont typeface="Arial" panose="020B0604020202020204" pitchFamily="34" charset="0"/>
              <a:buChar char="•"/>
            </a:pP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316203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85000" lnSpcReduction="20000"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6FDD43B-1078-4579-86F5-C2C7D9EC6CF5}" type="slidenum">
              <a:rPr lang="en-US" altLang="en-US" b="0" smtClean="0"/>
              <a:pPr eaLnBrk="1" hangingPunct="1"/>
              <a:t>20</a:t>
            </a:fld>
            <a:endParaRPr lang="en-US" altLang="en-US" b="0" smtClean="0"/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990600" y="131802"/>
            <a:ext cx="73152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3000" b="1" dirty="0" smtClean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Seasonal Variation of Solar Radiation</a:t>
            </a:r>
            <a:endParaRPr lang="en-US" sz="3000" b="1" dirty="0">
              <a:solidFill>
                <a:schemeClr val="tx2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381000" y="1066800"/>
            <a:ext cx="8424862" cy="2446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eaLnBrk="1" hangingPunct="1"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altLang="en-US" sz="2300" b="0" dirty="0" smtClean="0"/>
              <a:t>The earth rotates around the sun in an elliptical orbit.</a:t>
            </a:r>
          </a:p>
          <a:p>
            <a:pPr marL="342900" indent="-342900" eaLnBrk="1" hangingPunct="1"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altLang="en-US" sz="2300" b="0" dirty="0" smtClean="0"/>
              <a:t>The plane formed by the earth’s rotation around the sun is called the </a:t>
            </a:r>
            <a:r>
              <a:rPr lang="en-US" altLang="en-US" sz="2300" i="1" dirty="0" smtClean="0"/>
              <a:t>ecliptic plane</a:t>
            </a:r>
            <a:r>
              <a:rPr lang="en-US" altLang="en-US" sz="2300" b="0" dirty="0" smtClean="0"/>
              <a:t>.</a:t>
            </a:r>
          </a:p>
          <a:p>
            <a:pPr marL="342900" indent="-342900" eaLnBrk="1" hangingPunct="1"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altLang="en-US" sz="2300" b="0" dirty="0"/>
              <a:t>The earth’s axis is tilted by 23.5° to the ecliptic plane.</a:t>
            </a:r>
          </a:p>
          <a:p>
            <a:pPr marL="342900" indent="-342900" eaLnBrk="1" hangingPunct="1"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altLang="en-US" sz="2300" b="0" dirty="0" smtClean="0"/>
              <a:t>Because of this tilt, the lengths of day and night vary throughout the year.</a:t>
            </a:r>
          </a:p>
        </p:txBody>
      </p:sp>
      <p:pic>
        <p:nvPicPr>
          <p:cNvPr id="7" name="Picture 4" descr="X:\CD Final\rgCD\Virtual CD PVSRG\Final CD\ppt\02\pvs0218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71"/>
          <a:stretch/>
        </p:blipFill>
        <p:spPr bwMode="auto">
          <a:xfrm>
            <a:off x="1211961" y="3592485"/>
            <a:ext cx="6720079" cy="3113115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3647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85000" lnSpcReduction="20000"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6FDD43B-1078-4579-86F5-C2C7D9EC6CF5}" type="slidenum">
              <a:rPr lang="en-US" altLang="en-US" b="0" smtClean="0"/>
              <a:pPr eaLnBrk="1" hangingPunct="1"/>
              <a:t>21</a:t>
            </a:fld>
            <a:endParaRPr lang="en-US" altLang="en-US" b="0" smtClean="0"/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990600" y="131802"/>
            <a:ext cx="73152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3000" b="1" dirty="0" smtClean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Seasonal Variation of Solar Radiation</a:t>
            </a:r>
            <a:endParaRPr lang="en-US" sz="3000" b="1" dirty="0">
              <a:solidFill>
                <a:schemeClr val="tx2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381000" y="1066800"/>
            <a:ext cx="8424862" cy="2369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eaLnBrk="1" hangingPunct="1"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altLang="en-US" sz="2300" b="0" dirty="0" smtClean="0"/>
              <a:t>The point at which the day is shortest in the northern hemisphere is called </a:t>
            </a:r>
            <a:r>
              <a:rPr lang="en-US" altLang="en-US" sz="2300" i="1" dirty="0" smtClean="0"/>
              <a:t>winter solstice</a:t>
            </a:r>
            <a:r>
              <a:rPr lang="en-US" altLang="en-US" sz="2300" b="0" dirty="0" smtClean="0"/>
              <a:t>.</a:t>
            </a:r>
          </a:p>
          <a:p>
            <a:pPr marL="342900" indent="-342900" eaLnBrk="1" hangingPunct="1"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altLang="en-US" sz="2300" b="0" dirty="0"/>
              <a:t>The point at which the day is </a:t>
            </a:r>
            <a:r>
              <a:rPr lang="en-US" altLang="en-US" sz="2300" b="0" dirty="0" smtClean="0"/>
              <a:t>longest in </a:t>
            </a:r>
            <a:r>
              <a:rPr lang="en-US" altLang="en-US" sz="2300" b="0" dirty="0"/>
              <a:t>the northern hemisphere is called </a:t>
            </a:r>
            <a:r>
              <a:rPr lang="en-US" altLang="en-US" sz="2300" i="1" dirty="0" smtClean="0"/>
              <a:t>summer </a:t>
            </a:r>
            <a:r>
              <a:rPr lang="en-US" altLang="en-US" sz="2300" i="1" dirty="0"/>
              <a:t>solstice</a:t>
            </a:r>
            <a:r>
              <a:rPr lang="en-US" altLang="en-US" sz="2300" b="0" dirty="0"/>
              <a:t>.</a:t>
            </a:r>
          </a:p>
          <a:p>
            <a:pPr marL="342900" indent="-342900" eaLnBrk="1" hangingPunct="1"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altLang="en-US" sz="2300" b="0" dirty="0" smtClean="0"/>
              <a:t>The two points at which day and night have equal lengths are called the </a:t>
            </a:r>
            <a:r>
              <a:rPr lang="en-US" altLang="en-US" sz="2300" i="1" dirty="0" smtClean="0"/>
              <a:t>spring equinox</a:t>
            </a:r>
            <a:r>
              <a:rPr lang="en-US" altLang="en-US" sz="2300" b="0" dirty="0" smtClean="0"/>
              <a:t> and </a:t>
            </a:r>
            <a:r>
              <a:rPr lang="en-US" altLang="en-US" sz="2300" i="1" dirty="0" smtClean="0"/>
              <a:t>fall equinox</a:t>
            </a:r>
            <a:r>
              <a:rPr lang="en-US" altLang="en-US" sz="2300" b="0" dirty="0" smtClean="0"/>
              <a:t>.</a:t>
            </a:r>
          </a:p>
        </p:txBody>
      </p:sp>
      <p:pic>
        <p:nvPicPr>
          <p:cNvPr id="7" name="Picture 4" descr="X:\CD Final\rgCD\Virtual CD PVSRG\Final CD\ppt\02\pvs0218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71"/>
          <a:stretch/>
        </p:blipFill>
        <p:spPr bwMode="auto">
          <a:xfrm>
            <a:off x="1211961" y="3592485"/>
            <a:ext cx="6720079" cy="3113115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2092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85000" lnSpcReduction="20000"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6FDD43B-1078-4579-86F5-C2C7D9EC6CF5}" type="slidenum">
              <a:rPr lang="en-US" altLang="en-US" b="0" smtClean="0"/>
              <a:pPr eaLnBrk="1" hangingPunct="1"/>
              <a:t>22</a:t>
            </a:fld>
            <a:endParaRPr lang="en-US" altLang="en-US" b="0" smtClean="0"/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990600" y="131802"/>
            <a:ext cx="73152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3000" b="1" dirty="0" smtClean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Sun’s Declination</a:t>
            </a:r>
            <a:endParaRPr lang="en-US" sz="3000" b="1" dirty="0">
              <a:solidFill>
                <a:schemeClr val="tx2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381000" y="1066800"/>
            <a:ext cx="8424862" cy="2723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eaLnBrk="1" hangingPunct="1"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altLang="en-US" sz="2300" b="0" dirty="0" smtClean="0"/>
              <a:t>The </a:t>
            </a:r>
            <a:r>
              <a:rPr lang="en-US" altLang="en-US" sz="2300" i="1" dirty="0" smtClean="0"/>
              <a:t>equatorial plane</a:t>
            </a:r>
            <a:r>
              <a:rPr lang="en-US" altLang="en-US" sz="2300" b="0" dirty="0" smtClean="0"/>
              <a:t> is the surface cutting through the earth’s equator.</a:t>
            </a:r>
          </a:p>
          <a:p>
            <a:pPr marL="342900" indent="-342900" eaLnBrk="1" hangingPunct="1"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altLang="en-US" sz="2300" i="1" dirty="0"/>
              <a:t>Solar declination</a:t>
            </a:r>
            <a:r>
              <a:rPr lang="en-US" altLang="en-US" sz="2300" b="0" dirty="0"/>
              <a:t> is the angle between the equatorial plane and the rays of the </a:t>
            </a:r>
            <a:r>
              <a:rPr lang="en-US" altLang="en-US" sz="2300" b="0" dirty="0" smtClean="0"/>
              <a:t>sun.</a:t>
            </a:r>
          </a:p>
          <a:p>
            <a:pPr marL="342900" indent="-342900" eaLnBrk="1" hangingPunct="1"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altLang="en-US" sz="2300" b="0" dirty="0"/>
              <a:t>The angle of solar declination changes continuously as Earth orbits the sun, ranging from –23.5° to +23.5° (positive when the </a:t>
            </a:r>
            <a:r>
              <a:rPr lang="en-US" altLang="en-US" sz="2300" b="0" dirty="0" smtClean="0"/>
              <a:t>northern hemisphere </a:t>
            </a:r>
            <a:r>
              <a:rPr lang="en-US" altLang="en-US" sz="2300" b="0" dirty="0"/>
              <a:t>is tilted toward the sun).</a:t>
            </a:r>
            <a:endParaRPr lang="en-US" altLang="en-US" sz="2300" b="0" dirty="0" smtClean="0"/>
          </a:p>
        </p:txBody>
      </p:sp>
      <p:pic>
        <p:nvPicPr>
          <p:cNvPr id="7" name="Picture 5" descr="X:\CD Final\rgCD\Virtual CD PVSRG\Final CD\ppt\02\pvs0219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5"/>
          <a:stretch/>
        </p:blipFill>
        <p:spPr bwMode="auto">
          <a:xfrm>
            <a:off x="1138917" y="3975315"/>
            <a:ext cx="6866167" cy="2806485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3054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85000" lnSpcReduction="20000"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6FDD43B-1078-4579-86F5-C2C7D9EC6CF5}" type="slidenum">
              <a:rPr lang="en-US" altLang="en-US" b="0" smtClean="0"/>
              <a:pPr eaLnBrk="1" hangingPunct="1"/>
              <a:t>23</a:t>
            </a:fld>
            <a:endParaRPr lang="en-US" altLang="en-US" b="0" smtClean="0"/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990600" y="131802"/>
            <a:ext cx="73152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3000" b="1" dirty="0" smtClean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Summer Solstice</a:t>
            </a:r>
            <a:endParaRPr lang="en-US" sz="3000" b="1" dirty="0">
              <a:solidFill>
                <a:schemeClr val="tx2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381000" y="1066800"/>
            <a:ext cx="8424862" cy="1661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eaLnBrk="1" hangingPunct="1"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altLang="en-US" sz="2300" b="0" dirty="0" smtClean="0"/>
              <a:t>At summer solstice, the sun’s rays are perpendicular to the tropic of cancer.</a:t>
            </a:r>
          </a:p>
          <a:p>
            <a:pPr marL="342900" indent="-342900" eaLnBrk="1" hangingPunct="1"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altLang="en-US" sz="2300" b="0" dirty="0" smtClean="0"/>
              <a:t>Daytime is longest in the northern hemisphere.</a:t>
            </a:r>
          </a:p>
          <a:p>
            <a:pPr marL="342900" indent="-342900" eaLnBrk="1" hangingPunct="1"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altLang="en-US" sz="2300" b="0" dirty="0" smtClean="0"/>
              <a:t>Daytime is shortest in the southern hemisphere.</a:t>
            </a:r>
          </a:p>
        </p:txBody>
      </p:sp>
      <p:pic>
        <p:nvPicPr>
          <p:cNvPr id="12292" name="Picture 4" descr="http://www.drikpanchang.com/images/seasons/astro-event/full/northern_solstic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300" y="2819400"/>
            <a:ext cx="5867400" cy="3852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6851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85000" lnSpcReduction="20000"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6FDD43B-1078-4579-86F5-C2C7D9EC6CF5}" type="slidenum">
              <a:rPr lang="en-US" altLang="en-US" b="0" smtClean="0"/>
              <a:pPr eaLnBrk="1" hangingPunct="1"/>
              <a:t>24</a:t>
            </a:fld>
            <a:endParaRPr lang="en-US" altLang="en-US" b="0" smtClean="0"/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990600" y="131802"/>
            <a:ext cx="73152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3000" b="1" dirty="0" smtClean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Winter Solstice</a:t>
            </a:r>
            <a:endParaRPr lang="en-US" sz="3000" b="1" dirty="0">
              <a:solidFill>
                <a:schemeClr val="tx2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20482" name="Picture 2" descr="http://www.drikpanchang.com/images/seasons/astro-event/full/southern_solstic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5920" y="2862300"/>
            <a:ext cx="5852160" cy="384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381000" y="1066800"/>
            <a:ext cx="8424862" cy="1661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eaLnBrk="1" hangingPunct="1"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altLang="en-US" sz="2300" b="0" dirty="0" smtClean="0"/>
              <a:t>At winter solstice, the sun’s rays are perpendicular to the tropic of </a:t>
            </a:r>
            <a:r>
              <a:rPr lang="en-US" altLang="en-US" sz="2300" b="0" dirty="0" err="1" smtClean="0"/>
              <a:t>capricorn</a:t>
            </a:r>
            <a:r>
              <a:rPr lang="en-US" altLang="en-US" sz="2300" b="0" dirty="0" smtClean="0"/>
              <a:t>.</a:t>
            </a:r>
          </a:p>
          <a:p>
            <a:pPr marL="342900" indent="-342900" eaLnBrk="1" hangingPunct="1"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altLang="en-US" sz="2300" b="0" dirty="0" smtClean="0"/>
              <a:t>Daytime is shortest in the northern hemisphere.</a:t>
            </a:r>
          </a:p>
          <a:p>
            <a:pPr marL="342900" indent="-342900" eaLnBrk="1" hangingPunct="1"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altLang="en-US" sz="2300" b="0" dirty="0" smtClean="0"/>
              <a:t>Daytime is longest in the southern hemisphere.</a:t>
            </a:r>
          </a:p>
        </p:txBody>
      </p:sp>
    </p:spTree>
    <p:extLst>
      <p:ext uri="{BB962C8B-B14F-4D97-AF65-F5344CB8AC3E}">
        <p14:creationId xmlns:p14="http://schemas.microsoft.com/office/powerpoint/2010/main" val="627162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85000" lnSpcReduction="20000"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6FDD43B-1078-4579-86F5-C2C7D9EC6CF5}" type="slidenum">
              <a:rPr lang="en-US" altLang="en-US" b="0" smtClean="0"/>
              <a:pPr eaLnBrk="1" hangingPunct="1"/>
              <a:t>25</a:t>
            </a:fld>
            <a:endParaRPr lang="en-US" altLang="en-US" b="0" smtClean="0"/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990600" y="131802"/>
            <a:ext cx="73152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3000" b="1" dirty="0" smtClean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Spring and Fall Equinoxes</a:t>
            </a:r>
            <a:endParaRPr lang="en-US" sz="3000" b="1" dirty="0">
              <a:solidFill>
                <a:schemeClr val="tx2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21506" name="Picture 2" descr="http://www.drikpanchang.com/images/seasons/astro-event/full/equinox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5920" y="2786103"/>
            <a:ext cx="5852160" cy="3843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381000" y="1066800"/>
            <a:ext cx="8424862" cy="123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eaLnBrk="1" hangingPunct="1"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altLang="en-US" sz="2300" b="0" dirty="0" smtClean="0"/>
              <a:t>At spring and fall equinoxes, the sun’s rays are perpendicular to the equator.</a:t>
            </a:r>
          </a:p>
          <a:p>
            <a:pPr marL="342900" indent="-342900" eaLnBrk="1" hangingPunct="1"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altLang="en-US" sz="2300" b="0" dirty="0" smtClean="0"/>
              <a:t>Day and night have equal lengths.</a:t>
            </a:r>
          </a:p>
        </p:txBody>
      </p:sp>
    </p:spTree>
    <p:extLst>
      <p:ext uri="{BB962C8B-B14F-4D97-AF65-F5344CB8AC3E}">
        <p14:creationId xmlns:p14="http://schemas.microsoft.com/office/powerpoint/2010/main" val="1894981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85000" lnSpcReduction="20000"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2DA224C-CE35-48F6-A318-568368EF8E6F}" type="slidenum">
              <a:rPr lang="ar-SA" smtClean="0">
                <a:cs typeface="Arial" charset="0"/>
              </a:rPr>
              <a:pPr eaLnBrk="1" hangingPunct="1"/>
              <a:t>26</a:t>
            </a:fld>
            <a:endParaRPr lang="en-US" smtClean="0">
              <a:cs typeface="Arial" charset="0"/>
            </a:endParaRPr>
          </a:p>
        </p:txBody>
      </p:sp>
      <p:sp>
        <p:nvSpPr>
          <p:cNvPr id="3075" name="Rectangle 4"/>
          <p:cNvSpPr>
            <a:spLocks noChangeArrowheads="1"/>
          </p:cNvSpPr>
          <p:nvPr/>
        </p:nvSpPr>
        <p:spPr bwMode="auto">
          <a:xfrm>
            <a:off x="3319093" y="76200"/>
            <a:ext cx="250581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Unit Outline</a:t>
            </a:r>
          </a:p>
        </p:txBody>
      </p:sp>
      <p:sp>
        <p:nvSpPr>
          <p:cNvPr id="3076" name="Rectangle 5"/>
          <p:cNvSpPr>
            <a:spLocks noChangeArrowheads="1"/>
          </p:cNvSpPr>
          <p:nvPr/>
        </p:nvSpPr>
        <p:spPr bwMode="auto">
          <a:xfrm>
            <a:off x="457200" y="1524000"/>
            <a:ext cx="8153400" cy="5909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42900" indent="-342900">
              <a:spcAft>
                <a:spcPts val="12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What is the sun?</a:t>
            </a:r>
          </a:p>
          <a:p>
            <a:pPr marL="342900" indent="-342900">
              <a:spcAft>
                <a:spcPts val="12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Radiation from the sun</a:t>
            </a:r>
          </a:p>
          <a:p>
            <a:pPr marL="342900" indent="-342900">
              <a:spcAft>
                <a:spcPts val="12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Factors affecting solar radiation</a:t>
            </a:r>
          </a:p>
          <a:p>
            <a:pPr marL="800100" lvl="1" indent="-342900">
              <a:spcAft>
                <a:spcPts val="1200"/>
              </a:spcAft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US" sz="2000" b="1" dirty="0"/>
              <a:t>Atmospheric effects</a:t>
            </a:r>
          </a:p>
          <a:p>
            <a:pPr marL="800100" lvl="1" indent="-342900">
              <a:spcAft>
                <a:spcPts val="1200"/>
              </a:spcAft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US" sz="2000" b="1" dirty="0"/>
              <a:t>Solar radiation intensity</a:t>
            </a:r>
          </a:p>
          <a:p>
            <a:pPr marL="800100" lvl="1" indent="-342900">
              <a:spcAft>
                <a:spcPts val="1200"/>
              </a:spcAft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US" sz="2000" b="1" dirty="0"/>
              <a:t>Air mass</a:t>
            </a:r>
          </a:p>
          <a:p>
            <a:pPr marL="800100" lvl="1" indent="-342900">
              <a:spcAft>
                <a:spcPts val="1200"/>
              </a:spcAft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US" sz="2000" b="1" dirty="0"/>
              <a:t>Seasonal </a:t>
            </a:r>
            <a:r>
              <a:rPr lang="en-US" sz="2000" b="1" dirty="0" smtClean="0"/>
              <a:t>variations</a:t>
            </a:r>
          </a:p>
          <a:p>
            <a:pPr marL="342900" indent="-342900">
              <a:spcAft>
                <a:spcPts val="12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400" dirty="0" smtClean="0"/>
              <a:t>Calculating time</a:t>
            </a:r>
          </a:p>
          <a:p>
            <a:pPr marL="342900" indent="-342900">
              <a:spcAft>
                <a:spcPts val="12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400" dirty="0" smtClean="0"/>
              <a:t>Solar angles</a:t>
            </a:r>
          </a:p>
          <a:p>
            <a:pPr marL="342900" indent="-342900">
              <a:spcAft>
                <a:spcPts val="12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Solar irradiation on surfaces</a:t>
            </a:r>
          </a:p>
          <a:p>
            <a:pPr marL="342900" indent="-342900">
              <a:spcAft>
                <a:spcPts val="12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342900" indent="-342900">
              <a:spcAft>
                <a:spcPts val="1200"/>
              </a:spcAft>
              <a:buClr>
                <a:srgbClr val="0070C0"/>
              </a:buClr>
              <a:buFont typeface="Arial" panose="020B0604020202020204" pitchFamily="34" charset="0"/>
              <a:buChar char="•"/>
            </a:pP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775215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307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307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307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307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85000" lnSpcReduction="20000"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6FDD43B-1078-4579-86F5-C2C7D9EC6CF5}" type="slidenum">
              <a:rPr lang="en-US" altLang="en-US" b="0" smtClean="0"/>
              <a:pPr eaLnBrk="1" hangingPunct="1"/>
              <a:t>27</a:t>
            </a:fld>
            <a:endParaRPr lang="en-US" altLang="en-US" b="0" smtClean="0"/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990600" y="131802"/>
            <a:ext cx="73152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3000" b="1" dirty="0" smtClean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Lines of Longitude</a:t>
            </a:r>
            <a:endParaRPr lang="en-US" sz="3000" b="1" dirty="0">
              <a:solidFill>
                <a:schemeClr val="tx2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381000" y="1143000"/>
            <a:ext cx="4648200" cy="6032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>
              <a:spcAft>
                <a:spcPts val="12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400" i="1" dirty="0" smtClean="0"/>
              <a:t>Lines of longitude</a:t>
            </a:r>
            <a:r>
              <a:rPr lang="en-US" sz="2400" b="0" dirty="0" smtClean="0"/>
              <a:t> start at the north pole and end at the south pole.</a:t>
            </a:r>
          </a:p>
          <a:p>
            <a:pPr marL="342900" indent="-342900">
              <a:spcAft>
                <a:spcPts val="12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400" b="0" dirty="0" smtClean="0"/>
              <a:t>Lines of longitude are also called </a:t>
            </a:r>
            <a:r>
              <a:rPr lang="en-US" sz="2400" i="1" dirty="0" smtClean="0"/>
              <a:t>meridians</a:t>
            </a:r>
            <a:r>
              <a:rPr lang="en-US" sz="2400" b="0" dirty="0" smtClean="0"/>
              <a:t>.</a:t>
            </a:r>
          </a:p>
          <a:p>
            <a:pPr marL="342900" indent="-342900">
              <a:spcAft>
                <a:spcPts val="12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400" b="0" dirty="0" smtClean="0"/>
              <a:t>There are 360 meridians, one for each degree.</a:t>
            </a:r>
          </a:p>
          <a:p>
            <a:pPr marL="342900" indent="-342900">
              <a:spcAft>
                <a:spcPts val="12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400" b="0" dirty="0" smtClean="0"/>
              <a:t>The meridian passing through Greenwich is called the prime meridian, and it is given the value of 0°.</a:t>
            </a:r>
          </a:p>
          <a:p>
            <a:pPr marL="342900" indent="-342900">
              <a:spcAft>
                <a:spcPts val="12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400" b="0" dirty="0" smtClean="0"/>
              <a:t>Riyadh is approximately 46</a:t>
            </a:r>
            <a:r>
              <a:rPr lang="en-US" sz="2400" b="0" dirty="0"/>
              <a:t>°</a:t>
            </a:r>
            <a:r>
              <a:rPr lang="en-US" sz="2400" b="0" dirty="0" smtClean="0"/>
              <a:t> east of the prime meridian.</a:t>
            </a:r>
          </a:p>
          <a:p>
            <a:pPr>
              <a:spcAft>
                <a:spcPts val="1200"/>
              </a:spcAft>
            </a:pPr>
            <a:endParaRPr lang="en-US" sz="2400" b="0" dirty="0" smtClean="0"/>
          </a:p>
        </p:txBody>
      </p:sp>
      <p:pic>
        <p:nvPicPr>
          <p:cNvPr id="1026" name="Picture 2" descr="http://cf.ydcdn.net/1.0.1.13/images/main/prime%20meridian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22"/>
          <a:stretch/>
        </p:blipFill>
        <p:spPr bwMode="auto">
          <a:xfrm>
            <a:off x="5257800" y="1841697"/>
            <a:ext cx="3743325" cy="4047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5605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85000" lnSpcReduction="20000"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6FDD43B-1078-4579-86F5-C2C7D9EC6CF5}" type="slidenum">
              <a:rPr lang="en-US" altLang="en-US" b="0" smtClean="0"/>
              <a:pPr eaLnBrk="1" hangingPunct="1"/>
              <a:t>28</a:t>
            </a:fld>
            <a:endParaRPr lang="en-US" altLang="en-US" b="0" smtClean="0"/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990600" y="131802"/>
            <a:ext cx="73152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3000" b="1" dirty="0" smtClean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Lines of Longitude</a:t>
            </a:r>
            <a:endParaRPr lang="en-US" sz="3000" b="1" dirty="0">
              <a:solidFill>
                <a:schemeClr val="tx2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381000" y="1066800"/>
            <a:ext cx="4876800" cy="4985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>
              <a:spcAft>
                <a:spcPts val="12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400" b="0" dirty="0" smtClean="0"/>
              <a:t>As the earth turns once around its axis, it passes through 360 meridians.</a:t>
            </a:r>
          </a:p>
          <a:p>
            <a:pPr marL="342900" indent="-342900">
              <a:spcAft>
                <a:spcPts val="12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400" b="0" dirty="0" smtClean="0"/>
              <a:t>Moving from one meridian to the next takes 4 minutes.</a:t>
            </a:r>
          </a:p>
          <a:p>
            <a:pPr marL="342900" indent="-342900">
              <a:spcAft>
                <a:spcPts val="12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400" b="0" dirty="0" smtClean="0"/>
              <a:t>15 degrees of longitude correspond to 1 hour.</a:t>
            </a:r>
          </a:p>
          <a:p>
            <a:pPr marL="342900" indent="-342900">
              <a:spcAft>
                <a:spcPts val="12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400" dirty="0" smtClean="0"/>
              <a:t>Example</a:t>
            </a:r>
            <a:r>
              <a:rPr lang="en-US" sz="2400" b="0" dirty="0" smtClean="0"/>
              <a:t>: If the time in Greenwich is 10:00, the time in a city 30</a:t>
            </a:r>
            <a:r>
              <a:rPr lang="en-US" sz="2400" b="0" dirty="0"/>
              <a:t>°</a:t>
            </a:r>
            <a:r>
              <a:rPr lang="en-US" sz="2400" b="0" dirty="0" smtClean="0"/>
              <a:t> east will be 12:00, and the time in a city 45</a:t>
            </a:r>
            <a:r>
              <a:rPr lang="en-US" sz="2400" b="0" dirty="0"/>
              <a:t>°</a:t>
            </a:r>
            <a:r>
              <a:rPr lang="en-US" sz="2400" b="0" dirty="0" smtClean="0"/>
              <a:t> west will be 7:00.</a:t>
            </a:r>
          </a:p>
        </p:txBody>
      </p:sp>
      <p:pic>
        <p:nvPicPr>
          <p:cNvPr id="1026" name="Picture 2" descr="http://cf.ydcdn.net/1.0.1.13/images/main/prime%20meridian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22"/>
          <a:stretch/>
        </p:blipFill>
        <p:spPr bwMode="auto">
          <a:xfrm>
            <a:off x="5257800" y="1841697"/>
            <a:ext cx="3743325" cy="4047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533400" y="6243935"/>
            <a:ext cx="7086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Aft>
                <a:spcPts val="1200"/>
              </a:spcAft>
              <a:buClr>
                <a:srgbClr val="C00000"/>
              </a:buClr>
            </a:pPr>
            <a:r>
              <a:rPr lang="en-US" sz="2400" dirty="0" smtClean="0">
                <a:solidFill>
                  <a:srgbClr val="C00000"/>
                </a:solidFill>
              </a:rPr>
              <a:t>What about the time in locations between?</a:t>
            </a:r>
          </a:p>
        </p:txBody>
      </p:sp>
    </p:spTree>
    <p:extLst>
      <p:ext uri="{BB962C8B-B14F-4D97-AF65-F5344CB8AC3E}">
        <p14:creationId xmlns:p14="http://schemas.microsoft.com/office/powerpoint/2010/main" val="877742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85000" lnSpcReduction="20000"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6FDD43B-1078-4579-86F5-C2C7D9EC6CF5}" type="slidenum">
              <a:rPr lang="en-US" altLang="en-US" b="0" smtClean="0"/>
              <a:pPr eaLnBrk="1" hangingPunct="1"/>
              <a:t>29</a:t>
            </a:fld>
            <a:endParaRPr lang="en-US" altLang="en-US" b="0" smtClean="0"/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990600" y="131802"/>
            <a:ext cx="73152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3000" b="1" dirty="0" smtClean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Standard Time</a:t>
            </a:r>
            <a:endParaRPr lang="en-US" sz="3000" b="1" dirty="0">
              <a:solidFill>
                <a:schemeClr val="tx2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381000" y="962561"/>
            <a:ext cx="8424862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000" b="0" dirty="0" smtClean="0"/>
              <a:t>To simplify calculation of time and avoid an infinite number of times throughout the world, Standard Time was introduced</a:t>
            </a:r>
          </a:p>
          <a:p>
            <a:pPr marL="342900" indent="-34290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000" b="0" dirty="0"/>
              <a:t>Clocks are </a:t>
            </a:r>
            <a:r>
              <a:rPr lang="en-US" sz="2000" b="0" dirty="0" smtClean="0"/>
              <a:t>usually set </a:t>
            </a:r>
            <a:r>
              <a:rPr lang="en-US" sz="2000" b="0" dirty="0"/>
              <a:t>for the same reading throughout a zone covering </a:t>
            </a:r>
            <a:r>
              <a:rPr lang="en-US" sz="2000" b="0" dirty="0" smtClean="0"/>
              <a:t>approximately 15° of </a:t>
            </a:r>
            <a:r>
              <a:rPr lang="en-US" sz="2000" b="0" dirty="0"/>
              <a:t>longitude</a:t>
            </a:r>
            <a:endParaRPr lang="en-US" sz="2000" b="0" dirty="0" smtClean="0"/>
          </a:p>
        </p:txBody>
      </p:sp>
      <p:pic>
        <p:nvPicPr>
          <p:cNvPr id="8" name="Picture 6" descr="http://alien-homepage.de/weather_start/current_site_template_%20expl_english/weathersite%20general%20template/images/timezones/gif/large_images/all/timezones_tex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329" y="2380997"/>
            <a:ext cx="8211343" cy="4477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7354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85000" lnSpcReduction="20000"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6FDD43B-1078-4579-86F5-C2C7D9EC6CF5}" type="slidenum">
              <a:rPr lang="en-US" altLang="en-US" b="0" smtClean="0"/>
              <a:pPr eaLnBrk="1" hangingPunct="1"/>
              <a:t>3</a:t>
            </a:fld>
            <a:endParaRPr lang="en-US" altLang="en-US" b="0" smtClean="0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820373" y="76200"/>
            <a:ext cx="550325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What is the Sun?</a:t>
            </a:r>
            <a:endParaRPr lang="en-US" sz="3200" b="1" dirty="0">
              <a:solidFill>
                <a:schemeClr val="tx2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304800" y="1143000"/>
            <a:ext cx="4419600" cy="535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eaLnBrk="1" hangingPunct="1"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altLang="en-US" sz="2300" b="0" dirty="0" smtClean="0"/>
              <a:t>The </a:t>
            </a:r>
            <a:r>
              <a:rPr lang="en-US" altLang="en-US" sz="2300" b="0" dirty="0"/>
              <a:t>sun is a gaseous body composed mostly of </a:t>
            </a:r>
            <a:r>
              <a:rPr lang="en-US" altLang="en-US" sz="2300" b="0" dirty="0" smtClean="0"/>
              <a:t>hydrogen and some helium.</a:t>
            </a:r>
          </a:p>
          <a:p>
            <a:pPr marL="342900" indent="-342900" eaLnBrk="1" hangingPunct="1"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altLang="en-US" sz="2300" b="0" dirty="0" smtClean="0"/>
              <a:t>The huge gravitational force causes </a:t>
            </a:r>
            <a:r>
              <a:rPr lang="en-US" altLang="en-US" sz="2300" b="0" dirty="0"/>
              <a:t>intense pressure and </a:t>
            </a:r>
            <a:r>
              <a:rPr lang="en-US" altLang="en-US" sz="2300" b="0" dirty="0" smtClean="0"/>
              <a:t>temperature at </a:t>
            </a:r>
            <a:r>
              <a:rPr lang="en-US" altLang="en-US" sz="2300" b="0" dirty="0"/>
              <a:t>the </a:t>
            </a:r>
            <a:r>
              <a:rPr lang="en-US" altLang="en-US" sz="2300" b="0" dirty="0" smtClean="0"/>
              <a:t>core.</a:t>
            </a:r>
          </a:p>
          <a:p>
            <a:pPr marL="342900" indent="-342900" eaLnBrk="1" hangingPunct="1"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altLang="en-US" sz="2300" b="0" dirty="0" smtClean="0"/>
              <a:t>These conditions initiate </a:t>
            </a:r>
            <a:r>
              <a:rPr lang="en-US" altLang="en-US" sz="2300" b="0" dirty="0"/>
              <a:t>nuclear fusion reactions. </a:t>
            </a:r>
            <a:endParaRPr lang="en-US" altLang="en-US" sz="2300" b="0" dirty="0" smtClean="0"/>
          </a:p>
          <a:p>
            <a:pPr marL="342900" indent="-342900" eaLnBrk="1" hangingPunct="1"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altLang="en-US" sz="2300" b="0" dirty="0" smtClean="0"/>
              <a:t>The </a:t>
            </a:r>
            <a:r>
              <a:rPr lang="en-US" altLang="en-US" sz="2300" b="0" dirty="0"/>
              <a:t>sun fuses hydrogen into helium at its core and the resulting energy radiates outward. </a:t>
            </a:r>
            <a:endParaRPr lang="en-US" altLang="en-US" sz="2300" b="0" dirty="0" smtClean="0"/>
          </a:p>
          <a:p>
            <a:pPr marL="342900" indent="-342900" eaLnBrk="1" hangingPunct="1"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altLang="en-US" sz="2300" b="0" dirty="0" smtClean="0"/>
              <a:t>Energy is </a:t>
            </a:r>
            <a:r>
              <a:rPr lang="en-US" altLang="en-US" sz="2300" b="0" dirty="0" err="1" smtClean="0"/>
              <a:t>convected</a:t>
            </a:r>
            <a:r>
              <a:rPr lang="en-US" altLang="en-US" sz="2300" b="0" dirty="0" smtClean="0"/>
              <a:t> to </a:t>
            </a:r>
            <a:r>
              <a:rPr lang="en-US" altLang="en-US" sz="2300" b="0" dirty="0"/>
              <a:t>the </a:t>
            </a:r>
            <a:r>
              <a:rPr lang="en-US" altLang="en-US" sz="2300" b="0" dirty="0" smtClean="0"/>
              <a:t>photosphere</a:t>
            </a:r>
          </a:p>
        </p:txBody>
      </p:sp>
      <p:pic>
        <p:nvPicPr>
          <p:cNvPr id="1026" name="Picture 2" descr="http://astrobob.areavoices.com/astrobob/images/Sun_cutaway_NAS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1" y="1371600"/>
            <a:ext cx="4190999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6294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85000" lnSpcReduction="20000"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6FDD43B-1078-4579-86F5-C2C7D9EC6CF5}" type="slidenum">
              <a:rPr lang="en-US" altLang="en-US" b="0" smtClean="0"/>
              <a:pPr eaLnBrk="1" hangingPunct="1"/>
              <a:t>30</a:t>
            </a:fld>
            <a:endParaRPr lang="en-US" altLang="en-US" b="0" smtClean="0"/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990600" y="131802"/>
            <a:ext cx="73152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3000" b="1" dirty="0" smtClean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Standard Time</a:t>
            </a:r>
            <a:endParaRPr lang="en-US" sz="3000" b="1" dirty="0">
              <a:solidFill>
                <a:schemeClr val="tx2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381000" y="1143000"/>
            <a:ext cx="842486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0" dirty="0"/>
              <a:t>The </a:t>
            </a:r>
            <a:r>
              <a:rPr lang="en-US" sz="2400" b="0" dirty="0" smtClean="0"/>
              <a:t>time at the center of the </a:t>
            </a:r>
            <a:r>
              <a:rPr lang="en-US" sz="2400" b="0" dirty="0"/>
              <a:t>zone is called </a:t>
            </a:r>
            <a:r>
              <a:rPr lang="en-US" sz="2400" i="1" dirty="0" smtClean="0"/>
              <a:t>standard time</a:t>
            </a:r>
            <a:r>
              <a:rPr lang="en-US" sz="2400" b="0" dirty="0" smtClean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0" dirty="0" smtClean="0"/>
              <a:t>Zones are 15° apart</a:t>
            </a:r>
          </a:p>
        </p:txBody>
      </p:sp>
      <p:pic>
        <p:nvPicPr>
          <p:cNvPr id="4102" name="Picture 6" descr="http://alien-homepage.de/weather_start/current_site_template_%20expl_english/weathersite%20general%20template/images/timezones/gif/large_images/all/timezones_tex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857" y="2141675"/>
            <a:ext cx="8650287" cy="471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3962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85000" lnSpcReduction="20000"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6FDD43B-1078-4579-86F5-C2C7D9EC6CF5}" type="slidenum">
              <a:rPr lang="en-US" altLang="en-US" b="0" smtClean="0"/>
              <a:pPr eaLnBrk="1" hangingPunct="1"/>
              <a:t>31</a:t>
            </a:fld>
            <a:endParaRPr lang="en-US" altLang="en-US" b="0" smtClean="0"/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990600" y="131802"/>
            <a:ext cx="7315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Solar Time</a:t>
            </a:r>
            <a:endParaRPr lang="en-US" sz="2800" b="1" dirty="0">
              <a:solidFill>
                <a:schemeClr val="tx2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304800" y="1323707"/>
            <a:ext cx="8534400" cy="2923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>
              <a:spcAft>
                <a:spcPts val="12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400" b="0" dirty="0"/>
              <a:t>Solar time is the time used in </a:t>
            </a:r>
            <a:r>
              <a:rPr lang="en-US" sz="2400" b="0" dirty="0" smtClean="0"/>
              <a:t>calculating the sun’s position.</a:t>
            </a:r>
          </a:p>
          <a:p>
            <a:pPr marL="342900" indent="-342900">
              <a:spcAft>
                <a:spcPts val="12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400" b="0" dirty="0" smtClean="0"/>
              <a:t>Solar time does not coincide with standard time.</a:t>
            </a:r>
          </a:p>
          <a:p>
            <a:pPr marL="342900" indent="-342900">
              <a:spcAft>
                <a:spcPts val="12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400" b="0" dirty="0" smtClean="0"/>
              <a:t>In solar time, 12:00 always represents the time when the sun is exactly halfway through the sky.</a:t>
            </a:r>
          </a:p>
          <a:p>
            <a:pPr marL="342900" indent="-342900">
              <a:spcAft>
                <a:spcPts val="12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400" b="0" dirty="0" smtClean="0"/>
              <a:t>This time is called </a:t>
            </a:r>
            <a:r>
              <a:rPr lang="en-US" sz="2400" i="1" dirty="0" smtClean="0"/>
              <a:t>solar noon</a:t>
            </a:r>
            <a:r>
              <a:rPr lang="en-US" sz="2400" b="0" dirty="0" smtClean="0"/>
              <a:t>.</a:t>
            </a:r>
          </a:p>
          <a:p>
            <a:pPr marL="342900" indent="-342900">
              <a:spcAft>
                <a:spcPts val="12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400" b="0" dirty="0" smtClean="0"/>
              <a:t>The time of </a:t>
            </a:r>
            <a:r>
              <a:rPr lang="en-US" sz="2400" b="0" dirty="0" err="1" smtClean="0"/>
              <a:t>Dhuhr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Athan</a:t>
            </a:r>
            <a:r>
              <a:rPr lang="en-US" sz="2400" b="0" dirty="0" smtClean="0"/>
              <a:t> is solar noon.</a:t>
            </a:r>
          </a:p>
        </p:txBody>
      </p:sp>
    </p:spTree>
    <p:extLst>
      <p:ext uri="{BB962C8B-B14F-4D97-AF65-F5344CB8AC3E}">
        <p14:creationId xmlns:p14="http://schemas.microsoft.com/office/powerpoint/2010/main" val="2096518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85000" lnSpcReduction="20000"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6FDD43B-1078-4579-86F5-C2C7D9EC6CF5}" type="slidenum">
              <a:rPr lang="en-US" altLang="en-US" b="0" smtClean="0"/>
              <a:pPr eaLnBrk="1" hangingPunct="1"/>
              <a:t>32</a:t>
            </a:fld>
            <a:endParaRPr lang="en-US" altLang="en-US" b="0" smtClean="0"/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990600" y="131802"/>
            <a:ext cx="7315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Solar Time</a:t>
            </a:r>
            <a:endParaRPr lang="en-US" sz="2800" b="1" dirty="0">
              <a:solidFill>
                <a:schemeClr val="tx2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304800" y="1323707"/>
            <a:ext cx="8534400" cy="2831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>
              <a:spcAft>
                <a:spcPts val="12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400" b="0" dirty="0" smtClean="0"/>
              <a:t>It </a:t>
            </a:r>
            <a:r>
              <a:rPr lang="en-US" sz="2400" b="0" dirty="0"/>
              <a:t>is necessary to convert standard time to solar time by </a:t>
            </a:r>
            <a:r>
              <a:rPr lang="en-US" sz="2400" b="0" dirty="0" smtClean="0"/>
              <a:t>applying two corrections</a:t>
            </a:r>
          </a:p>
          <a:p>
            <a:pPr marL="1200150" lvl="1" indent="-457200">
              <a:spcAft>
                <a:spcPts val="1200"/>
              </a:spcAft>
              <a:buFont typeface="+mj-lt"/>
              <a:buAutoNum type="arabicPeriod"/>
            </a:pPr>
            <a:r>
              <a:rPr lang="en-US" sz="2200" b="0" dirty="0" smtClean="0"/>
              <a:t>Constant </a:t>
            </a:r>
            <a:r>
              <a:rPr lang="en-US" sz="2200" b="0" dirty="0"/>
              <a:t>correction for the difference in longitude </a:t>
            </a:r>
            <a:r>
              <a:rPr lang="en-US" sz="2200" b="0" dirty="0" smtClean="0"/>
              <a:t>between the </a:t>
            </a:r>
            <a:r>
              <a:rPr lang="en-US" sz="2200" b="0" dirty="0"/>
              <a:t>observer’s meridian (longitude) and the meridian on which the local standard time </a:t>
            </a:r>
            <a:r>
              <a:rPr lang="en-US" sz="2200" b="0" dirty="0" smtClean="0"/>
              <a:t>is based</a:t>
            </a:r>
          </a:p>
          <a:p>
            <a:pPr marL="1200150" lvl="1" indent="-457200">
              <a:spcAft>
                <a:spcPts val="1200"/>
              </a:spcAft>
              <a:buFont typeface="+mj-lt"/>
              <a:buAutoNum type="arabicPeriod"/>
            </a:pPr>
            <a:r>
              <a:rPr lang="en-US" sz="2200" b="0" dirty="0" smtClean="0"/>
              <a:t>Equation </a:t>
            </a:r>
            <a:r>
              <a:rPr lang="en-US" sz="2200" b="0" dirty="0"/>
              <a:t>of time, which takes into account the </a:t>
            </a:r>
            <a:r>
              <a:rPr lang="en-US" sz="2200" b="0" dirty="0" smtClean="0"/>
              <a:t>changes in </a:t>
            </a:r>
            <a:r>
              <a:rPr lang="en-US" sz="2200" b="0" dirty="0"/>
              <a:t>the earth’s rate of </a:t>
            </a:r>
            <a:r>
              <a:rPr lang="en-US" sz="2200" b="0" dirty="0" smtClean="0"/>
              <a:t>rotation</a:t>
            </a:r>
          </a:p>
        </p:txBody>
      </p:sp>
    </p:spTree>
    <p:extLst>
      <p:ext uri="{BB962C8B-B14F-4D97-AF65-F5344CB8AC3E}">
        <p14:creationId xmlns:p14="http://schemas.microsoft.com/office/powerpoint/2010/main" val="1742487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85000" lnSpcReduction="20000"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6FDD43B-1078-4579-86F5-C2C7D9EC6CF5}" type="slidenum">
              <a:rPr lang="en-US" altLang="en-US" b="0" smtClean="0"/>
              <a:pPr eaLnBrk="1" hangingPunct="1"/>
              <a:t>33</a:t>
            </a:fld>
            <a:endParaRPr lang="en-US" altLang="en-US" b="0" smtClean="0"/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990600" y="131802"/>
            <a:ext cx="7315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Conversion from Standard Time to Solar Time</a:t>
            </a:r>
            <a:endParaRPr lang="en-US" sz="2400" b="1" dirty="0">
              <a:solidFill>
                <a:schemeClr val="tx2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381000" y="1323707"/>
            <a:ext cx="84248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>
              <a:spcAft>
                <a:spcPts val="12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400" b="0" dirty="0" smtClean="0"/>
              <a:t>Local solar time at a given location is denoted by LST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320040" y="2124670"/>
            <a:ext cx="8823960" cy="1990130"/>
            <a:chOff x="320040" y="2209800"/>
            <a:chExt cx="8823960" cy="1990130"/>
          </a:xfrm>
        </p:grpSpPr>
        <p:pic>
          <p:nvPicPr>
            <p:cNvPr id="5123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040" y="2209800"/>
              <a:ext cx="8503920" cy="557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ight Brace 1"/>
            <p:cNvSpPr/>
            <p:nvPr/>
          </p:nvSpPr>
          <p:spPr>
            <a:xfrm rot="5400000">
              <a:off x="5834587" y="1547783"/>
              <a:ext cx="533400" cy="2971800"/>
            </a:xfrm>
            <a:prstGeom prst="rightBrace">
              <a:avLst>
                <a:gd name="adj1" fmla="val 44653"/>
                <a:gd name="adj2" fmla="val 50522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5181600" y="3316069"/>
              <a:ext cx="1828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Correction for</a:t>
              </a:r>
            </a:p>
            <a:p>
              <a:pPr algn="ctr"/>
              <a:r>
                <a:rPr lang="en-US" b="1" dirty="0" smtClean="0"/>
                <a:t>Longitude</a:t>
              </a:r>
              <a:endParaRPr lang="en-US" b="1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315200" y="3276600"/>
              <a:ext cx="18288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Correction for</a:t>
              </a:r>
            </a:p>
            <a:p>
              <a:pPr algn="ctr"/>
              <a:r>
                <a:rPr lang="en-US" b="1" dirty="0" smtClean="0"/>
                <a:t>Rate of Earth Rotation</a:t>
              </a:r>
              <a:endParaRPr lang="en-US" b="1" dirty="0"/>
            </a:p>
          </p:txBody>
        </p:sp>
        <p:cxnSp>
          <p:nvCxnSpPr>
            <p:cNvPr id="5" name="Straight Arrow Connector 4"/>
            <p:cNvCxnSpPr/>
            <p:nvPr/>
          </p:nvCxnSpPr>
          <p:spPr>
            <a:xfrm>
              <a:off x="8305800" y="2766983"/>
              <a:ext cx="0" cy="509617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381000" y="3886200"/>
            <a:ext cx="8424862" cy="2923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Aft>
                <a:spcPts val="0"/>
              </a:spcAft>
              <a:buClr>
                <a:srgbClr val="C00000"/>
              </a:buClr>
            </a:pPr>
            <a:r>
              <a:rPr lang="en-US" sz="2400" b="0" dirty="0" smtClean="0"/>
              <a:t>Where:</a:t>
            </a:r>
          </a:p>
          <a:p>
            <a:pPr marL="342900" indent="-342900">
              <a:spcAft>
                <a:spcPts val="6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400" b="0" i="1" dirty="0" smtClean="0"/>
              <a:t>L</a:t>
            </a:r>
            <a:r>
              <a:rPr lang="en-US" sz="2400" b="0" i="1" baseline="-25000" dirty="0" smtClean="0"/>
              <a:t>L</a:t>
            </a:r>
            <a:r>
              <a:rPr lang="en-US" sz="2400" b="0" dirty="0" smtClean="0"/>
              <a:t> is the longitude at the given location</a:t>
            </a:r>
          </a:p>
          <a:p>
            <a:pPr marL="342900" indent="-342900">
              <a:spcAft>
                <a:spcPts val="6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400" b="0" i="1" dirty="0" smtClean="0"/>
              <a:t>L</a:t>
            </a:r>
            <a:r>
              <a:rPr lang="en-US" sz="2400" b="0" i="1" baseline="-25000" dirty="0" smtClean="0"/>
              <a:t>S</a:t>
            </a:r>
            <a:r>
              <a:rPr lang="en-US" sz="2400" b="0" dirty="0" smtClean="0"/>
              <a:t> is the longitude at the standard meridian for the time zone</a:t>
            </a:r>
          </a:p>
          <a:p>
            <a:pPr marL="342900" indent="-342900">
              <a:spcAft>
                <a:spcPts val="6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400" b="0" dirty="0" err="1" smtClean="0"/>
              <a:t>deg</a:t>
            </a:r>
            <a:r>
              <a:rPr lang="en-US" sz="2400" b="0" dirty="0" smtClean="0"/>
              <a:t> W means moving in the western hemisphere</a:t>
            </a:r>
          </a:p>
          <a:p>
            <a:pPr marL="1085850" lvl="1" indent="-342900">
              <a:spcAft>
                <a:spcPts val="6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000" dirty="0" smtClean="0"/>
              <a:t>If a location is in the eastern hemisphere, (4) becomes (-4)</a:t>
            </a:r>
          </a:p>
          <a:p>
            <a:pPr marL="342900" indent="-342900">
              <a:spcAft>
                <a:spcPts val="6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400" b="0" dirty="0" smtClean="0"/>
              <a:t>EOT is called the Equation of Time</a:t>
            </a:r>
          </a:p>
        </p:txBody>
      </p:sp>
    </p:spTree>
    <p:extLst>
      <p:ext uri="{BB962C8B-B14F-4D97-AF65-F5344CB8AC3E}">
        <p14:creationId xmlns:p14="http://schemas.microsoft.com/office/powerpoint/2010/main" val="3845652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85000" lnSpcReduction="20000"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6FDD43B-1078-4579-86F5-C2C7D9EC6CF5}" type="slidenum">
              <a:rPr lang="en-US" altLang="en-US" b="0" smtClean="0"/>
              <a:pPr eaLnBrk="1" hangingPunct="1"/>
              <a:t>34</a:t>
            </a:fld>
            <a:endParaRPr lang="en-US" altLang="en-US" b="0" smtClean="0"/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990600" y="131802"/>
            <a:ext cx="7315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Equation of Time</a:t>
            </a:r>
            <a:endParaRPr lang="en-US" sz="2800" b="1" dirty="0">
              <a:solidFill>
                <a:schemeClr val="tx2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381000" y="1143000"/>
            <a:ext cx="8424862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>
              <a:spcAft>
                <a:spcPts val="12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400" b="0" dirty="0" smtClean="0"/>
              <a:t>Earth moves in an elliptical (not circular) orbit around the sun, moving faster near </a:t>
            </a:r>
            <a:r>
              <a:rPr lang="en-US" sz="2400" b="0" dirty="0" err="1" smtClean="0"/>
              <a:t>Perihilion</a:t>
            </a:r>
            <a:r>
              <a:rPr lang="en-US" sz="2400" b="0" dirty="0" smtClean="0"/>
              <a:t> than at Aphelion.</a:t>
            </a:r>
          </a:p>
          <a:p>
            <a:pPr marL="342900" indent="-342900">
              <a:spcAft>
                <a:spcPts val="12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400" b="0" dirty="0" smtClean="0"/>
              <a:t>This affects solar time.</a:t>
            </a:r>
          </a:p>
          <a:p>
            <a:pPr marL="342900" indent="-342900">
              <a:spcAft>
                <a:spcPts val="12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400" b="0" dirty="0" smtClean="0"/>
              <a:t>The correction used to account for this phenomenon is called Equation of Time (EOT)</a:t>
            </a:r>
          </a:p>
        </p:txBody>
      </p:sp>
      <p:pic>
        <p:nvPicPr>
          <p:cNvPr id="16" name="Picture 4" descr="X:\CD Final\rgCD\Virtual CD PVSRG\Final CD\ppt\02\pvs0218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71"/>
          <a:stretch/>
        </p:blipFill>
        <p:spPr bwMode="auto">
          <a:xfrm>
            <a:off x="1211961" y="3592485"/>
            <a:ext cx="6720079" cy="3113115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9719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85000" lnSpcReduction="20000"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6FDD43B-1078-4579-86F5-C2C7D9EC6CF5}" type="slidenum">
              <a:rPr lang="en-US" altLang="en-US" b="0" smtClean="0"/>
              <a:pPr eaLnBrk="1" hangingPunct="1"/>
              <a:t>35</a:t>
            </a:fld>
            <a:endParaRPr lang="en-US" altLang="en-US" b="0" smtClean="0"/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990600" y="131802"/>
            <a:ext cx="7315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Equation of Time</a:t>
            </a:r>
            <a:endParaRPr lang="en-US" sz="2800" b="1" dirty="0">
              <a:solidFill>
                <a:schemeClr val="tx2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381000" y="1323707"/>
            <a:ext cx="84248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>
              <a:spcAft>
                <a:spcPts val="12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400" b="0" dirty="0" smtClean="0"/>
              <a:t>EOT can be found from: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" y="2057400"/>
            <a:ext cx="8412480" cy="891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381000" y="3119735"/>
            <a:ext cx="84248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1313">
              <a:spcAft>
                <a:spcPts val="1200"/>
              </a:spcAft>
              <a:buClr>
                <a:srgbClr val="C00000"/>
              </a:buClr>
            </a:pPr>
            <a:r>
              <a:rPr lang="en-US" sz="2400" b="0" dirty="0" smtClean="0"/>
              <a:t>Where: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814" y="3589474"/>
            <a:ext cx="3291840" cy="55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381000" y="4338935"/>
            <a:ext cx="84248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1313">
              <a:spcAft>
                <a:spcPts val="1200"/>
              </a:spcAft>
              <a:buClr>
                <a:srgbClr val="C00000"/>
              </a:buClr>
            </a:pPr>
            <a:r>
              <a:rPr lang="en-US" sz="2400" b="0" i="1" dirty="0" smtClean="0"/>
              <a:t>n</a:t>
            </a:r>
            <a:r>
              <a:rPr lang="en-US" sz="2400" b="0" dirty="0" smtClean="0"/>
              <a:t> is the day of the year</a:t>
            </a:r>
          </a:p>
        </p:txBody>
      </p:sp>
    </p:spTree>
    <p:extLst>
      <p:ext uri="{BB962C8B-B14F-4D97-AF65-F5344CB8AC3E}">
        <p14:creationId xmlns:p14="http://schemas.microsoft.com/office/powerpoint/2010/main" val="1121346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85000" lnSpcReduction="20000"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6FDD43B-1078-4579-86F5-C2C7D9EC6CF5}" type="slidenum">
              <a:rPr lang="en-US" altLang="en-US" b="0" smtClean="0"/>
              <a:pPr eaLnBrk="1" hangingPunct="1"/>
              <a:t>36</a:t>
            </a:fld>
            <a:endParaRPr lang="en-US" altLang="en-US" b="0" smtClean="0"/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990600" y="131802"/>
            <a:ext cx="7315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Equation of Time</a:t>
            </a:r>
            <a:endParaRPr lang="en-US" sz="2800" b="1" dirty="0">
              <a:solidFill>
                <a:schemeClr val="tx2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381000" y="1143000"/>
            <a:ext cx="84248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Aft>
                <a:spcPts val="1200"/>
              </a:spcAft>
              <a:buClr>
                <a:srgbClr val="C00000"/>
              </a:buClr>
            </a:pPr>
            <a:r>
              <a:rPr lang="en-US" sz="2400" b="0" dirty="0" smtClean="0"/>
              <a:t>EOT for the 21</a:t>
            </a:r>
            <a:r>
              <a:rPr lang="en-US" sz="2400" b="0" baseline="30000" dirty="0" smtClean="0"/>
              <a:t>st</a:t>
            </a:r>
            <a:r>
              <a:rPr lang="en-US" sz="2400" b="0" dirty="0" smtClean="0"/>
              <a:t> of each month: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58"/>
          <a:stretch/>
        </p:blipFill>
        <p:spPr bwMode="auto">
          <a:xfrm>
            <a:off x="404813" y="1600200"/>
            <a:ext cx="8334375" cy="5072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6763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85000" lnSpcReduction="20000"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6FDD43B-1078-4579-86F5-C2C7D9EC6CF5}" type="slidenum">
              <a:rPr lang="en-US" altLang="en-US" b="0" smtClean="0"/>
              <a:pPr eaLnBrk="1" hangingPunct="1"/>
              <a:t>37</a:t>
            </a:fld>
            <a:endParaRPr lang="en-US" altLang="en-US" b="0" smtClean="0"/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990600" y="131802"/>
            <a:ext cx="7315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Time Calculation Examples</a:t>
            </a:r>
            <a:endParaRPr lang="en-US" sz="2800" b="1" dirty="0">
              <a:solidFill>
                <a:schemeClr val="tx2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381000" y="1066800"/>
            <a:ext cx="8424862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>
              <a:spcAft>
                <a:spcPts val="12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000" b="0" dirty="0" smtClean="0"/>
              <a:t>If the local standard time in Makkah is 9:45am on February 21st, calculate the solar time:</a:t>
            </a:r>
          </a:p>
          <a:p>
            <a:pPr>
              <a:spcAft>
                <a:spcPts val="1200"/>
              </a:spcAft>
              <a:buClr>
                <a:srgbClr val="C00000"/>
              </a:buClr>
            </a:pPr>
            <a:endParaRPr lang="en-US" sz="1050" b="0" dirty="0" smtClean="0"/>
          </a:p>
          <a:p>
            <a:pPr algn="ctr">
              <a:spcAft>
                <a:spcPts val="1200"/>
              </a:spcAft>
              <a:buClr>
                <a:srgbClr val="C00000"/>
              </a:buClr>
            </a:pPr>
            <a:r>
              <a:rPr lang="en-US" sz="2000" dirty="0" smtClean="0"/>
              <a:t>SOLUTION</a:t>
            </a:r>
          </a:p>
          <a:p>
            <a:pPr marL="342900" indent="-342900">
              <a:spcAft>
                <a:spcPts val="12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000" b="0" i="1" dirty="0" smtClean="0"/>
              <a:t>L</a:t>
            </a:r>
            <a:r>
              <a:rPr lang="en-US" sz="2000" b="0" i="1" baseline="-25000" dirty="0" smtClean="0"/>
              <a:t>S</a:t>
            </a:r>
            <a:r>
              <a:rPr lang="en-US" sz="2000" b="0" dirty="0" smtClean="0"/>
              <a:t> is 45° east</a:t>
            </a:r>
          </a:p>
          <a:p>
            <a:pPr marL="342900" indent="-342900">
              <a:spcAft>
                <a:spcPts val="12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000" b="0" i="1" dirty="0" smtClean="0"/>
              <a:t>L</a:t>
            </a:r>
            <a:r>
              <a:rPr lang="en-US" sz="2000" b="0" i="1" baseline="-25000" dirty="0" smtClean="0"/>
              <a:t>L</a:t>
            </a:r>
            <a:r>
              <a:rPr lang="en-US" sz="2000" b="0" dirty="0" smtClean="0"/>
              <a:t> for Makkah is 39.8° east</a:t>
            </a:r>
          </a:p>
          <a:p>
            <a:pPr marL="342900" indent="-342900">
              <a:spcAft>
                <a:spcPts val="12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000" b="0" dirty="0" smtClean="0"/>
              <a:t>Correction for longitude: (39.8 – 45) x (-4) = 20.8 min</a:t>
            </a:r>
          </a:p>
          <a:p>
            <a:pPr marL="342900" indent="-342900">
              <a:spcAft>
                <a:spcPts val="12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000" b="0" dirty="0" smtClean="0"/>
              <a:t>EOT = -13.9 min (from table or equation)</a:t>
            </a:r>
          </a:p>
          <a:p>
            <a:pPr>
              <a:spcAft>
                <a:spcPts val="1200"/>
              </a:spcAft>
              <a:buClr>
                <a:srgbClr val="C00000"/>
              </a:buClr>
            </a:pPr>
            <a:r>
              <a:rPr lang="en-US" sz="2000" b="0" dirty="0" smtClean="0"/>
              <a:t>	→ LST = 9:45 – (20.8 min) – 13.9 min ≈ 9:10</a:t>
            </a:r>
          </a:p>
          <a:p>
            <a:pPr marL="342900" indent="-342900">
              <a:spcAft>
                <a:spcPts val="12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endParaRPr lang="en-US" sz="2000" b="0" dirty="0" smtClean="0"/>
          </a:p>
        </p:txBody>
      </p:sp>
      <p:grpSp>
        <p:nvGrpSpPr>
          <p:cNvPr id="11" name="Group 10"/>
          <p:cNvGrpSpPr>
            <a:grpSpLocks noChangeAspect="1"/>
          </p:cNvGrpSpPr>
          <p:nvPr/>
        </p:nvGrpSpPr>
        <p:grpSpPr>
          <a:xfrm>
            <a:off x="838279" y="4953000"/>
            <a:ext cx="7924721" cy="1853776"/>
            <a:chOff x="320040" y="2209800"/>
            <a:chExt cx="9086061" cy="2125440"/>
          </a:xfrm>
        </p:grpSpPr>
        <p:pic>
          <p:nvPicPr>
            <p:cNvPr id="15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040" y="2209800"/>
              <a:ext cx="8503920" cy="557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Right Brace 15"/>
            <p:cNvSpPr/>
            <p:nvPr/>
          </p:nvSpPr>
          <p:spPr>
            <a:xfrm rot="5400000">
              <a:off x="5834587" y="1547783"/>
              <a:ext cx="533400" cy="2971800"/>
            </a:xfrm>
            <a:prstGeom prst="rightBrace">
              <a:avLst>
                <a:gd name="adj1" fmla="val 44653"/>
                <a:gd name="adj2" fmla="val 50522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950392" y="3316069"/>
              <a:ext cx="2060008" cy="741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Correction for</a:t>
              </a:r>
            </a:p>
            <a:p>
              <a:pPr algn="ctr"/>
              <a:r>
                <a:rPr lang="en-US" b="1" dirty="0" smtClean="0"/>
                <a:t>Longitude</a:t>
              </a:r>
              <a:endParaRPr lang="en-US" b="1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272501" y="3276601"/>
              <a:ext cx="2133600" cy="10586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Correction for</a:t>
              </a:r>
            </a:p>
            <a:p>
              <a:pPr algn="ctr"/>
              <a:r>
                <a:rPr lang="en-US" b="1" dirty="0" smtClean="0"/>
                <a:t>Rate of Earth Rotation</a:t>
              </a:r>
              <a:endParaRPr lang="en-US" b="1" dirty="0"/>
            </a:p>
          </p:txBody>
        </p:sp>
        <p:cxnSp>
          <p:nvCxnSpPr>
            <p:cNvPr id="19" name="Straight Arrow Connector 18"/>
            <p:cNvCxnSpPr/>
            <p:nvPr/>
          </p:nvCxnSpPr>
          <p:spPr>
            <a:xfrm>
              <a:off x="8305800" y="2766983"/>
              <a:ext cx="0" cy="509617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10790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85000" lnSpcReduction="20000"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6FDD43B-1078-4579-86F5-C2C7D9EC6CF5}" type="slidenum">
              <a:rPr lang="en-US" altLang="en-US" b="0" smtClean="0"/>
              <a:pPr eaLnBrk="1" hangingPunct="1"/>
              <a:t>38</a:t>
            </a:fld>
            <a:endParaRPr lang="en-US" altLang="en-US" b="0" smtClean="0"/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990600" y="131802"/>
            <a:ext cx="7315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Time Calculation Examples</a:t>
            </a:r>
            <a:endParaRPr lang="en-US" sz="2800" b="1" dirty="0">
              <a:solidFill>
                <a:schemeClr val="tx2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381000" y="1066800"/>
            <a:ext cx="8424862" cy="4408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>
              <a:spcAft>
                <a:spcPts val="12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000" b="0" dirty="0" smtClean="0"/>
              <a:t>What is the time of </a:t>
            </a:r>
            <a:r>
              <a:rPr lang="en-US" sz="2000" b="0" dirty="0" err="1" smtClean="0"/>
              <a:t>Dhuhr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Athan</a:t>
            </a:r>
            <a:r>
              <a:rPr lang="en-US" sz="2000" b="0" dirty="0" smtClean="0"/>
              <a:t> in Riyadh on February 21</a:t>
            </a:r>
            <a:r>
              <a:rPr lang="en-US" sz="2000" b="0" baseline="30000" dirty="0" smtClean="0"/>
              <a:t>st</a:t>
            </a:r>
            <a:r>
              <a:rPr lang="en-US" sz="2000" b="0" dirty="0" smtClean="0"/>
              <a:t>?</a:t>
            </a:r>
          </a:p>
          <a:p>
            <a:pPr>
              <a:spcAft>
                <a:spcPts val="1200"/>
              </a:spcAft>
              <a:buClr>
                <a:srgbClr val="C00000"/>
              </a:buClr>
            </a:pPr>
            <a:endParaRPr lang="en-US" sz="400" b="0" dirty="0" smtClean="0"/>
          </a:p>
          <a:p>
            <a:pPr algn="ctr">
              <a:spcAft>
                <a:spcPts val="1200"/>
              </a:spcAft>
              <a:buClr>
                <a:srgbClr val="C00000"/>
              </a:buClr>
            </a:pPr>
            <a:r>
              <a:rPr lang="en-US" sz="2000" dirty="0" smtClean="0"/>
              <a:t>SOLUTION</a:t>
            </a:r>
          </a:p>
          <a:p>
            <a:pPr marL="342900" indent="-342900">
              <a:spcAft>
                <a:spcPts val="12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000" b="0" i="1" dirty="0" smtClean="0"/>
              <a:t>L</a:t>
            </a:r>
            <a:r>
              <a:rPr lang="en-US" sz="2000" b="0" i="1" baseline="-25000" dirty="0" smtClean="0"/>
              <a:t>S</a:t>
            </a:r>
            <a:r>
              <a:rPr lang="en-US" sz="2000" b="0" dirty="0" smtClean="0"/>
              <a:t> is 45° east, and </a:t>
            </a:r>
            <a:r>
              <a:rPr lang="en-US" sz="2000" b="0" i="1" dirty="0" smtClean="0"/>
              <a:t>L</a:t>
            </a:r>
            <a:r>
              <a:rPr lang="en-US" sz="2000" b="0" i="1" baseline="-25000" dirty="0" smtClean="0"/>
              <a:t>L</a:t>
            </a:r>
            <a:r>
              <a:rPr lang="en-US" sz="2000" b="0" dirty="0" smtClean="0"/>
              <a:t> for Riyadh is 46.7° east</a:t>
            </a:r>
          </a:p>
          <a:p>
            <a:pPr marL="342900" indent="-342900">
              <a:spcAft>
                <a:spcPts val="12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000" b="0" dirty="0" smtClean="0"/>
              <a:t>Correction for longitude: (46.7 – 45) x (-4) = -6.8 min</a:t>
            </a:r>
          </a:p>
          <a:p>
            <a:pPr marL="342900" indent="-342900">
              <a:spcAft>
                <a:spcPts val="12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000" b="0" dirty="0" smtClean="0"/>
              <a:t>EOT = -13.9 min (from table or equation)</a:t>
            </a:r>
          </a:p>
          <a:p>
            <a:pPr marL="342900" indent="-342900">
              <a:spcAft>
                <a:spcPts val="12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000" b="0" dirty="0" smtClean="0"/>
              <a:t>LST at </a:t>
            </a:r>
            <a:r>
              <a:rPr lang="en-US" sz="2000" b="0" dirty="0" err="1" smtClean="0"/>
              <a:t>Dhuhr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Athan</a:t>
            </a:r>
            <a:r>
              <a:rPr lang="en-US" sz="2000" b="0" dirty="0" smtClean="0"/>
              <a:t> is solar noon, which is always 12:00</a:t>
            </a:r>
          </a:p>
          <a:p>
            <a:pPr>
              <a:spcAft>
                <a:spcPts val="1200"/>
              </a:spcAft>
              <a:buClr>
                <a:srgbClr val="C00000"/>
              </a:buClr>
            </a:pPr>
            <a:r>
              <a:rPr lang="en-US" sz="2000" b="0" dirty="0" smtClean="0"/>
              <a:t>	→ 12:00 = Local Standard Time – (-6.8 min) – 13.9 min </a:t>
            </a:r>
          </a:p>
          <a:p>
            <a:pPr>
              <a:spcAft>
                <a:spcPts val="1200"/>
              </a:spcAft>
              <a:buClr>
                <a:srgbClr val="C00000"/>
              </a:buClr>
            </a:pPr>
            <a:r>
              <a:rPr lang="en-US" sz="2000" b="0" dirty="0" smtClean="0"/>
              <a:t>	→ Local Standard Time = 12:00 + 13.9 – 6.8 ≈  12:07</a:t>
            </a:r>
          </a:p>
          <a:p>
            <a:pPr marL="342900" indent="-342900">
              <a:spcAft>
                <a:spcPts val="12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endParaRPr lang="en-US" sz="2000" b="0" dirty="0" smtClean="0"/>
          </a:p>
        </p:txBody>
      </p:sp>
      <p:grpSp>
        <p:nvGrpSpPr>
          <p:cNvPr id="11" name="Group 10"/>
          <p:cNvGrpSpPr>
            <a:grpSpLocks noChangeAspect="1"/>
          </p:cNvGrpSpPr>
          <p:nvPr/>
        </p:nvGrpSpPr>
        <p:grpSpPr>
          <a:xfrm>
            <a:off x="838279" y="5029200"/>
            <a:ext cx="7924721" cy="1853776"/>
            <a:chOff x="320040" y="2209800"/>
            <a:chExt cx="9086061" cy="2125440"/>
          </a:xfrm>
        </p:grpSpPr>
        <p:pic>
          <p:nvPicPr>
            <p:cNvPr id="15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040" y="2209800"/>
              <a:ext cx="8503920" cy="557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Right Brace 15"/>
            <p:cNvSpPr/>
            <p:nvPr/>
          </p:nvSpPr>
          <p:spPr>
            <a:xfrm rot="5400000">
              <a:off x="5834587" y="1547783"/>
              <a:ext cx="533400" cy="2971800"/>
            </a:xfrm>
            <a:prstGeom prst="rightBrace">
              <a:avLst>
                <a:gd name="adj1" fmla="val 44653"/>
                <a:gd name="adj2" fmla="val 50522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950392" y="3316069"/>
              <a:ext cx="2060008" cy="741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Correction for</a:t>
              </a:r>
            </a:p>
            <a:p>
              <a:pPr algn="ctr"/>
              <a:r>
                <a:rPr lang="en-US" b="1" dirty="0" smtClean="0"/>
                <a:t>Longitude</a:t>
              </a:r>
              <a:endParaRPr lang="en-US" b="1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272501" y="3276601"/>
              <a:ext cx="2133600" cy="10586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Correction for</a:t>
              </a:r>
            </a:p>
            <a:p>
              <a:pPr algn="ctr"/>
              <a:r>
                <a:rPr lang="en-US" b="1" dirty="0" smtClean="0"/>
                <a:t>Rate of Earth Rotation</a:t>
              </a:r>
              <a:endParaRPr lang="en-US" b="1" dirty="0"/>
            </a:p>
          </p:txBody>
        </p:sp>
        <p:cxnSp>
          <p:nvCxnSpPr>
            <p:cNvPr id="19" name="Straight Arrow Connector 18"/>
            <p:cNvCxnSpPr/>
            <p:nvPr/>
          </p:nvCxnSpPr>
          <p:spPr>
            <a:xfrm>
              <a:off x="8305800" y="2766983"/>
              <a:ext cx="0" cy="509617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1256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85000" lnSpcReduction="20000"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6FDD43B-1078-4579-86F5-C2C7D9EC6CF5}" type="slidenum">
              <a:rPr lang="en-US" altLang="en-US" b="0" smtClean="0"/>
              <a:pPr eaLnBrk="1" hangingPunct="1"/>
              <a:t>39</a:t>
            </a:fld>
            <a:endParaRPr lang="en-US" altLang="en-US" b="0" smtClean="0"/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990600" y="131802"/>
            <a:ext cx="7315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Time Calculation Examples</a:t>
            </a:r>
            <a:endParaRPr lang="en-US" sz="2800" b="1" dirty="0">
              <a:solidFill>
                <a:schemeClr val="tx2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381000" y="1066800"/>
            <a:ext cx="8424862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>
              <a:spcAft>
                <a:spcPts val="12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000" b="0" dirty="0" smtClean="0"/>
              <a:t>If the local standard time in Atlanta, Georgia is 3:00pm on November 21st, calculate the solar time:</a:t>
            </a:r>
          </a:p>
          <a:p>
            <a:pPr>
              <a:spcAft>
                <a:spcPts val="1200"/>
              </a:spcAft>
              <a:buClr>
                <a:srgbClr val="C00000"/>
              </a:buClr>
            </a:pPr>
            <a:endParaRPr lang="en-US" sz="1050" b="0" dirty="0" smtClean="0"/>
          </a:p>
          <a:p>
            <a:pPr algn="ctr">
              <a:spcAft>
                <a:spcPts val="1200"/>
              </a:spcAft>
              <a:buClr>
                <a:srgbClr val="C00000"/>
              </a:buClr>
            </a:pPr>
            <a:r>
              <a:rPr lang="en-US" sz="2000" dirty="0" smtClean="0"/>
              <a:t>SOLUTION</a:t>
            </a:r>
          </a:p>
          <a:p>
            <a:pPr marL="342900" indent="-342900">
              <a:spcAft>
                <a:spcPts val="12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000" b="0" i="1" dirty="0" smtClean="0"/>
              <a:t>L</a:t>
            </a:r>
            <a:r>
              <a:rPr lang="en-US" sz="2000" b="0" i="1" baseline="-25000" dirty="0" smtClean="0"/>
              <a:t>S</a:t>
            </a:r>
            <a:r>
              <a:rPr lang="en-US" sz="2000" b="0" dirty="0" smtClean="0"/>
              <a:t> is 75° west</a:t>
            </a:r>
          </a:p>
          <a:p>
            <a:pPr marL="342900" indent="-342900">
              <a:spcAft>
                <a:spcPts val="12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000" b="0" i="1" dirty="0" smtClean="0"/>
              <a:t>L</a:t>
            </a:r>
            <a:r>
              <a:rPr lang="en-US" sz="2000" b="0" i="1" baseline="-25000" dirty="0" smtClean="0"/>
              <a:t>L</a:t>
            </a:r>
            <a:r>
              <a:rPr lang="en-US" sz="2000" b="0" dirty="0" smtClean="0"/>
              <a:t> for Atlanta is 84.4° west</a:t>
            </a:r>
          </a:p>
          <a:p>
            <a:pPr marL="342900" indent="-342900">
              <a:spcAft>
                <a:spcPts val="12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000" b="0" dirty="0" smtClean="0"/>
              <a:t>Correction for longitude: (84.4 – 75) x (4) = 37.6 min</a:t>
            </a:r>
          </a:p>
          <a:p>
            <a:pPr marL="342900" indent="-342900">
              <a:spcAft>
                <a:spcPts val="12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000" b="0" dirty="0" smtClean="0"/>
              <a:t>EOT = 13.8 min (from table or equation)</a:t>
            </a:r>
          </a:p>
          <a:p>
            <a:pPr>
              <a:spcAft>
                <a:spcPts val="1200"/>
              </a:spcAft>
              <a:buClr>
                <a:srgbClr val="C00000"/>
              </a:buClr>
            </a:pPr>
            <a:r>
              <a:rPr lang="en-US" sz="2000" b="0" dirty="0" smtClean="0"/>
              <a:t>	→ LST = 15:00 – (37.6 min) + 13.8 min ≈ 14:36</a:t>
            </a:r>
          </a:p>
          <a:p>
            <a:pPr marL="342900" indent="-342900">
              <a:spcAft>
                <a:spcPts val="12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endParaRPr lang="en-US" sz="2000" b="0" dirty="0" smtClean="0"/>
          </a:p>
        </p:txBody>
      </p:sp>
      <p:grpSp>
        <p:nvGrpSpPr>
          <p:cNvPr id="11" name="Group 10"/>
          <p:cNvGrpSpPr>
            <a:grpSpLocks noChangeAspect="1"/>
          </p:cNvGrpSpPr>
          <p:nvPr/>
        </p:nvGrpSpPr>
        <p:grpSpPr>
          <a:xfrm>
            <a:off x="838279" y="4953000"/>
            <a:ext cx="7924721" cy="1853776"/>
            <a:chOff x="320040" y="2209800"/>
            <a:chExt cx="9086061" cy="2125440"/>
          </a:xfrm>
        </p:grpSpPr>
        <p:pic>
          <p:nvPicPr>
            <p:cNvPr id="15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040" y="2209800"/>
              <a:ext cx="8503920" cy="557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Right Brace 15"/>
            <p:cNvSpPr/>
            <p:nvPr/>
          </p:nvSpPr>
          <p:spPr>
            <a:xfrm rot="5400000">
              <a:off x="5834587" y="1547783"/>
              <a:ext cx="533400" cy="2971800"/>
            </a:xfrm>
            <a:prstGeom prst="rightBrace">
              <a:avLst>
                <a:gd name="adj1" fmla="val 44653"/>
                <a:gd name="adj2" fmla="val 50522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950392" y="3316069"/>
              <a:ext cx="2060008" cy="741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Correction for</a:t>
              </a:r>
            </a:p>
            <a:p>
              <a:pPr algn="ctr"/>
              <a:r>
                <a:rPr lang="en-US" b="1" dirty="0" smtClean="0"/>
                <a:t>Longitude</a:t>
              </a:r>
              <a:endParaRPr lang="en-US" b="1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272501" y="3276601"/>
              <a:ext cx="2133600" cy="10586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Correction for</a:t>
              </a:r>
            </a:p>
            <a:p>
              <a:pPr algn="ctr"/>
              <a:r>
                <a:rPr lang="en-US" b="1" dirty="0" smtClean="0"/>
                <a:t>Rate of Earth Rotation</a:t>
              </a:r>
              <a:endParaRPr lang="en-US" b="1" dirty="0"/>
            </a:p>
          </p:txBody>
        </p:sp>
        <p:cxnSp>
          <p:nvCxnSpPr>
            <p:cNvPr id="19" name="Straight Arrow Connector 18"/>
            <p:cNvCxnSpPr/>
            <p:nvPr/>
          </p:nvCxnSpPr>
          <p:spPr>
            <a:xfrm>
              <a:off x="8305800" y="2766983"/>
              <a:ext cx="0" cy="509617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10455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85000" lnSpcReduction="20000"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2DA224C-CE35-48F6-A318-568368EF8E6F}" type="slidenum">
              <a:rPr lang="ar-SA" smtClean="0">
                <a:cs typeface="Arial" charset="0"/>
              </a:rPr>
              <a:pPr eaLnBrk="1" hangingPunct="1"/>
              <a:t>4</a:t>
            </a:fld>
            <a:endParaRPr lang="en-US" smtClean="0">
              <a:cs typeface="Arial" charset="0"/>
            </a:endParaRPr>
          </a:p>
        </p:txBody>
      </p:sp>
      <p:sp>
        <p:nvSpPr>
          <p:cNvPr id="3075" name="Rectangle 4"/>
          <p:cNvSpPr>
            <a:spLocks noChangeArrowheads="1"/>
          </p:cNvSpPr>
          <p:nvPr/>
        </p:nvSpPr>
        <p:spPr bwMode="auto">
          <a:xfrm>
            <a:off x="3319093" y="76200"/>
            <a:ext cx="250581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Unit Outline</a:t>
            </a:r>
          </a:p>
        </p:txBody>
      </p:sp>
      <p:sp>
        <p:nvSpPr>
          <p:cNvPr id="3076" name="Rectangle 5"/>
          <p:cNvSpPr>
            <a:spLocks noChangeArrowheads="1"/>
          </p:cNvSpPr>
          <p:nvPr/>
        </p:nvSpPr>
        <p:spPr bwMode="auto">
          <a:xfrm>
            <a:off x="457200" y="1524000"/>
            <a:ext cx="8153400" cy="5386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42900" indent="-342900">
              <a:spcAft>
                <a:spcPts val="12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What is the sun?</a:t>
            </a:r>
          </a:p>
          <a:p>
            <a:pPr marL="342900" indent="-342900">
              <a:spcAft>
                <a:spcPts val="12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Radiation from the sun</a:t>
            </a:r>
          </a:p>
          <a:p>
            <a:pPr marL="342900" indent="-342900">
              <a:spcAft>
                <a:spcPts val="12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Factors affecting solar radiation</a:t>
            </a:r>
          </a:p>
          <a:p>
            <a:pPr marL="800100" lvl="1" indent="-342900">
              <a:spcAft>
                <a:spcPts val="1200"/>
              </a:spcAft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US" sz="2000" b="1" dirty="0"/>
              <a:t>Atmospheric effects</a:t>
            </a:r>
          </a:p>
          <a:p>
            <a:pPr marL="800100" lvl="1" indent="-342900">
              <a:spcAft>
                <a:spcPts val="1200"/>
              </a:spcAft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US" sz="2000" b="1" dirty="0"/>
              <a:t>Solar radiation intensity</a:t>
            </a:r>
          </a:p>
          <a:p>
            <a:pPr marL="800100" lvl="1" indent="-342900">
              <a:spcAft>
                <a:spcPts val="1200"/>
              </a:spcAft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US" sz="2000" b="1" dirty="0"/>
              <a:t>Air mass</a:t>
            </a:r>
          </a:p>
          <a:p>
            <a:pPr marL="800100" lvl="1" indent="-342900">
              <a:spcAft>
                <a:spcPts val="1200"/>
              </a:spcAft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US" sz="2000" b="1" dirty="0"/>
              <a:t>Seasonal </a:t>
            </a:r>
            <a:r>
              <a:rPr lang="en-US" sz="2000" b="1" dirty="0" smtClean="0"/>
              <a:t>variations</a:t>
            </a:r>
          </a:p>
          <a:p>
            <a:pPr marL="342900" indent="-342900">
              <a:spcAft>
                <a:spcPts val="12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400" dirty="0" smtClean="0"/>
              <a:t>Calculating time</a:t>
            </a:r>
          </a:p>
          <a:p>
            <a:pPr marL="342900" indent="-342900">
              <a:spcAft>
                <a:spcPts val="12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400" dirty="0" smtClean="0"/>
              <a:t>Solar angles</a:t>
            </a:r>
          </a:p>
          <a:p>
            <a:pPr marL="342900" indent="-342900">
              <a:spcAft>
                <a:spcPts val="12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Solar irradiation on surfaces</a:t>
            </a:r>
          </a:p>
          <a:p>
            <a:pPr marL="342900" indent="-342900">
              <a:spcAft>
                <a:spcPts val="1200"/>
              </a:spcAft>
              <a:buClr>
                <a:srgbClr val="0070C0"/>
              </a:buClr>
              <a:buFont typeface="Arial" panose="020B0604020202020204" pitchFamily="34" charset="0"/>
              <a:buChar char="•"/>
            </a:pP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836255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30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30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30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30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85000" lnSpcReduction="20000"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2DA224C-CE35-48F6-A318-568368EF8E6F}" type="slidenum">
              <a:rPr lang="ar-SA" smtClean="0">
                <a:cs typeface="Arial" charset="0"/>
              </a:rPr>
              <a:pPr eaLnBrk="1" hangingPunct="1"/>
              <a:t>40</a:t>
            </a:fld>
            <a:endParaRPr lang="en-US" smtClean="0">
              <a:cs typeface="Arial" charset="0"/>
            </a:endParaRPr>
          </a:p>
        </p:txBody>
      </p:sp>
      <p:sp>
        <p:nvSpPr>
          <p:cNvPr id="3075" name="Rectangle 4"/>
          <p:cNvSpPr>
            <a:spLocks noChangeArrowheads="1"/>
          </p:cNvSpPr>
          <p:nvPr/>
        </p:nvSpPr>
        <p:spPr bwMode="auto">
          <a:xfrm>
            <a:off x="3319093" y="76200"/>
            <a:ext cx="250581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Unit Outline</a:t>
            </a:r>
          </a:p>
        </p:txBody>
      </p:sp>
      <p:sp>
        <p:nvSpPr>
          <p:cNvPr id="3076" name="Rectangle 5"/>
          <p:cNvSpPr>
            <a:spLocks noChangeArrowheads="1"/>
          </p:cNvSpPr>
          <p:nvPr/>
        </p:nvSpPr>
        <p:spPr bwMode="auto">
          <a:xfrm>
            <a:off x="457200" y="1524000"/>
            <a:ext cx="8153400" cy="5909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42900" indent="-342900">
              <a:spcAft>
                <a:spcPts val="12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What is the sun?</a:t>
            </a:r>
          </a:p>
          <a:p>
            <a:pPr marL="342900" indent="-342900">
              <a:spcAft>
                <a:spcPts val="12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Radiation from the sun</a:t>
            </a:r>
          </a:p>
          <a:p>
            <a:pPr marL="342900" indent="-342900">
              <a:spcAft>
                <a:spcPts val="12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Factors affecting solar radiation</a:t>
            </a:r>
          </a:p>
          <a:p>
            <a:pPr marL="800100" lvl="1" indent="-342900">
              <a:spcAft>
                <a:spcPts val="1200"/>
              </a:spcAft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US" sz="2000" b="1" dirty="0"/>
              <a:t>Atmospheric effects</a:t>
            </a:r>
          </a:p>
          <a:p>
            <a:pPr marL="800100" lvl="1" indent="-342900">
              <a:spcAft>
                <a:spcPts val="1200"/>
              </a:spcAft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US" sz="2000" b="1" dirty="0"/>
              <a:t>Solar radiation intensity</a:t>
            </a:r>
          </a:p>
          <a:p>
            <a:pPr marL="800100" lvl="1" indent="-342900">
              <a:spcAft>
                <a:spcPts val="1200"/>
              </a:spcAft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US" sz="2000" b="1" dirty="0"/>
              <a:t>Air mass</a:t>
            </a:r>
          </a:p>
          <a:p>
            <a:pPr marL="800100" lvl="1" indent="-342900">
              <a:spcAft>
                <a:spcPts val="1200"/>
              </a:spcAft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US" sz="2000" b="1" dirty="0"/>
              <a:t>Seasonal </a:t>
            </a:r>
            <a:r>
              <a:rPr lang="en-US" sz="2000" b="1" dirty="0" smtClean="0"/>
              <a:t>variations</a:t>
            </a:r>
          </a:p>
          <a:p>
            <a:pPr marL="342900" indent="-342900">
              <a:spcAft>
                <a:spcPts val="12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400" dirty="0" smtClean="0"/>
              <a:t>Calculating time</a:t>
            </a:r>
          </a:p>
          <a:p>
            <a:pPr marL="342900" indent="-342900">
              <a:spcAft>
                <a:spcPts val="12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400" dirty="0" smtClean="0"/>
              <a:t>Solar angles</a:t>
            </a:r>
          </a:p>
          <a:p>
            <a:pPr marL="342900" indent="-342900">
              <a:spcAft>
                <a:spcPts val="12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Solar irradiation on surfaces</a:t>
            </a:r>
          </a:p>
          <a:p>
            <a:pPr marL="342900" indent="-342900">
              <a:spcAft>
                <a:spcPts val="12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342900" indent="-342900">
              <a:spcAft>
                <a:spcPts val="1200"/>
              </a:spcAft>
              <a:buClr>
                <a:srgbClr val="0070C0"/>
              </a:buClr>
              <a:buFont typeface="Arial" panose="020B0604020202020204" pitchFamily="34" charset="0"/>
              <a:buChar char="•"/>
            </a:pP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763003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307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307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307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307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250" autoRev="1" fill="remove"/>
                                        <p:tgtEl>
                                          <p:spTgt spid="307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4" dur="250" autoRev="1" fill="remove"/>
                                        <p:tgtEl>
                                          <p:spTgt spid="307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" dur="250" autoRev="1" fill="remove"/>
                                        <p:tgtEl>
                                          <p:spTgt spid="307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50" autoRev="1" fill="remove"/>
                                        <p:tgtEl>
                                          <p:spTgt spid="307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85000" lnSpcReduction="20000"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6FDD43B-1078-4579-86F5-C2C7D9EC6CF5}" type="slidenum">
              <a:rPr lang="en-US" altLang="en-US" b="0" smtClean="0"/>
              <a:pPr eaLnBrk="1" hangingPunct="1"/>
              <a:t>41</a:t>
            </a:fld>
            <a:endParaRPr lang="en-US" altLang="en-US" b="0" smtClean="0"/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990600" y="131802"/>
            <a:ext cx="73152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3000" b="1" dirty="0" smtClean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Solar Angles</a:t>
            </a:r>
            <a:endParaRPr lang="en-US" sz="3000" b="1" dirty="0">
              <a:solidFill>
                <a:schemeClr val="tx2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152401" y="1323707"/>
            <a:ext cx="4724400" cy="5278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eaLnBrk="1" hangingPunct="1"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altLang="en-US" sz="2200" b="0" dirty="0" smtClean="0"/>
              <a:t>The location of the sun is determined by:</a:t>
            </a:r>
          </a:p>
          <a:p>
            <a:pPr marL="1085850" lvl="1" indent="-342900" eaLnBrk="1" hangingPunct="1">
              <a:spcBef>
                <a:spcPts val="0"/>
              </a:spcBef>
              <a:spcAft>
                <a:spcPts val="600"/>
              </a:spcAft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US" altLang="en-US" sz="2000" dirty="0" smtClean="0"/>
              <a:t>Location on earth</a:t>
            </a:r>
          </a:p>
          <a:p>
            <a:pPr marL="1085850" lvl="1" indent="-342900" eaLnBrk="1" hangingPunct="1">
              <a:spcBef>
                <a:spcPts val="0"/>
              </a:spcBef>
              <a:spcAft>
                <a:spcPts val="600"/>
              </a:spcAft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US" altLang="en-US" sz="2000" dirty="0"/>
              <a:t>Day of the year</a:t>
            </a:r>
          </a:p>
          <a:p>
            <a:pPr marL="1085850" lvl="1" indent="-342900" eaLnBrk="1" hangingPunct="1">
              <a:spcBef>
                <a:spcPts val="0"/>
              </a:spcBef>
              <a:spcAft>
                <a:spcPts val="600"/>
              </a:spcAft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US" altLang="en-US" sz="2000" dirty="0" smtClean="0"/>
              <a:t>Time of the day</a:t>
            </a:r>
          </a:p>
          <a:p>
            <a:pPr marL="342900" indent="-342900" eaLnBrk="1" hangingPunct="1"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altLang="en-US" sz="2200" b="0" dirty="0" smtClean="0"/>
              <a:t>It is convenient to describe these three quantities by angles:</a:t>
            </a:r>
          </a:p>
          <a:p>
            <a:pPr marL="342900" indent="-342900" eaLnBrk="1" hangingPunct="1"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altLang="en-US" sz="2200" b="0" dirty="0" smtClean="0"/>
              <a:t>Location on earth is determined by latitude (</a:t>
            </a:r>
            <a:r>
              <a:rPr lang="en-US" altLang="en-US" sz="2200" b="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altLang="en-US" sz="2200" b="0" dirty="0" smtClean="0"/>
              <a:t>)</a:t>
            </a:r>
          </a:p>
          <a:p>
            <a:pPr marL="342900" indent="-342900" eaLnBrk="1" hangingPunct="1"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altLang="en-US" sz="2200" b="0" dirty="0" smtClean="0"/>
              <a:t>Day of the year is determined by declination angle (</a:t>
            </a:r>
            <a:r>
              <a:rPr lang="en-US" altLang="en-US" sz="2200" b="0" i="1" dirty="0" smtClean="0">
                <a:latin typeface="Symbol" panose="05050102010706020507" pitchFamily="18" charset="2"/>
              </a:rPr>
              <a:t>d</a:t>
            </a:r>
            <a:r>
              <a:rPr lang="en-US" altLang="en-US" sz="2200" b="0" dirty="0" smtClean="0"/>
              <a:t>)</a:t>
            </a:r>
          </a:p>
          <a:p>
            <a:pPr marL="342900" indent="-342900" eaLnBrk="1" hangingPunct="1"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altLang="en-US" sz="2200" b="0" dirty="0" smtClean="0"/>
              <a:t>Time of the day is determined through solar time by the hour angle (</a:t>
            </a:r>
            <a:r>
              <a:rPr lang="en-US" altLang="en-US" sz="2200" b="0" i="1" dirty="0" smtClean="0"/>
              <a:t>h</a:t>
            </a:r>
            <a:r>
              <a:rPr lang="en-US" altLang="en-US" sz="2200" b="0" dirty="0" smtClean="0"/>
              <a:t>)</a:t>
            </a:r>
            <a:endParaRPr lang="en-US" altLang="en-US" sz="2400" b="0" dirty="0" smtClean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18"/>
          <a:stretch/>
        </p:blipFill>
        <p:spPr bwMode="auto">
          <a:xfrm>
            <a:off x="4648201" y="1981200"/>
            <a:ext cx="4419600" cy="3594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8333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85000" lnSpcReduction="20000"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6FDD43B-1078-4579-86F5-C2C7D9EC6CF5}" type="slidenum">
              <a:rPr lang="en-US" altLang="en-US" b="0" smtClean="0"/>
              <a:pPr eaLnBrk="1" hangingPunct="1"/>
              <a:t>42</a:t>
            </a:fld>
            <a:endParaRPr lang="en-US" altLang="en-US" b="0" smtClean="0"/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990600" y="131802"/>
            <a:ext cx="73152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3000" b="1" dirty="0" smtClean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Declination Angle</a:t>
            </a:r>
            <a:endParaRPr lang="en-US" sz="3000" b="1" dirty="0">
              <a:solidFill>
                <a:schemeClr val="tx2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381000" y="1323707"/>
            <a:ext cx="84248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eaLnBrk="1" hangingPunct="1"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altLang="en-US" sz="2400" b="0" dirty="0" smtClean="0"/>
              <a:t>The declination angle can be determined as follows: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" y="1981200"/>
            <a:ext cx="8869680" cy="864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81000" y="3119735"/>
            <a:ext cx="84248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1313">
              <a:spcAft>
                <a:spcPts val="1200"/>
              </a:spcAft>
              <a:buClr>
                <a:srgbClr val="C00000"/>
              </a:buClr>
            </a:pPr>
            <a:r>
              <a:rPr lang="en-US" sz="2400" b="0" dirty="0" smtClean="0"/>
              <a:t>Where: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814" y="3589474"/>
            <a:ext cx="3291840" cy="55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381000" y="4338935"/>
            <a:ext cx="84248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1313">
              <a:spcAft>
                <a:spcPts val="1200"/>
              </a:spcAft>
              <a:buClr>
                <a:srgbClr val="C00000"/>
              </a:buClr>
            </a:pPr>
            <a:r>
              <a:rPr lang="en-US" sz="2400" b="0" i="1" dirty="0" smtClean="0"/>
              <a:t>n</a:t>
            </a:r>
            <a:r>
              <a:rPr lang="en-US" sz="2400" b="0" dirty="0" smtClean="0"/>
              <a:t> is the day of the year</a:t>
            </a:r>
          </a:p>
        </p:txBody>
      </p:sp>
    </p:spTree>
    <p:extLst>
      <p:ext uri="{BB962C8B-B14F-4D97-AF65-F5344CB8AC3E}">
        <p14:creationId xmlns:p14="http://schemas.microsoft.com/office/powerpoint/2010/main" val="2422813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85000" lnSpcReduction="20000"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6FDD43B-1078-4579-86F5-C2C7D9EC6CF5}" type="slidenum">
              <a:rPr lang="en-US" altLang="en-US" b="0" smtClean="0"/>
              <a:pPr eaLnBrk="1" hangingPunct="1"/>
              <a:t>43</a:t>
            </a:fld>
            <a:endParaRPr lang="en-US" altLang="en-US" b="0" smtClean="0"/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990600" y="131802"/>
            <a:ext cx="73152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3000" b="1" dirty="0" smtClean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Hour Angle</a:t>
            </a:r>
            <a:endParaRPr lang="en-US" sz="3000" b="1" dirty="0">
              <a:solidFill>
                <a:schemeClr val="tx2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381000" y="1149489"/>
            <a:ext cx="8424862" cy="1723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>
              <a:spcAft>
                <a:spcPts val="12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400" b="0" dirty="0" smtClean="0"/>
              <a:t>The </a:t>
            </a:r>
            <a:r>
              <a:rPr lang="en-US" sz="2400" b="0" i="1" dirty="0"/>
              <a:t>hour angle h </a:t>
            </a:r>
            <a:r>
              <a:rPr lang="en-US" sz="2400" b="0" dirty="0"/>
              <a:t>is the angle between the projection of </a:t>
            </a:r>
            <a:r>
              <a:rPr lang="en-US" sz="2400" b="0" i="1" dirty="0"/>
              <a:t>P </a:t>
            </a:r>
            <a:r>
              <a:rPr lang="en-US" sz="2400" b="0" dirty="0"/>
              <a:t>on the equatorial </a:t>
            </a:r>
            <a:r>
              <a:rPr lang="en-US" sz="2400" b="0" dirty="0" smtClean="0"/>
              <a:t>plane and </a:t>
            </a:r>
            <a:r>
              <a:rPr lang="en-US" sz="2400" b="0" dirty="0"/>
              <a:t>the projection on that plane of a line from the center of the sun to the center </a:t>
            </a:r>
            <a:r>
              <a:rPr lang="en-US" sz="2400" b="0" dirty="0" smtClean="0"/>
              <a:t>of earth</a:t>
            </a:r>
            <a:r>
              <a:rPr lang="en-US" sz="2400" b="0" dirty="0"/>
              <a:t>. </a:t>
            </a:r>
            <a:endParaRPr lang="en-US" sz="2400" b="0" dirty="0" smtClean="0"/>
          </a:p>
          <a:p>
            <a:pPr marL="342900" indent="-342900">
              <a:spcAft>
                <a:spcPts val="12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400" b="0" dirty="0" smtClean="0"/>
              <a:t>15° of </a:t>
            </a:r>
            <a:r>
              <a:rPr lang="en-US" sz="2400" b="0" dirty="0"/>
              <a:t>hour angle corresponds to one hour of time</a:t>
            </a:r>
            <a:r>
              <a:rPr lang="en-US" sz="2400" b="0" dirty="0" smtClean="0"/>
              <a:t>.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18"/>
          <a:stretch/>
        </p:blipFill>
        <p:spPr bwMode="auto">
          <a:xfrm>
            <a:off x="2362200" y="3263122"/>
            <a:ext cx="4419600" cy="3594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6035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85000" lnSpcReduction="20000"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6FDD43B-1078-4579-86F5-C2C7D9EC6CF5}" type="slidenum">
              <a:rPr lang="en-US" altLang="en-US" b="0" smtClean="0"/>
              <a:pPr eaLnBrk="1" hangingPunct="1"/>
              <a:t>44</a:t>
            </a:fld>
            <a:endParaRPr lang="en-US" altLang="en-US" b="0" smtClean="0"/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990600" y="131802"/>
            <a:ext cx="73152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3000" b="1" dirty="0" smtClean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Hour Angle</a:t>
            </a:r>
            <a:endParaRPr lang="en-US" sz="3000" b="1" dirty="0">
              <a:solidFill>
                <a:schemeClr val="tx2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381000" y="1149489"/>
            <a:ext cx="8424862" cy="4324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>
              <a:spcAft>
                <a:spcPts val="6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400" b="0" dirty="0" smtClean="0"/>
              <a:t>The </a:t>
            </a:r>
            <a:r>
              <a:rPr lang="en-US" sz="2400" b="0" dirty="0"/>
              <a:t>hour angle </a:t>
            </a:r>
            <a:r>
              <a:rPr lang="en-US" sz="2400" b="0" dirty="0" smtClean="0"/>
              <a:t>is set to zero </a:t>
            </a:r>
            <a:r>
              <a:rPr lang="en-US" sz="2400" b="0" dirty="0"/>
              <a:t>at local solar noon</a:t>
            </a:r>
          </a:p>
          <a:p>
            <a:pPr marL="342900" indent="-342900">
              <a:spcAft>
                <a:spcPts val="6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400" b="0" dirty="0" smtClean="0"/>
              <a:t>The </a:t>
            </a:r>
            <a:r>
              <a:rPr lang="en-US" sz="2400" b="0" dirty="0"/>
              <a:t>hour </a:t>
            </a:r>
            <a:r>
              <a:rPr lang="en-US" sz="2400" b="0" dirty="0" smtClean="0"/>
              <a:t>angle is considered negative </a:t>
            </a:r>
            <a:r>
              <a:rPr lang="en-US" sz="2400" b="0" dirty="0"/>
              <a:t>in the morning and positive in the afternoon. </a:t>
            </a:r>
            <a:endParaRPr lang="en-US" sz="2400" b="0" dirty="0" smtClean="0"/>
          </a:p>
          <a:p>
            <a:pPr marL="342900" indent="-342900">
              <a:spcAft>
                <a:spcPts val="6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400" b="0" dirty="0" smtClean="0"/>
              <a:t>The maximum value of hour angle is at sunset</a:t>
            </a:r>
          </a:p>
          <a:p>
            <a:pPr marL="342900" indent="-342900">
              <a:spcAft>
                <a:spcPts val="6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400" b="0" dirty="0" smtClean="0"/>
              <a:t>The minimum value of hour angle is at sunrise</a:t>
            </a:r>
          </a:p>
          <a:p>
            <a:pPr marL="342900" indent="-342900">
              <a:spcAft>
                <a:spcPts val="6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400" b="0" dirty="0" smtClean="0"/>
              <a:t>The </a:t>
            </a:r>
            <a:r>
              <a:rPr lang="en-US" sz="2400" b="0" dirty="0"/>
              <a:t>magnitude of </a:t>
            </a:r>
            <a:r>
              <a:rPr lang="en-US" sz="2400" b="0" dirty="0" smtClean="0"/>
              <a:t>hour angle at sunrise </a:t>
            </a:r>
            <a:r>
              <a:rPr lang="en-US" sz="2400" b="0" dirty="0"/>
              <a:t>and sunset </a:t>
            </a:r>
            <a:r>
              <a:rPr lang="en-US" sz="2400" b="0" dirty="0" smtClean="0"/>
              <a:t>on a </a:t>
            </a:r>
            <a:r>
              <a:rPr lang="en-US" sz="2400" b="0" dirty="0"/>
              <a:t>given day are identical</a:t>
            </a:r>
            <a:r>
              <a:rPr lang="en-US" sz="2400" b="0" dirty="0" smtClean="0"/>
              <a:t>.</a:t>
            </a:r>
          </a:p>
          <a:p>
            <a:pPr marL="342900" indent="-342900">
              <a:spcAft>
                <a:spcPts val="6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altLang="en-US" sz="2400" b="0" dirty="0" smtClean="0"/>
              <a:t>The hour angle is calculated by:</a:t>
            </a:r>
          </a:p>
          <a:p>
            <a:pPr>
              <a:buClr>
                <a:srgbClr val="C00000"/>
              </a:buClr>
            </a:pPr>
            <a:endParaRPr lang="en-US" altLang="en-US" sz="2400" b="0" dirty="0"/>
          </a:p>
          <a:p>
            <a:pPr algn="ctr">
              <a:buClr>
                <a:srgbClr val="C00000"/>
              </a:buClr>
            </a:pPr>
            <a:r>
              <a:rPr lang="en-US" altLang="en-US" sz="2400" b="0" i="1" dirty="0" smtClean="0"/>
              <a:t>h</a:t>
            </a:r>
            <a:r>
              <a:rPr lang="en-US" altLang="en-US" sz="2400" b="0" dirty="0" smtClean="0"/>
              <a:t> = (LST – 12:00) x 15°/hour</a:t>
            </a:r>
          </a:p>
        </p:txBody>
      </p:sp>
    </p:spTree>
    <p:extLst>
      <p:ext uri="{BB962C8B-B14F-4D97-AF65-F5344CB8AC3E}">
        <p14:creationId xmlns:p14="http://schemas.microsoft.com/office/powerpoint/2010/main" val="959589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85000" lnSpcReduction="20000"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6FDD43B-1078-4579-86F5-C2C7D9EC6CF5}" type="slidenum">
              <a:rPr lang="en-US" altLang="en-US" b="0" smtClean="0"/>
              <a:pPr eaLnBrk="1" hangingPunct="1"/>
              <a:t>45</a:t>
            </a:fld>
            <a:endParaRPr lang="en-US" altLang="en-US" b="0" smtClean="0"/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990600" y="131802"/>
            <a:ext cx="73152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3000" b="1" dirty="0" smtClean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Determining Sun’s Location in the Sky</a:t>
            </a:r>
            <a:endParaRPr lang="en-US" sz="3000" b="1" dirty="0">
              <a:solidFill>
                <a:schemeClr val="tx2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381000" y="1149489"/>
            <a:ext cx="8424862" cy="1985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>
              <a:spcAft>
                <a:spcPts val="6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400" b="0" dirty="0" smtClean="0"/>
              <a:t>The sun’s location in the sky can be determined from the following information:</a:t>
            </a:r>
          </a:p>
          <a:p>
            <a:pPr marL="1085850" lvl="1" indent="-342900">
              <a:spcAft>
                <a:spcPts val="6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000" dirty="0" err="1" smtClean="0"/>
              <a:t>Latitute</a:t>
            </a:r>
            <a:r>
              <a:rPr lang="en-US" sz="2000" dirty="0" smtClean="0"/>
              <a:t> (</a:t>
            </a:r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000" dirty="0" smtClean="0"/>
              <a:t>)</a:t>
            </a:r>
          </a:p>
          <a:p>
            <a:pPr marL="1085850" lvl="1" indent="-342900">
              <a:spcAft>
                <a:spcPts val="6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000" dirty="0" smtClean="0"/>
              <a:t>Declination angle (</a:t>
            </a:r>
            <a:r>
              <a:rPr lang="en-US" sz="2000" i="1" dirty="0" smtClean="0">
                <a:latin typeface="Symbol" panose="05050102010706020507" pitchFamily="18" charset="2"/>
              </a:rPr>
              <a:t>d</a:t>
            </a:r>
            <a:r>
              <a:rPr lang="en-US" sz="2000" dirty="0" smtClean="0"/>
              <a:t>)</a:t>
            </a:r>
          </a:p>
          <a:p>
            <a:pPr marL="1085850" lvl="1" indent="-342900">
              <a:spcAft>
                <a:spcPts val="6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000" dirty="0" smtClean="0"/>
              <a:t>Hour angle (</a:t>
            </a:r>
            <a:r>
              <a:rPr lang="en-US" sz="2000" i="1" dirty="0" smtClean="0"/>
              <a:t>h</a:t>
            </a:r>
            <a:r>
              <a:rPr lang="en-US" sz="2000" dirty="0" smtClean="0"/>
              <a:t>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1"/>
          <a:stretch/>
        </p:blipFill>
        <p:spPr bwMode="auto">
          <a:xfrm>
            <a:off x="4495800" y="3002015"/>
            <a:ext cx="4419600" cy="3779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81000" y="3164681"/>
            <a:ext cx="4212431" cy="2831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>
              <a:spcAft>
                <a:spcPts val="6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400" b="0" dirty="0" smtClean="0"/>
              <a:t>The most convenient way to describe the sun’s location in the sky is by using two angles:</a:t>
            </a:r>
          </a:p>
          <a:p>
            <a:pPr marL="342900" indent="-342900">
              <a:spcAft>
                <a:spcPts val="6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400" b="0" dirty="0" smtClean="0"/>
              <a:t>Solar </a:t>
            </a:r>
            <a:r>
              <a:rPr lang="en-US" sz="2400" i="1" dirty="0" smtClean="0"/>
              <a:t>elevation (or altitude) angle</a:t>
            </a:r>
            <a:r>
              <a:rPr lang="en-US" sz="2400" b="0" dirty="0" smtClean="0"/>
              <a:t> (</a:t>
            </a:r>
            <a:r>
              <a:rPr lang="en-US" sz="2400" b="0" i="1" dirty="0" smtClean="0">
                <a:latin typeface="Symbol" panose="05050102010706020507" pitchFamily="18" charset="2"/>
              </a:rPr>
              <a:t>b </a:t>
            </a:r>
            <a:r>
              <a:rPr lang="en-US" sz="2400" b="0" dirty="0" smtClean="0"/>
              <a:t>)</a:t>
            </a:r>
          </a:p>
          <a:p>
            <a:pPr marL="342900" indent="-342900">
              <a:spcAft>
                <a:spcPts val="6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400" b="0" dirty="0" smtClean="0"/>
              <a:t>Solar </a:t>
            </a:r>
            <a:r>
              <a:rPr lang="en-US" sz="2400" i="1" dirty="0" smtClean="0"/>
              <a:t>azimuth angle</a:t>
            </a:r>
            <a:r>
              <a:rPr lang="en-US" sz="2400" b="0" dirty="0" smtClean="0"/>
              <a:t> (</a:t>
            </a:r>
            <a:r>
              <a:rPr lang="en-US" sz="2400" b="0" i="1" dirty="0" smtClean="0">
                <a:latin typeface="Symbol" panose="05050102010706020507" pitchFamily="18" charset="2"/>
              </a:rPr>
              <a:t>f </a:t>
            </a:r>
            <a:r>
              <a:rPr lang="en-US" sz="2400" b="0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244217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85000" lnSpcReduction="20000"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6FDD43B-1078-4579-86F5-C2C7D9EC6CF5}" type="slidenum">
              <a:rPr lang="en-US" altLang="en-US" b="0" smtClean="0"/>
              <a:pPr eaLnBrk="1" hangingPunct="1"/>
              <a:t>46</a:t>
            </a:fld>
            <a:endParaRPr lang="en-US" altLang="en-US" b="0" smtClean="0"/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990600" y="131802"/>
            <a:ext cx="73152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3000" b="1" dirty="0" smtClean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Solar Elevation Angle</a:t>
            </a:r>
            <a:endParaRPr lang="en-US" sz="3000" b="1" dirty="0">
              <a:solidFill>
                <a:schemeClr val="tx2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381000" y="1149489"/>
            <a:ext cx="8424862" cy="1723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>
              <a:spcAft>
                <a:spcPts val="6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400" b="0" dirty="0" smtClean="0"/>
              <a:t>The </a:t>
            </a:r>
            <a:r>
              <a:rPr lang="en-US" sz="2400" i="1" dirty="0" smtClean="0"/>
              <a:t>solar elevation angle</a:t>
            </a:r>
            <a:r>
              <a:rPr lang="en-US" sz="2400" b="0" dirty="0" smtClean="0"/>
              <a:t> is the </a:t>
            </a:r>
            <a:r>
              <a:rPr lang="en-US" sz="2400" b="0" dirty="0"/>
              <a:t>angle between the sun’s ray and the </a:t>
            </a:r>
            <a:r>
              <a:rPr lang="en-US" sz="2400" b="0" dirty="0" smtClean="0"/>
              <a:t>projection of </a:t>
            </a:r>
            <a:r>
              <a:rPr lang="en-US" sz="2400" b="0" dirty="0"/>
              <a:t>that ray on a horizontal </a:t>
            </a:r>
            <a:r>
              <a:rPr lang="en-US" sz="2400" b="0" dirty="0" smtClean="0"/>
              <a:t>surface</a:t>
            </a:r>
          </a:p>
          <a:p>
            <a:pPr marL="342900" indent="-342900">
              <a:spcAft>
                <a:spcPts val="6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400" b="0" dirty="0" smtClean="0"/>
              <a:t>At sunrise and sunset, the solar elevation angle is 0°.</a:t>
            </a:r>
          </a:p>
          <a:p>
            <a:pPr marL="342900" indent="-342900">
              <a:spcAft>
                <a:spcPts val="6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400" b="0" dirty="0" smtClean="0"/>
              <a:t>It can be found from: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1"/>
          <a:stretch/>
        </p:blipFill>
        <p:spPr bwMode="auto">
          <a:xfrm>
            <a:off x="5257800" y="3534395"/>
            <a:ext cx="3886200" cy="3323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907067"/>
            <a:ext cx="5029200" cy="579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381000" y="3610451"/>
            <a:ext cx="48768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400" b="0" dirty="0" smtClean="0"/>
              <a:t>The daily maximum elevation angle occurs at noon (</a:t>
            </a:r>
            <a:r>
              <a:rPr lang="en-US" sz="2400" b="0" i="1" dirty="0" err="1" smtClean="0">
                <a:latin typeface="Symbol" panose="05050102010706020507" pitchFamily="18" charset="2"/>
              </a:rPr>
              <a:t>b</a:t>
            </a:r>
            <a:r>
              <a:rPr lang="en-US" sz="2400" b="0" baseline="-25000" dirty="0" err="1" smtClean="0"/>
              <a:t>noon</a:t>
            </a:r>
            <a:r>
              <a:rPr lang="en-US" sz="2400" b="0" dirty="0" smtClean="0"/>
              <a:t>).</a:t>
            </a:r>
          </a:p>
          <a:p>
            <a:pPr marL="342900" indent="-34290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400" b="0" dirty="0" smtClean="0"/>
              <a:t>It is given by: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806007"/>
            <a:ext cx="4023360" cy="756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0965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85000" lnSpcReduction="20000"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6FDD43B-1078-4579-86F5-C2C7D9EC6CF5}" type="slidenum">
              <a:rPr lang="en-US" altLang="en-US" b="0" smtClean="0"/>
              <a:pPr eaLnBrk="1" hangingPunct="1"/>
              <a:t>47</a:t>
            </a:fld>
            <a:endParaRPr lang="en-US" altLang="en-US" b="0" smtClean="0"/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990600" y="131802"/>
            <a:ext cx="73152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3000" b="1" dirty="0" smtClean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Sun’s Zenith Angle</a:t>
            </a:r>
            <a:endParaRPr lang="en-US" sz="3000" b="1" dirty="0">
              <a:solidFill>
                <a:schemeClr val="tx2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1"/>
          <a:stretch/>
        </p:blipFill>
        <p:spPr bwMode="auto">
          <a:xfrm>
            <a:off x="4876800" y="1295400"/>
            <a:ext cx="4114800" cy="3519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381000" y="1295400"/>
            <a:ext cx="44958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400" b="0" dirty="0" smtClean="0"/>
              <a:t>The sun’s </a:t>
            </a:r>
            <a:r>
              <a:rPr lang="en-US" sz="2400" i="1" dirty="0" smtClean="0"/>
              <a:t>zenith angle</a:t>
            </a:r>
            <a:r>
              <a:rPr lang="en-US" sz="2400" b="0" dirty="0" smtClean="0"/>
              <a:t> (</a:t>
            </a:r>
            <a:r>
              <a:rPr lang="en-US" sz="2400" b="0" i="1" dirty="0" smtClean="0">
                <a:latin typeface="Symbol" panose="05050102010706020507" pitchFamily="18" charset="2"/>
              </a:rPr>
              <a:t>b</a:t>
            </a:r>
            <a:r>
              <a:rPr lang="en-US" sz="2400" b="0" baseline="-25000" dirty="0" smtClean="0"/>
              <a:t> Z</a:t>
            </a:r>
            <a:r>
              <a:rPr lang="en-US" sz="2400" b="0" dirty="0" smtClean="0"/>
              <a:t>) is the angle </a:t>
            </a:r>
            <a:r>
              <a:rPr lang="en-US" sz="2400" b="0" dirty="0"/>
              <a:t>between the sun’s rays and a </a:t>
            </a:r>
            <a:r>
              <a:rPr lang="en-US" sz="2400" b="0" dirty="0" smtClean="0"/>
              <a:t>perpendicular to </a:t>
            </a:r>
            <a:r>
              <a:rPr lang="en-US" sz="2400" b="0" dirty="0"/>
              <a:t>the horizontal plane at point </a:t>
            </a:r>
            <a:r>
              <a:rPr lang="en-US" sz="2400" b="0" i="1" dirty="0" smtClean="0"/>
              <a:t>P</a:t>
            </a:r>
            <a:r>
              <a:rPr lang="en-US" sz="2400" b="0" dirty="0" smtClean="0"/>
              <a:t>.</a:t>
            </a:r>
          </a:p>
          <a:p>
            <a:pPr marL="342900" indent="-342900">
              <a:buClr>
                <a:srgbClr val="C00000"/>
              </a:buClr>
              <a:buFont typeface="Arial" panose="020B0604020202020204" pitchFamily="34" charset="0"/>
              <a:buChar char="•"/>
            </a:pPr>
            <a:endParaRPr lang="en-US" sz="2400" b="0" dirty="0" smtClean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276600"/>
            <a:ext cx="3200400" cy="621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2381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85000" lnSpcReduction="20000"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6FDD43B-1078-4579-86F5-C2C7D9EC6CF5}" type="slidenum">
              <a:rPr lang="en-US" altLang="en-US" b="0" smtClean="0"/>
              <a:pPr eaLnBrk="1" hangingPunct="1"/>
              <a:t>48</a:t>
            </a:fld>
            <a:endParaRPr lang="en-US" altLang="en-US" b="0" smtClean="0"/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990600" y="131802"/>
            <a:ext cx="73152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3000" b="1" dirty="0" smtClean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Solar Azimuth Angle</a:t>
            </a:r>
            <a:endParaRPr lang="en-US" sz="3000" b="1" dirty="0">
              <a:solidFill>
                <a:schemeClr val="tx2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381000" y="1149489"/>
            <a:ext cx="4572000" cy="3570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>
              <a:spcAft>
                <a:spcPts val="12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400" b="0" dirty="0" smtClean="0"/>
              <a:t>The </a:t>
            </a:r>
            <a:r>
              <a:rPr lang="en-US" sz="2400" i="1" dirty="0" smtClean="0"/>
              <a:t>solar azimuth angle</a:t>
            </a:r>
            <a:r>
              <a:rPr lang="en-US" sz="2400" b="0" dirty="0" smtClean="0"/>
              <a:t> (</a:t>
            </a:r>
            <a:r>
              <a:rPr lang="en-US" sz="2400" b="0" i="1" dirty="0">
                <a:latin typeface="Symbol" panose="05050102010706020507" pitchFamily="18" charset="2"/>
              </a:rPr>
              <a:t>f </a:t>
            </a:r>
            <a:r>
              <a:rPr lang="en-US" sz="2400" b="0" dirty="0"/>
              <a:t>) </a:t>
            </a:r>
            <a:r>
              <a:rPr lang="en-US" sz="2400" b="0" dirty="0" smtClean="0"/>
              <a:t>is </a:t>
            </a:r>
            <a:r>
              <a:rPr lang="en-US" sz="2400" b="0" dirty="0"/>
              <a:t>the angle in the horizontal plane measured, in </a:t>
            </a:r>
            <a:r>
              <a:rPr lang="en-US" sz="2400" b="0" dirty="0" smtClean="0"/>
              <a:t>the clockwise </a:t>
            </a:r>
            <a:r>
              <a:rPr lang="en-US" sz="2400" b="0" dirty="0"/>
              <a:t>direction, between north and the projection of the sun’s rays on </a:t>
            </a:r>
            <a:r>
              <a:rPr lang="en-US" sz="2400" b="0" dirty="0" smtClean="0"/>
              <a:t>the horizontal plane.</a:t>
            </a:r>
          </a:p>
          <a:p>
            <a:pPr marL="342900" indent="-342900">
              <a:spcAft>
                <a:spcPts val="12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400" b="0" dirty="0" smtClean="0"/>
              <a:t>The solar azimuth angle can be found from: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1"/>
          <a:stretch/>
        </p:blipFill>
        <p:spPr bwMode="auto">
          <a:xfrm>
            <a:off x="4912202" y="1173214"/>
            <a:ext cx="4231797" cy="3619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663616"/>
            <a:ext cx="5486400" cy="1051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7357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85000" lnSpcReduction="20000"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6FDD43B-1078-4579-86F5-C2C7D9EC6CF5}" type="slidenum">
              <a:rPr lang="en-US" altLang="en-US" b="0" smtClean="0"/>
              <a:pPr eaLnBrk="1" hangingPunct="1"/>
              <a:t>49</a:t>
            </a:fld>
            <a:endParaRPr lang="en-US" altLang="en-US" b="0" smtClean="0"/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990600" y="131802"/>
            <a:ext cx="73152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3000" b="1" dirty="0" smtClean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Example</a:t>
            </a:r>
            <a:endParaRPr lang="en-US" sz="3000" b="1" dirty="0">
              <a:solidFill>
                <a:schemeClr val="tx2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304800" y="1149489"/>
            <a:ext cx="8534400" cy="5755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buClr>
                <a:srgbClr val="C00000"/>
              </a:buClr>
            </a:pPr>
            <a:r>
              <a:rPr lang="en-US" sz="2000" dirty="0" smtClean="0">
                <a:solidFill>
                  <a:srgbClr val="C00000"/>
                </a:solidFill>
              </a:rPr>
              <a:t>For Riyadh on February 21</a:t>
            </a:r>
            <a:r>
              <a:rPr lang="en-US" sz="2000" baseline="30000" dirty="0" smtClean="0">
                <a:solidFill>
                  <a:srgbClr val="C00000"/>
                </a:solidFill>
              </a:rPr>
              <a:t>st</a:t>
            </a:r>
            <a:r>
              <a:rPr lang="en-US" sz="2000" dirty="0" smtClean="0">
                <a:solidFill>
                  <a:srgbClr val="C00000"/>
                </a:solidFill>
              </a:rPr>
              <a:t>, calculate sunset time (in standard time).</a:t>
            </a:r>
          </a:p>
          <a:p>
            <a:pPr>
              <a:buClr>
                <a:srgbClr val="C00000"/>
              </a:buClr>
            </a:pPr>
            <a:endParaRPr lang="en-US" sz="2000" b="0" dirty="0" smtClean="0"/>
          </a:p>
          <a:p>
            <a:pPr algn="ctr">
              <a:buClr>
                <a:srgbClr val="C00000"/>
              </a:buClr>
            </a:pPr>
            <a:r>
              <a:rPr lang="en-US" sz="2000" dirty="0" smtClean="0"/>
              <a:t>SOLUTION</a:t>
            </a:r>
          </a:p>
          <a:p>
            <a:pPr>
              <a:buClr>
                <a:srgbClr val="C00000"/>
              </a:buClr>
            </a:pPr>
            <a:r>
              <a:rPr lang="en-US" sz="2000" b="0" dirty="0" smtClean="0"/>
              <a:t>At sunset, the elevation angle </a:t>
            </a:r>
            <a:r>
              <a:rPr lang="en-US" sz="2000" b="0" i="1" dirty="0" smtClean="0">
                <a:latin typeface="Symbol" panose="05050102010706020507" pitchFamily="18" charset="2"/>
              </a:rPr>
              <a:t>b</a:t>
            </a:r>
            <a:r>
              <a:rPr lang="en-US" sz="2000" b="0" dirty="0" smtClean="0"/>
              <a:t> = </a:t>
            </a:r>
            <a:r>
              <a:rPr lang="en-US" sz="2000" dirty="0" smtClean="0"/>
              <a:t>0°</a:t>
            </a:r>
          </a:p>
          <a:p>
            <a:pPr>
              <a:buClr>
                <a:srgbClr val="C00000"/>
              </a:buClr>
            </a:pPr>
            <a:r>
              <a:rPr lang="en-US" sz="2000" b="0" dirty="0" smtClean="0"/>
              <a:t>Latitude of Riyadh: </a:t>
            </a:r>
            <a:r>
              <a:rPr lang="en-US" sz="2000" b="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000" b="0" dirty="0" smtClean="0"/>
              <a:t> = </a:t>
            </a:r>
            <a:r>
              <a:rPr lang="en-US" sz="2000" dirty="0" smtClean="0"/>
              <a:t>24.6°</a:t>
            </a:r>
          </a:p>
          <a:p>
            <a:pPr>
              <a:buClr>
                <a:srgbClr val="C00000"/>
              </a:buClr>
            </a:pPr>
            <a:r>
              <a:rPr lang="en-US" sz="2000" b="0" dirty="0" smtClean="0"/>
              <a:t>Declination angle on February 21</a:t>
            </a:r>
            <a:r>
              <a:rPr lang="en-US" sz="2000" b="0" baseline="30000" dirty="0" smtClean="0"/>
              <a:t>st</a:t>
            </a:r>
            <a:r>
              <a:rPr lang="en-US" sz="2000" b="0" dirty="0" smtClean="0"/>
              <a:t>: </a:t>
            </a:r>
            <a:r>
              <a:rPr lang="en-US" sz="2000" b="0" i="1" dirty="0" smtClean="0">
                <a:latin typeface="Symbol" panose="05050102010706020507" pitchFamily="18" charset="2"/>
              </a:rPr>
              <a:t>d</a:t>
            </a:r>
            <a:r>
              <a:rPr lang="en-US" sz="2000" b="0" dirty="0" smtClean="0"/>
              <a:t> = </a:t>
            </a:r>
            <a:r>
              <a:rPr lang="en-US" sz="2000" dirty="0" smtClean="0"/>
              <a:t>-10.8°</a:t>
            </a:r>
          </a:p>
          <a:p>
            <a:pPr>
              <a:buClr>
                <a:srgbClr val="C00000"/>
              </a:buClr>
            </a:pPr>
            <a:endParaRPr lang="en-US" sz="2000" b="0" dirty="0"/>
          </a:p>
          <a:p>
            <a:pPr>
              <a:buClr>
                <a:srgbClr val="C00000"/>
              </a:buClr>
            </a:pPr>
            <a:endParaRPr lang="en-US" sz="2000" b="0" dirty="0" smtClean="0"/>
          </a:p>
          <a:p>
            <a:pPr>
              <a:buClr>
                <a:srgbClr val="C00000"/>
              </a:buClr>
            </a:pPr>
            <a:r>
              <a:rPr lang="en-US" sz="2000" b="0" dirty="0" smtClean="0"/>
              <a:t>sin (0) = cos (24.6) x cos (h) x cos (-10.8) + sin (24.6) x sin (-10.8)</a:t>
            </a:r>
          </a:p>
          <a:p>
            <a:pPr>
              <a:buClr>
                <a:srgbClr val="C00000"/>
              </a:buClr>
            </a:pPr>
            <a:r>
              <a:rPr lang="en-US" sz="2000" b="0" dirty="0" smtClean="0"/>
              <a:t>→ </a:t>
            </a:r>
            <a:r>
              <a:rPr lang="en-US" sz="2000" b="0" i="1" dirty="0" smtClean="0"/>
              <a:t>h</a:t>
            </a:r>
            <a:r>
              <a:rPr lang="en-US" sz="2000" b="0" dirty="0" smtClean="0"/>
              <a:t>  = 85°</a:t>
            </a:r>
          </a:p>
          <a:p>
            <a:pPr>
              <a:buClr>
                <a:srgbClr val="C00000"/>
              </a:buClr>
            </a:pPr>
            <a:endParaRPr lang="en-US" altLang="en-US" sz="2000" b="0" i="1" dirty="0" smtClean="0"/>
          </a:p>
          <a:p>
            <a:pPr>
              <a:buClr>
                <a:srgbClr val="C00000"/>
              </a:buClr>
            </a:pPr>
            <a:r>
              <a:rPr lang="en-US" altLang="en-US" sz="2000" b="0" i="1" dirty="0" smtClean="0"/>
              <a:t>h</a:t>
            </a:r>
            <a:r>
              <a:rPr lang="en-US" altLang="en-US" sz="2000" b="0" dirty="0" smtClean="0"/>
              <a:t> </a:t>
            </a:r>
            <a:r>
              <a:rPr lang="en-US" altLang="en-US" sz="2000" b="0" dirty="0"/>
              <a:t>= (LST – 12:00) x 15°/hour</a:t>
            </a:r>
          </a:p>
          <a:p>
            <a:pPr>
              <a:buClr>
                <a:srgbClr val="C00000"/>
              </a:buClr>
            </a:pPr>
            <a:r>
              <a:rPr lang="en-US" sz="2000" b="0" dirty="0" smtClean="0"/>
              <a:t>→ LST = 17:40</a:t>
            </a:r>
          </a:p>
          <a:p>
            <a:pPr>
              <a:buClr>
                <a:srgbClr val="C00000"/>
              </a:buClr>
            </a:pPr>
            <a:endParaRPr lang="en-US" sz="2000" b="0" dirty="0"/>
          </a:p>
          <a:p>
            <a:pPr>
              <a:buClr>
                <a:srgbClr val="C00000"/>
              </a:buClr>
            </a:pPr>
            <a:endParaRPr lang="en-US" sz="2000" b="0" dirty="0" smtClean="0"/>
          </a:p>
          <a:p>
            <a:pPr>
              <a:buClr>
                <a:srgbClr val="C00000"/>
              </a:buClr>
            </a:pPr>
            <a:r>
              <a:rPr lang="en-US" sz="2000" b="0" dirty="0" smtClean="0"/>
              <a:t>Local Standard Time = 17:40 + (46.7 – 45)x(-4) + 13.9</a:t>
            </a:r>
          </a:p>
          <a:p>
            <a:pPr>
              <a:buClr>
                <a:srgbClr val="C00000"/>
              </a:buClr>
            </a:pPr>
            <a:r>
              <a:rPr lang="en-US" sz="2000" b="0" dirty="0" smtClean="0"/>
              <a:t>→ </a:t>
            </a:r>
            <a:r>
              <a:rPr lang="en-US" sz="2000" dirty="0" smtClean="0"/>
              <a:t>Local Standard Time ≈ 17:47</a:t>
            </a:r>
          </a:p>
          <a:p>
            <a:pPr>
              <a:buClr>
                <a:srgbClr val="C00000"/>
              </a:buClr>
            </a:pPr>
            <a:endParaRPr lang="en-US" sz="2400" b="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162384"/>
            <a:ext cx="4297680" cy="495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181600"/>
            <a:ext cx="7040880" cy="461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1691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85000" lnSpcReduction="20000"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6FDD43B-1078-4579-86F5-C2C7D9EC6CF5}" type="slidenum">
              <a:rPr lang="en-US" altLang="en-US" b="0" smtClean="0"/>
              <a:pPr eaLnBrk="1" hangingPunct="1"/>
              <a:t>5</a:t>
            </a:fld>
            <a:endParaRPr lang="en-US" altLang="en-US" b="0" smtClean="0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820373" y="76200"/>
            <a:ext cx="550325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Radiation from the Sun</a:t>
            </a:r>
            <a:endParaRPr lang="en-US" sz="3200" b="1" dirty="0">
              <a:solidFill>
                <a:schemeClr val="tx2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304800" y="1143000"/>
            <a:ext cx="4876800" cy="4647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eaLnBrk="1" hangingPunct="1"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altLang="en-US" sz="2300" b="0" dirty="0" smtClean="0"/>
              <a:t>The surface of the photosphere is at about 5777 K.</a:t>
            </a:r>
          </a:p>
          <a:p>
            <a:pPr marL="342900" indent="-342900" eaLnBrk="1" hangingPunct="1"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altLang="en-US" sz="2300" b="0" dirty="0"/>
              <a:t>Once the energy reaches the surface of the photosphere, it escapes to space by radiation.</a:t>
            </a:r>
          </a:p>
          <a:p>
            <a:pPr marL="342900" indent="-342900" eaLnBrk="1" hangingPunct="1"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altLang="en-US" sz="2300" b="0" dirty="0"/>
              <a:t>The sun is considered a blackbody.</a:t>
            </a:r>
          </a:p>
          <a:p>
            <a:pPr marL="342900" indent="-342900" eaLnBrk="1" hangingPunct="1"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altLang="en-US" sz="2300" b="0" dirty="0" smtClean="0"/>
              <a:t>It radiates diffusely (uniformly) in all directions.</a:t>
            </a:r>
          </a:p>
          <a:p>
            <a:pPr marL="342900" indent="-342900" eaLnBrk="1" hangingPunct="1"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altLang="en-US" sz="2300" b="0" dirty="0" smtClean="0"/>
              <a:t>All the energy leaving the sun’s surface will reach a sphere containing earth.</a:t>
            </a:r>
          </a:p>
        </p:txBody>
      </p:sp>
      <p:grpSp>
        <p:nvGrpSpPr>
          <p:cNvPr id="4" name="Group 3"/>
          <p:cNvGrpSpPr>
            <a:grpSpLocks noChangeAspect="1"/>
          </p:cNvGrpSpPr>
          <p:nvPr/>
        </p:nvGrpSpPr>
        <p:grpSpPr>
          <a:xfrm>
            <a:off x="4648200" y="1447800"/>
            <a:ext cx="4500057" cy="3691907"/>
            <a:chOff x="5072932" y="3717235"/>
            <a:chExt cx="3785318" cy="3105526"/>
          </a:xfrm>
        </p:grpSpPr>
        <p:pic>
          <p:nvPicPr>
            <p:cNvPr id="3074" name="Picture 2" descr="http://members.shaw.ca/warmbeach/images/SunEnergySphereFINAL.JPG"/>
            <p:cNvPicPr>
              <a:picLocks noChangeAspect="1" noChangeArrowheads="1"/>
            </p:cNvPicPr>
            <p:nvPr/>
          </p:nvPicPr>
          <p:blipFill rotWithShape="1">
            <a:blip r:embed="rId3">
              <a:clrChange>
                <a:clrFrom>
                  <a:srgbClr val="2D4464"/>
                </a:clrFrom>
                <a:clrTo>
                  <a:srgbClr val="2D4464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9553"/>
            <a:stretch/>
          </p:blipFill>
          <p:spPr bwMode="auto">
            <a:xfrm>
              <a:off x="5105400" y="3803702"/>
              <a:ext cx="3752850" cy="30190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Freeform 1"/>
            <p:cNvSpPr/>
            <p:nvPr/>
          </p:nvSpPr>
          <p:spPr>
            <a:xfrm>
              <a:off x="7506031" y="3784821"/>
              <a:ext cx="1304014" cy="958132"/>
            </a:xfrm>
            <a:custGeom>
              <a:avLst/>
              <a:gdLst>
                <a:gd name="connsiteX0" fmla="*/ 1304014 w 1304014"/>
                <a:gd name="connsiteY0" fmla="*/ 946205 h 958132"/>
                <a:gd name="connsiteX1" fmla="*/ 1248355 w 1304014"/>
                <a:gd name="connsiteY1" fmla="*/ 0 h 958132"/>
                <a:gd name="connsiteX2" fmla="*/ 0 w 1304014"/>
                <a:gd name="connsiteY2" fmla="*/ 35781 h 958132"/>
                <a:gd name="connsiteX3" fmla="*/ 47708 w 1304014"/>
                <a:gd name="connsiteY3" fmla="*/ 234563 h 958132"/>
                <a:gd name="connsiteX4" fmla="*/ 242515 w 1304014"/>
                <a:gd name="connsiteY4" fmla="*/ 298174 h 958132"/>
                <a:gd name="connsiteX5" fmla="*/ 536713 w 1304014"/>
                <a:gd name="connsiteY5" fmla="*/ 516835 h 958132"/>
                <a:gd name="connsiteX6" fmla="*/ 731520 w 1304014"/>
                <a:gd name="connsiteY6" fmla="*/ 755374 h 958132"/>
                <a:gd name="connsiteX7" fmla="*/ 894522 w 1304014"/>
                <a:gd name="connsiteY7" fmla="*/ 958132 h 958132"/>
                <a:gd name="connsiteX8" fmla="*/ 1304014 w 1304014"/>
                <a:gd name="connsiteY8" fmla="*/ 946205 h 958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04014" h="958132">
                  <a:moveTo>
                    <a:pt x="1304014" y="946205"/>
                  </a:moveTo>
                  <a:lnTo>
                    <a:pt x="1248355" y="0"/>
                  </a:lnTo>
                  <a:lnTo>
                    <a:pt x="0" y="35781"/>
                  </a:lnTo>
                  <a:lnTo>
                    <a:pt x="47708" y="234563"/>
                  </a:lnTo>
                  <a:lnTo>
                    <a:pt x="242515" y="298174"/>
                  </a:lnTo>
                  <a:lnTo>
                    <a:pt x="536713" y="516835"/>
                  </a:lnTo>
                  <a:lnTo>
                    <a:pt x="731520" y="755374"/>
                  </a:lnTo>
                  <a:lnTo>
                    <a:pt x="894522" y="958132"/>
                  </a:lnTo>
                  <a:lnTo>
                    <a:pt x="1304014" y="94620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Freeform 2"/>
            <p:cNvSpPr/>
            <p:nvPr/>
          </p:nvSpPr>
          <p:spPr>
            <a:xfrm>
              <a:off x="5072932" y="3717235"/>
              <a:ext cx="1526651" cy="985962"/>
            </a:xfrm>
            <a:custGeom>
              <a:avLst/>
              <a:gdLst>
                <a:gd name="connsiteX0" fmla="*/ 1419308 w 1526651"/>
                <a:gd name="connsiteY0" fmla="*/ 302149 h 985962"/>
                <a:gd name="connsiteX1" fmla="*/ 1288111 w 1526651"/>
                <a:gd name="connsiteY1" fmla="*/ 357808 h 985962"/>
                <a:gd name="connsiteX2" fmla="*/ 1152939 w 1526651"/>
                <a:gd name="connsiteY2" fmla="*/ 421419 h 985962"/>
                <a:gd name="connsiteX3" fmla="*/ 1057524 w 1526651"/>
                <a:gd name="connsiteY3" fmla="*/ 489005 h 985962"/>
                <a:gd name="connsiteX4" fmla="*/ 974035 w 1526651"/>
                <a:gd name="connsiteY4" fmla="*/ 556591 h 985962"/>
                <a:gd name="connsiteX5" fmla="*/ 874644 w 1526651"/>
                <a:gd name="connsiteY5" fmla="*/ 632128 h 985962"/>
                <a:gd name="connsiteX6" fmla="*/ 807058 w 1526651"/>
                <a:gd name="connsiteY6" fmla="*/ 711642 h 985962"/>
                <a:gd name="connsiteX7" fmla="*/ 739471 w 1526651"/>
                <a:gd name="connsiteY7" fmla="*/ 787179 h 985962"/>
                <a:gd name="connsiteX8" fmla="*/ 683812 w 1526651"/>
                <a:gd name="connsiteY8" fmla="*/ 882595 h 985962"/>
                <a:gd name="connsiteX9" fmla="*/ 636105 w 1526651"/>
                <a:gd name="connsiteY9" fmla="*/ 958132 h 985962"/>
                <a:gd name="connsiteX10" fmla="*/ 0 w 1526651"/>
                <a:gd name="connsiteY10" fmla="*/ 985962 h 985962"/>
                <a:gd name="connsiteX11" fmla="*/ 0 w 1526651"/>
                <a:gd name="connsiteY11" fmla="*/ 560567 h 985962"/>
                <a:gd name="connsiteX12" fmla="*/ 1041621 w 1526651"/>
                <a:gd name="connsiteY12" fmla="*/ 0 h 985962"/>
                <a:gd name="connsiteX13" fmla="*/ 1526651 w 1526651"/>
                <a:gd name="connsiteY13" fmla="*/ 202758 h 985962"/>
                <a:gd name="connsiteX14" fmla="*/ 1419308 w 1526651"/>
                <a:gd name="connsiteY14" fmla="*/ 302149 h 985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26651" h="985962">
                  <a:moveTo>
                    <a:pt x="1419308" y="302149"/>
                  </a:moveTo>
                  <a:lnTo>
                    <a:pt x="1288111" y="357808"/>
                  </a:lnTo>
                  <a:lnTo>
                    <a:pt x="1152939" y="421419"/>
                  </a:lnTo>
                  <a:lnTo>
                    <a:pt x="1057524" y="489005"/>
                  </a:lnTo>
                  <a:lnTo>
                    <a:pt x="974035" y="556591"/>
                  </a:lnTo>
                  <a:lnTo>
                    <a:pt x="874644" y="632128"/>
                  </a:lnTo>
                  <a:lnTo>
                    <a:pt x="807058" y="711642"/>
                  </a:lnTo>
                  <a:lnTo>
                    <a:pt x="739471" y="787179"/>
                  </a:lnTo>
                  <a:lnTo>
                    <a:pt x="683812" y="882595"/>
                  </a:lnTo>
                  <a:lnTo>
                    <a:pt x="636105" y="958132"/>
                  </a:lnTo>
                  <a:lnTo>
                    <a:pt x="0" y="985962"/>
                  </a:lnTo>
                  <a:lnTo>
                    <a:pt x="0" y="560567"/>
                  </a:lnTo>
                  <a:lnTo>
                    <a:pt x="1041621" y="0"/>
                  </a:lnTo>
                  <a:lnTo>
                    <a:pt x="1526651" y="202758"/>
                  </a:lnTo>
                  <a:lnTo>
                    <a:pt x="1419308" y="30214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22047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85000" lnSpcReduction="20000"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6FDD43B-1078-4579-86F5-C2C7D9EC6CF5}" type="slidenum">
              <a:rPr lang="en-US" altLang="en-US" b="0" smtClean="0"/>
              <a:pPr eaLnBrk="1" hangingPunct="1"/>
              <a:t>50</a:t>
            </a:fld>
            <a:endParaRPr lang="en-US" altLang="en-US" b="0" smtClean="0"/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990600" y="131802"/>
            <a:ext cx="73152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3000" b="1" dirty="0" smtClean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Example</a:t>
            </a:r>
            <a:endParaRPr lang="en-US" sz="3000" b="1" dirty="0">
              <a:solidFill>
                <a:schemeClr val="tx2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304800" y="1149489"/>
            <a:ext cx="8534400" cy="5324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buClr>
                <a:srgbClr val="C00000"/>
              </a:buClr>
            </a:pPr>
            <a:r>
              <a:rPr lang="en-US" sz="2000" dirty="0" smtClean="0">
                <a:solidFill>
                  <a:srgbClr val="C00000"/>
                </a:solidFill>
              </a:rPr>
              <a:t>For Riyadh on February 21</a:t>
            </a:r>
            <a:r>
              <a:rPr lang="en-US" sz="2000" baseline="30000" dirty="0" smtClean="0">
                <a:solidFill>
                  <a:srgbClr val="C00000"/>
                </a:solidFill>
              </a:rPr>
              <a:t>st</a:t>
            </a:r>
            <a:r>
              <a:rPr lang="en-US" sz="2000" dirty="0" smtClean="0">
                <a:solidFill>
                  <a:srgbClr val="C00000"/>
                </a:solidFill>
              </a:rPr>
              <a:t>, calculate the azimuth angle at sunset</a:t>
            </a:r>
          </a:p>
          <a:p>
            <a:pPr>
              <a:buClr>
                <a:srgbClr val="C00000"/>
              </a:buClr>
            </a:pPr>
            <a:endParaRPr lang="en-US" sz="2000" b="0" dirty="0" smtClean="0"/>
          </a:p>
          <a:p>
            <a:pPr algn="ctr">
              <a:buClr>
                <a:srgbClr val="C00000"/>
              </a:buClr>
            </a:pPr>
            <a:r>
              <a:rPr lang="en-US" sz="2000" dirty="0" smtClean="0"/>
              <a:t>SOLUTION</a:t>
            </a:r>
          </a:p>
          <a:p>
            <a:pPr>
              <a:buClr>
                <a:srgbClr val="C00000"/>
              </a:buClr>
            </a:pPr>
            <a:r>
              <a:rPr lang="en-US" sz="2000" b="0" dirty="0" smtClean="0"/>
              <a:t>The solar azimuth angle is given by:</a:t>
            </a:r>
          </a:p>
          <a:p>
            <a:pPr>
              <a:buClr>
                <a:srgbClr val="C00000"/>
              </a:buClr>
            </a:pPr>
            <a:endParaRPr lang="en-US" sz="2000" b="0" dirty="0" smtClean="0"/>
          </a:p>
          <a:p>
            <a:pPr>
              <a:buClr>
                <a:srgbClr val="C00000"/>
              </a:buClr>
            </a:pPr>
            <a:endParaRPr lang="en-US" sz="2000" b="0" dirty="0"/>
          </a:p>
          <a:p>
            <a:pPr>
              <a:buClr>
                <a:srgbClr val="C00000"/>
              </a:buClr>
            </a:pPr>
            <a:endParaRPr lang="en-US" sz="2000" b="0" dirty="0" smtClean="0"/>
          </a:p>
          <a:p>
            <a:pPr>
              <a:buClr>
                <a:srgbClr val="C00000"/>
              </a:buClr>
            </a:pPr>
            <a:r>
              <a:rPr lang="en-US" sz="2000" b="0" dirty="0" smtClean="0"/>
              <a:t>At sunset, the elevation angle </a:t>
            </a:r>
            <a:r>
              <a:rPr lang="en-US" sz="2000" b="0" i="1" dirty="0" smtClean="0">
                <a:latin typeface="Symbol" panose="05050102010706020507" pitchFamily="18" charset="2"/>
              </a:rPr>
              <a:t>b</a:t>
            </a:r>
            <a:r>
              <a:rPr lang="en-US" sz="2000" b="0" dirty="0" smtClean="0"/>
              <a:t> = </a:t>
            </a:r>
            <a:r>
              <a:rPr lang="en-US" sz="2000" dirty="0" smtClean="0"/>
              <a:t>0°</a:t>
            </a:r>
          </a:p>
          <a:p>
            <a:pPr>
              <a:buClr>
                <a:srgbClr val="C00000"/>
              </a:buClr>
            </a:pPr>
            <a:r>
              <a:rPr lang="en-US" sz="2000" b="0" dirty="0" smtClean="0"/>
              <a:t>Latitude of Riyadh: </a:t>
            </a:r>
            <a:r>
              <a:rPr lang="en-US" sz="2000" b="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000" b="0" dirty="0" smtClean="0"/>
              <a:t> = </a:t>
            </a:r>
            <a:r>
              <a:rPr lang="en-US" sz="2000" dirty="0" smtClean="0"/>
              <a:t>24.6°</a:t>
            </a:r>
          </a:p>
          <a:p>
            <a:pPr>
              <a:buClr>
                <a:srgbClr val="C00000"/>
              </a:buClr>
            </a:pPr>
            <a:r>
              <a:rPr lang="en-US" sz="2000" b="0" dirty="0" smtClean="0"/>
              <a:t>Declination angle on February 21</a:t>
            </a:r>
            <a:r>
              <a:rPr lang="en-US" sz="2000" b="0" baseline="30000" dirty="0" smtClean="0"/>
              <a:t>st</a:t>
            </a:r>
            <a:r>
              <a:rPr lang="en-US" sz="2000" b="0" dirty="0" smtClean="0"/>
              <a:t>: </a:t>
            </a:r>
            <a:r>
              <a:rPr lang="en-US" sz="2000" b="0" i="1" dirty="0" smtClean="0">
                <a:latin typeface="Symbol" panose="05050102010706020507" pitchFamily="18" charset="2"/>
              </a:rPr>
              <a:t>d</a:t>
            </a:r>
            <a:r>
              <a:rPr lang="en-US" sz="2000" b="0" dirty="0" smtClean="0"/>
              <a:t> = </a:t>
            </a:r>
            <a:r>
              <a:rPr lang="en-US" sz="2000" dirty="0" smtClean="0"/>
              <a:t>-10.8°</a:t>
            </a:r>
          </a:p>
          <a:p>
            <a:pPr>
              <a:buClr>
                <a:srgbClr val="C00000"/>
              </a:buClr>
            </a:pPr>
            <a:r>
              <a:rPr lang="en-US" sz="2000" b="0" dirty="0" smtClean="0"/>
              <a:t>Hour angel (found from previous example): </a:t>
            </a:r>
            <a:r>
              <a:rPr lang="en-US" sz="2000" b="0" i="1" dirty="0" smtClean="0"/>
              <a:t>h</a:t>
            </a:r>
            <a:r>
              <a:rPr lang="en-US" sz="2000" b="0" dirty="0" smtClean="0"/>
              <a:t> = </a:t>
            </a:r>
            <a:r>
              <a:rPr lang="en-US" sz="2000" dirty="0" smtClean="0"/>
              <a:t>85°</a:t>
            </a:r>
            <a:endParaRPr lang="en-US" sz="2000" b="0" dirty="0"/>
          </a:p>
          <a:p>
            <a:pPr>
              <a:buClr>
                <a:srgbClr val="C00000"/>
              </a:buClr>
            </a:pPr>
            <a:endParaRPr lang="en-US" sz="2000" b="0" dirty="0" smtClean="0"/>
          </a:p>
          <a:p>
            <a:pPr>
              <a:buClr>
                <a:srgbClr val="C00000"/>
              </a:buClr>
            </a:pPr>
            <a:r>
              <a:rPr lang="en-US" sz="2000" b="0" dirty="0" smtClean="0"/>
              <a:t>cos (</a:t>
            </a:r>
            <a:r>
              <a:rPr lang="en-US" sz="2000" b="0" i="1" dirty="0">
                <a:latin typeface="Symbol" panose="05050102010706020507" pitchFamily="18" charset="2"/>
              </a:rPr>
              <a:t>f </a:t>
            </a:r>
            <a:r>
              <a:rPr lang="en-US" sz="2000" b="0" dirty="0" smtClean="0"/>
              <a:t>) = sin (-10.8) x cos (24.6) – cos (-10.8) x sin (24.6) x cos (85)</a:t>
            </a:r>
          </a:p>
          <a:p>
            <a:pPr>
              <a:buClr>
                <a:srgbClr val="C00000"/>
              </a:buClr>
            </a:pPr>
            <a:r>
              <a:rPr lang="en-US" sz="2000" b="0" dirty="0" smtClean="0"/>
              <a:t>→ </a:t>
            </a:r>
            <a:r>
              <a:rPr lang="en-US" sz="2000" b="0" dirty="0"/>
              <a:t>cos (</a:t>
            </a:r>
            <a:r>
              <a:rPr lang="en-US" sz="2000" b="0" i="1" dirty="0">
                <a:latin typeface="Symbol" panose="05050102010706020507" pitchFamily="18" charset="2"/>
              </a:rPr>
              <a:t>f </a:t>
            </a:r>
            <a:r>
              <a:rPr lang="en-US" sz="2000" b="0" dirty="0" smtClean="0"/>
              <a:t>) = -0.206 (second quadrant)</a:t>
            </a:r>
          </a:p>
          <a:p>
            <a:pPr>
              <a:buClr>
                <a:srgbClr val="C00000"/>
              </a:buClr>
            </a:pPr>
            <a:r>
              <a:rPr lang="en-US" sz="2000" b="0" dirty="0" smtClean="0"/>
              <a:t>→ </a:t>
            </a:r>
            <a:r>
              <a:rPr lang="en-US" sz="2000" b="0" i="1" dirty="0">
                <a:latin typeface="Symbol" panose="05050102010706020507" pitchFamily="18" charset="2"/>
              </a:rPr>
              <a:t>f </a:t>
            </a:r>
            <a:r>
              <a:rPr lang="en-US" sz="2000" b="0" dirty="0" smtClean="0"/>
              <a:t>  = 101.9° OR 258.1°</a:t>
            </a:r>
          </a:p>
          <a:p>
            <a:pPr>
              <a:buClr>
                <a:srgbClr val="C00000"/>
              </a:buClr>
            </a:pPr>
            <a:r>
              <a:rPr lang="en-US" sz="2000" b="0" dirty="0" smtClean="0"/>
              <a:t>The first solution represents sunrise, and the second represents sunset.</a:t>
            </a:r>
          </a:p>
          <a:p>
            <a:pPr>
              <a:buClr>
                <a:srgbClr val="C00000"/>
              </a:buClr>
            </a:pPr>
            <a:r>
              <a:rPr lang="en-US" sz="2000" b="0" dirty="0"/>
              <a:t>→ </a:t>
            </a:r>
            <a:r>
              <a:rPr lang="en-US" sz="2000" i="1" dirty="0" smtClean="0">
                <a:latin typeface="Symbol" panose="05050102010706020507" pitchFamily="18" charset="2"/>
              </a:rPr>
              <a:t>f</a:t>
            </a:r>
            <a:r>
              <a:rPr lang="en-US" sz="2000" dirty="0"/>
              <a:t> </a:t>
            </a:r>
            <a:r>
              <a:rPr lang="en-US" sz="2000" dirty="0" smtClean="0"/>
              <a:t>= </a:t>
            </a:r>
            <a:r>
              <a:rPr lang="en-US" sz="2000" dirty="0"/>
              <a:t>258.1°</a:t>
            </a:r>
            <a:endParaRPr lang="en-US" sz="2000" dirty="0" smtClean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400446"/>
            <a:ext cx="4572000" cy="876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8659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85000" lnSpcReduction="20000"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6FDD43B-1078-4579-86F5-C2C7D9EC6CF5}" type="slidenum">
              <a:rPr lang="en-US" altLang="en-US" b="0" smtClean="0"/>
              <a:pPr eaLnBrk="1" hangingPunct="1"/>
              <a:t>51</a:t>
            </a:fld>
            <a:endParaRPr lang="en-US" altLang="en-US" b="0" smtClean="0"/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990600" y="131802"/>
            <a:ext cx="73152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3000" b="1" dirty="0" smtClean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Angles for Non-Horizontal Surfaces</a:t>
            </a:r>
            <a:endParaRPr lang="en-US" sz="3000" b="1" dirty="0">
              <a:solidFill>
                <a:schemeClr val="tx2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381000" y="1149489"/>
            <a:ext cx="8077200" cy="1723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>
              <a:spcAft>
                <a:spcPts val="12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400" b="0" dirty="0" smtClean="0"/>
              <a:t>The </a:t>
            </a:r>
            <a:r>
              <a:rPr lang="en-US" sz="2400" i="1" dirty="0" smtClean="0"/>
              <a:t>angle of incidence</a:t>
            </a:r>
            <a:r>
              <a:rPr lang="en-US" sz="2400" b="0" dirty="0" smtClean="0"/>
              <a:t> (</a:t>
            </a:r>
            <a:r>
              <a:rPr lang="en-US" sz="2400" b="0" i="1" dirty="0" smtClean="0">
                <a:latin typeface="Symbol" panose="05050102010706020507" pitchFamily="18" charset="2"/>
              </a:rPr>
              <a:t>q </a:t>
            </a:r>
            <a:r>
              <a:rPr lang="en-US" sz="2400" b="0" dirty="0" smtClean="0"/>
              <a:t>) is </a:t>
            </a:r>
            <a:r>
              <a:rPr lang="en-US" sz="2400" b="0" dirty="0"/>
              <a:t>the angle between the sun’s rays and the normal to </a:t>
            </a:r>
            <a:r>
              <a:rPr lang="en-US" sz="2400" b="0" dirty="0" smtClean="0"/>
              <a:t>the surface.</a:t>
            </a:r>
          </a:p>
          <a:p>
            <a:pPr marL="342900" indent="-342900">
              <a:spcAft>
                <a:spcPts val="12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400" b="0" dirty="0"/>
              <a:t>The </a:t>
            </a:r>
            <a:r>
              <a:rPr lang="en-US" sz="2400" i="1" dirty="0"/>
              <a:t>tilt angle</a:t>
            </a:r>
            <a:r>
              <a:rPr lang="en-US" sz="2400" b="0" dirty="0"/>
              <a:t> </a:t>
            </a:r>
            <a:r>
              <a:rPr lang="en-US" sz="2400" b="0" dirty="0" smtClean="0"/>
              <a:t>(</a:t>
            </a:r>
            <a:r>
              <a:rPr lang="en-US" sz="2400" b="0" i="1" dirty="0" smtClean="0">
                <a:latin typeface="Symbol" panose="05050102010706020507" pitchFamily="18" charset="2"/>
              </a:rPr>
              <a:t>a </a:t>
            </a:r>
            <a:r>
              <a:rPr lang="en-US" sz="2400" b="0" dirty="0" smtClean="0"/>
              <a:t>) </a:t>
            </a:r>
            <a:r>
              <a:rPr lang="en-US" sz="2400" b="0" dirty="0"/>
              <a:t>is the angle between the normal to </a:t>
            </a:r>
            <a:r>
              <a:rPr lang="en-US" sz="2400" b="0" dirty="0" smtClean="0"/>
              <a:t>the surface </a:t>
            </a:r>
            <a:r>
              <a:rPr lang="en-US" sz="2400" b="0" dirty="0"/>
              <a:t>and the normal to the horizontal </a:t>
            </a:r>
            <a:r>
              <a:rPr lang="en-US" sz="2400" b="0" dirty="0" smtClean="0"/>
              <a:t>surface</a:t>
            </a:r>
            <a:endParaRPr lang="en-US" sz="2400" b="0" dirty="0"/>
          </a:p>
        </p:txBody>
      </p:sp>
      <p:grpSp>
        <p:nvGrpSpPr>
          <p:cNvPr id="3" name="Group 2"/>
          <p:cNvGrpSpPr/>
          <p:nvPr/>
        </p:nvGrpSpPr>
        <p:grpSpPr>
          <a:xfrm>
            <a:off x="1419225" y="3000066"/>
            <a:ext cx="6305550" cy="3705534"/>
            <a:chOff x="1419225" y="3000066"/>
            <a:chExt cx="6305550" cy="3705534"/>
          </a:xfrm>
        </p:grpSpPr>
        <p:grpSp>
          <p:nvGrpSpPr>
            <p:cNvPr id="8" name="Group 7"/>
            <p:cNvGrpSpPr>
              <a:grpSpLocks noChangeAspect="1"/>
            </p:cNvGrpSpPr>
            <p:nvPr/>
          </p:nvGrpSpPr>
          <p:grpSpPr>
            <a:xfrm>
              <a:off x="1419225" y="3000066"/>
              <a:ext cx="6305550" cy="3705534"/>
              <a:chOff x="171450" y="1228725"/>
              <a:chExt cx="8801100" cy="5172075"/>
            </a:xfrm>
          </p:grpSpPr>
          <p:grpSp>
            <p:nvGrpSpPr>
              <p:cNvPr id="9" name="Group 8"/>
              <p:cNvGrpSpPr/>
              <p:nvPr/>
            </p:nvGrpSpPr>
            <p:grpSpPr>
              <a:xfrm>
                <a:off x="171450" y="1228725"/>
                <a:ext cx="8801100" cy="5172075"/>
                <a:chOff x="171450" y="1228725"/>
                <a:chExt cx="8801100" cy="5172075"/>
              </a:xfrm>
            </p:grpSpPr>
            <p:grpSp>
              <p:nvGrpSpPr>
                <p:cNvPr id="16" name="Group 15"/>
                <p:cNvGrpSpPr/>
                <p:nvPr/>
              </p:nvGrpSpPr>
              <p:grpSpPr>
                <a:xfrm>
                  <a:off x="171450" y="1228725"/>
                  <a:ext cx="8801100" cy="5172075"/>
                  <a:chOff x="171450" y="1228725"/>
                  <a:chExt cx="8801100" cy="5172075"/>
                </a:xfrm>
              </p:grpSpPr>
              <p:grpSp>
                <p:nvGrpSpPr>
                  <p:cNvPr id="20" name="Group 19"/>
                  <p:cNvGrpSpPr/>
                  <p:nvPr/>
                </p:nvGrpSpPr>
                <p:grpSpPr>
                  <a:xfrm>
                    <a:off x="171450" y="1228725"/>
                    <a:ext cx="8801100" cy="5172075"/>
                    <a:chOff x="171450" y="1228725"/>
                    <a:chExt cx="8801100" cy="5172075"/>
                  </a:xfrm>
                </p:grpSpPr>
                <p:grpSp>
                  <p:nvGrpSpPr>
                    <p:cNvPr id="22" name="Group 21"/>
                    <p:cNvGrpSpPr/>
                    <p:nvPr/>
                  </p:nvGrpSpPr>
                  <p:grpSpPr>
                    <a:xfrm>
                      <a:off x="171450" y="1228725"/>
                      <a:ext cx="8801100" cy="5172075"/>
                      <a:chOff x="171450" y="1228725"/>
                      <a:chExt cx="8801100" cy="5172075"/>
                    </a:xfrm>
                  </p:grpSpPr>
                  <p:grpSp>
                    <p:nvGrpSpPr>
                      <p:cNvPr id="24" name="Group 23"/>
                      <p:cNvGrpSpPr/>
                      <p:nvPr/>
                    </p:nvGrpSpPr>
                    <p:grpSpPr>
                      <a:xfrm>
                        <a:off x="171450" y="1228725"/>
                        <a:ext cx="8801100" cy="5172075"/>
                        <a:chOff x="171450" y="1228725"/>
                        <a:chExt cx="8801100" cy="5172075"/>
                      </a:xfrm>
                    </p:grpSpPr>
                    <p:grpSp>
                      <p:nvGrpSpPr>
                        <p:cNvPr id="26" name="Group 25"/>
                        <p:cNvGrpSpPr/>
                        <p:nvPr/>
                      </p:nvGrpSpPr>
                      <p:grpSpPr>
                        <a:xfrm>
                          <a:off x="171450" y="1228725"/>
                          <a:ext cx="8801100" cy="5172075"/>
                          <a:chOff x="171450" y="1228725"/>
                          <a:chExt cx="8801100" cy="5172075"/>
                        </a:xfrm>
                      </p:grpSpPr>
                      <p:grpSp>
                        <p:nvGrpSpPr>
                          <p:cNvPr id="28" name="Group 27"/>
                          <p:cNvGrpSpPr/>
                          <p:nvPr/>
                        </p:nvGrpSpPr>
                        <p:grpSpPr>
                          <a:xfrm>
                            <a:off x="171450" y="1228725"/>
                            <a:ext cx="8801100" cy="5172075"/>
                            <a:chOff x="171450" y="1228725"/>
                            <a:chExt cx="8801100" cy="5172075"/>
                          </a:xfrm>
                        </p:grpSpPr>
                        <p:grpSp>
                          <p:nvGrpSpPr>
                            <p:cNvPr id="30" name="Group 29"/>
                            <p:cNvGrpSpPr/>
                            <p:nvPr/>
                          </p:nvGrpSpPr>
                          <p:grpSpPr>
                            <a:xfrm>
                              <a:off x="171450" y="1228725"/>
                              <a:ext cx="8801100" cy="5172075"/>
                              <a:chOff x="171450" y="1228725"/>
                              <a:chExt cx="8801100" cy="5172075"/>
                            </a:xfrm>
                          </p:grpSpPr>
                          <p:pic>
                            <p:nvPicPr>
                              <p:cNvPr id="32" name="Picture 2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3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71450" y="1228725"/>
                                <a:ext cx="8801100" cy="5172075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chemeClr val="tx1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</a:extLst>
                            </p:spPr>
                          </p:pic>
                          <p:sp>
                            <p:nvSpPr>
                              <p:cNvPr id="33" name="Rectangle 32"/>
                              <p:cNvSpPr/>
                              <p:nvPr/>
                            </p:nvSpPr>
                            <p:spPr>
                              <a:xfrm>
                                <a:off x="2819400" y="2133600"/>
                                <a:ext cx="533400" cy="304800"/>
                              </a:xfrm>
                              <a:prstGeom prst="rect">
                                <a:avLst/>
                              </a:prstGeom>
                              <a:solidFill>
                                <a:schemeClr val="bg1"/>
                              </a:solidFill>
                              <a:ln>
                                <a:noFill/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en-US"/>
                              </a:p>
                            </p:txBody>
                          </p:sp>
                        </p:grpSp>
                        <p:cxnSp>
                          <p:nvCxnSpPr>
                            <p:cNvPr id="31" name="Straight Connector 30"/>
                            <p:cNvCxnSpPr/>
                            <p:nvPr/>
                          </p:nvCxnSpPr>
                          <p:spPr>
                            <a:xfrm>
                              <a:off x="2362200" y="1676400"/>
                              <a:ext cx="2209800" cy="2138362"/>
                            </a:xfrm>
                            <a:prstGeom prst="line">
                              <a:avLst/>
                            </a:prstGeom>
                            <a:ln w="28575"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</p:grpSp>
                      <p:sp>
                        <p:nvSpPr>
                          <p:cNvPr id="29" name="Oval 28"/>
                          <p:cNvSpPr/>
                          <p:nvPr/>
                        </p:nvSpPr>
                        <p:spPr>
                          <a:xfrm>
                            <a:off x="1905000" y="1228725"/>
                            <a:ext cx="609600" cy="600075"/>
                          </a:xfrm>
                          <a:prstGeom prst="ellipse">
                            <a:avLst/>
                          </a:prstGeom>
                          <a:solidFill>
                            <a:srgbClr val="FFC000"/>
                          </a:solidFill>
                          <a:ln w="3175"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/>
                          </a:p>
                        </p:txBody>
                      </p:sp>
                    </p:grpSp>
                    <p:sp>
                      <p:nvSpPr>
                        <p:cNvPr id="27" name="Oval 26"/>
                        <p:cNvSpPr/>
                        <p:nvPr/>
                      </p:nvSpPr>
                      <p:spPr>
                        <a:xfrm>
                          <a:off x="4386262" y="2895600"/>
                          <a:ext cx="304800" cy="304800"/>
                        </a:xfrm>
                        <a:prstGeom prst="ellipse">
                          <a:avLst/>
                        </a:prstGeom>
                        <a:solidFill>
                          <a:srgbClr val="D1D1D1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r>
                            <a:rPr lang="en-US" sz="1600" i="1" dirty="0" smtClean="0">
                              <a:solidFill>
                                <a:schemeClr val="tx1"/>
                              </a:solidFill>
                              <a:latin typeface="Symbol" panose="05050102010706020507" pitchFamily="18" charset="2"/>
                              <a:cs typeface="Arial" panose="020B0604020202020204" pitchFamily="34" charset="0"/>
                            </a:rPr>
                            <a:t>a</a:t>
                          </a:r>
                          <a:endParaRPr lang="en-US" sz="1600" i="1" dirty="0">
                            <a:solidFill>
                              <a:schemeClr val="tx1"/>
                            </a:solidFill>
                            <a:latin typeface="Symbol" panose="05050102010706020507" pitchFamily="18" charset="2"/>
                            <a:cs typeface="Arial" panose="020B0604020202020204" pitchFamily="34" charset="0"/>
                          </a:endParaRPr>
                        </a:p>
                      </p:txBody>
                    </p:sp>
                  </p:grpSp>
                  <p:sp>
                    <p:nvSpPr>
                      <p:cNvPr id="25" name="Freeform 24"/>
                      <p:cNvSpPr/>
                      <p:nvPr/>
                    </p:nvSpPr>
                    <p:spPr>
                      <a:xfrm>
                        <a:off x="4305631" y="3792772"/>
                        <a:ext cx="1749543" cy="1018546"/>
                      </a:xfrm>
                      <a:custGeom>
                        <a:avLst/>
                        <a:gdLst>
                          <a:gd name="connsiteX0" fmla="*/ 0 w 1749543"/>
                          <a:gd name="connsiteY0" fmla="*/ 958132 h 1018546"/>
                          <a:gd name="connsiteX1" fmla="*/ 147099 w 1749543"/>
                          <a:gd name="connsiteY1" fmla="*/ 993913 h 1018546"/>
                          <a:gd name="connsiteX2" fmla="*/ 341906 w 1749543"/>
                          <a:gd name="connsiteY2" fmla="*/ 1013791 h 1018546"/>
                          <a:gd name="connsiteX3" fmla="*/ 600324 w 1749543"/>
                          <a:gd name="connsiteY3" fmla="*/ 1017767 h 1018546"/>
                          <a:gd name="connsiteX4" fmla="*/ 838863 w 1749543"/>
                          <a:gd name="connsiteY4" fmla="*/ 1001865 h 1018546"/>
                          <a:gd name="connsiteX5" fmla="*/ 1033670 w 1749543"/>
                          <a:gd name="connsiteY5" fmla="*/ 966084 h 1018546"/>
                          <a:gd name="connsiteX6" fmla="*/ 1204623 w 1749543"/>
                          <a:gd name="connsiteY6" fmla="*/ 902473 h 1018546"/>
                          <a:gd name="connsiteX7" fmla="*/ 1375576 w 1749543"/>
                          <a:gd name="connsiteY7" fmla="*/ 803082 h 1018546"/>
                          <a:gd name="connsiteX8" fmla="*/ 1518699 w 1749543"/>
                          <a:gd name="connsiteY8" fmla="*/ 679837 h 1018546"/>
                          <a:gd name="connsiteX9" fmla="*/ 1626042 w 1749543"/>
                          <a:gd name="connsiteY9" fmla="*/ 548640 h 1018546"/>
                          <a:gd name="connsiteX10" fmla="*/ 1697604 w 1749543"/>
                          <a:gd name="connsiteY10" fmla="*/ 417444 h 1018546"/>
                          <a:gd name="connsiteX11" fmla="*/ 1741336 w 1749543"/>
                          <a:gd name="connsiteY11" fmla="*/ 274320 h 1018546"/>
                          <a:gd name="connsiteX12" fmla="*/ 1749287 w 1749543"/>
                          <a:gd name="connsiteY12" fmla="*/ 166978 h 1018546"/>
                          <a:gd name="connsiteX13" fmla="*/ 1737360 w 1749543"/>
                          <a:gd name="connsiteY13" fmla="*/ 55659 h 1018546"/>
                          <a:gd name="connsiteX14" fmla="*/ 1717482 w 1749543"/>
                          <a:gd name="connsiteY14" fmla="*/ 0 h 101854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</a:cxnLst>
                        <a:rect l="l" t="t" r="r" b="b"/>
                        <a:pathLst>
                          <a:path w="1749543" h="1018546">
                            <a:moveTo>
                              <a:pt x="0" y="958132"/>
                            </a:moveTo>
                            <a:cubicBezTo>
                              <a:pt x="45057" y="971384"/>
                              <a:pt x="90115" y="984637"/>
                              <a:pt x="147099" y="993913"/>
                            </a:cubicBezTo>
                            <a:cubicBezTo>
                              <a:pt x="204083" y="1003189"/>
                              <a:pt x="266368" y="1009815"/>
                              <a:pt x="341906" y="1013791"/>
                            </a:cubicBezTo>
                            <a:cubicBezTo>
                              <a:pt x="417444" y="1017767"/>
                              <a:pt x="517498" y="1019755"/>
                              <a:pt x="600324" y="1017767"/>
                            </a:cubicBezTo>
                            <a:cubicBezTo>
                              <a:pt x="683150" y="1015779"/>
                              <a:pt x="766639" y="1010479"/>
                              <a:pt x="838863" y="1001865"/>
                            </a:cubicBezTo>
                            <a:cubicBezTo>
                              <a:pt x="911087" y="993251"/>
                              <a:pt x="972710" y="982649"/>
                              <a:pt x="1033670" y="966084"/>
                            </a:cubicBezTo>
                            <a:cubicBezTo>
                              <a:pt x="1094630" y="949519"/>
                              <a:pt x="1147639" y="929640"/>
                              <a:pt x="1204623" y="902473"/>
                            </a:cubicBezTo>
                            <a:cubicBezTo>
                              <a:pt x="1261607" y="875306"/>
                              <a:pt x="1323230" y="840188"/>
                              <a:pt x="1375576" y="803082"/>
                            </a:cubicBezTo>
                            <a:cubicBezTo>
                              <a:pt x="1427922" y="765976"/>
                              <a:pt x="1476955" y="722244"/>
                              <a:pt x="1518699" y="679837"/>
                            </a:cubicBezTo>
                            <a:cubicBezTo>
                              <a:pt x="1560443" y="637430"/>
                              <a:pt x="1596224" y="592372"/>
                              <a:pt x="1626042" y="548640"/>
                            </a:cubicBezTo>
                            <a:cubicBezTo>
                              <a:pt x="1655860" y="504908"/>
                              <a:pt x="1678388" y="463164"/>
                              <a:pt x="1697604" y="417444"/>
                            </a:cubicBezTo>
                            <a:cubicBezTo>
                              <a:pt x="1716820" y="371724"/>
                              <a:pt x="1732722" y="316064"/>
                              <a:pt x="1741336" y="274320"/>
                            </a:cubicBezTo>
                            <a:cubicBezTo>
                              <a:pt x="1749950" y="232576"/>
                              <a:pt x="1749950" y="203421"/>
                              <a:pt x="1749287" y="166978"/>
                            </a:cubicBezTo>
                            <a:cubicBezTo>
                              <a:pt x="1748624" y="130535"/>
                              <a:pt x="1742661" y="83489"/>
                              <a:pt x="1737360" y="55659"/>
                            </a:cubicBezTo>
                            <a:cubicBezTo>
                              <a:pt x="1732059" y="27829"/>
                              <a:pt x="1724770" y="13914"/>
                              <a:pt x="1717482" y="0"/>
                            </a:cubicBezTo>
                          </a:path>
                        </a:pathLst>
                      </a:custGeom>
                      <a:noFill/>
                      <a:ln w="127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prstDash val="solid"/>
                        <a:headEnd type="stealth" w="sm" len="med"/>
                        <a:tailEnd type="stealth" w="sm" len="med"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sp>
                  <p:nvSpPr>
                    <p:cNvPr id="23" name="Rectangle 22"/>
                    <p:cNvSpPr/>
                    <p:nvPr/>
                  </p:nvSpPr>
                  <p:spPr>
                    <a:xfrm>
                      <a:off x="3665075" y="4302045"/>
                      <a:ext cx="609600" cy="457199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19" name="TextBox 18"/>
                  <p:cNvSpPr txBox="1"/>
                  <p:nvPr/>
                </p:nvSpPr>
                <p:spPr>
                  <a:xfrm>
                    <a:off x="4691062" y="4528435"/>
                    <a:ext cx="185738" cy="343668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r>
                      <a:rPr lang="en-US" sz="1600" i="1" dirty="0" smtClean="0">
                        <a:latin typeface="Symbol" panose="05050102010706020507" pitchFamily="18" charset="2"/>
                      </a:rPr>
                      <a:t>y</a:t>
                    </a:r>
                    <a:endParaRPr lang="en-US" sz="1600" i="1" dirty="0">
                      <a:latin typeface="Symbol" panose="05050102010706020507" pitchFamily="18" charset="2"/>
                    </a:endParaRPr>
                  </a:p>
                </p:txBody>
              </p:sp>
            </p:grpSp>
            <p:sp>
              <p:nvSpPr>
                <p:cNvPr id="17" name="Freeform 16"/>
                <p:cNvSpPr/>
                <p:nvPr/>
              </p:nvSpPr>
              <p:spPr>
                <a:xfrm>
                  <a:off x="3471863" y="3802856"/>
                  <a:ext cx="319087" cy="471488"/>
                </a:xfrm>
                <a:custGeom>
                  <a:avLst/>
                  <a:gdLst>
                    <a:gd name="connsiteX0" fmla="*/ 116681 w 319087"/>
                    <a:gd name="connsiteY0" fmla="*/ 0 h 471488"/>
                    <a:gd name="connsiteX1" fmla="*/ 309562 w 319087"/>
                    <a:gd name="connsiteY1" fmla="*/ 42863 h 471488"/>
                    <a:gd name="connsiteX2" fmla="*/ 319087 w 319087"/>
                    <a:gd name="connsiteY2" fmla="*/ 431007 h 471488"/>
                    <a:gd name="connsiteX3" fmla="*/ 95250 w 319087"/>
                    <a:gd name="connsiteY3" fmla="*/ 471488 h 471488"/>
                    <a:gd name="connsiteX4" fmla="*/ 0 w 319087"/>
                    <a:gd name="connsiteY4" fmla="*/ 211932 h 471488"/>
                    <a:gd name="connsiteX5" fmla="*/ 116681 w 319087"/>
                    <a:gd name="connsiteY5" fmla="*/ 0 h 4714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19087" h="471488">
                      <a:moveTo>
                        <a:pt x="116681" y="0"/>
                      </a:moveTo>
                      <a:lnTo>
                        <a:pt x="309562" y="42863"/>
                      </a:lnTo>
                      <a:lnTo>
                        <a:pt x="319087" y="431007"/>
                      </a:lnTo>
                      <a:lnTo>
                        <a:pt x="95250" y="471488"/>
                      </a:lnTo>
                      <a:lnTo>
                        <a:pt x="0" y="211932"/>
                      </a:lnTo>
                      <a:lnTo>
                        <a:pt x="116681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" name="Freeform 9"/>
              <p:cNvSpPr/>
              <p:nvPr/>
            </p:nvSpPr>
            <p:spPr>
              <a:xfrm>
                <a:off x="4199306" y="3731272"/>
                <a:ext cx="2161660" cy="1274093"/>
              </a:xfrm>
              <a:custGeom>
                <a:avLst/>
                <a:gdLst>
                  <a:gd name="connsiteX0" fmla="*/ 0 w 2161660"/>
                  <a:gd name="connsiteY0" fmla="*/ 1165752 h 1274093"/>
                  <a:gd name="connsiteX1" fmla="*/ 138677 w 2161660"/>
                  <a:gd name="connsiteY1" fmla="*/ 1204755 h 1274093"/>
                  <a:gd name="connsiteX2" fmla="*/ 281687 w 2161660"/>
                  <a:gd name="connsiteY2" fmla="*/ 1235090 h 1274093"/>
                  <a:gd name="connsiteX3" fmla="*/ 472368 w 2161660"/>
                  <a:gd name="connsiteY3" fmla="*/ 1261092 h 1274093"/>
                  <a:gd name="connsiteX4" fmla="*/ 680383 w 2161660"/>
                  <a:gd name="connsiteY4" fmla="*/ 1274093 h 1274093"/>
                  <a:gd name="connsiteX5" fmla="*/ 849395 w 2161660"/>
                  <a:gd name="connsiteY5" fmla="*/ 1274093 h 1274093"/>
                  <a:gd name="connsiteX6" fmla="*/ 1027075 w 2161660"/>
                  <a:gd name="connsiteY6" fmla="*/ 1261092 h 1274093"/>
                  <a:gd name="connsiteX7" fmla="*/ 1265426 w 2161660"/>
                  <a:gd name="connsiteY7" fmla="*/ 1222089 h 1274093"/>
                  <a:gd name="connsiteX8" fmla="*/ 1464774 w 2161660"/>
                  <a:gd name="connsiteY8" fmla="*/ 1161418 h 1274093"/>
                  <a:gd name="connsiteX9" fmla="*/ 1646787 w 2161660"/>
                  <a:gd name="connsiteY9" fmla="*/ 1070411 h 1274093"/>
                  <a:gd name="connsiteX10" fmla="*/ 1850468 w 2161660"/>
                  <a:gd name="connsiteY10" fmla="*/ 944736 h 1274093"/>
                  <a:gd name="connsiteX11" fmla="*/ 1976144 w 2161660"/>
                  <a:gd name="connsiteY11" fmla="*/ 810392 h 1274093"/>
                  <a:gd name="connsiteX12" fmla="*/ 2067151 w 2161660"/>
                  <a:gd name="connsiteY12" fmla="*/ 663048 h 1274093"/>
                  <a:gd name="connsiteX13" fmla="*/ 2149490 w 2161660"/>
                  <a:gd name="connsiteY13" fmla="*/ 485369 h 1274093"/>
                  <a:gd name="connsiteX14" fmla="*/ 2158158 w 2161660"/>
                  <a:gd name="connsiteY14" fmla="*/ 316356 h 1274093"/>
                  <a:gd name="connsiteX15" fmla="*/ 2119155 w 2161660"/>
                  <a:gd name="connsiteY15" fmla="*/ 151678 h 1274093"/>
                  <a:gd name="connsiteX16" fmla="*/ 2071485 w 2161660"/>
                  <a:gd name="connsiteY16" fmla="*/ 39003 h 1274093"/>
                  <a:gd name="connsiteX17" fmla="*/ 2049816 w 2161660"/>
                  <a:gd name="connsiteY17" fmla="*/ 0 h 12740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161660" h="1274093">
                    <a:moveTo>
                      <a:pt x="0" y="1165752"/>
                    </a:moveTo>
                    <a:cubicBezTo>
                      <a:pt x="45864" y="1179475"/>
                      <a:pt x="91729" y="1193199"/>
                      <a:pt x="138677" y="1204755"/>
                    </a:cubicBezTo>
                    <a:cubicBezTo>
                      <a:pt x="185625" y="1216311"/>
                      <a:pt x="226072" y="1225700"/>
                      <a:pt x="281687" y="1235090"/>
                    </a:cubicBezTo>
                    <a:cubicBezTo>
                      <a:pt x="337302" y="1244480"/>
                      <a:pt x="405919" y="1254592"/>
                      <a:pt x="472368" y="1261092"/>
                    </a:cubicBezTo>
                    <a:cubicBezTo>
                      <a:pt x="538817" y="1267592"/>
                      <a:pt x="617545" y="1271926"/>
                      <a:pt x="680383" y="1274093"/>
                    </a:cubicBezTo>
                    <a:cubicBezTo>
                      <a:pt x="743221" y="1276260"/>
                      <a:pt x="791613" y="1276260"/>
                      <a:pt x="849395" y="1274093"/>
                    </a:cubicBezTo>
                    <a:cubicBezTo>
                      <a:pt x="907177" y="1271926"/>
                      <a:pt x="957737" y="1269759"/>
                      <a:pt x="1027075" y="1261092"/>
                    </a:cubicBezTo>
                    <a:cubicBezTo>
                      <a:pt x="1096413" y="1252425"/>
                      <a:pt x="1192476" y="1238701"/>
                      <a:pt x="1265426" y="1222089"/>
                    </a:cubicBezTo>
                    <a:cubicBezTo>
                      <a:pt x="1338376" y="1205477"/>
                      <a:pt x="1401214" y="1186698"/>
                      <a:pt x="1464774" y="1161418"/>
                    </a:cubicBezTo>
                    <a:cubicBezTo>
                      <a:pt x="1528334" y="1136138"/>
                      <a:pt x="1582505" y="1106525"/>
                      <a:pt x="1646787" y="1070411"/>
                    </a:cubicBezTo>
                    <a:cubicBezTo>
                      <a:pt x="1711069" y="1034297"/>
                      <a:pt x="1795575" y="988072"/>
                      <a:pt x="1850468" y="944736"/>
                    </a:cubicBezTo>
                    <a:cubicBezTo>
                      <a:pt x="1905361" y="901400"/>
                      <a:pt x="1940030" y="857340"/>
                      <a:pt x="1976144" y="810392"/>
                    </a:cubicBezTo>
                    <a:cubicBezTo>
                      <a:pt x="2012258" y="763444"/>
                      <a:pt x="2038260" y="717218"/>
                      <a:pt x="2067151" y="663048"/>
                    </a:cubicBezTo>
                    <a:cubicBezTo>
                      <a:pt x="2096042" y="608878"/>
                      <a:pt x="2134322" y="543151"/>
                      <a:pt x="2149490" y="485369"/>
                    </a:cubicBezTo>
                    <a:cubicBezTo>
                      <a:pt x="2164658" y="427587"/>
                      <a:pt x="2163214" y="371971"/>
                      <a:pt x="2158158" y="316356"/>
                    </a:cubicBezTo>
                    <a:cubicBezTo>
                      <a:pt x="2153102" y="260741"/>
                      <a:pt x="2133601" y="197903"/>
                      <a:pt x="2119155" y="151678"/>
                    </a:cubicBezTo>
                    <a:cubicBezTo>
                      <a:pt x="2104710" y="105452"/>
                      <a:pt x="2083041" y="64283"/>
                      <a:pt x="2071485" y="39003"/>
                    </a:cubicBezTo>
                    <a:cubicBezTo>
                      <a:pt x="2059929" y="13723"/>
                      <a:pt x="2054872" y="6861"/>
                      <a:pt x="2049816" y="0"/>
                    </a:cubicBezTo>
                  </a:path>
                </a:pathLst>
              </a:custGeom>
              <a:noFill/>
              <a:ln w="12700">
                <a:solidFill>
                  <a:schemeClr val="tx1">
                    <a:lumMod val="85000"/>
                    <a:lumOff val="15000"/>
                  </a:schemeClr>
                </a:solidFill>
                <a:tailEnd type="stealth" w="sm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Freeform 10"/>
              <p:cNvSpPr/>
              <p:nvPr/>
            </p:nvSpPr>
            <p:spPr>
              <a:xfrm>
                <a:off x="3478553" y="3787609"/>
                <a:ext cx="707752" cy="1100747"/>
              </a:xfrm>
              <a:custGeom>
                <a:avLst/>
                <a:gdLst>
                  <a:gd name="connsiteX0" fmla="*/ 707752 w 707752"/>
                  <a:gd name="connsiteY0" fmla="*/ 1100747 h 1100747"/>
                  <a:gd name="connsiteX1" fmla="*/ 564742 w 707752"/>
                  <a:gd name="connsiteY1" fmla="*/ 1031409 h 1100747"/>
                  <a:gd name="connsiteX2" fmla="*/ 421731 w 707752"/>
                  <a:gd name="connsiteY2" fmla="*/ 936069 h 1100747"/>
                  <a:gd name="connsiteX3" fmla="*/ 287388 w 707752"/>
                  <a:gd name="connsiteY3" fmla="*/ 827727 h 1100747"/>
                  <a:gd name="connsiteX4" fmla="*/ 174713 w 707752"/>
                  <a:gd name="connsiteY4" fmla="*/ 719386 h 1100747"/>
                  <a:gd name="connsiteX5" fmla="*/ 96708 w 707752"/>
                  <a:gd name="connsiteY5" fmla="*/ 619712 h 1100747"/>
                  <a:gd name="connsiteX6" fmla="*/ 40370 w 707752"/>
                  <a:gd name="connsiteY6" fmla="*/ 507037 h 1100747"/>
                  <a:gd name="connsiteX7" fmla="*/ 10035 w 707752"/>
                  <a:gd name="connsiteY7" fmla="*/ 351026 h 1100747"/>
                  <a:gd name="connsiteX8" fmla="*/ 1367 w 707752"/>
                  <a:gd name="connsiteY8" fmla="*/ 234018 h 1100747"/>
                  <a:gd name="connsiteX9" fmla="*/ 1367 w 707752"/>
                  <a:gd name="connsiteY9" fmla="*/ 134344 h 1100747"/>
                  <a:gd name="connsiteX10" fmla="*/ 14368 w 707752"/>
                  <a:gd name="connsiteY10" fmla="*/ 65005 h 1100747"/>
                  <a:gd name="connsiteX11" fmla="*/ 36037 w 707752"/>
                  <a:gd name="connsiteY11" fmla="*/ 0 h 11007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07752" h="1100747">
                    <a:moveTo>
                      <a:pt x="707752" y="1100747"/>
                    </a:moveTo>
                    <a:cubicBezTo>
                      <a:pt x="660082" y="1079801"/>
                      <a:pt x="612412" y="1058855"/>
                      <a:pt x="564742" y="1031409"/>
                    </a:cubicBezTo>
                    <a:cubicBezTo>
                      <a:pt x="517072" y="1003963"/>
                      <a:pt x="467957" y="970016"/>
                      <a:pt x="421731" y="936069"/>
                    </a:cubicBezTo>
                    <a:cubicBezTo>
                      <a:pt x="375505" y="902122"/>
                      <a:pt x="328558" y="863841"/>
                      <a:pt x="287388" y="827727"/>
                    </a:cubicBezTo>
                    <a:cubicBezTo>
                      <a:pt x="246218" y="791613"/>
                      <a:pt x="206493" y="754055"/>
                      <a:pt x="174713" y="719386"/>
                    </a:cubicBezTo>
                    <a:cubicBezTo>
                      <a:pt x="142933" y="684717"/>
                      <a:pt x="119099" y="655104"/>
                      <a:pt x="96708" y="619712"/>
                    </a:cubicBezTo>
                    <a:cubicBezTo>
                      <a:pt x="74317" y="584320"/>
                      <a:pt x="54815" y="551818"/>
                      <a:pt x="40370" y="507037"/>
                    </a:cubicBezTo>
                    <a:cubicBezTo>
                      <a:pt x="25925" y="462256"/>
                      <a:pt x="16536" y="396529"/>
                      <a:pt x="10035" y="351026"/>
                    </a:cubicBezTo>
                    <a:cubicBezTo>
                      <a:pt x="3534" y="305523"/>
                      <a:pt x="2812" y="270132"/>
                      <a:pt x="1367" y="234018"/>
                    </a:cubicBezTo>
                    <a:cubicBezTo>
                      <a:pt x="-78" y="197904"/>
                      <a:pt x="-800" y="162513"/>
                      <a:pt x="1367" y="134344"/>
                    </a:cubicBezTo>
                    <a:cubicBezTo>
                      <a:pt x="3534" y="106175"/>
                      <a:pt x="8590" y="87396"/>
                      <a:pt x="14368" y="65005"/>
                    </a:cubicBezTo>
                    <a:cubicBezTo>
                      <a:pt x="20146" y="42614"/>
                      <a:pt x="28091" y="21307"/>
                      <a:pt x="36037" y="0"/>
                    </a:cubicBezTo>
                  </a:path>
                </a:pathLst>
              </a:custGeom>
              <a:noFill/>
              <a:ln w="12700">
                <a:solidFill>
                  <a:schemeClr val="tx1">
                    <a:lumMod val="85000"/>
                    <a:lumOff val="15000"/>
                  </a:schemeClr>
                </a:solidFill>
                <a:tailEnd type="stealth" w="sm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3352800" y="3911235"/>
                <a:ext cx="185738" cy="34366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1600" i="1" dirty="0" smtClean="0">
                    <a:latin typeface="Symbol" panose="05050102010706020507" pitchFamily="18" charset="2"/>
                  </a:rPr>
                  <a:t>f</a:t>
                </a:r>
                <a:endParaRPr lang="en-US" sz="1600" i="1" dirty="0">
                  <a:latin typeface="Symbol" panose="05050102010706020507" pitchFamily="18" charset="2"/>
                </a:endParaRPr>
              </a:p>
            </p:txBody>
          </p:sp>
        </p:grpSp>
        <p:sp>
          <p:nvSpPr>
            <p:cNvPr id="2" name="Freeform 1"/>
            <p:cNvSpPr/>
            <p:nvPr/>
          </p:nvSpPr>
          <p:spPr>
            <a:xfrm>
              <a:off x="3705956" y="4191000"/>
              <a:ext cx="129444" cy="590550"/>
            </a:xfrm>
            <a:custGeom>
              <a:avLst/>
              <a:gdLst>
                <a:gd name="connsiteX0" fmla="*/ 129444 w 129444"/>
                <a:gd name="connsiteY0" fmla="*/ 0 h 590550"/>
                <a:gd name="connsiteX1" fmla="*/ 59594 w 129444"/>
                <a:gd name="connsiteY1" fmla="*/ 120650 h 590550"/>
                <a:gd name="connsiteX2" fmla="*/ 15144 w 129444"/>
                <a:gd name="connsiteY2" fmla="*/ 260350 h 590550"/>
                <a:gd name="connsiteX3" fmla="*/ 2444 w 129444"/>
                <a:gd name="connsiteY3" fmla="*/ 361950 h 590550"/>
                <a:gd name="connsiteX4" fmla="*/ 2444 w 129444"/>
                <a:gd name="connsiteY4" fmla="*/ 514350 h 590550"/>
                <a:gd name="connsiteX5" fmla="*/ 27844 w 129444"/>
                <a:gd name="connsiteY5" fmla="*/ 590550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9444" h="590550">
                  <a:moveTo>
                    <a:pt x="129444" y="0"/>
                  </a:moveTo>
                  <a:cubicBezTo>
                    <a:pt x="104044" y="38629"/>
                    <a:pt x="78644" y="77258"/>
                    <a:pt x="59594" y="120650"/>
                  </a:cubicBezTo>
                  <a:cubicBezTo>
                    <a:pt x="40544" y="164042"/>
                    <a:pt x="24669" y="220133"/>
                    <a:pt x="15144" y="260350"/>
                  </a:cubicBezTo>
                  <a:cubicBezTo>
                    <a:pt x="5619" y="300567"/>
                    <a:pt x="4561" y="319617"/>
                    <a:pt x="2444" y="361950"/>
                  </a:cubicBezTo>
                  <a:cubicBezTo>
                    <a:pt x="327" y="404283"/>
                    <a:pt x="-1789" y="476250"/>
                    <a:pt x="2444" y="514350"/>
                  </a:cubicBezTo>
                  <a:cubicBezTo>
                    <a:pt x="6677" y="552450"/>
                    <a:pt x="17260" y="571500"/>
                    <a:pt x="27844" y="590550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headEnd type="stealth" w="sm" len="med"/>
              <a:tailEnd type="stealth" w="sm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3524528" y="4343400"/>
              <a:ext cx="133072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600" i="1" dirty="0" smtClean="0">
                  <a:latin typeface="Symbol" panose="05050102010706020507" pitchFamily="18" charset="2"/>
                </a:rPr>
                <a:t>b</a:t>
              </a:r>
              <a:endParaRPr lang="en-US" sz="1600" i="1" dirty="0">
                <a:latin typeface="Symbol" panose="05050102010706020507" pitchFamily="18" charset="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43076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85000" lnSpcReduction="20000"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6FDD43B-1078-4579-86F5-C2C7D9EC6CF5}" type="slidenum">
              <a:rPr lang="en-US" altLang="en-US" b="0" smtClean="0"/>
              <a:pPr eaLnBrk="1" hangingPunct="1"/>
              <a:t>52</a:t>
            </a:fld>
            <a:endParaRPr lang="en-US" altLang="en-US" b="0" smtClean="0"/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990600" y="131802"/>
            <a:ext cx="73152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3000" b="1" dirty="0" smtClean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Angles for Non-Horizontal Surfaces</a:t>
            </a:r>
            <a:endParaRPr lang="en-US" sz="3000" b="1" dirty="0">
              <a:solidFill>
                <a:schemeClr val="tx2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381000" y="1149489"/>
            <a:ext cx="80772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>
              <a:spcAft>
                <a:spcPts val="12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400" b="0" dirty="0" smtClean="0"/>
              <a:t>The </a:t>
            </a:r>
            <a:r>
              <a:rPr lang="en-US" sz="2400" i="1" dirty="0" smtClean="0"/>
              <a:t>surface solar azimuth angle</a:t>
            </a:r>
            <a:r>
              <a:rPr lang="en-US" sz="2400" b="0" dirty="0" smtClean="0"/>
              <a:t> (</a:t>
            </a:r>
            <a:r>
              <a:rPr lang="en-US" sz="2400" b="0" i="1" dirty="0" smtClean="0">
                <a:latin typeface="Symbol" panose="05050102010706020507" pitchFamily="18" charset="2"/>
              </a:rPr>
              <a:t>g </a:t>
            </a:r>
            <a:r>
              <a:rPr lang="en-US" sz="2400" b="0" dirty="0" smtClean="0"/>
              <a:t>) is the </a:t>
            </a:r>
            <a:r>
              <a:rPr lang="en-US" sz="2400" b="0" dirty="0"/>
              <a:t>angle measured in the horizontal plane </a:t>
            </a:r>
            <a:r>
              <a:rPr lang="en-US" sz="2400" b="0" dirty="0" smtClean="0"/>
              <a:t>between the </a:t>
            </a:r>
            <a:r>
              <a:rPr lang="en-US" sz="2400" b="0" dirty="0"/>
              <a:t>projection of the sun’s rays on that plane and </a:t>
            </a:r>
            <a:r>
              <a:rPr lang="en-US" sz="2400" b="0" dirty="0" smtClean="0"/>
              <a:t>the projection of a </a:t>
            </a:r>
            <a:r>
              <a:rPr lang="en-US" sz="2400" b="0" dirty="0"/>
              <a:t>normal to the </a:t>
            </a:r>
            <a:r>
              <a:rPr lang="en-US" sz="2400" b="0" dirty="0" smtClean="0"/>
              <a:t>surface</a:t>
            </a:r>
            <a:endParaRPr lang="en-US" sz="2400" b="0" dirty="0"/>
          </a:p>
        </p:txBody>
      </p:sp>
      <p:grpSp>
        <p:nvGrpSpPr>
          <p:cNvPr id="53" name="Group 52"/>
          <p:cNvGrpSpPr/>
          <p:nvPr/>
        </p:nvGrpSpPr>
        <p:grpSpPr>
          <a:xfrm>
            <a:off x="1419225" y="3000066"/>
            <a:ext cx="6305550" cy="3705534"/>
            <a:chOff x="1419225" y="3000066"/>
            <a:chExt cx="6305550" cy="3705534"/>
          </a:xfrm>
        </p:grpSpPr>
        <p:grpSp>
          <p:nvGrpSpPr>
            <p:cNvPr id="54" name="Group 53"/>
            <p:cNvGrpSpPr>
              <a:grpSpLocks noChangeAspect="1"/>
            </p:cNvGrpSpPr>
            <p:nvPr/>
          </p:nvGrpSpPr>
          <p:grpSpPr>
            <a:xfrm>
              <a:off x="1419225" y="3000066"/>
              <a:ext cx="6305550" cy="3705534"/>
              <a:chOff x="171450" y="1228725"/>
              <a:chExt cx="8801100" cy="5172075"/>
            </a:xfrm>
          </p:grpSpPr>
          <p:grpSp>
            <p:nvGrpSpPr>
              <p:cNvPr id="57" name="Group 56"/>
              <p:cNvGrpSpPr/>
              <p:nvPr/>
            </p:nvGrpSpPr>
            <p:grpSpPr>
              <a:xfrm>
                <a:off x="171450" y="1228725"/>
                <a:ext cx="8801100" cy="5172075"/>
                <a:chOff x="171450" y="1228725"/>
                <a:chExt cx="8801100" cy="5172075"/>
              </a:xfrm>
            </p:grpSpPr>
            <p:grpSp>
              <p:nvGrpSpPr>
                <p:cNvPr id="61" name="Group 60"/>
                <p:cNvGrpSpPr/>
                <p:nvPr/>
              </p:nvGrpSpPr>
              <p:grpSpPr>
                <a:xfrm>
                  <a:off x="171450" y="1228725"/>
                  <a:ext cx="8801100" cy="5172075"/>
                  <a:chOff x="171450" y="1228725"/>
                  <a:chExt cx="8801100" cy="5172075"/>
                </a:xfrm>
              </p:grpSpPr>
              <p:grpSp>
                <p:nvGrpSpPr>
                  <p:cNvPr id="63" name="Group 62"/>
                  <p:cNvGrpSpPr/>
                  <p:nvPr/>
                </p:nvGrpSpPr>
                <p:grpSpPr>
                  <a:xfrm>
                    <a:off x="171450" y="1228725"/>
                    <a:ext cx="8801100" cy="5172075"/>
                    <a:chOff x="171450" y="1228725"/>
                    <a:chExt cx="8801100" cy="5172075"/>
                  </a:xfrm>
                </p:grpSpPr>
                <p:grpSp>
                  <p:nvGrpSpPr>
                    <p:cNvPr id="65" name="Group 64"/>
                    <p:cNvGrpSpPr/>
                    <p:nvPr/>
                  </p:nvGrpSpPr>
                  <p:grpSpPr>
                    <a:xfrm>
                      <a:off x="171450" y="1228725"/>
                      <a:ext cx="8801100" cy="5172075"/>
                      <a:chOff x="171450" y="1228725"/>
                      <a:chExt cx="8801100" cy="5172075"/>
                    </a:xfrm>
                  </p:grpSpPr>
                  <p:grpSp>
                    <p:nvGrpSpPr>
                      <p:cNvPr id="67" name="Group 66"/>
                      <p:cNvGrpSpPr/>
                      <p:nvPr/>
                    </p:nvGrpSpPr>
                    <p:grpSpPr>
                      <a:xfrm>
                        <a:off x="171450" y="1228725"/>
                        <a:ext cx="8801100" cy="5172075"/>
                        <a:chOff x="171450" y="1228725"/>
                        <a:chExt cx="8801100" cy="5172075"/>
                      </a:xfrm>
                    </p:grpSpPr>
                    <p:grpSp>
                      <p:nvGrpSpPr>
                        <p:cNvPr id="69" name="Group 68"/>
                        <p:cNvGrpSpPr/>
                        <p:nvPr/>
                      </p:nvGrpSpPr>
                      <p:grpSpPr>
                        <a:xfrm>
                          <a:off x="171450" y="1228725"/>
                          <a:ext cx="8801100" cy="5172075"/>
                          <a:chOff x="171450" y="1228725"/>
                          <a:chExt cx="8801100" cy="5172075"/>
                        </a:xfrm>
                      </p:grpSpPr>
                      <p:grpSp>
                        <p:nvGrpSpPr>
                          <p:cNvPr id="71" name="Group 70"/>
                          <p:cNvGrpSpPr/>
                          <p:nvPr/>
                        </p:nvGrpSpPr>
                        <p:grpSpPr>
                          <a:xfrm>
                            <a:off x="171450" y="1228725"/>
                            <a:ext cx="8801100" cy="5172075"/>
                            <a:chOff x="171450" y="1228725"/>
                            <a:chExt cx="8801100" cy="5172075"/>
                          </a:xfrm>
                        </p:grpSpPr>
                        <p:grpSp>
                          <p:nvGrpSpPr>
                            <p:cNvPr id="73" name="Group 72"/>
                            <p:cNvGrpSpPr/>
                            <p:nvPr/>
                          </p:nvGrpSpPr>
                          <p:grpSpPr>
                            <a:xfrm>
                              <a:off x="171450" y="1228725"/>
                              <a:ext cx="8801100" cy="5172075"/>
                              <a:chOff x="171450" y="1228725"/>
                              <a:chExt cx="8801100" cy="5172075"/>
                            </a:xfrm>
                          </p:grpSpPr>
                          <p:pic>
                            <p:nvPicPr>
                              <p:cNvPr id="75" name="Picture 2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3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71450" y="1228725"/>
                                <a:ext cx="8801100" cy="5172075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chemeClr val="tx1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</a:extLst>
                            </p:spPr>
                          </p:pic>
                          <p:sp>
                            <p:nvSpPr>
                              <p:cNvPr id="76" name="Rectangle 75"/>
                              <p:cNvSpPr/>
                              <p:nvPr/>
                            </p:nvSpPr>
                            <p:spPr>
                              <a:xfrm>
                                <a:off x="2819400" y="2133600"/>
                                <a:ext cx="533400" cy="304800"/>
                              </a:xfrm>
                              <a:prstGeom prst="rect">
                                <a:avLst/>
                              </a:prstGeom>
                              <a:solidFill>
                                <a:schemeClr val="bg1"/>
                              </a:solidFill>
                              <a:ln>
                                <a:noFill/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en-US"/>
                              </a:p>
                            </p:txBody>
                          </p:sp>
                        </p:grpSp>
                        <p:cxnSp>
                          <p:nvCxnSpPr>
                            <p:cNvPr id="74" name="Straight Connector 73"/>
                            <p:cNvCxnSpPr/>
                            <p:nvPr/>
                          </p:nvCxnSpPr>
                          <p:spPr>
                            <a:xfrm>
                              <a:off x="2362200" y="1676400"/>
                              <a:ext cx="2209800" cy="2138362"/>
                            </a:xfrm>
                            <a:prstGeom prst="line">
                              <a:avLst/>
                            </a:prstGeom>
                            <a:ln w="28575"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</p:grpSp>
                      <p:sp>
                        <p:nvSpPr>
                          <p:cNvPr id="72" name="Oval 71"/>
                          <p:cNvSpPr/>
                          <p:nvPr/>
                        </p:nvSpPr>
                        <p:spPr>
                          <a:xfrm>
                            <a:off x="1905000" y="1228725"/>
                            <a:ext cx="609600" cy="600075"/>
                          </a:xfrm>
                          <a:prstGeom prst="ellipse">
                            <a:avLst/>
                          </a:prstGeom>
                          <a:solidFill>
                            <a:srgbClr val="FFC000"/>
                          </a:solidFill>
                          <a:ln w="3175"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/>
                          </a:p>
                        </p:txBody>
                      </p:sp>
                    </p:grpSp>
                    <p:sp>
                      <p:nvSpPr>
                        <p:cNvPr id="70" name="Oval 69"/>
                        <p:cNvSpPr/>
                        <p:nvPr/>
                      </p:nvSpPr>
                      <p:spPr>
                        <a:xfrm>
                          <a:off x="4386262" y="2895600"/>
                          <a:ext cx="304800" cy="304800"/>
                        </a:xfrm>
                        <a:prstGeom prst="ellipse">
                          <a:avLst/>
                        </a:prstGeom>
                        <a:solidFill>
                          <a:srgbClr val="D1D1D1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r>
                            <a:rPr lang="en-US" sz="1600" i="1" dirty="0" smtClean="0">
                              <a:solidFill>
                                <a:schemeClr val="tx1"/>
                              </a:solidFill>
                              <a:latin typeface="Symbol" panose="05050102010706020507" pitchFamily="18" charset="2"/>
                              <a:cs typeface="Arial" panose="020B0604020202020204" pitchFamily="34" charset="0"/>
                            </a:rPr>
                            <a:t>a</a:t>
                          </a:r>
                          <a:endParaRPr lang="en-US" sz="1600" i="1" dirty="0">
                            <a:solidFill>
                              <a:schemeClr val="tx1"/>
                            </a:solidFill>
                            <a:latin typeface="Symbol" panose="05050102010706020507" pitchFamily="18" charset="2"/>
                            <a:cs typeface="Arial" panose="020B0604020202020204" pitchFamily="34" charset="0"/>
                          </a:endParaRPr>
                        </a:p>
                      </p:txBody>
                    </p:sp>
                  </p:grpSp>
                  <p:sp>
                    <p:nvSpPr>
                      <p:cNvPr id="68" name="Freeform 67"/>
                      <p:cNvSpPr/>
                      <p:nvPr/>
                    </p:nvSpPr>
                    <p:spPr>
                      <a:xfrm>
                        <a:off x="4305631" y="3792772"/>
                        <a:ext cx="1749543" cy="1018546"/>
                      </a:xfrm>
                      <a:custGeom>
                        <a:avLst/>
                        <a:gdLst>
                          <a:gd name="connsiteX0" fmla="*/ 0 w 1749543"/>
                          <a:gd name="connsiteY0" fmla="*/ 958132 h 1018546"/>
                          <a:gd name="connsiteX1" fmla="*/ 147099 w 1749543"/>
                          <a:gd name="connsiteY1" fmla="*/ 993913 h 1018546"/>
                          <a:gd name="connsiteX2" fmla="*/ 341906 w 1749543"/>
                          <a:gd name="connsiteY2" fmla="*/ 1013791 h 1018546"/>
                          <a:gd name="connsiteX3" fmla="*/ 600324 w 1749543"/>
                          <a:gd name="connsiteY3" fmla="*/ 1017767 h 1018546"/>
                          <a:gd name="connsiteX4" fmla="*/ 838863 w 1749543"/>
                          <a:gd name="connsiteY4" fmla="*/ 1001865 h 1018546"/>
                          <a:gd name="connsiteX5" fmla="*/ 1033670 w 1749543"/>
                          <a:gd name="connsiteY5" fmla="*/ 966084 h 1018546"/>
                          <a:gd name="connsiteX6" fmla="*/ 1204623 w 1749543"/>
                          <a:gd name="connsiteY6" fmla="*/ 902473 h 1018546"/>
                          <a:gd name="connsiteX7" fmla="*/ 1375576 w 1749543"/>
                          <a:gd name="connsiteY7" fmla="*/ 803082 h 1018546"/>
                          <a:gd name="connsiteX8" fmla="*/ 1518699 w 1749543"/>
                          <a:gd name="connsiteY8" fmla="*/ 679837 h 1018546"/>
                          <a:gd name="connsiteX9" fmla="*/ 1626042 w 1749543"/>
                          <a:gd name="connsiteY9" fmla="*/ 548640 h 1018546"/>
                          <a:gd name="connsiteX10" fmla="*/ 1697604 w 1749543"/>
                          <a:gd name="connsiteY10" fmla="*/ 417444 h 1018546"/>
                          <a:gd name="connsiteX11" fmla="*/ 1741336 w 1749543"/>
                          <a:gd name="connsiteY11" fmla="*/ 274320 h 1018546"/>
                          <a:gd name="connsiteX12" fmla="*/ 1749287 w 1749543"/>
                          <a:gd name="connsiteY12" fmla="*/ 166978 h 1018546"/>
                          <a:gd name="connsiteX13" fmla="*/ 1737360 w 1749543"/>
                          <a:gd name="connsiteY13" fmla="*/ 55659 h 1018546"/>
                          <a:gd name="connsiteX14" fmla="*/ 1717482 w 1749543"/>
                          <a:gd name="connsiteY14" fmla="*/ 0 h 101854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</a:cxnLst>
                        <a:rect l="l" t="t" r="r" b="b"/>
                        <a:pathLst>
                          <a:path w="1749543" h="1018546">
                            <a:moveTo>
                              <a:pt x="0" y="958132"/>
                            </a:moveTo>
                            <a:cubicBezTo>
                              <a:pt x="45057" y="971384"/>
                              <a:pt x="90115" y="984637"/>
                              <a:pt x="147099" y="993913"/>
                            </a:cubicBezTo>
                            <a:cubicBezTo>
                              <a:pt x="204083" y="1003189"/>
                              <a:pt x="266368" y="1009815"/>
                              <a:pt x="341906" y="1013791"/>
                            </a:cubicBezTo>
                            <a:cubicBezTo>
                              <a:pt x="417444" y="1017767"/>
                              <a:pt x="517498" y="1019755"/>
                              <a:pt x="600324" y="1017767"/>
                            </a:cubicBezTo>
                            <a:cubicBezTo>
                              <a:pt x="683150" y="1015779"/>
                              <a:pt x="766639" y="1010479"/>
                              <a:pt x="838863" y="1001865"/>
                            </a:cubicBezTo>
                            <a:cubicBezTo>
                              <a:pt x="911087" y="993251"/>
                              <a:pt x="972710" y="982649"/>
                              <a:pt x="1033670" y="966084"/>
                            </a:cubicBezTo>
                            <a:cubicBezTo>
                              <a:pt x="1094630" y="949519"/>
                              <a:pt x="1147639" y="929640"/>
                              <a:pt x="1204623" y="902473"/>
                            </a:cubicBezTo>
                            <a:cubicBezTo>
                              <a:pt x="1261607" y="875306"/>
                              <a:pt x="1323230" y="840188"/>
                              <a:pt x="1375576" y="803082"/>
                            </a:cubicBezTo>
                            <a:cubicBezTo>
                              <a:pt x="1427922" y="765976"/>
                              <a:pt x="1476955" y="722244"/>
                              <a:pt x="1518699" y="679837"/>
                            </a:cubicBezTo>
                            <a:cubicBezTo>
                              <a:pt x="1560443" y="637430"/>
                              <a:pt x="1596224" y="592372"/>
                              <a:pt x="1626042" y="548640"/>
                            </a:cubicBezTo>
                            <a:cubicBezTo>
                              <a:pt x="1655860" y="504908"/>
                              <a:pt x="1678388" y="463164"/>
                              <a:pt x="1697604" y="417444"/>
                            </a:cubicBezTo>
                            <a:cubicBezTo>
                              <a:pt x="1716820" y="371724"/>
                              <a:pt x="1732722" y="316064"/>
                              <a:pt x="1741336" y="274320"/>
                            </a:cubicBezTo>
                            <a:cubicBezTo>
                              <a:pt x="1749950" y="232576"/>
                              <a:pt x="1749950" y="203421"/>
                              <a:pt x="1749287" y="166978"/>
                            </a:cubicBezTo>
                            <a:cubicBezTo>
                              <a:pt x="1748624" y="130535"/>
                              <a:pt x="1742661" y="83489"/>
                              <a:pt x="1737360" y="55659"/>
                            </a:cubicBezTo>
                            <a:cubicBezTo>
                              <a:pt x="1732059" y="27829"/>
                              <a:pt x="1724770" y="13914"/>
                              <a:pt x="1717482" y="0"/>
                            </a:cubicBezTo>
                          </a:path>
                        </a:pathLst>
                      </a:custGeom>
                      <a:noFill/>
                      <a:ln w="127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prstDash val="solid"/>
                        <a:headEnd type="stealth" w="sm" len="med"/>
                        <a:tailEnd type="stealth" w="sm" len="med"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sp>
                  <p:nvSpPr>
                    <p:cNvPr id="66" name="Rectangle 65"/>
                    <p:cNvSpPr/>
                    <p:nvPr/>
                  </p:nvSpPr>
                  <p:spPr>
                    <a:xfrm>
                      <a:off x="3665075" y="4302045"/>
                      <a:ext cx="609600" cy="457199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64" name="TextBox 63"/>
                  <p:cNvSpPr txBox="1"/>
                  <p:nvPr/>
                </p:nvSpPr>
                <p:spPr>
                  <a:xfrm>
                    <a:off x="4691062" y="4528435"/>
                    <a:ext cx="185738" cy="343668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r>
                      <a:rPr lang="en-US" sz="1600" i="1" dirty="0" smtClean="0">
                        <a:latin typeface="Symbol" panose="05050102010706020507" pitchFamily="18" charset="2"/>
                      </a:rPr>
                      <a:t>y</a:t>
                    </a:r>
                    <a:endParaRPr lang="en-US" sz="1600" i="1" dirty="0">
                      <a:latin typeface="Symbol" panose="05050102010706020507" pitchFamily="18" charset="2"/>
                    </a:endParaRPr>
                  </a:p>
                </p:txBody>
              </p:sp>
            </p:grpSp>
            <p:sp>
              <p:nvSpPr>
                <p:cNvPr id="62" name="Freeform 61"/>
                <p:cNvSpPr/>
                <p:nvPr/>
              </p:nvSpPr>
              <p:spPr>
                <a:xfrm>
                  <a:off x="3471863" y="3802856"/>
                  <a:ext cx="319087" cy="471488"/>
                </a:xfrm>
                <a:custGeom>
                  <a:avLst/>
                  <a:gdLst>
                    <a:gd name="connsiteX0" fmla="*/ 116681 w 319087"/>
                    <a:gd name="connsiteY0" fmla="*/ 0 h 471488"/>
                    <a:gd name="connsiteX1" fmla="*/ 309562 w 319087"/>
                    <a:gd name="connsiteY1" fmla="*/ 42863 h 471488"/>
                    <a:gd name="connsiteX2" fmla="*/ 319087 w 319087"/>
                    <a:gd name="connsiteY2" fmla="*/ 431007 h 471488"/>
                    <a:gd name="connsiteX3" fmla="*/ 95250 w 319087"/>
                    <a:gd name="connsiteY3" fmla="*/ 471488 h 471488"/>
                    <a:gd name="connsiteX4" fmla="*/ 0 w 319087"/>
                    <a:gd name="connsiteY4" fmla="*/ 211932 h 471488"/>
                    <a:gd name="connsiteX5" fmla="*/ 116681 w 319087"/>
                    <a:gd name="connsiteY5" fmla="*/ 0 h 4714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19087" h="471488">
                      <a:moveTo>
                        <a:pt x="116681" y="0"/>
                      </a:moveTo>
                      <a:lnTo>
                        <a:pt x="309562" y="42863"/>
                      </a:lnTo>
                      <a:lnTo>
                        <a:pt x="319087" y="431007"/>
                      </a:lnTo>
                      <a:lnTo>
                        <a:pt x="95250" y="471488"/>
                      </a:lnTo>
                      <a:lnTo>
                        <a:pt x="0" y="211932"/>
                      </a:lnTo>
                      <a:lnTo>
                        <a:pt x="116681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58" name="Freeform 57"/>
              <p:cNvSpPr/>
              <p:nvPr/>
            </p:nvSpPr>
            <p:spPr>
              <a:xfrm>
                <a:off x="4199306" y="3731272"/>
                <a:ext cx="2161660" cy="1274093"/>
              </a:xfrm>
              <a:custGeom>
                <a:avLst/>
                <a:gdLst>
                  <a:gd name="connsiteX0" fmla="*/ 0 w 2161660"/>
                  <a:gd name="connsiteY0" fmla="*/ 1165752 h 1274093"/>
                  <a:gd name="connsiteX1" fmla="*/ 138677 w 2161660"/>
                  <a:gd name="connsiteY1" fmla="*/ 1204755 h 1274093"/>
                  <a:gd name="connsiteX2" fmla="*/ 281687 w 2161660"/>
                  <a:gd name="connsiteY2" fmla="*/ 1235090 h 1274093"/>
                  <a:gd name="connsiteX3" fmla="*/ 472368 w 2161660"/>
                  <a:gd name="connsiteY3" fmla="*/ 1261092 h 1274093"/>
                  <a:gd name="connsiteX4" fmla="*/ 680383 w 2161660"/>
                  <a:gd name="connsiteY4" fmla="*/ 1274093 h 1274093"/>
                  <a:gd name="connsiteX5" fmla="*/ 849395 w 2161660"/>
                  <a:gd name="connsiteY5" fmla="*/ 1274093 h 1274093"/>
                  <a:gd name="connsiteX6" fmla="*/ 1027075 w 2161660"/>
                  <a:gd name="connsiteY6" fmla="*/ 1261092 h 1274093"/>
                  <a:gd name="connsiteX7" fmla="*/ 1265426 w 2161660"/>
                  <a:gd name="connsiteY7" fmla="*/ 1222089 h 1274093"/>
                  <a:gd name="connsiteX8" fmla="*/ 1464774 w 2161660"/>
                  <a:gd name="connsiteY8" fmla="*/ 1161418 h 1274093"/>
                  <a:gd name="connsiteX9" fmla="*/ 1646787 w 2161660"/>
                  <a:gd name="connsiteY9" fmla="*/ 1070411 h 1274093"/>
                  <a:gd name="connsiteX10" fmla="*/ 1850468 w 2161660"/>
                  <a:gd name="connsiteY10" fmla="*/ 944736 h 1274093"/>
                  <a:gd name="connsiteX11" fmla="*/ 1976144 w 2161660"/>
                  <a:gd name="connsiteY11" fmla="*/ 810392 h 1274093"/>
                  <a:gd name="connsiteX12" fmla="*/ 2067151 w 2161660"/>
                  <a:gd name="connsiteY12" fmla="*/ 663048 h 1274093"/>
                  <a:gd name="connsiteX13" fmla="*/ 2149490 w 2161660"/>
                  <a:gd name="connsiteY13" fmla="*/ 485369 h 1274093"/>
                  <a:gd name="connsiteX14" fmla="*/ 2158158 w 2161660"/>
                  <a:gd name="connsiteY14" fmla="*/ 316356 h 1274093"/>
                  <a:gd name="connsiteX15" fmla="*/ 2119155 w 2161660"/>
                  <a:gd name="connsiteY15" fmla="*/ 151678 h 1274093"/>
                  <a:gd name="connsiteX16" fmla="*/ 2071485 w 2161660"/>
                  <a:gd name="connsiteY16" fmla="*/ 39003 h 1274093"/>
                  <a:gd name="connsiteX17" fmla="*/ 2049816 w 2161660"/>
                  <a:gd name="connsiteY17" fmla="*/ 0 h 12740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161660" h="1274093">
                    <a:moveTo>
                      <a:pt x="0" y="1165752"/>
                    </a:moveTo>
                    <a:cubicBezTo>
                      <a:pt x="45864" y="1179475"/>
                      <a:pt x="91729" y="1193199"/>
                      <a:pt x="138677" y="1204755"/>
                    </a:cubicBezTo>
                    <a:cubicBezTo>
                      <a:pt x="185625" y="1216311"/>
                      <a:pt x="226072" y="1225700"/>
                      <a:pt x="281687" y="1235090"/>
                    </a:cubicBezTo>
                    <a:cubicBezTo>
                      <a:pt x="337302" y="1244480"/>
                      <a:pt x="405919" y="1254592"/>
                      <a:pt x="472368" y="1261092"/>
                    </a:cubicBezTo>
                    <a:cubicBezTo>
                      <a:pt x="538817" y="1267592"/>
                      <a:pt x="617545" y="1271926"/>
                      <a:pt x="680383" y="1274093"/>
                    </a:cubicBezTo>
                    <a:cubicBezTo>
                      <a:pt x="743221" y="1276260"/>
                      <a:pt x="791613" y="1276260"/>
                      <a:pt x="849395" y="1274093"/>
                    </a:cubicBezTo>
                    <a:cubicBezTo>
                      <a:pt x="907177" y="1271926"/>
                      <a:pt x="957737" y="1269759"/>
                      <a:pt x="1027075" y="1261092"/>
                    </a:cubicBezTo>
                    <a:cubicBezTo>
                      <a:pt x="1096413" y="1252425"/>
                      <a:pt x="1192476" y="1238701"/>
                      <a:pt x="1265426" y="1222089"/>
                    </a:cubicBezTo>
                    <a:cubicBezTo>
                      <a:pt x="1338376" y="1205477"/>
                      <a:pt x="1401214" y="1186698"/>
                      <a:pt x="1464774" y="1161418"/>
                    </a:cubicBezTo>
                    <a:cubicBezTo>
                      <a:pt x="1528334" y="1136138"/>
                      <a:pt x="1582505" y="1106525"/>
                      <a:pt x="1646787" y="1070411"/>
                    </a:cubicBezTo>
                    <a:cubicBezTo>
                      <a:pt x="1711069" y="1034297"/>
                      <a:pt x="1795575" y="988072"/>
                      <a:pt x="1850468" y="944736"/>
                    </a:cubicBezTo>
                    <a:cubicBezTo>
                      <a:pt x="1905361" y="901400"/>
                      <a:pt x="1940030" y="857340"/>
                      <a:pt x="1976144" y="810392"/>
                    </a:cubicBezTo>
                    <a:cubicBezTo>
                      <a:pt x="2012258" y="763444"/>
                      <a:pt x="2038260" y="717218"/>
                      <a:pt x="2067151" y="663048"/>
                    </a:cubicBezTo>
                    <a:cubicBezTo>
                      <a:pt x="2096042" y="608878"/>
                      <a:pt x="2134322" y="543151"/>
                      <a:pt x="2149490" y="485369"/>
                    </a:cubicBezTo>
                    <a:cubicBezTo>
                      <a:pt x="2164658" y="427587"/>
                      <a:pt x="2163214" y="371971"/>
                      <a:pt x="2158158" y="316356"/>
                    </a:cubicBezTo>
                    <a:cubicBezTo>
                      <a:pt x="2153102" y="260741"/>
                      <a:pt x="2133601" y="197903"/>
                      <a:pt x="2119155" y="151678"/>
                    </a:cubicBezTo>
                    <a:cubicBezTo>
                      <a:pt x="2104710" y="105452"/>
                      <a:pt x="2083041" y="64283"/>
                      <a:pt x="2071485" y="39003"/>
                    </a:cubicBezTo>
                    <a:cubicBezTo>
                      <a:pt x="2059929" y="13723"/>
                      <a:pt x="2054872" y="6861"/>
                      <a:pt x="2049816" y="0"/>
                    </a:cubicBezTo>
                  </a:path>
                </a:pathLst>
              </a:custGeom>
              <a:noFill/>
              <a:ln w="12700">
                <a:solidFill>
                  <a:schemeClr val="tx1">
                    <a:lumMod val="85000"/>
                    <a:lumOff val="15000"/>
                  </a:schemeClr>
                </a:solidFill>
                <a:tailEnd type="stealth" w="sm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Freeform 58"/>
              <p:cNvSpPr/>
              <p:nvPr/>
            </p:nvSpPr>
            <p:spPr>
              <a:xfrm>
                <a:off x="3478553" y="3787609"/>
                <a:ext cx="707752" cy="1100747"/>
              </a:xfrm>
              <a:custGeom>
                <a:avLst/>
                <a:gdLst>
                  <a:gd name="connsiteX0" fmla="*/ 707752 w 707752"/>
                  <a:gd name="connsiteY0" fmla="*/ 1100747 h 1100747"/>
                  <a:gd name="connsiteX1" fmla="*/ 564742 w 707752"/>
                  <a:gd name="connsiteY1" fmla="*/ 1031409 h 1100747"/>
                  <a:gd name="connsiteX2" fmla="*/ 421731 w 707752"/>
                  <a:gd name="connsiteY2" fmla="*/ 936069 h 1100747"/>
                  <a:gd name="connsiteX3" fmla="*/ 287388 w 707752"/>
                  <a:gd name="connsiteY3" fmla="*/ 827727 h 1100747"/>
                  <a:gd name="connsiteX4" fmla="*/ 174713 w 707752"/>
                  <a:gd name="connsiteY4" fmla="*/ 719386 h 1100747"/>
                  <a:gd name="connsiteX5" fmla="*/ 96708 w 707752"/>
                  <a:gd name="connsiteY5" fmla="*/ 619712 h 1100747"/>
                  <a:gd name="connsiteX6" fmla="*/ 40370 w 707752"/>
                  <a:gd name="connsiteY6" fmla="*/ 507037 h 1100747"/>
                  <a:gd name="connsiteX7" fmla="*/ 10035 w 707752"/>
                  <a:gd name="connsiteY7" fmla="*/ 351026 h 1100747"/>
                  <a:gd name="connsiteX8" fmla="*/ 1367 w 707752"/>
                  <a:gd name="connsiteY8" fmla="*/ 234018 h 1100747"/>
                  <a:gd name="connsiteX9" fmla="*/ 1367 w 707752"/>
                  <a:gd name="connsiteY9" fmla="*/ 134344 h 1100747"/>
                  <a:gd name="connsiteX10" fmla="*/ 14368 w 707752"/>
                  <a:gd name="connsiteY10" fmla="*/ 65005 h 1100747"/>
                  <a:gd name="connsiteX11" fmla="*/ 36037 w 707752"/>
                  <a:gd name="connsiteY11" fmla="*/ 0 h 11007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07752" h="1100747">
                    <a:moveTo>
                      <a:pt x="707752" y="1100747"/>
                    </a:moveTo>
                    <a:cubicBezTo>
                      <a:pt x="660082" y="1079801"/>
                      <a:pt x="612412" y="1058855"/>
                      <a:pt x="564742" y="1031409"/>
                    </a:cubicBezTo>
                    <a:cubicBezTo>
                      <a:pt x="517072" y="1003963"/>
                      <a:pt x="467957" y="970016"/>
                      <a:pt x="421731" y="936069"/>
                    </a:cubicBezTo>
                    <a:cubicBezTo>
                      <a:pt x="375505" y="902122"/>
                      <a:pt x="328558" y="863841"/>
                      <a:pt x="287388" y="827727"/>
                    </a:cubicBezTo>
                    <a:cubicBezTo>
                      <a:pt x="246218" y="791613"/>
                      <a:pt x="206493" y="754055"/>
                      <a:pt x="174713" y="719386"/>
                    </a:cubicBezTo>
                    <a:cubicBezTo>
                      <a:pt x="142933" y="684717"/>
                      <a:pt x="119099" y="655104"/>
                      <a:pt x="96708" y="619712"/>
                    </a:cubicBezTo>
                    <a:cubicBezTo>
                      <a:pt x="74317" y="584320"/>
                      <a:pt x="54815" y="551818"/>
                      <a:pt x="40370" y="507037"/>
                    </a:cubicBezTo>
                    <a:cubicBezTo>
                      <a:pt x="25925" y="462256"/>
                      <a:pt x="16536" y="396529"/>
                      <a:pt x="10035" y="351026"/>
                    </a:cubicBezTo>
                    <a:cubicBezTo>
                      <a:pt x="3534" y="305523"/>
                      <a:pt x="2812" y="270132"/>
                      <a:pt x="1367" y="234018"/>
                    </a:cubicBezTo>
                    <a:cubicBezTo>
                      <a:pt x="-78" y="197904"/>
                      <a:pt x="-800" y="162513"/>
                      <a:pt x="1367" y="134344"/>
                    </a:cubicBezTo>
                    <a:cubicBezTo>
                      <a:pt x="3534" y="106175"/>
                      <a:pt x="8590" y="87396"/>
                      <a:pt x="14368" y="65005"/>
                    </a:cubicBezTo>
                    <a:cubicBezTo>
                      <a:pt x="20146" y="42614"/>
                      <a:pt x="28091" y="21307"/>
                      <a:pt x="36037" y="0"/>
                    </a:cubicBezTo>
                  </a:path>
                </a:pathLst>
              </a:custGeom>
              <a:noFill/>
              <a:ln w="12700">
                <a:solidFill>
                  <a:schemeClr val="tx1">
                    <a:lumMod val="85000"/>
                    <a:lumOff val="15000"/>
                  </a:schemeClr>
                </a:solidFill>
                <a:tailEnd type="stealth" w="sm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TextBox 59"/>
              <p:cNvSpPr txBox="1"/>
              <p:nvPr/>
            </p:nvSpPr>
            <p:spPr>
              <a:xfrm>
                <a:off x="3352800" y="3911235"/>
                <a:ext cx="185738" cy="34366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1600" i="1" dirty="0" smtClean="0">
                    <a:latin typeface="Symbol" panose="05050102010706020507" pitchFamily="18" charset="2"/>
                  </a:rPr>
                  <a:t>f</a:t>
                </a:r>
                <a:endParaRPr lang="en-US" sz="1600" i="1" dirty="0">
                  <a:latin typeface="Symbol" panose="05050102010706020507" pitchFamily="18" charset="2"/>
                </a:endParaRPr>
              </a:p>
            </p:txBody>
          </p:sp>
        </p:grpSp>
        <p:sp>
          <p:nvSpPr>
            <p:cNvPr id="55" name="Freeform 54"/>
            <p:cNvSpPr/>
            <p:nvPr/>
          </p:nvSpPr>
          <p:spPr>
            <a:xfrm>
              <a:off x="3705956" y="4191000"/>
              <a:ext cx="129444" cy="590550"/>
            </a:xfrm>
            <a:custGeom>
              <a:avLst/>
              <a:gdLst>
                <a:gd name="connsiteX0" fmla="*/ 129444 w 129444"/>
                <a:gd name="connsiteY0" fmla="*/ 0 h 590550"/>
                <a:gd name="connsiteX1" fmla="*/ 59594 w 129444"/>
                <a:gd name="connsiteY1" fmla="*/ 120650 h 590550"/>
                <a:gd name="connsiteX2" fmla="*/ 15144 w 129444"/>
                <a:gd name="connsiteY2" fmla="*/ 260350 h 590550"/>
                <a:gd name="connsiteX3" fmla="*/ 2444 w 129444"/>
                <a:gd name="connsiteY3" fmla="*/ 361950 h 590550"/>
                <a:gd name="connsiteX4" fmla="*/ 2444 w 129444"/>
                <a:gd name="connsiteY4" fmla="*/ 514350 h 590550"/>
                <a:gd name="connsiteX5" fmla="*/ 27844 w 129444"/>
                <a:gd name="connsiteY5" fmla="*/ 590550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9444" h="590550">
                  <a:moveTo>
                    <a:pt x="129444" y="0"/>
                  </a:moveTo>
                  <a:cubicBezTo>
                    <a:pt x="104044" y="38629"/>
                    <a:pt x="78644" y="77258"/>
                    <a:pt x="59594" y="120650"/>
                  </a:cubicBezTo>
                  <a:cubicBezTo>
                    <a:pt x="40544" y="164042"/>
                    <a:pt x="24669" y="220133"/>
                    <a:pt x="15144" y="260350"/>
                  </a:cubicBezTo>
                  <a:cubicBezTo>
                    <a:pt x="5619" y="300567"/>
                    <a:pt x="4561" y="319617"/>
                    <a:pt x="2444" y="361950"/>
                  </a:cubicBezTo>
                  <a:cubicBezTo>
                    <a:pt x="327" y="404283"/>
                    <a:pt x="-1789" y="476250"/>
                    <a:pt x="2444" y="514350"/>
                  </a:cubicBezTo>
                  <a:cubicBezTo>
                    <a:pt x="6677" y="552450"/>
                    <a:pt x="17260" y="571500"/>
                    <a:pt x="27844" y="590550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headEnd type="stealth" w="sm" len="med"/>
              <a:tailEnd type="stealth" w="sm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3524528" y="4343400"/>
              <a:ext cx="133072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600" i="1" dirty="0" smtClean="0">
                  <a:latin typeface="Symbol" panose="05050102010706020507" pitchFamily="18" charset="2"/>
                </a:rPr>
                <a:t>b</a:t>
              </a:r>
              <a:endParaRPr lang="en-US" sz="1600" i="1" dirty="0">
                <a:latin typeface="Symbol" panose="05050102010706020507" pitchFamily="18" charset="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23445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85000" lnSpcReduction="20000"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6FDD43B-1078-4579-86F5-C2C7D9EC6CF5}" type="slidenum">
              <a:rPr lang="en-US" altLang="en-US" b="0" smtClean="0"/>
              <a:pPr eaLnBrk="1" hangingPunct="1"/>
              <a:t>53</a:t>
            </a:fld>
            <a:endParaRPr lang="en-US" altLang="en-US" b="0" smtClean="0"/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990600" y="131802"/>
            <a:ext cx="73152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3000" b="1" dirty="0" smtClean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Angles for Non-Horizontal Surfaces</a:t>
            </a:r>
            <a:endParaRPr lang="en-US" sz="3000" b="1" dirty="0">
              <a:solidFill>
                <a:schemeClr val="tx2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381000" y="1149489"/>
            <a:ext cx="80772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>
              <a:spcAft>
                <a:spcPts val="12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400" b="0" dirty="0" smtClean="0"/>
              <a:t>The </a:t>
            </a:r>
            <a:r>
              <a:rPr lang="en-US" sz="2400" i="1" dirty="0" smtClean="0"/>
              <a:t>surface azimuth angle</a:t>
            </a:r>
            <a:r>
              <a:rPr lang="en-US" sz="2400" b="0" dirty="0" smtClean="0"/>
              <a:t> </a:t>
            </a:r>
            <a:r>
              <a:rPr lang="en-US" sz="2400" b="0" dirty="0" smtClean="0">
                <a:latin typeface="Symbol" panose="05050102010706020507" pitchFamily="18" charset="2"/>
              </a:rPr>
              <a:t>(</a:t>
            </a:r>
            <a:r>
              <a:rPr lang="en-US" sz="2400" b="0" i="1" dirty="0" smtClean="0">
                <a:latin typeface="Symbol" panose="05050102010706020507" pitchFamily="18" charset="2"/>
              </a:rPr>
              <a:t>y </a:t>
            </a:r>
            <a:r>
              <a:rPr lang="en-US" sz="2400" b="0" dirty="0" smtClean="0">
                <a:latin typeface="Symbol" panose="05050102010706020507" pitchFamily="18" charset="2"/>
              </a:rPr>
              <a:t>)</a:t>
            </a:r>
            <a:r>
              <a:rPr lang="en-US" sz="2400" b="0" dirty="0" smtClean="0"/>
              <a:t> is </a:t>
            </a:r>
            <a:r>
              <a:rPr lang="en-US" sz="2400" b="0" dirty="0"/>
              <a:t>the angle in the horizontal plane measured, in the clockwise direction, between north and the projection of the </a:t>
            </a:r>
            <a:r>
              <a:rPr lang="en-US" sz="2400" b="0" dirty="0" smtClean="0"/>
              <a:t>normal to the surface.</a:t>
            </a:r>
          </a:p>
        </p:txBody>
      </p:sp>
      <p:grpSp>
        <p:nvGrpSpPr>
          <p:cNvPr id="53" name="Group 52"/>
          <p:cNvGrpSpPr/>
          <p:nvPr/>
        </p:nvGrpSpPr>
        <p:grpSpPr>
          <a:xfrm>
            <a:off x="1419225" y="3000066"/>
            <a:ext cx="6305550" cy="3705534"/>
            <a:chOff x="1419225" y="3000066"/>
            <a:chExt cx="6305550" cy="3705534"/>
          </a:xfrm>
        </p:grpSpPr>
        <p:grpSp>
          <p:nvGrpSpPr>
            <p:cNvPr id="54" name="Group 53"/>
            <p:cNvGrpSpPr>
              <a:grpSpLocks noChangeAspect="1"/>
            </p:cNvGrpSpPr>
            <p:nvPr/>
          </p:nvGrpSpPr>
          <p:grpSpPr>
            <a:xfrm>
              <a:off x="1419225" y="3000066"/>
              <a:ext cx="6305550" cy="3705534"/>
              <a:chOff x="171450" y="1228725"/>
              <a:chExt cx="8801100" cy="5172075"/>
            </a:xfrm>
          </p:grpSpPr>
          <p:grpSp>
            <p:nvGrpSpPr>
              <p:cNvPr id="57" name="Group 56"/>
              <p:cNvGrpSpPr/>
              <p:nvPr/>
            </p:nvGrpSpPr>
            <p:grpSpPr>
              <a:xfrm>
                <a:off x="171450" y="1228725"/>
                <a:ext cx="8801100" cy="5172075"/>
                <a:chOff x="171450" y="1228725"/>
                <a:chExt cx="8801100" cy="5172075"/>
              </a:xfrm>
            </p:grpSpPr>
            <p:grpSp>
              <p:nvGrpSpPr>
                <p:cNvPr id="61" name="Group 60"/>
                <p:cNvGrpSpPr/>
                <p:nvPr/>
              </p:nvGrpSpPr>
              <p:grpSpPr>
                <a:xfrm>
                  <a:off x="171450" y="1228725"/>
                  <a:ext cx="8801100" cy="5172075"/>
                  <a:chOff x="171450" y="1228725"/>
                  <a:chExt cx="8801100" cy="5172075"/>
                </a:xfrm>
              </p:grpSpPr>
              <p:grpSp>
                <p:nvGrpSpPr>
                  <p:cNvPr id="63" name="Group 62"/>
                  <p:cNvGrpSpPr/>
                  <p:nvPr/>
                </p:nvGrpSpPr>
                <p:grpSpPr>
                  <a:xfrm>
                    <a:off x="171450" y="1228725"/>
                    <a:ext cx="8801100" cy="5172075"/>
                    <a:chOff x="171450" y="1228725"/>
                    <a:chExt cx="8801100" cy="5172075"/>
                  </a:xfrm>
                </p:grpSpPr>
                <p:grpSp>
                  <p:nvGrpSpPr>
                    <p:cNvPr id="65" name="Group 64"/>
                    <p:cNvGrpSpPr/>
                    <p:nvPr/>
                  </p:nvGrpSpPr>
                  <p:grpSpPr>
                    <a:xfrm>
                      <a:off x="171450" y="1228725"/>
                      <a:ext cx="8801100" cy="5172075"/>
                      <a:chOff x="171450" y="1228725"/>
                      <a:chExt cx="8801100" cy="5172075"/>
                    </a:xfrm>
                  </p:grpSpPr>
                  <p:grpSp>
                    <p:nvGrpSpPr>
                      <p:cNvPr id="67" name="Group 66"/>
                      <p:cNvGrpSpPr/>
                      <p:nvPr/>
                    </p:nvGrpSpPr>
                    <p:grpSpPr>
                      <a:xfrm>
                        <a:off x="171450" y="1228725"/>
                        <a:ext cx="8801100" cy="5172075"/>
                        <a:chOff x="171450" y="1228725"/>
                        <a:chExt cx="8801100" cy="5172075"/>
                      </a:xfrm>
                    </p:grpSpPr>
                    <p:grpSp>
                      <p:nvGrpSpPr>
                        <p:cNvPr id="69" name="Group 68"/>
                        <p:cNvGrpSpPr/>
                        <p:nvPr/>
                      </p:nvGrpSpPr>
                      <p:grpSpPr>
                        <a:xfrm>
                          <a:off x="171450" y="1228725"/>
                          <a:ext cx="8801100" cy="5172075"/>
                          <a:chOff x="171450" y="1228725"/>
                          <a:chExt cx="8801100" cy="5172075"/>
                        </a:xfrm>
                      </p:grpSpPr>
                      <p:grpSp>
                        <p:nvGrpSpPr>
                          <p:cNvPr id="71" name="Group 70"/>
                          <p:cNvGrpSpPr/>
                          <p:nvPr/>
                        </p:nvGrpSpPr>
                        <p:grpSpPr>
                          <a:xfrm>
                            <a:off x="171450" y="1228725"/>
                            <a:ext cx="8801100" cy="5172075"/>
                            <a:chOff x="171450" y="1228725"/>
                            <a:chExt cx="8801100" cy="5172075"/>
                          </a:xfrm>
                        </p:grpSpPr>
                        <p:grpSp>
                          <p:nvGrpSpPr>
                            <p:cNvPr id="73" name="Group 72"/>
                            <p:cNvGrpSpPr/>
                            <p:nvPr/>
                          </p:nvGrpSpPr>
                          <p:grpSpPr>
                            <a:xfrm>
                              <a:off x="171450" y="1228725"/>
                              <a:ext cx="8801100" cy="5172075"/>
                              <a:chOff x="171450" y="1228725"/>
                              <a:chExt cx="8801100" cy="5172075"/>
                            </a:xfrm>
                          </p:grpSpPr>
                          <p:pic>
                            <p:nvPicPr>
                              <p:cNvPr id="75" name="Picture 2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3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71450" y="1228725"/>
                                <a:ext cx="8801100" cy="5172075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chemeClr val="tx1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</a:extLst>
                            </p:spPr>
                          </p:pic>
                          <p:sp>
                            <p:nvSpPr>
                              <p:cNvPr id="76" name="Rectangle 75"/>
                              <p:cNvSpPr/>
                              <p:nvPr/>
                            </p:nvSpPr>
                            <p:spPr>
                              <a:xfrm>
                                <a:off x="2819400" y="2133600"/>
                                <a:ext cx="533400" cy="304800"/>
                              </a:xfrm>
                              <a:prstGeom prst="rect">
                                <a:avLst/>
                              </a:prstGeom>
                              <a:solidFill>
                                <a:schemeClr val="bg1"/>
                              </a:solidFill>
                              <a:ln>
                                <a:noFill/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en-US"/>
                              </a:p>
                            </p:txBody>
                          </p:sp>
                        </p:grpSp>
                        <p:cxnSp>
                          <p:nvCxnSpPr>
                            <p:cNvPr id="74" name="Straight Connector 73"/>
                            <p:cNvCxnSpPr/>
                            <p:nvPr/>
                          </p:nvCxnSpPr>
                          <p:spPr>
                            <a:xfrm>
                              <a:off x="2362200" y="1676400"/>
                              <a:ext cx="2209800" cy="2138362"/>
                            </a:xfrm>
                            <a:prstGeom prst="line">
                              <a:avLst/>
                            </a:prstGeom>
                            <a:ln w="28575"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</p:grpSp>
                      <p:sp>
                        <p:nvSpPr>
                          <p:cNvPr id="72" name="Oval 71"/>
                          <p:cNvSpPr/>
                          <p:nvPr/>
                        </p:nvSpPr>
                        <p:spPr>
                          <a:xfrm>
                            <a:off x="1905000" y="1228725"/>
                            <a:ext cx="609600" cy="600075"/>
                          </a:xfrm>
                          <a:prstGeom prst="ellipse">
                            <a:avLst/>
                          </a:prstGeom>
                          <a:solidFill>
                            <a:srgbClr val="FFC000"/>
                          </a:solidFill>
                          <a:ln w="3175"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/>
                          </a:p>
                        </p:txBody>
                      </p:sp>
                    </p:grpSp>
                    <p:sp>
                      <p:nvSpPr>
                        <p:cNvPr id="70" name="Oval 69"/>
                        <p:cNvSpPr/>
                        <p:nvPr/>
                      </p:nvSpPr>
                      <p:spPr>
                        <a:xfrm>
                          <a:off x="4386262" y="2895600"/>
                          <a:ext cx="304800" cy="304800"/>
                        </a:xfrm>
                        <a:prstGeom prst="ellipse">
                          <a:avLst/>
                        </a:prstGeom>
                        <a:solidFill>
                          <a:srgbClr val="D1D1D1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r>
                            <a:rPr lang="en-US" sz="1600" i="1" dirty="0" smtClean="0">
                              <a:solidFill>
                                <a:schemeClr val="tx1"/>
                              </a:solidFill>
                              <a:latin typeface="Symbol" panose="05050102010706020507" pitchFamily="18" charset="2"/>
                              <a:cs typeface="Arial" panose="020B0604020202020204" pitchFamily="34" charset="0"/>
                            </a:rPr>
                            <a:t>a</a:t>
                          </a:r>
                          <a:endParaRPr lang="en-US" sz="1600" i="1" dirty="0">
                            <a:solidFill>
                              <a:schemeClr val="tx1"/>
                            </a:solidFill>
                            <a:latin typeface="Symbol" panose="05050102010706020507" pitchFamily="18" charset="2"/>
                            <a:cs typeface="Arial" panose="020B0604020202020204" pitchFamily="34" charset="0"/>
                          </a:endParaRPr>
                        </a:p>
                      </p:txBody>
                    </p:sp>
                  </p:grpSp>
                  <p:sp>
                    <p:nvSpPr>
                      <p:cNvPr id="68" name="Freeform 67"/>
                      <p:cNvSpPr/>
                      <p:nvPr/>
                    </p:nvSpPr>
                    <p:spPr>
                      <a:xfrm>
                        <a:off x="4305631" y="3792772"/>
                        <a:ext cx="1749543" cy="1018546"/>
                      </a:xfrm>
                      <a:custGeom>
                        <a:avLst/>
                        <a:gdLst>
                          <a:gd name="connsiteX0" fmla="*/ 0 w 1749543"/>
                          <a:gd name="connsiteY0" fmla="*/ 958132 h 1018546"/>
                          <a:gd name="connsiteX1" fmla="*/ 147099 w 1749543"/>
                          <a:gd name="connsiteY1" fmla="*/ 993913 h 1018546"/>
                          <a:gd name="connsiteX2" fmla="*/ 341906 w 1749543"/>
                          <a:gd name="connsiteY2" fmla="*/ 1013791 h 1018546"/>
                          <a:gd name="connsiteX3" fmla="*/ 600324 w 1749543"/>
                          <a:gd name="connsiteY3" fmla="*/ 1017767 h 1018546"/>
                          <a:gd name="connsiteX4" fmla="*/ 838863 w 1749543"/>
                          <a:gd name="connsiteY4" fmla="*/ 1001865 h 1018546"/>
                          <a:gd name="connsiteX5" fmla="*/ 1033670 w 1749543"/>
                          <a:gd name="connsiteY5" fmla="*/ 966084 h 1018546"/>
                          <a:gd name="connsiteX6" fmla="*/ 1204623 w 1749543"/>
                          <a:gd name="connsiteY6" fmla="*/ 902473 h 1018546"/>
                          <a:gd name="connsiteX7" fmla="*/ 1375576 w 1749543"/>
                          <a:gd name="connsiteY7" fmla="*/ 803082 h 1018546"/>
                          <a:gd name="connsiteX8" fmla="*/ 1518699 w 1749543"/>
                          <a:gd name="connsiteY8" fmla="*/ 679837 h 1018546"/>
                          <a:gd name="connsiteX9" fmla="*/ 1626042 w 1749543"/>
                          <a:gd name="connsiteY9" fmla="*/ 548640 h 1018546"/>
                          <a:gd name="connsiteX10" fmla="*/ 1697604 w 1749543"/>
                          <a:gd name="connsiteY10" fmla="*/ 417444 h 1018546"/>
                          <a:gd name="connsiteX11" fmla="*/ 1741336 w 1749543"/>
                          <a:gd name="connsiteY11" fmla="*/ 274320 h 1018546"/>
                          <a:gd name="connsiteX12" fmla="*/ 1749287 w 1749543"/>
                          <a:gd name="connsiteY12" fmla="*/ 166978 h 1018546"/>
                          <a:gd name="connsiteX13" fmla="*/ 1737360 w 1749543"/>
                          <a:gd name="connsiteY13" fmla="*/ 55659 h 1018546"/>
                          <a:gd name="connsiteX14" fmla="*/ 1717482 w 1749543"/>
                          <a:gd name="connsiteY14" fmla="*/ 0 h 101854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</a:cxnLst>
                        <a:rect l="l" t="t" r="r" b="b"/>
                        <a:pathLst>
                          <a:path w="1749543" h="1018546">
                            <a:moveTo>
                              <a:pt x="0" y="958132"/>
                            </a:moveTo>
                            <a:cubicBezTo>
                              <a:pt x="45057" y="971384"/>
                              <a:pt x="90115" y="984637"/>
                              <a:pt x="147099" y="993913"/>
                            </a:cubicBezTo>
                            <a:cubicBezTo>
                              <a:pt x="204083" y="1003189"/>
                              <a:pt x="266368" y="1009815"/>
                              <a:pt x="341906" y="1013791"/>
                            </a:cubicBezTo>
                            <a:cubicBezTo>
                              <a:pt x="417444" y="1017767"/>
                              <a:pt x="517498" y="1019755"/>
                              <a:pt x="600324" y="1017767"/>
                            </a:cubicBezTo>
                            <a:cubicBezTo>
                              <a:pt x="683150" y="1015779"/>
                              <a:pt x="766639" y="1010479"/>
                              <a:pt x="838863" y="1001865"/>
                            </a:cubicBezTo>
                            <a:cubicBezTo>
                              <a:pt x="911087" y="993251"/>
                              <a:pt x="972710" y="982649"/>
                              <a:pt x="1033670" y="966084"/>
                            </a:cubicBezTo>
                            <a:cubicBezTo>
                              <a:pt x="1094630" y="949519"/>
                              <a:pt x="1147639" y="929640"/>
                              <a:pt x="1204623" y="902473"/>
                            </a:cubicBezTo>
                            <a:cubicBezTo>
                              <a:pt x="1261607" y="875306"/>
                              <a:pt x="1323230" y="840188"/>
                              <a:pt x="1375576" y="803082"/>
                            </a:cubicBezTo>
                            <a:cubicBezTo>
                              <a:pt x="1427922" y="765976"/>
                              <a:pt x="1476955" y="722244"/>
                              <a:pt x="1518699" y="679837"/>
                            </a:cubicBezTo>
                            <a:cubicBezTo>
                              <a:pt x="1560443" y="637430"/>
                              <a:pt x="1596224" y="592372"/>
                              <a:pt x="1626042" y="548640"/>
                            </a:cubicBezTo>
                            <a:cubicBezTo>
                              <a:pt x="1655860" y="504908"/>
                              <a:pt x="1678388" y="463164"/>
                              <a:pt x="1697604" y="417444"/>
                            </a:cubicBezTo>
                            <a:cubicBezTo>
                              <a:pt x="1716820" y="371724"/>
                              <a:pt x="1732722" y="316064"/>
                              <a:pt x="1741336" y="274320"/>
                            </a:cubicBezTo>
                            <a:cubicBezTo>
                              <a:pt x="1749950" y="232576"/>
                              <a:pt x="1749950" y="203421"/>
                              <a:pt x="1749287" y="166978"/>
                            </a:cubicBezTo>
                            <a:cubicBezTo>
                              <a:pt x="1748624" y="130535"/>
                              <a:pt x="1742661" y="83489"/>
                              <a:pt x="1737360" y="55659"/>
                            </a:cubicBezTo>
                            <a:cubicBezTo>
                              <a:pt x="1732059" y="27829"/>
                              <a:pt x="1724770" y="13914"/>
                              <a:pt x="1717482" y="0"/>
                            </a:cubicBezTo>
                          </a:path>
                        </a:pathLst>
                      </a:custGeom>
                      <a:noFill/>
                      <a:ln w="127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prstDash val="solid"/>
                        <a:headEnd type="stealth" w="sm" len="med"/>
                        <a:tailEnd type="stealth" w="sm" len="med"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sp>
                  <p:nvSpPr>
                    <p:cNvPr id="66" name="Rectangle 65"/>
                    <p:cNvSpPr/>
                    <p:nvPr/>
                  </p:nvSpPr>
                  <p:spPr>
                    <a:xfrm>
                      <a:off x="3665075" y="4302045"/>
                      <a:ext cx="609600" cy="457199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64" name="TextBox 63"/>
                  <p:cNvSpPr txBox="1"/>
                  <p:nvPr/>
                </p:nvSpPr>
                <p:spPr>
                  <a:xfrm>
                    <a:off x="4691062" y="4528435"/>
                    <a:ext cx="185738" cy="343668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r>
                      <a:rPr lang="en-US" sz="1600" i="1" dirty="0" smtClean="0">
                        <a:latin typeface="Symbol" panose="05050102010706020507" pitchFamily="18" charset="2"/>
                      </a:rPr>
                      <a:t>y</a:t>
                    </a:r>
                    <a:endParaRPr lang="en-US" sz="1600" i="1" dirty="0">
                      <a:latin typeface="Symbol" panose="05050102010706020507" pitchFamily="18" charset="2"/>
                    </a:endParaRPr>
                  </a:p>
                </p:txBody>
              </p:sp>
            </p:grpSp>
            <p:sp>
              <p:nvSpPr>
                <p:cNvPr id="62" name="Freeform 61"/>
                <p:cNvSpPr/>
                <p:nvPr/>
              </p:nvSpPr>
              <p:spPr>
                <a:xfrm>
                  <a:off x="3471863" y="3802856"/>
                  <a:ext cx="319087" cy="471488"/>
                </a:xfrm>
                <a:custGeom>
                  <a:avLst/>
                  <a:gdLst>
                    <a:gd name="connsiteX0" fmla="*/ 116681 w 319087"/>
                    <a:gd name="connsiteY0" fmla="*/ 0 h 471488"/>
                    <a:gd name="connsiteX1" fmla="*/ 309562 w 319087"/>
                    <a:gd name="connsiteY1" fmla="*/ 42863 h 471488"/>
                    <a:gd name="connsiteX2" fmla="*/ 319087 w 319087"/>
                    <a:gd name="connsiteY2" fmla="*/ 431007 h 471488"/>
                    <a:gd name="connsiteX3" fmla="*/ 95250 w 319087"/>
                    <a:gd name="connsiteY3" fmla="*/ 471488 h 471488"/>
                    <a:gd name="connsiteX4" fmla="*/ 0 w 319087"/>
                    <a:gd name="connsiteY4" fmla="*/ 211932 h 471488"/>
                    <a:gd name="connsiteX5" fmla="*/ 116681 w 319087"/>
                    <a:gd name="connsiteY5" fmla="*/ 0 h 4714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19087" h="471488">
                      <a:moveTo>
                        <a:pt x="116681" y="0"/>
                      </a:moveTo>
                      <a:lnTo>
                        <a:pt x="309562" y="42863"/>
                      </a:lnTo>
                      <a:lnTo>
                        <a:pt x="319087" y="431007"/>
                      </a:lnTo>
                      <a:lnTo>
                        <a:pt x="95250" y="471488"/>
                      </a:lnTo>
                      <a:lnTo>
                        <a:pt x="0" y="211932"/>
                      </a:lnTo>
                      <a:lnTo>
                        <a:pt x="116681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58" name="Freeform 57"/>
              <p:cNvSpPr/>
              <p:nvPr/>
            </p:nvSpPr>
            <p:spPr>
              <a:xfrm>
                <a:off x="4199306" y="3731272"/>
                <a:ext cx="2161660" cy="1274093"/>
              </a:xfrm>
              <a:custGeom>
                <a:avLst/>
                <a:gdLst>
                  <a:gd name="connsiteX0" fmla="*/ 0 w 2161660"/>
                  <a:gd name="connsiteY0" fmla="*/ 1165752 h 1274093"/>
                  <a:gd name="connsiteX1" fmla="*/ 138677 w 2161660"/>
                  <a:gd name="connsiteY1" fmla="*/ 1204755 h 1274093"/>
                  <a:gd name="connsiteX2" fmla="*/ 281687 w 2161660"/>
                  <a:gd name="connsiteY2" fmla="*/ 1235090 h 1274093"/>
                  <a:gd name="connsiteX3" fmla="*/ 472368 w 2161660"/>
                  <a:gd name="connsiteY3" fmla="*/ 1261092 h 1274093"/>
                  <a:gd name="connsiteX4" fmla="*/ 680383 w 2161660"/>
                  <a:gd name="connsiteY4" fmla="*/ 1274093 h 1274093"/>
                  <a:gd name="connsiteX5" fmla="*/ 849395 w 2161660"/>
                  <a:gd name="connsiteY5" fmla="*/ 1274093 h 1274093"/>
                  <a:gd name="connsiteX6" fmla="*/ 1027075 w 2161660"/>
                  <a:gd name="connsiteY6" fmla="*/ 1261092 h 1274093"/>
                  <a:gd name="connsiteX7" fmla="*/ 1265426 w 2161660"/>
                  <a:gd name="connsiteY7" fmla="*/ 1222089 h 1274093"/>
                  <a:gd name="connsiteX8" fmla="*/ 1464774 w 2161660"/>
                  <a:gd name="connsiteY8" fmla="*/ 1161418 h 1274093"/>
                  <a:gd name="connsiteX9" fmla="*/ 1646787 w 2161660"/>
                  <a:gd name="connsiteY9" fmla="*/ 1070411 h 1274093"/>
                  <a:gd name="connsiteX10" fmla="*/ 1850468 w 2161660"/>
                  <a:gd name="connsiteY10" fmla="*/ 944736 h 1274093"/>
                  <a:gd name="connsiteX11" fmla="*/ 1976144 w 2161660"/>
                  <a:gd name="connsiteY11" fmla="*/ 810392 h 1274093"/>
                  <a:gd name="connsiteX12" fmla="*/ 2067151 w 2161660"/>
                  <a:gd name="connsiteY12" fmla="*/ 663048 h 1274093"/>
                  <a:gd name="connsiteX13" fmla="*/ 2149490 w 2161660"/>
                  <a:gd name="connsiteY13" fmla="*/ 485369 h 1274093"/>
                  <a:gd name="connsiteX14" fmla="*/ 2158158 w 2161660"/>
                  <a:gd name="connsiteY14" fmla="*/ 316356 h 1274093"/>
                  <a:gd name="connsiteX15" fmla="*/ 2119155 w 2161660"/>
                  <a:gd name="connsiteY15" fmla="*/ 151678 h 1274093"/>
                  <a:gd name="connsiteX16" fmla="*/ 2071485 w 2161660"/>
                  <a:gd name="connsiteY16" fmla="*/ 39003 h 1274093"/>
                  <a:gd name="connsiteX17" fmla="*/ 2049816 w 2161660"/>
                  <a:gd name="connsiteY17" fmla="*/ 0 h 12740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161660" h="1274093">
                    <a:moveTo>
                      <a:pt x="0" y="1165752"/>
                    </a:moveTo>
                    <a:cubicBezTo>
                      <a:pt x="45864" y="1179475"/>
                      <a:pt x="91729" y="1193199"/>
                      <a:pt x="138677" y="1204755"/>
                    </a:cubicBezTo>
                    <a:cubicBezTo>
                      <a:pt x="185625" y="1216311"/>
                      <a:pt x="226072" y="1225700"/>
                      <a:pt x="281687" y="1235090"/>
                    </a:cubicBezTo>
                    <a:cubicBezTo>
                      <a:pt x="337302" y="1244480"/>
                      <a:pt x="405919" y="1254592"/>
                      <a:pt x="472368" y="1261092"/>
                    </a:cubicBezTo>
                    <a:cubicBezTo>
                      <a:pt x="538817" y="1267592"/>
                      <a:pt x="617545" y="1271926"/>
                      <a:pt x="680383" y="1274093"/>
                    </a:cubicBezTo>
                    <a:cubicBezTo>
                      <a:pt x="743221" y="1276260"/>
                      <a:pt x="791613" y="1276260"/>
                      <a:pt x="849395" y="1274093"/>
                    </a:cubicBezTo>
                    <a:cubicBezTo>
                      <a:pt x="907177" y="1271926"/>
                      <a:pt x="957737" y="1269759"/>
                      <a:pt x="1027075" y="1261092"/>
                    </a:cubicBezTo>
                    <a:cubicBezTo>
                      <a:pt x="1096413" y="1252425"/>
                      <a:pt x="1192476" y="1238701"/>
                      <a:pt x="1265426" y="1222089"/>
                    </a:cubicBezTo>
                    <a:cubicBezTo>
                      <a:pt x="1338376" y="1205477"/>
                      <a:pt x="1401214" y="1186698"/>
                      <a:pt x="1464774" y="1161418"/>
                    </a:cubicBezTo>
                    <a:cubicBezTo>
                      <a:pt x="1528334" y="1136138"/>
                      <a:pt x="1582505" y="1106525"/>
                      <a:pt x="1646787" y="1070411"/>
                    </a:cubicBezTo>
                    <a:cubicBezTo>
                      <a:pt x="1711069" y="1034297"/>
                      <a:pt x="1795575" y="988072"/>
                      <a:pt x="1850468" y="944736"/>
                    </a:cubicBezTo>
                    <a:cubicBezTo>
                      <a:pt x="1905361" y="901400"/>
                      <a:pt x="1940030" y="857340"/>
                      <a:pt x="1976144" y="810392"/>
                    </a:cubicBezTo>
                    <a:cubicBezTo>
                      <a:pt x="2012258" y="763444"/>
                      <a:pt x="2038260" y="717218"/>
                      <a:pt x="2067151" y="663048"/>
                    </a:cubicBezTo>
                    <a:cubicBezTo>
                      <a:pt x="2096042" y="608878"/>
                      <a:pt x="2134322" y="543151"/>
                      <a:pt x="2149490" y="485369"/>
                    </a:cubicBezTo>
                    <a:cubicBezTo>
                      <a:pt x="2164658" y="427587"/>
                      <a:pt x="2163214" y="371971"/>
                      <a:pt x="2158158" y="316356"/>
                    </a:cubicBezTo>
                    <a:cubicBezTo>
                      <a:pt x="2153102" y="260741"/>
                      <a:pt x="2133601" y="197903"/>
                      <a:pt x="2119155" y="151678"/>
                    </a:cubicBezTo>
                    <a:cubicBezTo>
                      <a:pt x="2104710" y="105452"/>
                      <a:pt x="2083041" y="64283"/>
                      <a:pt x="2071485" y="39003"/>
                    </a:cubicBezTo>
                    <a:cubicBezTo>
                      <a:pt x="2059929" y="13723"/>
                      <a:pt x="2054872" y="6861"/>
                      <a:pt x="2049816" y="0"/>
                    </a:cubicBezTo>
                  </a:path>
                </a:pathLst>
              </a:custGeom>
              <a:noFill/>
              <a:ln w="12700">
                <a:solidFill>
                  <a:schemeClr val="tx1">
                    <a:lumMod val="85000"/>
                    <a:lumOff val="15000"/>
                  </a:schemeClr>
                </a:solidFill>
                <a:tailEnd type="stealth" w="sm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Freeform 58"/>
              <p:cNvSpPr/>
              <p:nvPr/>
            </p:nvSpPr>
            <p:spPr>
              <a:xfrm>
                <a:off x="3478553" y="3787609"/>
                <a:ext cx="707752" cy="1100747"/>
              </a:xfrm>
              <a:custGeom>
                <a:avLst/>
                <a:gdLst>
                  <a:gd name="connsiteX0" fmla="*/ 707752 w 707752"/>
                  <a:gd name="connsiteY0" fmla="*/ 1100747 h 1100747"/>
                  <a:gd name="connsiteX1" fmla="*/ 564742 w 707752"/>
                  <a:gd name="connsiteY1" fmla="*/ 1031409 h 1100747"/>
                  <a:gd name="connsiteX2" fmla="*/ 421731 w 707752"/>
                  <a:gd name="connsiteY2" fmla="*/ 936069 h 1100747"/>
                  <a:gd name="connsiteX3" fmla="*/ 287388 w 707752"/>
                  <a:gd name="connsiteY3" fmla="*/ 827727 h 1100747"/>
                  <a:gd name="connsiteX4" fmla="*/ 174713 w 707752"/>
                  <a:gd name="connsiteY4" fmla="*/ 719386 h 1100747"/>
                  <a:gd name="connsiteX5" fmla="*/ 96708 w 707752"/>
                  <a:gd name="connsiteY5" fmla="*/ 619712 h 1100747"/>
                  <a:gd name="connsiteX6" fmla="*/ 40370 w 707752"/>
                  <a:gd name="connsiteY6" fmla="*/ 507037 h 1100747"/>
                  <a:gd name="connsiteX7" fmla="*/ 10035 w 707752"/>
                  <a:gd name="connsiteY7" fmla="*/ 351026 h 1100747"/>
                  <a:gd name="connsiteX8" fmla="*/ 1367 w 707752"/>
                  <a:gd name="connsiteY8" fmla="*/ 234018 h 1100747"/>
                  <a:gd name="connsiteX9" fmla="*/ 1367 w 707752"/>
                  <a:gd name="connsiteY9" fmla="*/ 134344 h 1100747"/>
                  <a:gd name="connsiteX10" fmla="*/ 14368 w 707752"/>
                  <a:gd name="connsiteY10" fmla="*/ 65005 h 1100747"/>
                  <a:gd name="connsiteX11" fmla="*/ 36037 w 707752"/>
                  <a:gd name="connsiteY11" fmla="*/ 0 h 11007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07752" h="1100747">
                    <a:moveTo>
                      <a:pt x="707752" y="1100747"/>
                    </a:moveTo>
                    <a:cubicBezTo>
                      <a:pt x="660082" y="1079801"/>
                      <a:pt x="612412" y="1058855"/>
                      <a:pt x="564742" y="1031409"/>
                    </a:cubicBezTo>
                    <a:cubicBezTo>
                      <a:pt x="517072" y="1003963"/>
                      <a:pt x="467957" y="970016"/>
                      <a:pt x="421731" y="936069"/>
                    </a:cubicBezTo>
                    <a:cubicBezTo>
                      <a:pt x="375505" y="902122"/>
                      <a:pt x="328558" y="863841"/>
                      <a:pt x="287388" y="827727"/>
                    </a:cubicBezTo>
                    <a:cubicBezTo>
                      <a:pt x="246218" y="791613"/>
                      <a:pt x="206493" y="754055"/>
                      <a:pt x="174713" y="719386"/>
                    </a:cubicBezTo>
                    <a:cubicBezTo>
                      <a:pt x="142933" y="684717"/>
                      <a:pt x="119099" y="655104"/>
                      <a:pt x="96708" y="619712"/>
                    </a:cubicBezTo>
                    <a:cubicBezTo>
                      <a:pt x="74317" y="584320"/>
                      <a:pt x="54815" y="551818"/>
                      <a:pt x="40370" y="507037"/>
                    </a:cubicBezTo>
                    <a:cubicBezTo>
                      <a:pt x="25925" y="462256"/>
                      <a:pt x="16536" y="396529"/>
                      <a:pt x="10035" y="351026"/>
                    </a:cubicBezTo>
                    <a:cubicBezTo>
                      <a:pt x="3534" y="305523"/>
                      <a:pt x="2812" y="270132"/>
                      <a:pt x="1367" y="234018"/>
                    </a:cubicBezTo>
                    <a:cubicBezTo>
                      <a:pt x="-78" y="197904"/>
                      <a:pt x="-800" y="162513"/>
                      <a:pt x="1367" y="134344"/>
                    </a:cubicBezTo>
                    <a:cubicBezTo>
                      <a:pt x="3534" y="106175"/>
                      <a:pt x="8590" y="87396"/>
                      <a:pt x="14368" y="65005"/>
                    </a:cubicBezTo>
                    <a:cubicBezTo>
                      <a:pt x="20146" y="42614"/>
                      <a:pt x="28091" y="21307"/>
                      <a:pt x="36037" y="0"/>
                    </a:cubicBezTo>
                  </a:path>
                </a:pathLst>
              </a:custGeom>
              <a:noFill/>
              <a:ln w="12700">
                <a:solidFill>
                  <a:schemeClr val="tx1">
                    <a:lumMod val="85000"/>
                    <a:lumOff val="15000"/>
                  </a:schemeClr>
                </a:solidFill>
                <a:tailEnd type="stealth" w="sm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TextBox 59"/>
              <p:cNvSpPr txBox="1"/>
              <p:nvPr/>
            </p:nvSpPr>
            <p:spPr>
              <a:xfrm>
                <a:off x="3352800" y="3911235"/>
                <a:ext cx="185738" cy="34366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1600" i="1" dirty="0" smtClean="0">
                    <a:latin typeface="Symbol" panose="05050102010706020507" pitchFamily="18" charset="2"/>
                  </a:rPr>
                  <a:t>f</a:t>
                </a:r>
                <a:endParaRPr lang="en-US" sz="1600" i="1" dirty="0">
                  <a:latin typeface="Symbol" panose="05050102010706020507" pitchFamily="18" charset="2"/>
                </a:endParaRPr>
              </a:p>
            </p:txBody>
          </p:sp>
        </p:grpSp>
        <p:sp>
          <p:nvSpPr>
            <p:cNvPr id="55" name="Freeform 54"/>
            <p:cNvSpPr/>
            <p:nvPr/>
          </p:nvSpPr>
          <p:spPr>
            <a:xfrm>
              <a:off x="3705956" y="4191000"/>
              <a:ext cx="129444" cy="590550"/>
            </a:xfrm>
            <a:custGeom>
              <a:avLst/>
              <a:gdLst>
                <a:gd name="connsiteX0" fmla="*/ 129444 w 129444"/>
                <a:gd name="connsiteY0" fmla="*/ 0 h 590550"/>
                <a:gd name="connsiteX1" fmla="*/ 59594 w 129444"/>
                <a:gd name="connsiteY1" fmla="*/ 120650 h 590550"/>
                <a:gd name="connsiteX2" fmla="*/ 15144 w 129444"/>
                <a:gd name="connsiteY2" fmla="*/ 260350 h 590550"/>
                <a:gd name="connsiteX3" fmla="*/ 2444 w 129444"/>
                <a:gd name="connsiteY3" fmla="*/ 361950 h 590550"/>
                <a:gd name="connsiteX4" fmla="*/ 2444 w 129444"/>
                <a:gd name="connsiteY4" fmla="*/ 514350 h 590550"/>
                <a:gd name="connsiteX5" fmla="*/ 27844 w 129444"/>
                <a:gd name="connsiteY5" fmla="*/ 590550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9444" h="590550">
                  <a:moveTo>
                    <a:pt x="129444" y="0"/>
                  </a:moveTo>
                  <a:cubicBezTo>
                    <a:pt x="104044" y="38629"/>
                    <a:pt x="78644" y="77258"/>
                    <a:pt x="59594" y="120650"/>
                  </a:cubicBezTo>
                  <a:cubicBezTo>
                    <a:pt x="40544" y="164042"/>
                    <a:pt x="24669" y="220133"/>
                    <a:pt x="15144" y="260350"/>
                  </a:cubicBezTo>
                  <a:cubicBezTo>
                    <a:pt x="5619" y="300567"/>
                    <a:pt x="4561" y="319617"/>
                    <a:pt x="2444" y="361950"/>
                  </a:cubicBezTo>
                  <a:cubicBezTo>
                    <a:pt x="327" y="404283"/>
                    <a:pt x="-1789" y="476250"/>
                    <a:pt x="2444" y="514350"/>
                  </a:cubicBezTo>
                  <a:cubicBezTo>
                    <a:pt x="6677" y="552450"/>
                    <a:pt x="17260" y="571500"/>
                    <a:pt x="27844" y="590550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headEnd type="stealth" w="sm" len="med"/>
              <a:tailEnd type="stealth" w="sm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3524528" y="4343400"/>
              <a:ext cx="133072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600" i="1" dirty="0" smtClean="0">
                  <a:latin typeface="Symbol" panose="05050102010706020507" pitchFamily="18" charset="2"/>
                </a:rPr>
                <a:t>b</a:t>
              </a:r>
              <a:endParaRPr lang="en-US" sz="1600" i="1" dirty="0">
                <a:latin typeface="Symbol" panose="05050102010706020507" pitchFamily="18" charset="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00773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85000" lnSpcReduction="20000"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6FDD43B-1078-4579-86F5-C2C7D9EC6CF5}" type="slidenum">
              <a:rPr lang="en-US" altLang="en-US" b="0" smtClean="0"/>
              <a:pPr eaLnBrk="1" hangingPunct="1"/>
              <a:t>54</a:t>
            </a:fld>
            <a:endParaRPr lang="en-US" altLang="en-US" b="0" smtClean="0"/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990600" y="131802"/>
            <a:ext cx="7315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Non-Horizontal Surface Angles Relations</a:t>
            </a:r>
            <a:endParaRPr lang="en-US" sz="3000" b="1" dirty="0">
              <a:solidFill>
                <a:schemeClr val="tx2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449" y="1143003"/>
            <a:ext cx="2286000" cy="834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" y="2057400"/>
            <a:ext cx="7315200" cy="836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5" name="Group 54"/>
          <p:cNvGrpSpPr/>
          <p:nvPr/>
        </p:nvGrpSpPr>
        <p:grpSpPr>
          <a:xfrm>
            <a:off x="1419225" y="3000066"/>
            <a:ext cx="6305550" cy="3705534"/>
            <a:chOff x="1419225" y="3000066"/>
            <a:chExt cx="6305550" cy="3705534"/>
          </a:xfrm>
        </p:grpSpPr>
        <p:grpSp>
          <p:nvGrpSpPr>
            <p:cNvPr id="56" name="Group 55"/>
            <p:cNvGrpSpPr>
              <a:grpSpLocks noChangeAspect="1"/>
            </p:cNvGrpSpPr>
            <p:nvPr/>
          </p:nvGrpSpPr>
          <p:grpSpPr>
            <a:xfrm>
              <a:off x="1419225" y="3000066"/>
              <a:ext cx="6305550" cy="3705534"/>
              <a:chOff x="171450" y="1228725"/>
              <a:chExt cx="8801100" cy="5172075"/>
            </a:xfrm>
          </p:grpSpPr>
          <p:grpSp>
            <p:nvGrpSpPr>
              <p:cNvPr id="59" name="Group 58"/>
              <p:cNvGrpSpPr/>
              <p:nvPr/>
            </p:nvGrpSpPr>
            <p:grpSpPr>
              <a:xfrm>
                <a:off x="171450" y="1228725"/>
                <a:ext cx="8801100" cy="5172075"/>
                <a:chOff x="171450" y="1228725"/>
                <a:chExt cx="8801100" cy="5172075"/>
              </a:xfrm>
            </p:grpSpPr>
            <p:grpSp>
              <p:nvGrpSpPr>
                <p:cNvPr id="63" name="Group 62"/>
                <p:cNvGrpSpPr/>
                <p:nvPr/>
              </p:nvGrpSpPr>
              <p:grpSpPr>
                <a:xfrm>
                  <a:off x="171450" y="1228725"/>
                  <a:ext cx="8801100" cy="5172075"/>
                  <a:chOff x="171450" y="1228725"/>
                  <a:chExt cx="8801100" cy="5172075"/>
                </a:xfrm>
              </p:grpSpPr>
              <p:grpSp>
                <p:nvGrpSpPr>
                  <p:cNvPr id="65" name="Group 64"/>
                  <p:cNvGrpSpPr/>
                  <p:nvPr/>
                </p:nvGrpSpPr>
                <p:grpSpPr>
                  <a:xfrm>
                    <a:off x="171450" y="1228725"/>
                    <a:ext cx="8801100" cy="5172075"/>
                    <a:chOff x="171450" y="1228725"/>
                    <a:chExt cx="8801100" cy="5172075"/>
                  </a:xfrm>
                </p:grpSpPr>
                <p:grpSp>
                  <p:nvGrpSpPr>
                    <p:cNvPr id="67" name="Group 66"/>
                    <p:cNvGrpSpPr/>
                    <p:nvPr/>
                  </p:nvGrpSpPr>
                  <p:grpSpPr>
                    <a:xfrm>
                      <a:off x="171450" y="1228725"/>
                      <a:ext cx="8801100" cy="5172075"/>
                      <a:chOff x="171450" y="1228725"/>
                      <a:chExt cx="8801100" cy="5172075"/>
                    </a:xfrm>
                  </p:grpSpPr>
                  <p:grpSp>
                    <p:nvGrpSpPr>
                      <p:cNvPr id="69" name="Group 68"/>
                      <p:cNvGrpSpPr/>
                      <p:nvPr/>
                    </p:nvGrpSpPr>
                    <p:grpSpPr>
                      <a:xfrm>
                        <a:off x="171450" y="1228725"/>
                        <a:ext cx="8801100" cy="5172075"/>
                        <a:chOff x="171450" y="1228725"/>
                        <a:chExt cx="8801100" cy="5172075"/>
                      </a:xfrm>
                    </p:grpSpPr>
                    <p:grpSp>
                      <p:nvGrpSpPr>
                        <p:cNvPr id="71" name="Group 70"/>
                        <p:cNvGrpSpPr/>
                        <p:nvPr/>
                      </p:nvGrpSpPr>
                      <p:grpSpPr>
                        <a:xfrm>
                          <a:off x="171450" y="1228725"/>
                          <a:ext cx="8801100" cy="5172075"/>
                          <a:chOff x="171450" y="1228725"/>
                          <a:chExt cx="8801100" cy="5172075"/>
                        </a:xfrm>
                      </p:grpSpPr>
                      <p:grpSp>
                        <p:nvGrpSpPr>
                          <p:cNvPr id="73" name="Group 72"/>
                          <p:cNvGrpSpPr/>
                          <p:nvPr/>
                        </p:nvGrpSpPr>
                        <p:grpSpPr>
                          <a:xfrm>
                            <a:off x="171450" y="1228725"/>
                            <a:ext cx="8801100" cy="5172075"/>
                            <a:chOff x="171450" y="1228725"/>
                            <a:chExt cx="8801100" cy="5172075"/>
                          </a:xfrm>
                        </p:grpSpPr>
                        <p:grpSp>
                          <p:nvGrpSpPr>
                            <p:cNvPr id="75" name="Group 74"/>
                            <p:cNvGrpSpPr/>
                            <p:nvPr/>
                          </p:nvGrpSpPr>
                          <p:grpSpPr>
                            <a:xfrm>
                              <a:off x="171450" y="1228725"/>
                              <a:ext cx="8801100" cy="5172075"/>
                              <a:chOff x="171450" y="1228725"/>
                              <a:chExt cx="8801100" cy="5172075"/>
                            </a:xfrm>
                          </p:grpSpPr>
                          <p:pic>
                            <p:nvPicPr>
                              <p:cNvPr id="77" name="Picture 2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5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71450" y="1228725"/>
                                <a:ext cx="8801100" cy="5172075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chemeClr val="tx1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</a:extLst>
                            </p:spPr>
                          </p:pic>
                          <p:sp>
                            <p:nvSpPr>
                              <p:cNvPr id="78" name="Rectangle 77"/>
                              <p:cNvSpPr/>
                              <p:nvPr/>
                            </p:nvSpPr>
                            <p:spPr>
                              <a:xfrm>
                                <a:off x="2819400" y="2133600"/>
                                <a:ext cx="533400" cy="304800"/>
                              </a:xfrm>
                              <a:prstGeom prst="rect">
                                <a:avLst/>
                              </a:prstGeom>
                              <a:solidFill>
                                <a:schemeClr val="bg1"/>
                              </a:solidFill>
                              <a:ln>
                                <a:noFill/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en-US"/>
                              </a:p>
                            </p:txBody>
                          </p:sp>
                        </p:grpSp>
                        <p:cxnSp>
                          <p:nvCxnSpPr>
                            <p:cNvPr id="76" name="Straight Connector 75"/>
                            <p:cNvCxnSpPr/>
                            <p:nvPr/>
                          </p:nvCxnSpPr>
                          <p:spPr>
                            <a:xfrm>
                              <a:off x="2362200" y="1676400"/>
                              <a:ext cx="2209800" cy="2138362"/>
                            </a:xfrm>
                            <a:prstGeom prst="line">
                              <a:avLst/>
                            </a:prstGeom>
                            <a:ln w="28575"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</p:grpSp>
                      <p:sp>
                        <p:nvSpPr>
                          <p:cNvPr id="74" name="Oval 73"/>
                          <p:cNvSpPr/>
                          <p:nvPr/>
                        </p:nvSpPr>
                        <p:spPr>
                          <a:xfrm>
                            <a:off x="1905000" y="1228725"/>
                            <a:ext cx="609600" cy="600075"/>
                          </a:xfrm>
                          <a:prstGeom prst="ellipse">
                            <a:avLst/>
                          </a:prstGeom>
                          <a:solidFill>
                            <a:srgbClr val="FFC000"/>
                          </a:solidFill>
                          <a:ln w="3175"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/>
                          </a:p>
                        </p:txBody>
                      </p:sp>
                    </p:grpSp>
                    <p:sp>
                      <p:nvSpPr>
                        <p:cNvPr id="72" name="Oval 71"/>
                        <p:cNvSpPr/>
                        <p:nvPr/>
                      </p:nvSpPr>
                      <p:spPr>
                        <a:xfrm>
                          <a:off x="4386262" y="2895600"/>
                          <a:ext cx="304800" cy="304800"/>
                        </a:xfrm>
                        <a:prstGeom prst="ellipse">
                          <a:avLst/>
                        </a:prstGeom>
                        <a:solidFill>
                          <a:srgbClr val="D1D1D1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r>
                            <a:rPr lang="en-US" sz="1600" i="1" dirty="0" smtClean="0">
                              <a:solidFill>
                                <a:schemeClr val="tx1"/>
                              </a:solidFill>
                              <a:latin typeface="Symbol" panose="05050102010706020507" pitchFamily="18" charset="2"/>
                              <a:cs typeface="Arial" panose="020B0604020202020204" pitchFamily="34" charset="0"/>
                            </a:rPr>
                            <a:t>a</a:t>
                          </a:r>
                          <a:endParaRPr lang="en-US" sz="1600" i="1" dirty="0">
                            <a:solidFill>
                              <a:schemeClr val="tx1"/>
                            </a:solidFill>
                            <a:latin typeface="Symbol" panose="05050102010706020507" pitchFamily="18" charset="2"/>
                            <a:cs typeface="Arial" panose="020B0604020202020204" pitchFamily="34" charset="0"/>
                          </a:endParaRPr>
                        </a:p>
                      </p:txBody>
                    </p:sp>
                  </p:grpSp>
                  <p:sp>
                    <p:nvSpPr>
                      <p:cNvPr id="70" name="Freeform 69"/>
                      <p:cNvSpPr/>
                      <p:nvPr/>
                    </p:nvSpPr>
                    <p:spPr>
                      <a:xfrm>
                        <a:off x="4305631" y="3792772"/>
                        <a:ext cx="1749543" cy="1018546"/>
                      </a:xfrm>
                      <a:custGeom>
                        <a:avLst/>
                        <a:gdLst>
                          <a:gd name="connsiteX0" fmla="*/ 0 w 1749543"/>
                          <a:gd name="connsiteY0" fmla="*/ 958132 h 1018546"/>
                          <a:gd name="connsiteX1" fmla="*/ 147099 w 1749543"/>
                          <a:gd name="connsiteY1" fmla="*/ 993913 h 1018546"/>
                          <a:gd name="connsiteX2" fmla="*/ 341906 w 1749543"/>
                          <a:gd name="connsiteY2" fmla="*/ 1013791 h 1018546"/>
                          <a:gd name="connsiteX3" fmla="*/ 600324 w 1749543"/>
                          <a:gd name="connsiteY3" fmla="*/ 1017767 h 1018546"/>
                          <a:gd name="connsiteX4" fmla="*/ 838863 w 1749543"/>
                          <a:gd name="connsiteY4" fmla="*/ 1001865 h 1018546"/>
                          <a:gd name="connsiteX5" fmla="*/ 1033670 w 1749543"/>
                          <a:gd name="connsiteY5" fmla="*/ 966084 h 1018546"/>
                          <a:gd name="connsiteX6" fmla="*/ 1204623 w 1749543"/>
                          <a:gd name="connsiteY6" fmla="*/ 902473 h 1018546"/>
                          <a:gd name="connsiteX7" fmla="*/ 1375576 w 1749543"/>
                          <a:gd name="connsiteY7" fmla="*/ 803082 h 1018546"/>
                          <a:gd name="connsiteX8" fmla="*/ 1518699 w 1749543"/>
                          <a:gd name="connsiteY8" fmla="*/ 679837 h 1018546"/>
                          <a:gd name="connsiteX9" fmla="*/ 1626042 w 1749543"/>
                          <a:gd name="connsiteY9" fmla="*/ 548640 h 1018546"/>
                          <a:gd name="connsiteX10" fmla="*/ 1697604 w 1749543"/>
                          <a:gd name="connsiteY10" fmla="*/ 417444 h 1018546"/>
                          <a:gd name="connsiteX11" fmla="*/ 1741336 w 1749543"/>
                          <a:gd name="connsiteY11" fmla="*/ 274320 h 1018546"/>
                          <a:gd name="connsiteX12" fmla="*/ 1749287 w 1749543"/>
                          <a:gd name="connsiteY12" fmla="*/ 166978 h 1018546"/>
                          <a:gd name="connsiteX13" fmla="*/ 1737360 w 1749543"/>
                          <a:gd name="connsiteY13" fmla="*/ 55659 h 1018546"/>
                          <a:gd name="connsiteX14" fmla="*/ 1717482 w 1749543"/>
                          <a:gd name="connsiteY14" fmla="*/ 0 h 101854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</a:cxnLst>
                        <a:rect l="l" t="t" r="r" b="b"/>
                        <a:pathLst>
                          <a:path w="1749543" h="1018546">
                            <a:moveTo>
                              <a:pt x="0" y="958132"/>
                            </a:moveTo>
                            <a:cubicBezTo>
                              <a:pt x="45057" y="971384"/>
                              <a:pt x="90115" y="984637"/>
                              <a:pt x="147099" y="993913"/>
                            </a:cubicBezTo>
                            <a:cubicBezTo>
                              <a:pt x="204083" y="1003189"/>
                              <a:pt x="266368" y="1009815"/>
                              <a:pt x="341906" y="1013791"/>
                            </a:cubicBezTo>
                            <a:cubicBezTo>
                              <a:pt x="417444" y="1017767"/>
                              <a:pt x="517498" y="1019755"/>
                              <a:pt x="600324" y="1017767"/>
                            </a:cubicBezTo>
                            <a:cubicBezTo>
                              <a:pt x="683150" y="1015779"/>
                              <a:pt x="766639" y="1010479"/>
                              <a:pt x="838863" y="1001865"/>
                            </a:cubicBezTo>
                            <a:cubicBezTo>
                              <a:pt x="911087" y="993251"/>
                              <a:pt x="972710" y="982649"/>
                              <a:pt x="1033670" y="966084"/>
                            </a:cubicBezTo>
                            <a:cubicBezTo>
                              <a:pt x="1094630" y="949519"/>
                              <a:pt x="1147639" y="929640"/>
                              <a:pt x="1204623" y="902473"/>
                            </a:cubicBezTo>
                            <a:cubicBezTo>
                              <a:pt x="1261607" y="875306"/>
                              <a:pt x="1323230" y="840188"/>
                              <a:pt x="1375576" y="803082"/>
                            </a:cubicBezTo>
                            <a:cubicBezTo>
                              <a:pt x="1427922" y="765976"/>
                              <a:pt x="1476955" y="722244"/>
                              <a:pt x="1518699" y="679837"/>
                            </a:cubicBezTo>
                            <a:cubicBezTo>
                              <a:pt x="1560443" y="637430"/>
                              <a:pt x="1596224" y="592372"/>
                              <a:pt x="1626042" y="548640"/>
                            </a:cubicBezTo>
                            <a:cubicBezTo>
                              <a:pt x="1655860" y="504908"/>
                              <a:pt x="1678388" y="463164"/>
                              <a:pt x="1697604" y="417444"/>
                            </a:cubicBezTo>
                            <a:cubicBezTo>
                              <a:pt x="1716820" y="371724"/>
                              <a:pt x="1732722" y="316064"/>
                              <a:pt x="1741336" y="274320"/>
                            </a:cubicBezTo>
                            <a:cubicBezTo>
                              <a:pt x="1749950" y="232576"/>
                              <a:pt x="1749950" y="203421"/>
                              <a:pt x="1749287" y="166978"/>
                            </a:cubicBezTo>
                            <a:cubicBezTo>
                              <a:pt x="1748624" y="130535"/>
                              <a:pt x="1742661" y="83489"/>
                              <a:pt x="1737360" y="55659"/>
                            </a:cubicBezTo>
                            <a:cubicBezTo>
                              <a:pt x="1732059" y="27829"/>
                              <a:pt x="1724770" y="13914"/>
                              <a:pt x="1717482" y="0"/>
                            </a:cubicBezTo>
                          </a:path>
                        </a:pathLst>
                      </a:custGeom>
                      <a:noFill/>
                      <a:ln w="127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prstDash val="solid"/>
                        <a:headEnd type="stealth" w="sm" len="med"/>
                        <a:tailEnd type="stealth" w="sm" len="med"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sp>
                  <p:nvSpPr>
                    <p:cNvPr id="68" name="Rectangle 67"/>
                    <p:cNvSpPr/>
                    <p:nvPr/>
                  </p:nvSpPr>
                  <p:spPr>
                    <a:xfrm>
                      <a:off x="3665075" y="4302045"/>
                      <a:ext cx="609600" cy="457199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66" name="TextBox 65"/>
                  <p:cNvSpPr txBox="1"/>
                  <p:nvPr/>
                </p:nvSpPr>
                <p:spPr>
                  <a:xfrm>
                    <a:off x="4691062" y="4528435"/>
                    <a:ext cx="185738" cy="343668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r>
                      <a:rPr lang="en-US" sz="1600" i="1" dirty="0" smtClean="0">
                        <a:latin typeface="Symbol" panose="05050102010706020507" pitchFamily="18" charset="2"/>
                      </a:rPr>
                      <a:t>y</a:t>
                    </a:r>
                    <a:endParaRPr lang="en-US" sz="1600" i="1" dirty="0">
                      <a:latin typeface="Symbol" panose="05050102010706020507" pitchFamily="18" charset="2"/>
                    </a:endParaRPr>
                  </a:p>
                </p:txBody>
              </p:sp>
            </p:grpSp>
            <p:sp>
              <p:nvSpPr>
                <p:cNvPr id="64" name="Freeform 63"/>
                <p:cNvSpPr/>
                <p:nvPr/>
              </p:nvSpPr>
              <p:spPr>
                <a:xfrm>
                  <a:off x="3471863" y="3802856"/>
                  <a:ext cx="319087" cy="471488"/>
                </a:xfrm>
                <a:custGeom>
                  <a:avLst/>
                  <a:gdLst>
                    <a:gd name="connsiteX0" fmla="*/ 116681 w 319087"/>
                    <a:gd name="connsiteY0" fmla="*/ 0 h 471488"/>
                    <a:gd name="connsiteX1" fmla="*/ 309562 w 319087"/>
                    <a:gd name="connsiteY1" fmla="*/ 42863 h 471488"/>
                    <a:gd name="connsiteX2" fmla="*/ 319087 w 319087"/>
                    <a:gd name="connsiteY2" fmla="*/ 431007 h 471488"/>
                    <a:gd name="connsiteX3" fmla="*/ 95250 w 319087"/>
                    <a:gd name="connsiteY3" fmla="*/ 471488 h 471488"/>
                    <a:gd name="connsiteX4" fmla="*/ 0 w 319087"/>
                    <a:gd name="connsiteY4" fmla="*/ 211932 h 471488"/>
                    <a:gd name="connsiteX5" fmla="*/ 116681 w 319087"/>
                    <a:gd name="connsiteY5" fmla="*/ 0 h 4714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19087" h="471488">
                      <a:moveTo>
                        <a:pt x="116681" y="0"/>
                      </a:moveTo>
                      <a:lnTo>
                        <a:pt x="309562" y="42863"/>
                      </a:lnTo>
                      <a:lnTo>
                        <a:pt x="319087" y="431007"/>
                      </a:lnTo>
                      <a:lnTo>
                        <a:pt x="95250" y="471488"/>
                      </a:lnTo>
                      <a:lnTo>
                        <a:pt x="0" y="211932"/>
                      </a:lnTo>
                      <a:lnTo>
                        <a:pt x="116681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60" name="Freeform 59"/>
              <p:cNvSpPr/>
              <p:nvPr/>
            </p:nvSpPr>
            <p:spPr>
              <a:xfrm>
                <a:off x="4199306" y="3731272"/>
                <a:ext cx="2161660" cy="1274093"/>
              </a:xfrm>
              <a:custGeom>
                <a:avLst/>
                <a:gdLst>
                  <a:gd name="connsiteX0" fmla="*/ 0 w 2161660"/>
                  <a:gd name="connsiteY0" fmla="*/ 1165752 h 1274093"/>
                  <a:gd name="connsiteX1" fmla="*/ 138677 w 2161660"/>
                  <a:gd name="connsiteY1" fmla="*/ 1204755 h 1274093"/>
                  <a:gd name="connsiteX2" fmla="*/ 281687 w 2161660"/>
                  <a:gd name="connsiteY2" fmla="*/ 1235090 h 1274093"/>
                  <a:gd name="connsiteX3" fmla="*/ 472368 w 2161660"/>
                  <a:gd name="connsiteY3" fmla="*/ 1261092 h 1274093"/>
                  <a:gd name="connsiteX4" fmla="*/ 680383 w 2161660"/>
                  <a:gd name="connsiteY4" fmla="*/ 1274093 h 1274093"/>
                  <a:gd name="connsiteX5" fmla="*/ 849395 w 2161660"/>
                  <a:gd name="connsiteY5" fmla="*/ 1274093 h 1274093"/>
                  <a:gd name="connsiteX6" fmla="*/ 1027075 w 2161660"/>
                  <a:gd name="connsiteY6" fmla="*/ 1261092 h 1274093"/>
                  <a:gd name="connsiteX7" fmla="*/ 1265426 w 2161660"/>
                  <a:gd name="connsiteY7" fmla="*/ 1222089 h 1274093"/>
                  <a:gd name="connsiteX8" fmla="*/ 1464774 w 2161660"/>
                  <a:gd name="connsiteY8" fmla="*/ 1161418 h 1274093"/>
                  <a:gd name="connsiteX9" fmla="*/ 1646787 w 2161660"/>
                  <a:gd name="connsiteY9" fmla="*/ 1070411 h 1274093"/>
                  <a:gd name="connsiteX10" fmla="*/ 1850468 w 2161660"/>
                  <a:gd name="connsiteY10" fmla="*/ 944736 h 1274093"/>
                  <a:gd name="connsiteX11" fmla="*/ 1976144 w 2161660"/>
                  <a:gd name="connsiteY11" fmla="*/ 810392 h 1274093"/>
                  <a:gd name="connsiteX12" fmla="*/ 2067151 w 2161660"/>
                  <a:gd name="connsiteY12" fmla="*/ 663048 h 1274093"/>
                  <a:gd name="connsiteX13" fmla="*/ 2149490 w 2161660"/>
                  <a:gd name="connsiteY13" fmla="*/ 485369 h 1274093"/>
                  <a:gd name="connsiteX14" fmla="*/ 2158158 w 2161660"/>
                  <a:gd name="connsiteY14" fmla="*/ 316356 h 1274093"/>
                  <a:gd name="connsiteX15" fmla="*/ 2119155 w 2161660"/>
                  <a:gd name="connsiteY15" fmla="*/ 151678 h 1274093"/>
                  <a:gd name="connsiteX16" fmla="*/ 2071485 w 2161660"/>
                  <a:gd name="connsiteY16" fmla="*/ 39003 h 1274093"/>
                  <a:gd name="connsiteX17" fmla="*/ 2049816 w 2161660"/>
                  <a:gd name="connsiteY17" fmla="*/ 0 h 12740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161660" h="1274093">
                    <a:moveTo>
                      <a:pt x="0" y="1165752"/>
                    </a:moveTo>
                    <a:cubicBezTo>
                      <a:pt x="45864" y="1179475"/>
                      <a:pt x="91729" y="1193199"/>
                      <a:pt x="138677" y="1204755"/>
                    </a:cubicBezTo>
                    <a:cubicBezTo>
                      <a:pt x="185625" y="1216311"/>
                      <a:pt x="226072" y="1225700"/>
                      <a:pt x="281687" y="1235090"/>
                    </a:cubicBezTo>
                    <a:cubicBezTo>
                      <a:pt x="337302" y="1244480"/>
                      <a:pt x="405919" y="1254592"/>
                      <a:pt x="472368" y="1261092"/>
                    </a:cubicBezTo>
                    <a:cubicBezTo>
                      <a:pt x="538817" y="1267592"/>
                      <a:pt x="617545" y="1271926"/>
                      <a:pt x="680383" y="1274093"/>
                    </a:cubicBezTo>
                    <a:cubicBezTo>
                      <a:pt x="743221" y="1276260"/>
                      <a:pt x="791613" y="1276260"/>
                      <a:pt x="849395" y="1274093"/>
                    </a:cubicBezTo>
                    <a:cubicBezTo>
                      <a:pt x="907177" y="1271926"/>
                      <a:pt x="957737" y="1269759"/>
                      <a:pt x="1027075" y="1261092"/>
                    </a:cubicBezTo>
                    <a:cubicBezTo>
                      <a:pt x="1096413" y="1252425"/>
                      <a:pt x="1192476" y="1238701"/>
                      <a:pt x="1265426" y="1222089"/>
                    </a:cubicBezTo>
                    <a:cubicBezTo>
                      <a:pt x="1338376" y="1205477"/>
                      <a:pt x="1401214" y="1186698"/>
                      <a:pt x="1464774" y="1161418"/>
                    </a:cubicBezTo>
                    <a:cubicBezTo>
                      <a:pt x="1528334" y="1136138"/>
                      <a:pt x="1582505" y="1106525"/>
                      <a:pt x="1646787" y="1070411"/>
                    </a:cubicBezTo>
                    <a:cubicBezTo>
                      <a:pt x="1711069" y="1034297"/>
                      <a:pt x="1795575" y="988072"/>
                      <a:pt x="1850468" y="944736"/>
                    </a:cubicBezTo>
                    <a:cubicBezTo>
                      <a:pt x="1905361" y="901400"/>
                      <a:pt x="1940030" y="857340"/>
                      <a:pt x="1976144" y="810392"/>
                    </a:cubicBezTo>
                    <a:cubicBezTo>
                      <a:pt x="2012258" y="763444"/>
                      <a:pt x="2038260" y="717218"/>
                      <a:pt x="2067151" y="663048"/>
                    </a:cubicBezTo>
                    <a:cubicBezTo>
                      <a:pt x="2096042" y="608878"/>
                      <a:pt x="2134322" y="543151"/>
                      <a:pt x="2149490" y="485369"/>
                    </a:cubicBezTo>
                    <a:cubicBezTo>
                      <a:pt x="2164658" y="427587"/>
                      <a:pt x="2163214" y="371971"/>
                      <a:pt x="2158158" y="316356"/>
                    </a:cubicBezTo>
                    <a:cubicBezTo>
                      <a:pt x="2153102" y="260741"/>
                      <a:pt x="2133601" y="197903"/>
                      <a:pt x="2119155" y="151678"/>
                    </a:cubicBezTo>
                    <a:cubicBezTo>
                      <a:pt x="2104710" y="105452"/>
                      <a:pt x="2083041" y="64283"/>
                      <a:pt x="2071485" y="39003"/>
                    </a:cubicBezTo>
                    <a:cubicBezTo>
                      <a:pt x="2059929" y="13723"/>
                      <a:pt x="2054872" y="6861"/>
                      <a:pt x="2049816" y="0"/>
                    </a:cubicBezTo>
                  </a:path>
                </a:pathLst>
              </a:custGeom>
              <a:noFill/>
              <a:ln w="12700">
                <a:solidFill>
                  <a:schemeClr val="tx1">
                    <a:lumMod val="85000"/>
                    <a:lumOff val="15000"/>
                  </a:schemeClr>
                </a:solidFill>
                <a:tailEnd type="stealth" w="sm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Freeform 60"/>
              <p:cNvSpPr/>
              <p:nvPr/>
            </p:nvSpPr>
            <p:spPr>
              <a:xfrm>
                <a:off x="3478553" y="3787609"/>
                <a:ext cx="707752" cy="1100747"/>
              </a:xfrm>
              <a:custGeom>
                <a:avLst/>
                <a:gdLst>
                  <a:gd name="connsiteX0" fmla="*/ 707752 w 707752"/>
                  <a:gd name="connsiteY0" fmla="*/ 1100747 h 1100747"/>
                  <a:gd name="connsiteX1" fmla="*/ 564742 w 707752"/>
                  <a:gd name="connsiteY1" fmla="*/ 1031409 h 1100747"/>
                  <a:gd name="connsiteX2" fmla="*/ 421731 w 707752"/>
                  <a:gd name="connsiteY2" fmla="*/ 936069 h 1100747"/>
                  <a:gd name="connsiteX3" fmla="*/ 287388 w 707752"/>
                  <a:gd name="connsiteY3" fmla="*/ 827727 h 1100747"/>
                  <a:gd name="connsiteX4" fmla="*/ 174713 w 707752"/>
                  <a:gd name="connsiteY4" fmla="*/ 719386 h 1100747"/>
                  <a:gd name="connsiteX5" fmla="*/ 96708 w 707752"/>
                  <a:gd name="connsiteY5" fmla="*/ 619712 h 1100747"/>
                  <a:gd name="connsiteX6" fmla="*/ 40370 w 707752"/>
                  <a:gd name="connsiteY6" fmla="*/ 507037 h 1100747"/>
                  <a:gd name="connsiteX7" fmla="*/ 10035 w 707752"/>
                  <a:gd name="connsiteY7" fmla="*/ 351026 h 1100747"/>
                  <a:gd name="connsiteX8" fmla="*/ 1367 w 707752"/>
                  <a:gd name="connsiteY8" fmla="*/ 234018 h 1100747"/>
                  <a:gd name="connsiteX9" fmla="*/ 1367 w 707752"/>
                  <a:gd name="connsiteY9" fmla="*/ 134344 h 1100747"/>
                  <a:gd name="connsiteX10" fmla="*/ 14368 w 707752"/>
                  <a:gd name="connsiteY10" fmla="*/ 65005 h 1100747"/>
                  <a:gd name="connsiteX11" fmla="*/ 36037 w 707752"/>
                  <a:gd name="connsiteY11" fmla="*/ 0 h 11007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07752" h="1100747">
                    <a:moveTo>
                      <a:pt x="707752" y="1100747"/>
                    </a:moveTo>
                    <a:cubicBezTo>
                      <a:pt x="660082" y="1079801"/>
                      <a:pt x="612412" y="1058855"/>
                      <a:pt x="564742" y="1031409"/>
                    </a:cubicBezTo>
                    <a:cubicBezTo>
                      <a:pt x="517072" y="1003963"/>
                      <a:pt x="467957" y="970016"/>
                      <a:pt x="421731" y="936069"/>
                    </a:cubicBezTo>
                    <a:cubicBezTo>
                      <a:pt x="375505" y="902122"/>
                      <a:pt x="328558" y="863841"/>
                      <a:pt x="287388" y="827727"/>
                    </a:cubicBezTo>
                    <a:cubicBezTo>
                      <a:pt x="246218" y="791613"/>
                      <a:pt x="206493" y="754055"/>
                      <a:pt x="174713" y="719386"/>
                    </a:cubicBezTo>
                    <a:cubicBezTo>
                      <a:pt x="142933" y="684717"/>
                      <a:pt x="119099" y="655104"/>
                      <a:pt x="96708" y="619712"/>
                    </a:cubicBezTo>
                    <a:cubicBezTo>
                      <a:pt x="74317" y="584320"/>
                      <a:pt x="54815" y="551818"/>
                      <a:pt x="40370" y="507037"/>
                    </a:cubicBezTo>
                    <a:cubicBezTo>
                      <a:pt x="25925" y="462256"/>
                      <a:pt x="16536" y="396529"/>
                      <a:pt x="10035" y="351026"/>
                    </a:cubicBezTo>
                    <a:cubicBezTo>
                      <a:pt x="3534" y="305523"/>
                      <a:pt x="2812" y="270132"/>
                      <a:pt x="1367" y="234018"/>
                    </a:cubicBezTo>
                    <a:cubicBezTo>
                      <a:pt x="-78" y="197904"/>
                      <a:pt x="-800" y="162513"/>
                      <a:pt x="1367" y="134344"/>
                    </a:cubicBezTo>
                    <a:cubicBezTo>
                      <a:pt x="3534" y="106175"/>
                      <a:pt x="8590" y="87396"/>
                      <a:pt x="14368" y="65005"/>
                    </a:cubicBezTo>
                    <a:cubicBezTo>
                      <a:pt x="20146" y="42614"/>
                      <a:pt x="28091" y="21307"/>
                      <a:pt x="36037" y="0"/>
                    </a:cubicBezTo>
                  </a:path>
                </a:pathLst>
              </a:custGeom>
              <a:noFill/>
              <a:ln w="12700">
                <a:solidFill>
                  <a:schemeClr val="tx1">
                    <a:lumMod val="85000"/>
                    <a:lumOff val="15000"/>
                  </a:schemeClr>
                </a:solidFill>
                <a:tailEnd type="stealth" w="sm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TextBox 61"/>
              <p:cNvSpPr txBox="1"/>
              <p:nvPr/>
            </p:nvSpPr>
            <p:spPr>
              <a:xfrm>
                <a:off x="3352800" y="3911235"/>
                <a:ext cx="185738" cy="34366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1600" i="1" dirty="0" smtClean="0">
                    <a:latin typeface="Symbol" panose="05050102010706020507" pitchFamily="18" charset="2"/>
                  </a:rPr>
                  <a:t>f</a:t>
                </a:r>
                <a:endParaRPr lang="en-US" sz="1600" i="1" dirty="0">
                  <a:latin typeface="Symbol" panose="05050102010706020507" pitchFamily="18" charset="2"/>
                </a:endParaRPr>
              </a:p>
            </p:txBody>
          </p:sp>
        </p:grpSp>
        <p:sp>
          <p:nvSpPr>
            <p:cNvPr id="57" name="Freeform 56"/>
            <p:cNvSpPr/>
            <p:nvPr/>
          </p:nvSpPr>
          <p:spPr>
            <a:xfrm>
              <a:off x="3705956" y="4191000"/>
              <a:ext cx="129444" cy="590550"/>
            </a:xfrm>
            <a:custGeom>
              <a:avLst/>
              <a:gdLst>
                <a:gd name="connsiteX0" fmla="*/ 129444 w 129444"/>
                <a:gd name="connsiteY0" fmla="*/ 0 h 590550"/>
                <a:gd name="connsiteX1" fmla="*/ 59594 w 129444"/>
                <a:gd name="connsiteY1" fmla="*/ 120650 h 590550"/>
                <a:gd name="connsiteX2" fmla="*/ 15144 w 129444"/>
                <a:gd name="connsiteY2" fmla="*/ 260350 h 590550"/>
                <a:gd name="connsiteX3" fmla="*/ 2444 w 129444"/>
                <a:gd name="connsiteY3" fmla="*/ 361950 h 590550"/>
                <a:gd name="connsiteX4" fmla="*/ 2444 w 129444"/>
                <a:gd name="connsiteY4" fmla="*/ 514350 h 590550"/>
                <a:gd name="connsiteX5" fmla="*/ 27844 w 129444"/>
                <a:gd name="connsiteY5" fmla="*/ 590550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9444" h="590550">
                  <a:moveTo>
                    <a:pt x="129444" y="0"/>
                  </a:moveTo>
                  <a:cubicBezTo>
                    <a:pt x="104044" y="38629"/>
                    <a:pt x="78644" y="77258"/>
                    <a:pt x="59594" y="120650"/>
                  </a:cubicBezTo>
                  <a:cubicBezTo>
                    <a:pt x="40544" y="164042"/>
                    <a:pt x="24669" y="220133"/>
                    <a:pt x="15144" y="260350"/>
                  </a:cubicBezTo>
                  <a:cubicBezTo>
                    <a:pt x="5619" y="300567"/>
                    <a:pt x="4561" y="319617"/>
                    <a:pt x="2444" y="361950"/>
                  </a:cubicBezTo>
                  <a:cubicBezTo>
                    <a:pt x="327" y="404283"/>
                    <a:pt x="-1789" y="476250"/>
                    <a:pt x="2444" y="514350"/>
                  </a:cubicBezTo>
                  <a:cubicBezTo>
                    <a:pt x="6677" y="552450"/>
                    <a:pt x="17260" y="571500"/>
                    <a:pt x="27844" y="590550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headEnd type="stealth" w="sm" len="med"/>
              <a:tailEnd type="stealth" w="sm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3524528" y="4343400"/>
              <a:ext cx="133072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600" i="1" dirty="0" smtClean="0">
                  <a:latin typeface="Symbol" panose="05050102010706020507" pitchFamily="18" charset="2"/>
                </a:rPr>
                <a:t>b</a:t>
              </a:r>
              <a:endParaRPr lang="en-US" sz="1600" i="1" dirty="0">
                <a:latin typeface="Symbol" panose="05050102010706020507" pitchFamily="18" charset="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33032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85000" lnSpcReduction="20000"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6FDD43B-1078-4579-86F5-C2C7D9EC6CF5}" type="slidenum">
              <a:rPr lang="en-US" altLang="en-US" b="0" smtClean="0"/>
              <a:pPr eaLnBrk="1" hangingPunct="1"/>
              <a:t>55</a:t>
            </a:fld>
            <a:endParaRPr lang="en-US" altLang="en-US" b="0" smtClean="0"/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990600" y="131802"/>
            <a:ext cx="7315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Special Case: Horizontal Surface</a:t>
            </a:r>
            <a:endParaRPr lang="en-US" sz="3000" b="1" dirty="0">
              <a:solidFill>
                <a:schemeClr val="tx2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33" name="Rectangle 5"/>
          <p:cNvSpPr>
            <a:spLocks noChangeArrowheads="1"/>
          </p:cNvSpPr>
          <p:nvPr/>
        </p:nvSpPr>
        <p:spPr bwMode="auto">
          <a:xfrm>
            <a:off x="533400" y="1149489"/>
            <a:ext cx="8077200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>
              <a:spcAft>
                <a:spcPts val="12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400" b="0" dirty="0" smtClean="0"/>
              <a:t>If the surface is horizontal, </a:t>
            </a:r>
            <a:r>
              <a:rPr lang="en-US" sz="2400" b="0" i="1" dirty="0" smtClean="0">
                <a:latin typeface="Symbol" panose="05050102010706020507" pitchFamily="18" charset="2"/>
              </a:rPr>
              <a:t>a</a:t>
            </a:r>
            <a:r>
              <a:rPr lang="en-US" sz="2400" b="0" dirty="0" smtClean="0"/>
              <a:t> = 0</a:t>
            </a:r>
          </a:p>
          <a:p>
            <a:pPr marL="1085850" lvl="1" indent="-342900">
              <a:spcAft>
                <a:spcPts val="1200"/>
              </a:spcAft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en-US" sz="2400" b="0" i="1" dirty="0" smtClean="0">
                <a:latin typeface="Symbol" panose="05050102010706020507" pitchFamily="18" charset="2"/>
              </a:rPr>
              <a:t>q</a:t>
            </a:r>
            <a:r>
              <a:rPr lang="en-US" sz="2400" b="0" dirty="0" smtClean="0"/>
              <a:t> = </a:t>
            </a:r>
            <a:r>
              <a:rPr lang="en-US" sz="2400" b="0" i="1" dirty="0" err="1" smtClean="0">
                <a:latin typeface="Symbol" panose="05050102010706020507" pitchFamily="18" charset="2"/>
              </a:rPr>
              <a:t>q</a:t>
            </a:r>
            <a:r>
              <a:rPr lang="en-US" sz="2400" b="0" baseline="-25000" dirty="0" err="1" smtClean="0"/>
              <a:t>Z</a:t>
            </a:r>
            <a:r>
              <a:rPr lang="en-US" sz="2400" b="0" dirty="0" smtClean="0"/>
              <a:t> (zenith angle)</a:t>
            </a:r>
          </a:p>
          <a:p>
            <a:pPr marL="1085850" lvl="1" indent="-342900">
              <a:spcAft>
                <a:spcPts val="1200"/>
              </a:spcAft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en-US" sz="2400" b="0" dirty="0" smtClean="0"/>
              <a:t>The angles: </a:t>
            </a:r>
            <a:r>
              <a:rPr lang="en-US" sz="2400" b="0" i="1" dirty="0" smtClean="0">
                <a:latin typeface="Symbol" panose="05050102010706020507" pitchFamily="18" charset="2"/>
              </a:rPr>
              <a:t>y </a:t>
            </a:r>
            <a:r>
              <a:rPr lang="en-US" sz="2400" b="0" i="1" dirty="0" smtClean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en-US" sz="2400" b="0" i="1" dirty="0" smtClean="0">
                <a:latin typeface="Symbol" panose="05050102010706020507" pitchFamily="18" charset="2"/>
              </a:rPr>
              <a:t> g </a:t>
            </a:r>
            <a:r>
              <a:rPr lang="en-US" sz="2400" b="0" dirty="0" smtClean="0">
                <a:latin typeface="Arial" panose="020B0604020202020204" pitchFamily="34" charset="0"/>
                <a:cs typeface="Arial" panose="020B0604020202020204" pitchFamily="34" charset="0"/>
              </a:rPr>
              <a:t>are undefined.</a:t>
            </a:r>
            <a:endParaRPr lang="en-US" sz="2400" b="0" dirty="0" smtClean="0"/>
          </a:p>
          <a:p>
            <a:pPr marL="342900" indent="-342900">
              <a:spcAft>
                <a:spcPts val="12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endParaRPr lang="en-US" sz="2400" b="0" dirty="0" smtClean="0"/>
          </a:p>
        </p:txBody>
      </p:sp>
      <p:grpSp>
        <p:nvGrpSpPr>
          <p:cNvPr id="55" name="Group 54"/>
          <p:cNvGrpSpPr/>
          <p:nvPr/>
        </p:nvGrpSpPr>
        <p:grpSpPr>
          <a:xfrm>
            <a:off x="1419225" y="3000066"/>
            <a:ext cx="6305550" cy="3705534"/>
            <a:chOff x="1419225" y="3000066"/>
            <a:chExt cx="6305550" cy="3705534"/>
          </a:xfrm>
        </p:grpSpPr>
        <p:grpSp>
          <p:nvGrpSpPr>
            <p:cNvPr id="56" name="Group 55"/>
            <p:cNvGrpSpPr>
              <a:grpSpLocks noChangeAspect="1"/>
            </p:cNvGrpSpPr>
            <p:nvPr/>
          </p:nvGrpSpPr>
          <p:grpSpPr>
            <a:xfrm>
              <a:off x="1419225" y="3000066"/>
              <a:ext cx="6305550" cy="3705534"/>
              <a:chOff x="171450" y="1228725"/>
              <a:chExt cx="8801100" cy="5172075"/>
            </a:xfrm>
          </p:grpSpPr>
          <p:grpSp>
            <p:nvGrpSpPr>
              <p:cNvPr id="59" name="Group 58"/>
              <p:cNvGrpSpPr/>
              <p:nvPr/>
            </p:nvGrpSpPr>
            <p:grpSpPr>
              <a:xfrm>
                <a:off x="171450" y="1228725"/>
                <a:ext cx="8801100" cy="5172075"/>
                <a:chOff x="171450" y="1228725"/>
                <a:chExt cx="8801100" cy="5172075"/>
              </a:xfrm>
            </p:grpSpPr>
            <p:grpSp>
              <p:nvGrpSpPr>
                <p:cNvPr id="63" name="Group 62"/>
                <p:cNvGrpSpPr/>
                <p:nvPr/>
              </p:nvGrpSpPr>
              <p:grpSpPr>
                <a:xfrm>
                  <a:off x="171450" y="1228725"/>
                  <a:ext cx="8801100" cy="5172075"/>
                  <a:chOff x="171450" y="1228725"/>
                  <a:chExt cx="8801100" cy="5172075"/>
                </a:xfrm>
              </p:grpSpPr>
              <p:grpSp>
                <p:nvGrpSpPr>
                  <p:cNvPr id="65" name="Group 64"/>
                  <p:cNvGrpSpPr/>
                  <p:nvPr/>
                </p:nvGrpSpPr>
                <p:grpSpPr>
                  <a:xfrm>
                    <a:off x="171450" y="1228725"/>
                    <a:ext cx="8801100" cy="5172075"/>
                    <a:chOff x="171450" y="1228725"/>
                    <a:chExt cx="8801100" cy="5172075"/>
                  </a:xfrm>
                </p:grpSpPr>
                <p:grpSp>
                  <p:nvGrpSpPr>
                    <p:cNvPr id="67" name="Group 66"/>
                    <p:cNvGrpSpPr/>
                    <p:nvPr/>
                  </p:nvGrpSpPr>
                  <p:grpSpPr>
                    <a:xfrm>
                      <a:off x="171450" y="1228725"/>
                      <a:ext cx="8801100" cy="5172075"/>
                      <a:chOff x="171450" y="1228725"/>
                      <a:chExt cx="8801100" cy="5172075"/>
                    </a:xfrm>
                  </p:grpSpPr>
                  <p:grpSp>
                    <p:nvGrpSpPr>
                      <p:cNvPr id="69" name="Group 68"/>
                      <p:cNvGrpSpPr/>
                      <p:nvPr/>
                    </p:nvGrpSpPr>
                    <p:grpSpPr>
                      <a:xfrm>
                        <a:off x="171450" y="1228725"/>
                        <a:ext cx="8801100" cy="5172075"/>
                        <a:chOff x="171450" y="1228725"/>
                        <a:chExt cx="8801100" cy="5172075"/>
                      </a:xfrm>
                    </p:grpSpPr>
                    <p:grpSp>
                      <p:nvGrpSpPr>
                        <p:cNvPr id="71" name="Group 70"/>
                        <p:cNvGrpSpPr/>
                        <p:nvPr/>
                      </p:nvGrpSpPr>
                      <p:grpSpPr>
                        <a:xfrm>
                          <a:off x="171450" y="1228725"/>
                          <a:ext cx="8801100" cy="5172075"/>
                          <a:chOff x="171450" y="1228725"/>
                          <a:chExt cx="8801100" cy="5172075"/>
                        </a:xfrm>
                      </p:grpSpPr>
                      <p:grpSp>
                        <p:nvGrpSpPr>
                          <p:cNvPr id="73" name="Group 72"/>
                          <p:cNvGrpSpPr/>
                          <p:nvPr/>
                        </p:nvGrpSpPr>
                        <p:grpSpPr>
                          <a:xfrm>
                            <a:off x="171450" y="1228725"/>
                            <a:ext cx="8801100" cy="5172075"/>
                            <a:chOff x="171450" y="1228725"/>
                            <a:chExt cx="8801100" cy="5172075"/>
                          </a:xfrm>
                        </p:grpSpPr>
                        <p:grpSp>
                          <p:nvGrpSpPr>
                            <p:cNvPr id="75" name="Group 74"/>
                            <p:cNvGrpSpPr/>
                            <p:nvPr/>
                          </p:nvGrpSpPr>
                          <p:grpSpPr>
                            <a:xfrm>
                              <a:off x="171450" y="1228725"/>
                              <a:ext cx="8801100" cy="5172075"/>
                              <a:chOff x="171450" y="1228725"/>
                              <a:chExt cx="8801100" cy="5172075"/>
                            </a:xfrm>
                          </p:grpSpPr>
                          <p:pic>
                            <p:nvPicPr>
                              <p:cNvPr id="77" name="Picture 2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3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71450" y="1228725"/>
                                <a:ext cx="8801100" cy="5172075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chemeClr val="tx1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</a:extLst>
                            </p:spPr>
                          </p:pic>
                          <p:sp>
                            <p:nvSpPr>
                              <p:cNvPr id="78" name="Rectangle 77"/>
                              <p:cNvSpPr/>
                              <p:nvPr/>
                            </p:nvSpPr>
                            <p:spPr>
                              <a:xfrm>
                                <a:off x="2819400" y="2133600"/>
                                <a:ext cx="533400" cy="304800"/>
                              </a:xfrm>
                              <a:prstGeom prst="rect">
                                <a:avLst/>
                              </a:prstGeom>
                              <a:solidFill>
                                <a:schemeClr val="bg1"/>
                              </a:solidFill>
                              <a:ln>
                                <a:noFill/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en-US"/>
                              </a:p>
                            </p:txBody>
                          </p:sp>
                        </p:grpSp>
                        <p:cxnSp>
                          <p:nvCxnSpPr>
                            <p:cNvPr id="76" name="Straight Connector 75"/>
                            <p:cNvCxnSpPr/>
                            <p:nvPr/>
                          </p:nvCxnSpPr>
                          <p:spPr>
                            <a:xfrm>
                              <a:off x="2362200" y="1676400"/>
                              <a:ext cx="2209800" cy="2138362"/>
                            </a:xfrm>
                            <a:prstGeom prst="line">
                              <a:avLst/>
                            </a:prstGeom>
                            <a:ln w="28575"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</p:grpSp>
                      <p:sp>
                        <p:nvSpPr>
                          <p:cNvPr id="74" name="Oval 73"/>
                          <p:cNvSpPr/>
                          <p:nvPr/>
                        </p:nvSpPr>
                        <p:spPr>
                          <a:xfrm>
                            <a:off x="1905000" y="1228725"/>
                            <a:ext cx="609600" cy="600075"/>
                          </a:xfrm>
                          <a:prstGeom prst="ellipse">
                            <a:avLst/>
                          </a:prstGeom>
                          <a:solidFill>
                            <a:srgbClr val="FFC000"/>
                          </a:solidFill>
                          <a:ln w="3175"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/>
                          </a:p>
                        </p:txBody>
                      </p:sp>
                    </p:grpSp>
                    <p:sp>
                      <p:nvSpPr>
                        <p:cNvPr id="72" name="Oval 71"/>
                        <p:cNvSpPr/>
                        <p:nvPr/>
                      </p:nvSpPr>
                      <p:spPr>
                        <a:xfrm>
                          <a:off x="4386262" y="2895600"/>
                          <a:ext cx="304800" cy="304800"/>
                        </a:xfrm>
                        <a:prstGeom prst="ellipse">
                          <a:avLst/>
                        </a:prstGeom>
                        <a:solidFill>
                          <a:srgbClr val="D1D1D1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r>
                            <a:rPr lang="en-US" sz="1600" i="1" dirty="0" smtClean="0">
                              <a:solidFill>
                                <a:schemeClr val="tx1"/>
                              </a:solidFill>
                              <a:latin typeface="Symbol" panose="05050102010706020507" pitchFamily="18" charset="2"/>
                              <a:cs typeface="Arial" panose="020B0604020202020204" pitchFamily="34" charset="0"/>
                            </a:rPr>
                            <a:t>a</a:t>
                          </a:r>
                          <a:endParaRPr lang="en-US" sz="1600" i="1" dirty="0">
                            <a:solidFill>
                              <a:schemeClr val="tx1"/>
                            </a:solidFill>
                            <a:latin typeface="Symbol" panose="05050102010706020507" pitchFamily="18" charset="2"/>
                            <a:cs typeface="Arial" panose="020B0604020202020204" pitchFamily="34" charset="0"/>
                          </a:endParaRPr>
                        </a:p>
                      </p:txBody>
                    </p:sp>
                  </p:grpSp>
                  <p:sp>
                    <p:nvSpPr>
                      <p:cNvPr id="70" name="Freeform 69"/>
                      <p:cNvSpPr/>
                      <p:nvPr/>
                    </p:nvSpPr>
                    <p:spPr>
                      <a:xfrm>
                        <a:off x="4305631" y="3792772"/>
                        <a:ext cx="1749543" cy="1018546"/>
                      </a:xfrm>
                      <a:custGeom>
                        <a:avLst/>
                        <a:gdLst>
                          <a:gd name="connsiteX0" fmla="*/ 0 w 1749543"/>
                          <a:gd name="connsiteY0" fmla="*/ 958132 h 1018546"/>
                          <a:gd name="connsiteX1" fmla="*/ 147099 w 1749543"/>
                          <a:gd name="connsiteY1" fmla="*/ 993913 h 1018546"/>
                          <a:gd name="connsiteX2" fmla="*/ 341906 w 1749543"/>
                          <a:gd name="connsiteY2" fmla="*/ 1013791 h 1018546"/>
                          <a:gd name="connsiteX3" fmla="*/ 600324 w 1749543"/>
                          <a:gd name="connsiteY3" fmla="*/ 1017767 h 1018546"/>
                          <a:gd name="connsiteX4" fmla="*/ 838863 w 1749543"/>
                          <a:gd name="connsiteY4" fmla="*/ 1001865 h 1018546"/>
                          <a:gd name="connsiteX5" fmla="*/ 1033670 w 1749543"/>
                          <a:gd name="connsiteY5" fmla="*/ 966084 h 1018546"/>
                          <a:gd name="connsiteX6" fmla="*/ 1204623 w 1749543"/>
                          <a:gd name="connsiteY6" fmla="*/ 902473 h 1018546"/>
                          <a:gd name="connsiteX7" fmla="*/ 1375576 w 1749543"/>
                          <a:gd name="connsiteY7" fmla="*/ 803082 h 1018546"/>
                          <a:gd name="connsiteX8" fmla="*/ 1518699 w 1749543"/>
                          <a:gd name="connsiteY8" fmla="*/ 679837 h 1018546"/>
                          <a:gd name="connsiteX9" fmla="*/ 1626042 w 1749543"/>
                          <a:gd name="connsiteY9" fmla="*/ 548640 h 1018546"/>
                          <a:gd name="connsiteX10" fmla="*/ 1697604 w 1749543"/>
                          <a:gd name="connsiteY10" fmla="*/ 417444 h 1018546"/>
                          <a:gd name="connsiteX11" fmla="*/ 1741336 w 1749543"/>
                          <a:gd name="connsiteY11" fmla="*/ 274320 h 1018546"/>
                          <a:gd name="connsiteX12" fmla="*/ 1749287 w 1749543"/>
                          <a:gd name="connsiteY12" fmla="*/ 166978 h 1018546"/>
                          <a:gd name="connsiteX13" fmla="*/ 1737360 w 1749543"/>
                          <a:gd name="connsiteY13" fmla="*/ 55659 h 1018546"/>
                          <a:gd name="connsiteX14" fmla="*/ 1717482 w 1749543"/>
                          <a:gd name="connsiteY14" fmla="*/ 0 h 101854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</a:cxnLst>
                        <a:rect l="l" t="t" r="r" b="b"/>
                        <a:pathLst>
                          <a:path w="1749543" h="1018546">
                            <a:moveTo>
                              <a:pt x="0" y="958132"/>
                            </a:moveTo>
                            <a:cubicBezTo>
                              <a:pt x="45057" y="971384"/>
                              <a:pt x="90115" y="984637"/>
                              <a:pt x="147099" y="993913"/>
                            </a:cubicBezTo>
                            <a:cubicBezTo>
                              <a:pt x="204083" y="1003189"/>
                              <a:pt x="266368" y="1009815"/>
                              <a:pt x="341906" y="1013791"/>
                            </a:cubicBezTo>
                            <a:cubicBezTo>
                              <a:pt x="417444" y="1017767"/>
                              <a:pt x="517498" y="1019755"/>
                              <a:pt x="600324" y="1017767"/>
                            </a:cubicBezTo>
                            <a:cubicBezTo>
                              <a:pt x="683150" y="1015779"/>
                              <a:pt x="766639" y="1010479"/>
                              <a:pt x="838863" y="1001865"/>
                            </a:cubicBezTo>
                            <a:cubicBezTo>
                              <a:pt x="911087" y="993251"/>
                              <a:pt x="972710" y="982649"/>
                              <a:pt x="1033670" y="966084"/>
                            </a:cubicBezTo>
                            <a:cubicBezTo>
                              <a:pt x="1094630" y="949519"/>
                              <a:pt x="1147639" y="929640"/>
                              <a:pt x="1204623" y="902473"/>
                            </a:cubicBezTo>
                            <a:cubicBezTo>
                              <a:pt x="1261607" y="875306"/>
                              <a:pt x="1323230" y="840188"/>
                              <a:pt x="1375576" y="803082"/>
                            </a:cubicBezTo>
                            <a:cubicBezTo>
                              <a:pt x="1427922" y="765976"/>
                              <a:pt x="1476955" y="722244"/>
                              <a:pt x="1518699" y="679837"/>
                            </a:cubicBezTo>
                            <a:cubicBezTo>
                              <a:pt x="1560443" y="637430"/>
                              <a:pt x="1596224" y="592372"/>
                              <a:pt x="1626042" y="548640"/>
                            </a:cubicBezTo>
                            <a:cubicBezTo>
                              <a:pt x="1655860" y="504908"/>
                              <a:pt x="1678388" y="463164"/>
                              <a:pt x="1697604" y="417444"/>
                            </a:cubicBezTo>
                            <a:cubicBezTo>
                              <a:pt x="1716820" y="371724"/>
                              <a:pt x="1732722" y="316064"/>
                              <a:pt x="1741336" y="274320"/>
                            </a:cubicBezTo>
                            <a:cubicBezTo>
                              <a:pt x="1749950" y="232576"/>
                              <a:pt x="1749950" y="203421"/>
                              <a:pt x="1749287" y="166978"/>
                            </a:cubicBezTo>
                            <a:cubicBezTo>
                              <a:pt x="1748624" y="130535"/>
                              <a:pt x="1742661" y="83489"/>
                              <a:pt x="1737360" y="55659"/>
                            </a:cubicBezTo>
                            <a:cubicBezTo>
                              <a:pt x="1732059" y="27829"/>
                              <a:pt x="1724770" y="13914"/>
                              <a:pt x="1717482" y="0"/>
                            </a:cubicBezTo>
                          </a:path>
                        </a:pathLst>
                      </a:custGeom>
                      <a:noFill/>
                      <a:ln w="127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prstDash val="solid"/>
                        <a:headEnd type="stealth" w="sm" len="med"/>
                        <a:tailEnd type="stealth" w="sm" len="med"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sp>
                  <p:nvSpPr>
                    <p:cNvPr id="68" name="Rectangle 67"/>
                    <p:cNvSpPr/>
                    <p:nvPr/>
                  </p:nvSpPr>
                  <p:spPr>
                    <a:xfrm>
                      <a:off x="3665075" y="4302045"/>
                      <a:ext cx="609600" cy="457199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66" name="TextBox 65"/>
                  <p:cNvSpPr txBox="1"/>
                  <p:nvPr/>
                </p:nvSpPr>
                <p:spPr>
                  <a:xfrm>
                    <a:off x="4691062" y="4528435"/>
                    <a:ext cx="185738" cy="343668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r>
                      <a:rPr lang="en-US" sz="1600" i="1" dirty="0" smtClean="0">
                        <a:latin typeface="Symbol" panose="05050102010706020507" pitchFamily="18" charset="2"/>
                      </a:rPr>
                      <a:t>y</a:t>
                    </a:r>
                    <a:endParaRPr lang="en-US" sz="1600" i="1" dirty="0">
                      <a:latin typeface="Symbol" panose="05050102010706020507" pitchFamily="18" charset="2"/>
                    </a:endParaRPr>
                  </a:p>
                </p:txBody>
              </p:sp>
            </p:grpSp>
            <p:sp>
              <p:nvSpPr>
                <p:cNvPr id="64" name="Freeform 63"/>
                <p:cNvSpPr/>
                <p:nvPr/>
              </p:nvSpPr>
              <p:spPr>
                <a:xfrm>
                  <a:off x="3471863" y="3802856"/>
                  <a:ext cx="319087" cy="471488"/>
                </a:xfrm>
                <a:custGeom>
                  <a:avLst/>
                  <a:gdLst>
                    <a:gd name="connsiteX0" fmla="*/ 116681 w 319087"/>
                    <a:gd name="connsiteY0" fmla="*/ 0 h 471488"/>
                    <a:gd name="connsiteX1" fmla="*/ 309562 w 319087"/>
                    <a:gd name="connsiteY1" fmla="*/ 42863 h 471488"/>
                    <a:gd name="connsiteX2" fmla="*/ 319087 w 319087"/>
                    <a:gd name="connsiteY2" fmla="*/ 431007 h 471488"/>
                    <a:gd name="connsiteX3" fmla="*/ 95250 w 319087"/>
                    <a:gd name="connsiteY3" fmla="*/ 471488 h 471488"/>
                    <a:gd name="connsiteX4" fmla="*/ 0 w 319087"/>
                    <a:gd name="connsiteY4" fmla="*/ 211932 h 471488"/>
                    <a:gd name="connsiteX5" fmla="*/ 116681 w 319087"/>
                    <a:gd name="connsiteY5" fmla="*/ 0 h 4714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19087" h="471488">
                      <a:moveTo>
                        <a:pt x="116681" y="0"/>
                      </a:moveTo>
                      <a:lnTo>
                        <a:pt x="309562" y="42863"/>
                      </a:lnTo>
                      <a:lnTo>
                        <a:pt x="319087" y="431007"/>
                      </a:lnTo>
                      <a:lnTo>
                        <a:pt x="95250" y="471488"/>
                      </a:lnTo>
                      <a:lnTo>
                        <a:pt x="0" y="211932"/>
                      </a:lnTo>
                      <a:lnTo>
                        <a:pt x="116681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60" name="Freeform 59"/>
              <p:cNvSpPr/>
              <p:nvPr/>
            </p:nvSpPr>
            <p:spPr>
              <a:xfrm>
                <a:off x="4199306" y="3731272"/>
                <a:ext cx="2161660" cy="1274093"/>
              </a:xfrm>
              <a:custGeom>
                <a:avLst/>
                <a:gdLst>
                  <a:gd name="connsiteX0" fmla="*/ 0 w 2161660"/>
                  <a:gd name="connsiteY0" fmla="*/ 1165752 h 1274093"/>
                  <a:gd name="connsiteX1" fmla="*/ 138677 w 2161660"/>
                  <a:gd name="connsiteY1" fmla="*/ 1204755 h 1274093"/>
                  <a:gd name="connsiteX2" fmla="*/ 281687 w 2161660"/>
                  <a:gd name="connsiteY2" fmla="*/ 1235090 h 1274093"/>
                  <a:gd name="connsiteX3" fmla="*/ 472368 w 2161660"/>
                  <a:gd name="connsiteY3" fmla="*/ 1261092 h 1274093"/>
                  <a:gd name="connsiteX4" fmla="*/ 680383 w 2161660"/>
                  <a:gd name="connsiteY4" fmla="*/ 1274093 h 1274093"/>
                  <a:gd name="connsiteX5" fmla="*/ 849395 w 2161660"/>
                  <a:gd name="connsiteY5" fmla="*/ 1274093 h 1274093"/>
                  <a:gd name="connsiteX6" fmla="*/ 1027075 w 2161660"/>
                  <a:gd name="connsiteY6" fmla="*/ 1261092 h 1274093"/>
                  <a:gd name="connsiteX7" fmla="*/ 1265426 w 2161660"/>
                  <a:gd name="connsiteY7" fmla="*/ 1222089 h 1274093"/>
                  <a:gd name="connsiteX8" fmla="*/ 1464774 w 2161660"/>
                  <a:gd name="connsiteY8" fmla="*/ 1161418 h 1274093"/>
                  <a:gd name="connsiteX9" fmla="*/ 1646787 w 2161660"/>
                  <a:gd name="connsiteY9" fmla="*/ 1070411 h 1274093"/>
                  <a:gd name="connsiteX10" fmla="*/ 1850468 w 2161660"/>
                  <a:gd name="connsiteY10" fmla="*/ 944736 h 1274093"/>
                  <a:gd name="connsiteX11" fmla="*/ 1976144 w 2161660"/>
                  <a:gd name="connsiteY11" fmla="*/ 810392 h 1274093"/>
                  <a:gd name="connsiteX12" fmla="*/ 2067151 w 2161660"/>
                  <a:gd name="connsiteY12" fmla="*/ 663048 h 1274093"/>
                  <a:gd name="connsiteX13" fmla="*/ 2149490 w 2161660"/>
                  <a:gd name="connsiteY13" fmla="*/ 485369 h 1274093"/>
                  <a:gd name="connsiteX14" fmla="*/ 2158158 w 2161660"/>
                  <a:gd name="connsiteY14" fmla="*/ 316356 h 1274093"/>
                  <a:gd name="connsiteX15" fmla="*/ 2119155 w 2161660"/>
                  <a:gd name="connsiteY15" fmla="*/ 151678 h 1274093"/>
                  <a:gd name="connsiteX16" fmla="*/ 2071485 w 2161660"/>
                  <a:gd name="connsiteY16" fmla="*/ 39003 h 1274093"/>
                  <a:gd name="connsiteX17" fmla="*/ 2049816 w 2161660"/>
                  <a:gd name="connsiteY17" fmla="*/ 0 h 12740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161660" h="1274093">
                    <a:moveTo>
                      <a:pt x="0" y="1165752"/>
                    </a:moveTo>
                    <a:cubicBezTo>
                      <a:pt x="45864" y="1179475"/>
                      <a:pt x="91729" y="1193199"/>
                      <a:pt x="138677" y="1204755"/>
                    </a:cubicBezTo>
                    <a:cubicBezTo>
                      <a:pt x="185625" y="1216311"/>
                      <a:pt x="226072" y="1225700"/>
                      <a:pt x="281687" y="1235090"/>
                    </a:cubicBezTo>
                    <a:cubicBezTo>
                      <a:pt x="337302" y="1244480"/>
                      <a:pt x="405919" y="1254592"/>
                      <a:pt x="472368" y="1261092"/>
                    </a:cubicBezTo>
                    <a:cubicBezTo>
                      <a:pt x="538817" y="1267592"/>
                      <a:pt x="617545" y="1271926"/>
                      <a:pt x="680383" y="1274093"/>
                    </a:cubicBezTo>
                    <a:cubicBezTo>
                      <a:pt x="743221" y="1276260"/>
                      <a:pt x="791613" y="1276260"/>
                      <a:pt x="849395" y="1274093"/>
                    </a:cubicBezTo>
                    <a:cubicBezTo>
                      <a:pt x="907177" y="1271926"/>
                      <a:pt x="957737" y="1269759"/>
                      <a:pt x="1027075" y="1261092"/>
                    </a:cubicBezTo>
                    <a:cubicBezTo>
                      <a:pt x="1096413" y="1252425"/>
                      <a:pt x="1192476" y="1238701"/>
                      <a:pt x="1265426" y="1222089"/>
                    </a:cubicBezTo>
                    <a:cubicBezTo>
                      <a:pt x="1338376" y="1205477"/>
                      <a:pt x="1401214" y="1186698"/>
                      <a:pt x="1464774" y="1161418"/>
                    </a:cubicBezTo>
                    <a:cubicBezTo>
                      <a:pt x="1528334" y="1136138"/>
                      <a:pt x="1582505" y="1106525"/>
                      <a:pt x="1646787" y="1070411"/>
                    </a:cubicBezTo>
                    <a:cubicBezTo>
                      <a:pt x="1711069" y="1034297"/>
                      <a:pt x="1795575" y="988072"/>
                      <a:pt x="1850468" y="944736"/>
                    </a:cubicBezTo>
                    <a:cubicBezTo>
                      <a:pt x="1905361" y="901400"/>
                      <a:pt x="1940030" y="857340"/>
                      <a:pt x="1976144" y="810392"/>
                    </a:cubicBezTo>
                    <a:cubicBezTo>
                      <a:pt x="2012258" y="763444"/>
                      <a:pt x="2038260" y="717218"/>
                      <a:pt x="2067151" y="663048"/>
                    </a:cubicBezTo>
                    <a:cubicBezTo>
                      <a:pt x="2096042" y="608878"/>
                      <a:pt x="2134322" y="543151"/>
                      <a:pt x="2149490" y="485369"/>
                    </a:cubicBezTo>
                    <a:cubicBezTo>
                      <a:pt x="2164658" y="427587"/>
                      <a:pt x="2163214" y="371971"/>
                      <a:pt x="2158158" y="316356"/>
                    </a:cubicBezTo>
                    <a:cubicBezTo>
                      <a:pt x="2153102" y="260741"/>
                      <a:pt x="2133601" y="197903"/>
                      <a:pt x="2119155" y="151678"/>
                    </a:cubicBezTo>
                    <a:cubicBezTo>
                      <a:pt x="2104710" y="105452"/>
                      <a:pt x="2083041" y="64283"/>
                      <a:pt x="2071485" y="39003"/>
                    </a:cubicBezTo>
                    <a:cubicBezTo>
                      <a:pt x="2059929" y="13723"/>
                      <a:pt x="2054872" y="6861"/>
                      <a:pt x="2049816" y="0"/>
                    </a:cubicBezTo>
                  </a:path>
                </a:pathLst>
              </a:custGeom>
              <a:noFill/>
              <a:ln w="12700">
                <a:solidFill>
                  <a:schemeClr val="tx1">
                    <a:lumMod val="85000"/>
                    <a:lumOff val="15000"/>
                  </a:schemeClr>
                </a:solidFill>
                <a:tailEnd type="stealth" w="sm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Freeform 60"/>
              <p:cNvSpPr/>
              <p:nvPr/>
            </p:nvSpPr>
            <p:spPr>
              <a:xfrm>
                <a:off x="3478553" y="3787609"/>
                <a:ext cx="707752" cy="1100747"/>
              </a:xfrm>
              <a:custGeom>
                <a:avLst/>
                <a:gdLst>
                  <a:gd name="connsiteX0" fmla="*/ 707752 w 707752"/>
                  <a:gd name="connsiteY0" fmla="*/ 1100747 h 1100747"/>
                  <a:gd name="connsiteX1" fmla="*/ 564742 w 707752"/>
                  <a:gd name="connsiteY1" fmla="*/ 1031409 h 1100747"/>
                  <a:gd name="connsiteX2" fmla="*/ 421731 w 707752"/>
                  <a:gd name="connsiteY2" fmla="*/ 936069 h 1100747"/>
                  <a:gd name="connsiteX3" fmla="*/ 287388 w 707752"/>
                  <a:gd name="connsiteY3" fmla="*/ 827727 h 1100747"/>
                  <a:gd name="connsiteX4" fmla="*/ 174713 w 707752"/>
                  <a:gd name="connsiteY4" fmla="*/ 719386 h 1100747"/>
                  <a:gd name="connsiteX5" fmla="*/ 96708 w 707752"/>
                  <a:gd name="connsiteY5" fmla="*/ 619712 h 1100747"/>
                  <a:gd name="connsiteX6" fmla="*/ 40370 w 707752"/>
                  <a:gd name="connsiteY6" fmla="*/ 507037 h 1100747"/>
                  <a:gd name="connsiteX7" fmla="*/ 10035 w 707752"/>
                  <a:gd name="connsiteY7" fmla="*/ 351026 h 1100747"/>
                  <a:gd name="connsiteX8" fmla="*/ 1367 w 707752"/>
                  <a:gd name="connsiteY8" fmla="*/ 234018 h 1100747"/>
                  <a:gd name="connsiteX9" fmla="*/ 1367 w 707752"/>
                  <a:gd name="connsiteY9" fmla="*/ 134344 h 1100747"/>
                  <a:gd name="connsiteX10" fmla="*/ 14368 w 707752"/>
                  <a:gd name="connsiteY10" fmla="*/ 65005 h 1100747"/>
                  <a:gd name="connsiteX11" fmla="*/ 36037 w 707752"/>
                  <a:gd name="connsiteY11" fmla="*/ 0 h 11007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07752" h="1100747">
                    <a:moveTo>
                      <a:pt x="707752" y="1100747"/>
                    </a:moveTo>
                    <a:cubicBezTo>
                      <a:pt x="660082" y="1079801"/>
                      <a:pt x="612412" y="1058855"/>
                      <a:pt x="564742" y="1031409"/>
                    </a:cubicBezTo>
                    <a:cubicBezTo>
                      <a:pt x="517072" y="1003963"/>
                      <a:pt x="467957" y="970016"/>
                      <a:pt x="421731" y="936069"/>
                    </a:cubicBezTo>
                    <a:cubicBezTo>
                      <a:pt x="375505" y="902122"/>
                      <a:pt x="328558" y="863841"/>
                      <a:pt x="287388" y="827727"/>
                    </a:cubicBezTo>
                    <a:cubicBezTo>
                      <a:pt x="246218" y="791613"/>
                      <a:pt x="206493" y="754055"/>
                      <a:pt x="174713" y="719386"/>
                    </a:cubicBezTo>
                    <a:cubicBezTo>
                      <a:pt x="142933" y="684717"/>
                      <a:pt x="119099" y="655104"/>
                      <a:pt x="96708" y="619712"/>
                    </a:cubicBezTo>
                    <a:cubicBezTo>
                      <a:pt x="74317" y="584320"/>
                      <a:pt x="54815" y="551818"/>
                      <a:pt x="40370" y="507037"/>
                    </a:cubicBezTo>
                    <a:cubicBezTo>
                      <a:pt x="25925" y="462256"/>
                      <a:pt x="16536" y="396529"/>
                      <a:pt x="10035" y="351026"/>
                    </a:cubicBezTo>
                    <a:cubicBezTo>
                      <a:pt x="3534" y="305523"/>
                      <a:pt x="2812" y="270132"/>
                      <a:pt x="1367" y="234018"/>
                    </a:cubicBezTo>
                    <a:cubicBezTo>
                      <a:pt x="-78" y="197904"/>
                      <a:pt x="-800" y="162513"/>
                      <a:pt x="1367" y="134344"/>
                    </a:cubicBezTo>
                    <a:cubicBezTo>
                      <a:pt x="3534" y="106175"/>
                      <a:pt x="8590" y="87396"/>
                      <a:pt x="14368" y="65005"/>
                    </a:cubicBezTo>
                    <a:cubicBezTo>
                      <a:pt x="20146" y="42614"/>
                      <a:pt x="28091" y="21307"/>
                      <a:pt x="36037" y="0"/>
                    </a:cubicBezTo>
                  </a:path>
                </a:pathLst>
              </a:custGeom>
              <a:noFill/>
              <a:ln w="12700">
                <a:solidFill>
                  <a:schemeClr val="tx1">
                    <a:lumMod val="85000"/>
                    <a:lumOff val="15000"/>
                  </a:schemeClr>
                </a:solidFill>
                <a:tailEnd type="stealth" w="sm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TextBox 61"/>
              <p:cNvSpPr txBox="1"/>
              <p:nvPr/>
            </p:nvSpPr>
            <p:spPr>
              <a:xfrm>
                <a:off x="3352800" y="3911235"/>
                <a:ext cx="185738" cy="34366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1600" i="1" dirty="0" smtClean="0">
                    <a:latin typeface="Symbol" panose="05050102010706020507" pitchFamily="18" charset="2"/>
                  </a:rPr>
                  <a:t>f</a:t>
                </a:r>
                <a:endParaRPr lang="en-US" sz="1600" i="1" dirty="0">
                  <a:latin typeface="Symbol" panose="05050102010706020507" pitchFamily="18" charset="2"/>
                </a:endParaRPr>
              </a:p>
            </p:txBody>
          </p:sp>
        </p:grpSp>
        <p:sp>
          <p:nvSpPr>
            <p:cNvPr id="57" name="Freeform 56"/>
            <p:cNvSpPr/>
            <p:nvPr/>
          </p:nvSpPr>
          <p:spPr>
            <a:xfrm>
              <a:off x="3705956" y="4191000"/>
              <a:ext cx="129444" cy="590550"/>
            </a:xfrm>
            <a:custGeom>
              <a:avLst/>
              <a:gdLst>
                <a:gd name="connsiteX0" fmla="*/ 129444 w 129444"/>
                <a:gd name="connsiteY0" fmla="*/ 0 h 590550"/>
                <a:gd name="connsiteX1" fmla="*/ 59594 w 129444"/>
                <a:gd name="connsiteY1" fmla="*/ 120650 h 590550"/>
                <a:gd name="connsiteX2" fmla="*/ 15144 w 129444"/>
                <a:gd name="connsiteY2" fmla="*/ 260350 h 590550"/>
                <a:gd name="connsiteX3" fmla="*/ 2444 w 129444"/>
                <a:gd name="connsiteY3" fmla="*/ 361950 h 590550"/>
                <a:gd name="connsiteX4" fmla="*/ 2444 w 129444"/>
                <a:gd name="connsiteY4" fmla="*/ 514350 h 590550"/>
                <a:gd name="connsiteX5" fmla="*/ 27844 w 129444"/>
                <a:gd name="connsiteY5" fmla="*/ 590550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9444" h="590550">
                  <a:moveTo>
                    <a:pt x="129444" y="0"/>
                  </a:moveTo>
                  <a:cubicBezTo>
                    <a:pt x="104044" y="38629"/>
                    <a:pt x="78644" y="77258"/>
                    <a:pt x="59594" y="120650"/>
                  </a:cubicBezTo>
                  <a:cubicBezTo>
                    <a:pt x="40544" y="164042"/>
                    <a:pt x="24669" y="220133"/>
                    <a:pt x="15144" y="260350"/>
                  </a:cubicBezTo>
                  <a:cubicBezTo>
                    <a:pt x="5619" y="300567"/>
                    <a:pt x="4561" y="319617"/>
                    <a:pt x="2444" y="361950"/>
                  </a:cubicBezTo>
                  <a:cubicBezTo>
                    <a:pt x="327" y="404283"/>
                    <a:pt x="-1789" y="476250"/>
                    <a:pt x="2444" y="514350"/>
                  </a:cubicBezTo>
                  <a:cubicBezTo>
                    <a:pt x="6677" y="552450"/>
                    <a:pt x="17260" y="571500"/>
                    <a:pt x="27844" y="590550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headEnd type="stealth" w="sm" len="med"/>
              <a:tailEnd type="stealth" w="sm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3524528" y="4343400"/>
              <a:ext cx="133072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600" i="1" dirty="0" smtClean="0">
                  <a:latin typeface="Symbol" panose="05050102010706020507" pitchFamily="18" charset="2"/>
                </a:rPr>
                <a:t>b</a:t>
              </a:r>
              <a:endParaRPr lang="en-US" sz="1600" i="1" dirty="0">
                <a:latin typeface="Symbol" panose="05050102010706020507" pitchFamily="18" charset="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74540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438400"/>
            <a:ext cx="5486400" cy="1051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85000" lnSpcReduction="20000"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6FDD43B-1078-4579-86F5-C2C7D9EC6CF5}" type="slidenum">
              <a:rPr lang="en-US" altLang="en-US" b="0" smtClean="0"/>
              <a:pPr eaLnBrk="1" hangingPunct="1"/>
              <a:t>56</a:t>
            </a:fld>
            <a:endParaRPr lang="en-US" altLang="en-US" b="0" smtClean="0"/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990600" y="131802"/>
            <a:ext cx="7315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Summary of Solar Angle Relations</a:t>
            </a:r>
            <a:endParaRPr lang="en-US" sz="3000" b="1" dirty="0">
              <a:solidFill>
                <a:schemeClr val="tx2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grpSp>
        <p:nvGrpSpPr>
          <p:cNvPr id="55" name="Group 54"/>
          <p:cNvGrpSpPr>
            <a:grpSpLocks noChangeAspect="1"/>
          </p:cNvGrpSpPr>
          <p:nvPr/>
        </p:nvGrpSpPr>
        <p:grpSpPr>
          <a:xfrm>
            <a:off x="3338064" y="3429000"/>
            <a:ext cx="5786885" cy="3400734"/>
            <a:chOff x="1419225" y="3000066"/>
            <a:chExt cx="6305550" cy="3705534"/>
          </a:xfrm>
        </p:grpSpPr>
        <p:grpSp>
          <p:nvGrpSpPr>
            <p:cNvPr id="56" name="Group 55"/>
            <p:cNvGrpSpPr>
              <a:grpSpLocks noChangeAspect="1"/>
            </p:cNvGrpSpPr>
            <p:nvPr/>
          </p:nvGrpSpPr>
          <p:grpSpPr>
            <a:xfrm>
              <a:off x="1419225" y="3000066"/>
              <a:ext cx="6305550" cy="3705534"/>
              <a:chOff x="171450" y="1228725"/>
              <a:chExt cx="8801100" cy="5172075"/>
            </a:xfrm>
          </p:grpSpPr>
          <p:grpSp>
            <p:nvGrpSpPr>
              <p:cNvPr id="59" name="Group 58"/>
              <p:cNvGrpSpPr/>
              <p:nvPr/>
            </p:nvGrpSpPr>
            <p:grpSpPr>
              <a:xfrm>
                <a:off x="171450" y="1228725"/>
                <a:ext cx="8801100" cy="5172075"/>
                <a:chOff x="171450" y="1228725"/>
                <a:chExt cx="8801100" cy="5172075"/>
              </a:xfrm>
            </p:grpSpPr>
            <p:grpSp>
              <p:nvGrpSpPr>
                <p:cNvPr id="63" name="Group 62"/>
                <p:cNvGrpSpPr/>
                <p:nvPr/>
              </p:nvGrpSpPr>
              <p:grpSpPr>
                <a:xfrm>
                  <a:off x="171450" y="1228725"/>
                  <a:ext cx="8801100" cy="5172075"/>
                  <a:chOff x="171450" y="1228725"/>
                  <a:chExt cx="8801100" cy="5172075"/>
                </a:xfrm>
              </p:grpSpPr>
              <p:grpSp>
                <p:nvGrpSpPr>
                  <p:cNvPr id="65" name="Group 64"/>
                  <p:cNvGrpSpPr/>
                  <p:nvPr/>
                </p:nvGrpSpPr>
                <p:grpSpPr>
                  <a:xfrm>
                    <a:off x="171450" y="1228725"/>
                    <a:ext cx="8801100" cy="5172075"/>
                    <a:chOff x="171450" y="1228725"/>
                    <a:chExt cx="8801100" cy="5172075"/>
                  </a:xfrm>
                </p:grpSpPr>
                <p:grpSp>
                  <p:nvGrpSpPr>
                    <p:cNvPr id="67" name="Group 66"/>
                    <p:cNvGrpSpPr/>
                    <p:nvPr/>
                  </p:nvGrpSpPr>
                  <p:grpSpPr>
                    <a:xfrm>
                      <a:off x="171450" y="1228725"/>
                      <a:ext cx="8801100" cy="5172075"/>
                      <a:chOff x="171450" y="1228725"/>
                      <a:chExt cx="8801100" cy="5172075"/>
                    </a:xfrm>
                  </p:grpSpPr>
                  <p:grpSp>
                    <p:nvGrpSpPr>
                      <p:cNvPr id="69" name="Group 68"/>
                      <p:cNvGrpSpPr/>
                      <p:nvPr/>
                    </p:nvGrpSpPr>
                    <p:grpSpPr>
                      <a:xfrm>
                        <a:off x="171450" y="1228725"/>
                        <a:ext cx="8801100" cy="5172075"/>
                        <a:chOff x="171450" y="1228725"/>
                        <a:chExt cx="8801100" cy="5172075"/>
                      </a:xfrm>
                    </p:grpSpPr>
                    <p:grpSp>
                      <p:nvGrpSpPr>
                        <p:cNvPr id="71" name="Group 70"/>
                        <p:cNvGrpSpPr/>
                        <p:nvPr/>
                      </p:nvGrpSpPr>
                      <p:grpSpPr>
                        <a:xfrm>
                          <a:off x="171450" y="1228725"/>
                          <a:ext cx="8801100" cy="5172075"/>
                          <a:chOff x="171450" y="1228725"/>
                          <a:chExt cx="8801100" cy="5172075"/>
                        </a:xfrm>
                      </p:grpSpPr>
                      <p:grpSp>
                        <p:nvGrpSpPr>
                          <p:cNvPr id="73" name="Group 72"/>
                          <p:cNvGrpSpPr/>
                          <p:nvPr/>
                        </p:nvGrpSpPr>
                        <p:grpSpPr>
                          <a:xfrm>
                            <a:off x="171450" y="1228725"/>
                            <a:ext cx="8801100" cy="5172075"/>
                            <a:chOff x="171450" y="1228725"/>
                            <a:chExt cx="8801100" cy="5172075"/>
                          </a:xfrm>
                        </p:grpSpPr>
                        <p:grpSp>
                          <p:nvGrpSpPr>
                            <p:cNvPr id="75" name="Group 74"/>
                            <p:cNvGrpSpPr/>
                            <p:nvPr/>
                          </p:nvGrpSpPr>
                          <p:grpSpPr>
                            <a:xfrm>
                              <a:off x="171450" y="1228725"/>
                              <a:ext cx="8801100" cy="5172075"/>
                              <a:chOff x="171450" y="1228725"/>
                              <a:chExt cx="8801100" cy="5172075"/>
                            </a:xfrm>
                          </p:grpSpPr>
                          <p:pic>
                            <p:nvPicPr>
                              <p:cNvPr id="77" name="Picture 2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4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71450" y="1228725"/>
                                <a:ext cx="8801100" cy="5172075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chemeClr val="tx1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</a:extLst>
                            </p:spPr>
                          </p:pic>
                          <p:sp>
                            <p:nvSpPr>
                              <p:cNvPr id="78" name="Rectangle 77"/>
                              <p:cNvSpPr/>
                              <p:nvPr/>
                            </p:nvSpPr>
                            <p:spPr>
                              <a:xfrm>
                                <a:off x="2819400" y="2133600"/>
                                <a:ext cx="533400" cy="304800"/>
                              </a:xfrm>
                              <a:prstGeom prst="rect">
                                <a:avLst/>
                              </a:prstGeom>
                              <a:solidFill>
                                <a:schemeClr val="bg1"/>
                              </a:solidFill>
                              <a:ln>
                                <a:noFill/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en-US"/>
                              </a:p>
                            </p:txBody>
                          </p:sp>
                        </p:grpSp>
                        <p:cxnSp>
                          <p:nvCxnSpPr>
                            <p:cNvPr id="76" name="Straight Connector 75"/>
                            <p:cNvCxnSpPr/>
                            <p:nvPr/>
                          </p:nvCxnSpPr>
                          <p:spPr>
                            <a:xfrm>
                              <a:off x="2362200" y="1676400"/>
                              <a:ext cx="2209800" cy="2138362"/>
                            </a:xfrm>
                            <a:prstGeom prst="line">
                              <a:avLst/>
                            </a:prstGeom>
                            <a:ln w="28575"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</p:grpSp>
                      <p:sp>
                        <p:nvSpPr>
                          <p:cNvPr id="74" name="Oval 73"/>
                          <p:cNvSpPr/>
                          <p:nvPr/>
                        </p:nvSpPr>
                        <p:spPr>
                          <a:xfrm>
                            <a:off x="1905000" y="1228725"/>
                            <a:ext cx="609600" cy="600075"/>
                          </a:xfrm>
                          <a:prstGeom prst="ellipse">
                            <a:avLst/>
                          </a:prstGeom>
                          <a:solidFill>
                            <a:srgbClr val="FFC000"/>
                          </a:solidFill>
                          <a:ln w="3175"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/>
                          </a:p>
                        </p:txBody>
                      </p:sp>
                    </p:grpSp>
                    <p:sp>
                      <p:nvSpPr>
                        <p:cNvPr id="72" name="Oval 71"/>
                        <p:cNvSpPr/>
                        <p:nvPr/>
                      </p:nvSpPr>
                      <p:spPr>
                        <a:xfrm>
                          <a:off x="4386262" y="2895600"/>
                          <a:ext cx="304800" cy="304800"/>
                        </a:xfrm>
                        <a:prstGeom prst="ellipse">
                          <a:avLst/>
                        </a:prstGeom>
                        <a:solidFill>
                          <a:srgbClr val="D1D1D1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r>
                            <a:rPr lang="en-US" sz="1600" i="1" dirty="0" smtClean="0">
                              <a:solidFill>
                                <a:schemeClr val="tx1"/>
                              </a:solidFill>
                              <a:latin typeface="Symbol" panose="05050102010706020507" pitchFamily="18" charset="2"/>
                              <a:cs typeface="Arial" panose="020B0604020202020204" pitchFamily="34" charset="0"/>
                            </a:rPr>
                            <a:t>a</a:t>
                          </a:r>
                          <a:endParaRPr lang="en-US" sz="1600" i="1" dirty="0">
                            <a:solidFill>
                              <a:schemeClr val="tx1"/>
                            </a:solidFill>
                            <a:latin typeface="Symbol" panose="05050102010706020507" pitchFamily="18" charset="2"/>
                            <a:cs typeface="Arial" panose="020B0604020202020204" pitchFamily="34" charset="0"/>
                          </a:endParaRPr>
                        </a:p>
                      </p:txBody>
                    </p:sp>
                  </p:grpSp>
                  <p:sp>
                    <p:nvSpPr>
                      <p:cNvPr id="70" name="Freeform 69"/>
                      <p:cNvSpPr/>
                      <p:nvPr/>
                    </p:nvSpPr>
                    <p:spPr>
                      <a:xfrm>
                        <a:off x="4305631" y="3792772"/>
                        <a:ext cx="1749543" cy="1018546"/>
                      </a:xfrm>
                      <a:custGeom>
                        <a:avLst/>
                        <a:gdLst>
                          <a:gd name="connsiteX0" fmla="*/ 0 w 1749543"/>
                          <a:gd name="connsiteY0" fmla="*/ 958132 h 1018546"/>
                          <a:gd name="connsiteX1" fmla="*/ 147099 w 1749543"/>
                          <a:gd name="connsiteY1" fmla="*/ 993913 h 1018546"/>
                          <a:gd name="connsiteX2" fmla="*/ 341906 w 1749543"/>
                          <a:gd name="connsiteY2" fmla="*/ 1013791 h 1018546"/>
                          <a:gd name="connsiteX3" fmla="*/ 600324 w 1749543"/>
                          <a:gd name="connsiteY3" fmla="*/ 1017767 h 1018546"/>
                          <a:gd name="connsiteX4" fmla="*/ 838863 w 1749543"/>
                          <a:gd name="connsiteY4" fmla="*/ 1001865 h 1018546"/>
                          <a:gd name="connsiteX5" fmla="*/ 1033670 w 1749543"/>
                          <a:gd name="connsiteY5" fmla="*/ 966084 h 1018546"/>
                          <a:gd name="connsiteX6" fmla="*/ 1204623 w 1749543"/>
                          <a:gd name="connsiteY6" fmla="*/ 902473 h 1018546"/>
                          <a:gd name="connsiteX7" fmla="*/ 1375576 w 1749543"/>
                          <a:gd name="connsiteY7" fmla="*/ 803082 h 1018546"/>
                          <a:gd name="connsiteX8" fmla="*/ 1518699 w 1749543"/>
                          <a:gd name="connsiteY8" fmla="*/ 679837 h 1018546"/>
                          <a:gd name="connsiteX9" fmla="*/ 1626042 w 1749543"/>
                          <a:gd name="connsiteY9" fmla="*/ 548640 h 1018546"/>
                          <a:gd name="connsiteX10" fmla="*/ 1697604 w 1749543"/>
                          <a:gd name="connsiteY10" fmla="*/ 417444 h 1018546"/>
                          <a:gd name="connsiteX11" fmla="*/ 1741336 w 1749543"/>
                          <a:gd name="connsiteY11" fmla="*/ 274320 h 1018546"/>
                          <a:gd name="connsiteX12" fmla="*/ 1749287 w 1749543"/>
                          <a:gd name="connsiteY12" fmla="*/ 166978 h 1018546"/>
                          <a:gd name="connsiteX13" fmla="*/ 1737360 w 1749543"/>
                          <a:gd name="connsiteY13" fmla="*/ 55659 h 1018546"/>
                          <a:gd name="connsiteX14" fmla="*/ 1717482 w 1749543"/>
                          <a:gd name="connsiteY14" fmla="*/ 0 h 101854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</a:cxnLst>
                        <a:rect l="l" t="t" r="r" b="b"/>
                        <a:pathLst>
                          <a:path w="1749543" h="1018546">
                            <a:moveTo>
                              <a:pt x="0" y="958132"/>
                            </a:moveTo>
                            <a:cubicBezTo>
                              <a:pt x="45057" y="971384"/>
                              <a:pt x="90115" y="984637"/>
                              <a:pt x="147099" y="993913"/>
                            </a:cubicBezTo>
                            <a:cubicBezTo>
                              <a:pt x="204083" y="1003189"/>
                              <a:pt x="266368" y="1009815"/>
                              <a:pt x="341906" y="1013791"/>
                            </a:cubicBezTo>
                            <a:cubicBezTo>
                              <a:pt x="417444" y="1017767"/>
                              <a:pt x="517498" y="1019755"/>
                              <a:pt x="600324" y="1017767"/>
                            </a:cubicBezTo>
                            <a:cubicBezTo>
                              <a:pt x="683150" y="1015779"/>
                              <a:pt x="766639" y="1010479"/>
                              <a:pt x="838863" y="1001865"/>
                            </a:cubicBezTo>
                            <a:cubicBezTo>
                              <a:pt x="911087" y="993251"/>
                              <a:pt x="972710" y="982649"/>
                              <a:pt x="1033670" y="966084"/>
                            </a:cubicBezTo>
                            <a:cubicBezTo>
                              <a:pt x="1094630" y="949519"/>
                              <a:pt x="1147639" y="929640"/>
                              <a:pt x="1204623" y="902473"/>
                            </a:cubicBezTo>
                            <a:cubicBezTo>
                              <a:pt x="1261607" y="875306"/>
                              <a:pt x="1323230" y="840188"/>
                              <a:pt x="1375576" y="803082"/>
                            </a:cubicBezTo>
                            <a:cubicBezTo>
                              <a:pt x="1427922" y="765976"/>
                              <a:pt x="1476955" y="722244"/>
                              <a:pt x="1518699" y="679837"/>
                            </a:cubicBezTo>
                            <a:cubicBezTo>
                              <a:pt x="1560443" y="637430"/>
                              <a:pt x="1596224" y="592372"/>
                              <a:pt x="1626042" y="548640"/>
                            </a:cubicBezTo>
                            <a:cubicBezTo>
                              <a:pt x="1655860" y="504908"/>
                              <a:pt x="1678388" y="463164"/>
                              <a:pt x="1697604" y="417444"/>
                            </a:cubicBezTo>
                            <a:cubicBezTo>
                              <a:pt x="1716820" y="371724"/>
                              <a:pt x="1732722" y="316064"/>
                              <a:pt x="1741336" y="274320"/>
                            </a:cubicBezTo>
                            <a:cubicBezTo>
                              <a:pt x="1749950" y="232576"/>
                              <a:pt x="1749950" y="203421"/>
                              <a:pt x="1749287" y="166978"/>
                            </a:cubicBezTo>
                            <a:cubicBezTo>
                              <a:pt x="1748624" y="130535"/>
                              <a:pt x="1742661" y="83489"/>
                              <a:pt x="1737360" y="55659"/>
                            </a:cubicBezTo>
                            <a:cubicBezTo>
                              <a:pt x="1732059" y="27829"/>
                              <a:pt x="1724770" y="13914"/>
                              <a:pt x="1717482" y="0"/>
                            </a:cubicBezTo>
                          </a:path>
                        </a:pathLst>
                      </a:custGeom>
                      <a:noFill/>
                      <a:ln w="127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prstDash val="solid"/>
                        <a:headEnd type="stealth" w="sm" len="med"/>
                        <a:tailEnd type="stealth" w="sm" len="med"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sp>
                  <p:nvSpPr>
                    <p:cNvPr id="68" name="Rectangle 67"/>
                    <p:cNvSpPr/>
                    <p:nvPr/>
                  </p:nvSpPr>
                  <p:spPr>
                    <a:xfrm>
                      <a:off x="3665075" y="4302045"/>
                      <a:ext cx="609600" cy="457199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66" name="TextBox 65"/>
                  <p:cNvSpPr txBox="1"/>
                  <p:nvPr/>
                </p:nvSpPr>
                <p:spPr>
                  <a:xfrm>
                    <a:off x="4691062" y="4528435"/>
                    <a:ext cx="185738" cy="343668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r>
                      <a:rPr lang="en-US" sz="1600" i="1" dirty="0" smtClean="0">
                        <a:latin typeface="Symbol" panose="05050102010706020507" pitchFamily="18" charset="2"/>
                      </a:rPr>
                      <a:t>y</a:t>
                    </a:r>
                    <a:endParaRPr lang="en-US" sz="1600" i="1" dirty="0">
                      <a:latin typeface="Symbol" panose="05050102010706020507" pitchFamily="18" charset="2"/>
                    </a:endParaRPr>
                  </a:p>
                </p:txBody>
              </p:sp>
            </p:grpSp>
            <p:sp>
              <p:nvSpPr>
                <p:cNvPr id="64" name="Freeform 63"/>
                <p:cNvSpPr/>
                <p:nvPr/>
              </p:nvSpPr>
              <p:spPr>
                <a:xfrm>
                  <a:off x="3471863" y="3802856"/>
                  <a:ext cx="319087" cy="471488"/>
                </a:xfrm>
                <a:custGeom>
                  <a:avLst/>
                  <a:gdLst>
                    <a:gd name="connsiteX0" fmla="*/ 116681 w 319087"/>
                    <a:gd name="connsiteY0" fmla="*/ 0 h 471488"/>
                    <a:gd name="connsiteX1" fmla="*/ 309562 w 319087"/>
                    <a:gd name="connsiteY1" fmla="*/ 42863 h 471488"/>
                    <a:gd name="connsiteX2" fmla="*/ 319087 w 319087"/>
                    <a:gd name="connsiteY2" fmla="*/ 431007 h 471488"/>
                    <a:gd name="connsiteX3" fmla="*/ 95250 w 319087"/>
                    <a:gd name="connsiteY3" fmla="*/ 471488 h 471488"/>
                    <a:gd name="connsiteX4" fmla="*/ 0 w 319087"/>
                    <a:gd name="connsiteY4" fmla="*/ 211932 h 471488"/>
                    <a:gd name="connsiteX5" fmla="*/ 116681 w 319087"/>
                    <a:gd name="connsiteY5" fmla="*/ 0 h 4714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19087" h="471488">
                      <a:moveTo>
                        <a:pt x="116681" y="0"/>
                      </a:moveTo>
                      <a:lnTo>
                        <a:pt x="309562" y="42863"/>
                      </a:lnTo>
                      <a:lnTo>
                        <a:pt x="319087" y="431007"/>
                      </a:lnTo>
                      <a:lnTo>
                        <a:pt x="95250" y="471488"/>
                      </a:lnTo>
                      <a:lnTo>
                        <a:pt x="0" y="211932"/>
                      </a:lnTo>
                      <a:lnTo>
                        <a:pt x="116681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60" name="Freeform 59"/>
              <p:cNvSpPr/>
              <p:nvPr/>
            </p:nvSpPr>
            <p:spPr>
              <a:xfrm>
                <a:off x="4199306" y="3731272"/>
                <a:ext cx="2161660" cy="1274093"/>
              </a:xfrm>
              <a:custGeom>
                <a:avLst/>
                <a:gdLst>
                  <a:gd name="connsiteX0" fmla="*/ 0 w 2161660"/>
                  <a:gd name="connsiteY0" fmla="*/ 1165752 h 1274093"/>
                  <a:gd name="connsiteX1" fmla="*/ 138677 w 2161660"/>
                  <a:gd name="connsiteY1" fmla="*/ 1204755 h 1274093"/>
                  <a:gd name="connsiteX2" fmla="*/ 281687 w 2161660"/>
                  <a:gd name="connsiteY2" fmla="*/ 1235090 h 1274093"/>
                  <a:gd name="connsiteX3" fmla="*/ 472368 w 2161660"/>
                  <a:gd name="connsiteY3" fmla="*/ 1261092 h 1274093"/>
                  <a:gd name="connsiteX4" fmla="*/ 680383 w 2161660"/>
                  <a:gd name="connsiteY4" fmla="*/ 1274093 h 1274093"/>
                  <a:gd name="connsiteX5" fmla="*/ 849395 w 2161660"/>
                  <a:gd name="connsiteY5" fmla="*/ 1274093 h 1274093"/>
                  <a:gd name="connsiteX6" fmla="*/ 1027075 w 2161660"/>
                  <a:gd name="connsiteY6" fmla="*/ 1261092 h 1274093"/>
                  <a:gd name="connsiteX7" fmla="*/ 1265426 w 2161660"/>
                  <a:gd name="connsiteY7" fmla="*/ 1222089 h 1274093"/>
                  <a:gd name="connsiteX8" fmla="*/ 1464774 w 2161660"/>
                  <a:gd name="connsiteY8" fmla="*/ 1161418 h 1274093"/>
                  <a:gd name="connsiteX9" fmla="*/ 1646787 w 2161660"/>
                  <a:gd name="connsiteY9" fmla="*/ 1070411 h 1274093"/>
                  <a:gd name="connsiteX10" fmla="*/ 1850468 w 2161660"/>
                  <a:gd name="connsiteY10" fmla="*/ 944736 h 1274093"/>
                  <a:gd name="connsiteX11" fmla="*/ 1976144 w 2161660"/>
                  <a:gd name="connsiteY11" fmla="*/ 810392 h 1274093"/>
                  <a:gd name="connsiteX12" fmla="*/ 2067151 w 2161660"/>
                  <a:gd name="connsiteY12" fmla="*/ 663048 h 1274093"/>
                  <a:gd name="connsiteX13" fmla="*/ 2149490 w 2161660"/>
                  <a:gd name="connsiteY13" fmla="*/ 485369 h 1274093"/>
                  <a:gd name="connsiteX14" fmla="*/ 2158158 w 2161660"/>
                  <a:gd name="connsiteY14" fmla="*/ 316356 h 1274093"/>
                  <a:gd name="connsiteX15" fmla="*/ 2119155 w 2161660"/>
                  <a:gd name="connsiteY15" fmla="*/ 151678 h 1274093"/>
                  <a:gd name="connsiteX16" fmla="*/ 2071485 w 2161660"/>
                  <a:gd name="connsiteY16" fmla="*/ 39003 h 1274093"/>
                  <a:gd name="connsiteX17" fmla="*/ 2049816 w 2161660"/>
                  <a:gd name="connsiteY17" fmla="*/ 0 h 12740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161660" h="1274093">
                    <a:moveTo>
                      <a:pt x="0" y="1165752"/>
                    </a:moveTo>
                    <a:cubicBezTo>
                      <a:pt x="45864" y="1179475"/>
                      <a:pt x="91729" y="1193199"/>
                      <a:pt x="138677" y="1204755"/>
                    </a:cubicBezTo>
                    <a:cubicBezTo>
                      <a:pt x="185625" y="1216311"/>
                      <a:pt x="226072" y="1225700"/>
                      <a:pt x="281687" y="1235090"/>
                    </a:cubicBezTo>
                    <a:cubicBezTo>
                      <a:pt x="337302" y="1244480"/>
                      <a:pt x="405919" y="1254592"/>
                      <a:pt x="472368" y="1261092"/>
                    </a:cubicBezTo>
                    <a:cubicBezTo>
                      <a:pt x="538817" y="1267592"/>
                      <a:pt x="617545" y="1271926"/>
                      <a:pt x="680383" y="1274093"/>
                    </a:cubicBezTo>
                    <a:cubicBezTo>
                      <a:pt x="743221" y="1276260"/>
                      <a:pt x="791613" y="1276260"/>
                      <a:pt x="849395" y="1274093"/>
                    </a:cubicBezTo>
                    <a:cubicBezTo>
                      <a:pt x="907177" y="1271926"/>
                      <a:pt x="957737" y="1269759"/>
                      <a:pt x="1027075" y="1261092"/>
                    </a:cubicBezTo>
                    <a:cubicBezTo>
                      <a:pt x="1096413" y="1252425"/>
                      <a:pt x="1192476" y="1238701"/>
                      <a:pt x="1265426" y="1222089"/>
                    </a:cubicBezTo>
                    <a:cubicBezTo>
                      <a:pt x="1338376" y="1205477"/>
                      <a:pt x="1401214" y="1186698"/>
                      <a:pt x="1464774" y="1161418"/>
                    </a:cubicBezTo>
                    <a:cubicBezTo>
                      <a:pt x="1528334" y="1136138"/>
                      <a:pt x="1582505" y="1106525"/>
                      <a:pt x="1646787" y="1070411"/>
                    </a:cubicBezTo>
                    <a:cubicBezTo>
                      <a:pt x="1711069" y="1034297"/>
                      <a:pt x="1795575" y="988072"/>
                      <a:pt x="1850468" y="944736"/>
                    </a:cubicBezTo>
                    <a:cubicBezTo>
                      <a:pt x="1905361" y="901400"/>
                      <a:pt x="1940030" y="857340"/>
                      <a:pt x="1976144" y="810392"/>
                    </a:cubicBezTo>
                    <a:cubicBezTo>
                      <a:pt x="2012258" y="763444"/>
                      <a:pt x="2038260" y="717218"/>
                      <a:pt x="2067151" y="663048"/>
                    </a:cubicBezTo>
                    <a:cubicBezTo>
                      <a:pt x="2096042" y="608878"/>
                      <a:pt x="2134322" y="543151"/>
                      <a:pt x="2149490" y="485369"/>
                    </a:cubicBezTo>
                    <a:cubicBezTo>
                      <a:pt x="2164658" y="427587"/>
                      <a:pt x="2163214" y="371971"/>
                      <a:pt x="2158158" y="316356"/>
                    </a:cubicBezTo>
                    <a:cubicBezTo>
                      <a:pt x="2153102" y="260741"/>
                      <a:pt x="2133601" y="197903"/>
                      <a:pt x="2119155" y="151678"/>
                    </a:cubicBezTo>
                    <a:cubicBezTo>
                      <a:pt x="2104710" y="105452"/>
                      <a:pt x="2083041" y="64283"/>
                      <a:pt x="2071485" y="39003"/>
                    </a:cubicBezTo>
                    <a:cubicBezTo>
                      <a:pt x="2059929" y="13723"/>
                      <a:pt x="2054872" y="6861"/>
                      <a:pt x="2049816" y="0"/>
                    </a:cubicBezTo>
                  </a:path>
                </a:pathLst>
              </a:custGeom>
              <a:noFill/>
              <a:ln w="12700">
                <a:solidFill>
                  <a:schemeClr val="tx1">
                    <a:lumMod val="85000"/>
                    <a:lumOff val="15000"/>
                  </a:schemeClr>
                </a:solidFill>
                <a:tailEnd type="stealth" w="sm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Freeform 60"/>
              <p:cNvSpPr/>
              <p:nvPr/>
            </p:nvSpPr>
            <p:spPr>
              <a:xfrm>
                <a:off x="3478553" y="3787609"/>
                <a:ext cx="707752" cy="1100747"/>
              </a:xfrm>
              <a:custGeom>
                <a:avLst/>
                <a:gdLst>
                  <a:gd name="connsiteX0" fmla="*/ 707752 w 707752"/>
                  <a:gd name="connsiteY0" fmla="*/ 1100747 h 1100747"/>
                  <a:gd name="connsiteX1" fmla="*/ 564742 w 707752"/>
                  <a:gd name="connsiteY1" fmla="*/ 1031409 h 1100747"/>
                  <a:gd name="connsiteX2" fmla="*/ 421731 w 707752"/>
                  <a:gd name="connsiteY2" fmla="*/ 936069 h 1100747"/>
                  <a:gd name="connsiteX3" fmla="*/ 287388 w 707752"/>
                  <a:gd name="connsiteY3" fmla="*/ 827727 h 1100747"/>
                  <a:gd name="connsiteX4" fmla="*/ 174713 w 707752"/>
                  <a:gd name="connsiteY4" fmla="*/ 719386 h 1100747"/>
                  <a:gd name="connsiteX5" fmla="*/ 96708 w 707752"/>
                  <a:gd name="connsiteY5" fmla="*/ 619712 h 1100747"/>
                  <a:gd name="connsiteX6" fmla="*/ 40370 w 707752"/>
                  <a:gd name="connsiteY6" fmla="*/ 507037 h 1100747"/>
                  <a:gd name="connsiteX7" fmla="*/ 10035 w 707752"/>
                  <a:gd name="connsiteY7" fmla="*/ 351026 h 1100747"/>
                  <a:gd name="connsiteX8" fmla="*/ 1367 w 707752"/>
                  <a:gd name="connsiteY8" fmla="*/ 234018 h 1100747"/>
                  <a:gd name="connsiteX9" fmla="*/ 1367 w 707752"/>
                  <a:gd name="connsiteY9" fmla="*/ 134344 h 1100747"/>
                  <a:gd name="connsiteX10" fmla="*/ 14368 w 707752"/>
                  <a:gd name="connsiteY10" fmla="*/ 65005 h 1100747"/>
                  <a:gd name="connsiteX11" fmla="*/ 36037 w 707752"/>
                  <a:gd name="connsiteY11" fmla="*/ 0 h 11007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07752" h="1100747">
                    <a:moveTo>
                      <a:pt x="707752" y="1100747"/>
                    </a:moveTo>
                    <a:cubicBezTo>
                      <a:pt x="660082" y="1079801"/>
                      <a:pt x="612412" y="1058855"/>
                      <a:pt x="564742" y="1031409"/>
                    </a:cubicBezTo>
                    <a:cubicBezTo>
                      <a:pt x="517072" y="1003963"/>
                      <a:pt x="467957" y="970016"/>
                      <a:pt x="421731" y="936069"/>
                    </a:cubicBezTo>
                    <a:cubicBezTo>
                      <a:pt x="375505" y="902122"/>
                      <a:pt x="328558" y="863841"/>
                      <a:pt x="287388" y="827727"/>
                    </a:cubicBezTo>
                    <a:cubicBezTo>
                      <a:pt x="246218" y="791613"/>
                      <a:pt x="206493" y="754055"/>
                      <a:pt x="174713" y="719386"/>
                    </a:cubicBezTo>
                    <a:cubicBezTo>
                      <a:pt x="142933" y="684717"/>
                      <a:pt x="119099" y="655104"/>
                      <a:pt x="96708" y="619712"/>
                    </a:cubicBezTo>
                    <a:cubicBezTo>
                      <a:pt x="74317" y="584320"/>
                      <a:pt x="54815" y="551818"/>
                      <a:pt x="40370" y="507037"/>
                    </a:cubicBezTo>
                    <a:cubicBezTo>
                      <a:pt x="25925" y="462256"/>
                      <a:pt x="16536" y="396529"/>
                      <a:pt x="10035" y="351026"/>
                    </a:cubicBezTo>
                    <a:cubicBezTo>
                      <a:pt x="3534" y="305523"/>
                      <a:pt x="2812" y="270132"/>
                      <a:pt x="1367" y="234018"/>
                    </a:cubicBezTo>
                    <a:cubicBezTo>
                      <a:pt x="-78" y="197904"/>
                      <a:pt x="-800" y="162513"/>
                      <a:pt x="1367" y="134344"/>
                    </a:cubicBezTo>
                    <a:cubicBezTo>
                      <a:pt x="3534" y="106175"/>
                      <a:pt x="8590" y="87396"/>
                      <a:pt x="14368" y="65005"/>
                    </a:cubicBezTo>
                    <a:cubicBezTo>
                      <a:pt x="20146" y="42614"/>
                      <a:pt x="28091" y="21307"/>
                      <a:pt x="36037" y="0"/>
                    </a:cubicBezTo>
                  </a:path>
                </a:pathLst>
              </a:custGeom>
              <a:noFill/>
              <a:ln w="12700">
                <a:solidFill>
                  <a:schemeClr val="tx1">
                    <a:lumMod val="85000"/>
                    <a:lumOff val="15000"/>
                  </a:schemeClr>
                </a:solidFill>
                <a:tailEnd type="stealth" w="sm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TextBox 61"/>
              <p:cNvSpPr txBox="1"/>
              <p:nvPr/>
            </p:nvSpPr>
            <p:spPr>
              <a:xfrm>
                <a:off x="3352800" y="3911235"/>
                <a:ext cx="185738" cy="34366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1600" i="1" dirty="0" smtClean="0">
                    <a:latin typeface="Symbol" panose="05050102010706020507" pitchFamily="18" charset="2"/>
                  </a:rPr>
                  <a:t>f</a:t>
                </a:r>
                <a:endParaRPr lang="en-US" sz="1600" i="1" dirty="0">
                  <a:latin typeface="Symbol" panose="05050102010706020507" pitchFamily="18" charset="2"/>
                </a:endParaRPr>
              </a:p>
            </p:txBody>
          </p:sp>
        </p:grpSp>
        <p:sp>
          <p:nvSpPr>
            <p:cNvPr id="57" name="Freeform 56"/>
            <p:cNvSpPr/>
            <p:nvPr/>
          </p:nvSpPr>
          <p:spPr>
            <a:xfrm>
              <a:off x="3705956" y="4191000"/>
              <a:ext cx="129444" cy="590550"/>
            </a:xfrm>
            <a:custGeom>
              <a:avLst/>
              <a:gdLst>
                <a:gd name="connsiteX0" fmla="*/ 129444 w 129444"/>
                <a:gd name="connsiteY0" fmla="*/ 0 h 590550"/>
                <a:gd name="connsiteX1" fmla="*/ 59594 w 129444"/>
                <a:gd name="connsiteY1" fmla="*/ 120650 h 590550"/>
                <a:gd name="connsiteX2" fmla="*/ 15144 w 129444"/>
                <a:gd name="connsiteY2" fmla="*/ 260350 h 590550"/>
                <a:gd name="connsiteX3" fmla="*/ 2444 w 129444"/>
                <a:gd name="connsiteY3" fmla="*/ 361950 h 590550"/>
                <a:gd name="connsiteX4" fmla="*/ 2444 w 129444"/>
                <a:gd name="connsiteY4" fmla="*/ 514350 h 590550"/>
                <a:gd name="connsiteX5" fmla="*/ 27844 w 129444"/>
                <a:gd name="connsiteY5" fmla="*/ 590550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9444" h="590550">
                  <a:moveTo>
                    <a:pt x="129444" y="0"/>
                  </a:moveTo>
                  <a:cubicBezTo>
                    <a:pt x="104044" y="38629"/>
                    <a:pt x="78644" y="77258"/>
                    <a:pt x="59594" y="120650"/>
                  </a:cubicBezTo>
                  <a:cubicBezTo>
                    <a:pt x="40544" y="164042"/>
                    <a:pt x="24669" y="220133"/>
                    <a:pt x="15144" y="260350"/>
                  </a:cubicBezTo>
                  <a:cubicBezTo>
                    <a:pt x="5619" y="300567"/>
                    <a:pt x="4561" y="319617"/>
                    <a:pt x="2444" y="361950"/>
                  </a:cubicBezTo>
                  <a:cubicBezTo>
                    <a:pt x="327" y="404283"/>
                    <a:pt x="-1789" y="476250"/>
                    <a:pt x="2444" y="514350"/>
                  </a:cubicBezTo>
                  <a:cubicBezTo>
                    <a:pt x="6677" y="552450"/>
                    <a:pt x="17260" y="571500"/>
                    <a:pt x="27844" y="590550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headEnd type="stealth" w="sm" len="med"/>
              <a:tailEnd type="stealth" w="sm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3524528" y="4343400"/>
              <a:ext cx="133072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600" i="1" dirty="0" smtClean="0">
                  <a:latin typeface="Symbol" panose="05050102010706020507" pitchFamily="18" charset="2"/>
                </a:rPr>
                <a:t>b</a:t>
              </a:r>
              <a:endParaRPr lang="en-US" sz="1600" i="1" dirty="0">
                <a:latin typeface="Symbol" panose="05050102010706020507" pitchFamily="18" charset="2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269015" y="1169313"/>
            <a:ext cx="40743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Clr>
                <a:srgbClr val="C00000"/>
              </a:buClr>
            </a:pPr>
            <a:r>
              <a:rPr lang="en-US" altLang="en-US" sz="24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h</a:t>
            </a:r>
            <a:r>
              <a:rPr lang="en-US" alt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= (LST – 12:00) x 15°/hour</a:t>
            </a:r>
          </a:p>
        </p:txBody>
      </p:sp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782692"/>
            <a:ext cx="5029200" cy="579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721890"/>
            <a:ext cx="3200400" cy="621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2419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85000" lnSpcReduction="20000"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6FDD43B-1078-4579-86F5-C2C7D9EC6CF5}" type="slidenum">
              <a:rPr lang="en-US" altLang="en-US" b="0" smtClean="0"/>
              <a:pPr eaLnBrk="1" hangingPunct="1"/>
              <a:t>57</a:t>
            </a:fld>
            <a:endParaRPr lang="en-US" altLang="en-US" b="0" smtClean="0"/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990600" y="131802"/>
            <a:ext cx="7315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Summary of Surface Angle Relations</a:t>
            </a:r>
            <a:endParaRPr lang="en-US" sz="3000" b="1" dirty="0">
              <a:solidFill>
                <a:schemeClr val="tx2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grpSp>
        <p:nvGrpSpPr>
          <p:cNvPr id="55" name="Group 54"/>
          <p:cNvGrpSpPr>
            <a:grpSpLocks noChangeAspect="1"/>
          </p:cNvGrpSpPr>
          <p:nvPr/>
        </p:nvGrpSpPr>
        <p:grpSpPr>
          <a:xfrm>
            <a:off x="1095059" y="2619066"/>
            <a:ext cx="6953882" cy="4086534"/>
            <a:chOff x="1419225" y="3000066"/>
            <a:chExt cx="6305550" cy="3705534"/>
          </a:xfrm>
        </p:grpSpPr>
        <p:grpSp>
          <p:nvGrpSpPr>
            <p:cNvPr id="56" name="Group 55"/>
            <p:cNvGrpSpPr>
              <a:grpSpLocks noChangeAspect="1"/>
            </p:cNvGrpSpPr>
            <p:nvPr/>
          </p:nvGrpSpPr>
          <p:grpSpPr>
            <a:xfrm>
              <a:off x="1419225" y="3000066"/>
              <a:ext cx="6305550" cy="3705534"/>
              <a:chOff x="171450" y="1228725"/>
              <a:chExt cx="8801100" cy="5172075"/>
            </a:xfrm>
          </p:grpSpPr>
          <p:grpSp>
            <p:nvGrpSpPr>
              <p:cNvPr id="59" name="Group 58"/>
              <p:cNvGrpSpPr/>
              <p:nvPr/>
            </p:nvGrpSpPr>
            <p:grpSpPr>
              <a:xfrm>
                <a:off x="171450" y="1228725"/>
                <a:ext cx="8801100" cy="5172075"/>
                <a:chOff x="171450" y="1228725"/>
                <a:chExt cx="8801100" cy="5172075"/>
              </a:xfrm>
            </p:grpSpPr>
            <p:grpSp>
              <p:nvGrpSpPr>
                <p:cNvPr id="63" name="Group 62"/>
                <p:cNvGrpSpPr/>
                <p:nvPr/>
              </p:nvGrpSpPr>
              <p:grpSpPr>
                <a:xfrm>
                  <a:off x="171450" y="1228725"/>
                  <a:ext cx="8801100" cy="5172075"/>
                  <a:chOff x="171450" y="1228725"/>
                  <a:chExt cx="8801100" cy="5172075"/>
                </a:xfrm>
              </p:grpSpPr>
              <p:grpSp>
                <p:nvGrpSpPr>
                  <p:cNvPr id="65" name="Group 64"/>
                  <p:cNvGrpSpPr/>
                  <p:nvPr/>
                </p:nvGrpSpPr>
                <p:grpSpPr>
                  <a:xfrm>
                    <a:off x="171450" y="1228725"/>
                    <a:ext cx="8801100" cy="5172075"/>
                    <a:chOff x="171450" y="1228725"/>
                    <a:chExt cx="8801100" cy="5172075"/>
                  </a:xfrm>
                </p:grpSpPr>
                <p:grpSp>
                  <p:nvGrpSpPr>
                    <p:cNvPr id="67" name="Group 66"/>
                    <p:cNvGrpSpPr/>
                    <p:nvPr/>
                  </p:nvGrpSpPr>
                  <p:grpSpPr>
                    <a:xfrm>
                      <a:off x="171450" y="1228725"/>
                      <a:ext cx="8801100" cy="5172075"/>
                      <a:chOff x="171450" y="1228725"/>
                      <a:chExt cx="8801100" cy="5172075"/>
                    </a:xfrm>
                  </p:grpSpPr>
                  <p:grpSp>
                    <p:nvGrpSpPr>
                      <p:cNvPr id="69" name="Group 68"/>
                      <p:cNvGrpSpPr/>
                      <p:nvPr/>
                    </p:nvGrpSpPr>
                    <p:grpSpPr>
                      <a:xfrm>
                        <a:off x="171450" y="1228725"/>
                        <a:ext cx="8801100" cy="5172075"/>
                        <a:chOff x="171450" y="1228725"/>
                        <a:chExt cx="8801100" cy="5172075"/>
                      </a:xfrm>
                    </p:grpSpPr>
                    <p:grpSp>
                      <p:nvGrpSpPr>
                        <p:cNvPr id="71" name="Group 70"/>
                        <p:cNvGrpSpPr/>
                        <p:nvPr/>
                      </p:nvGrpSpPr>
                      <p:grpSpPr>
                        <a:xfrm>
                          <a:off x="171450" y="1228725"/>
                          <a:ext cx="8801100" cy="5172075"/>
                          <a:chOff x="171450" y="1228725"/>
                          <a:chExt cx="8801100" cy="5172075"/>
                        </a:xfrm>
                      </p:grpSpPr>
                      <p:grpSp>
                        <p:nvGrpSpPr>
                          <p:cNvPr id="73" name="Group 72"/>
                          <p:cNvGrpSpPr/>
                          <p:nvPr/>
                        </p:nvGrpSpPr>
                        <p:grpSpPr>
                          <a:xfrm>
                            <a:off x="171450" y="1228725"/>
                            <a:ext cx="8801100" cy="5172075"/>
                            <a:chOff x="171450" y="1228725"/>
                            <a:chExt cx="8801100" cy="5172075"/>
                          </a:xfrm>
                        </p:grpSpPr>
                        <p:grpSp>
                          <p:nvGrpSpPr>
                            <p:cNvPr id="75" name="Group 74"/>
                            <p:cNvGrpSpPr/>
                            <p:nvPr/>
                          </p:nvGrpSpPr>
                          <p:grpSpPr>
                            <a:xfrm>
                              <a:off x="171450" y="1228725"/>
                              <a:ext cx="8801100" cy="5172075"/>
                              <a:chOff x="171450" y="1228725"/>
                              <a:chExt cx="8801100" cy="5172075"/>
                            </a:xfrm>
                          </p:grpSpPr>
                          <p:pic>
                            <p:nvPicPr>
                              <p:cNvPr id="77" name="Picture 2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3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71450" y="1228725"/>
                                <a:ext cx="8801100" cy="5172075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chemeClr val="tx1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</a:extLst>
                            </p:spPr>
                          </p:pic>
                          <p:sp>
                            <p:nvSpPr>
                              <p:cNvPr id="78" name="Rectangle 77"/>
                              <p:cNvSpPr/>
                              <p:nvPr/>
                            </p:nvSpPr>
                            <p:spPr>
                              <a:xfrm>
                                <a:off x="2819400" y="2133600"/>
                                <a:ext cx="533400" cy="304800"/>
                              </a:xfrm>
                              <a:prstGeom prst="rect">
                                <a:avLst/>
                              </a:prstGeom>
                              <a:solidFill>
                                <a:schemeClr val="bg1"/>
                              </a:solidFill>
                              <a:ln>
                                <a:noFill/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en-US"/>
                              </a:p>
                            </p:txBody>
                          </p:sp>
                        </p:grpSp>
                        <p:cxnSp>
                          <p:nvCxnSpPr>
                            <p:cNvPr id="76" name="Straight Connector 75"/>
                            <p:cNvCxnSpPr/>
                            <p:nvPr/>
                          </p:nvCxnSpPr>
                          <p:spPr>
                            <a:xfrm>
                              <a:off x="2362200" y="1676400"/>
                              <a:ext cx="2209800" cy="2138362"/>
                            </a:xfrm>
                            <a:prstGeom prst="line">
                              <a:avLst/>
                            </a:prstGeom>
                            <a:ln w="28575"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</p:grpSp>
                      <p:sp>
                        <p:nvSpPr>
                          <p:cNvPr id="74" name="Oval 73"/>
                          <p:cNvSpPr/>
                          <p:nvPr/>
                        </p:nvSpPr>
                        <p:spPr>
                          <a:xfrm>
                            <a:off x="1905000" y="1228725"/>
                            <a:ext cx="609600" cy="600075"/>
                          </a:xfrm>
                          <a:prstGeom prst="ellipse">
                            <a:avLst/>
                          </a:prstGeom>
                          <a:solidFill>
                            <a:srgbClr val="FFC000"/>
                          </a:solidFill>
                          <a:ln w="3175"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/>
                          </a:p>
                        </p:txBody>
                      </p:sp>
                    </p:grpSp>
                    <p:sp>
                      <p:nvSpPr>
                        <p:cNvPr id="72" name="Oval 71"/>
                        <p:cNvSpPr/>
                        <p:nvPr/>
                      </p:nvSpPr>
                      <p:spPr>
                        <a:xfrm>
                          <a:off x="4386262" y="2895600"/>
                          <a:ext cx="304800" cy="304800"/>
                        </a:xfrm>
                        <a:prstGeom prst="ellipse">
                          <a:avLst/>
                        </a:prstGeom>
                        <a:solidFill>
                          <a:srgbClr val="D1D1D1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r>
                            <a:rPr lang="en-US" sz="1600" i="1" dirty="0" smtClean="0">
                              <a:solidFill>
                                <a:schemeClr val="tx1"/>
                              </a:solidFill>
                              <a:latin typeface="Symbol" panose="05050102010706020507" pitchFamily="18" charset="2"/>
                              <a:cs typeface="Arial" panose="020B0604020202020204" pitchFamily="34" charset="0"/>
                            </a:rPr>
                            <a:t>a</a:t>
                          </a:r>
                          <a:endParaRPr lang="en-US" sz="1600" i="1" dirty="0">
                            <a:solidFill>
                              <a:schemeClr val="tx1"/>
                            </a:solidFill>
                            <a:latin typeface="Symbol" panose="05050102010706020507" pitchFamily="18" charset="2"/>
                            <a:cs typeface="Arial" panose="020B0604020202020204" pitchFamily="34" charset="0"/>
                          </a:endParaRPr>
                        </a:p>
                      </p:txBody>
                    </p:sp>
                  </p:grpSp>
                  <p:sp>
                    <p:nvSpPr>
                      <p:cNvPr id="70" name="Freeform 69"/>
                      <p:cNvSpPr/>
                      <p:nvPr/>
                    </p:nvSpPr>
                    <p:spPr>
                      <a:xfrm>
                        <a:off x="4305631" y="3792772"/>
                        <a:ext cx="1749543" cy="1018546"/>
                      </a:xfrm>
                      <a:custGeom>
                        <a:avLst/>
                        <a:gdLst>
                          <a:gd name="connsiteX0" fmla="*/ 0 w 1749543"/>
                          <a:gd name="connsiteY0" fmla="*/ 958132 h 1018546"/>
                          <a:gd name="connsiteX1" fmla="*/ 147099 w 1749543"/>
                          <a:gd name="connsiteY1" fmla="*/ 993913 h 1018546"/>
                          <a:gd name="connsiteX2" fmla="*/ 341906 w 1749543"/>
                          <a:gd name="connsiteY2" fmla="*/ 1013791 h 1018546"/>
                          <a:gd name="connsiteX3" fmla="*/ 600324 w 1749543"/>
                          <a:gd name="connsiteY3" fmla="*/ 1017767 h 1018546"/>
                          <a:gd name="connsiteX4" fmla="*/ 838863 w 1749543"/>
                          <a:gd name="connsiteY4" fmla="*/ 1001865 h 1018546"/>
                          <a:gd name="connsiteX5" fmla="*/ 1033670 w 1749543"/>
                          <a:gd name="connsiteY5" fmla="*/ 966084 h 1018546"/>
                          <a:gd name="connsiteX6" fmla="*/ 1204623 w 1749543"/>
                          <a:gd name="connsiteY6" fmla="*/ 902473 h 1018546"/>
                          <a:gd name="connsiteX7" fmla="*/ 1375576 w 1749543"/>
                          <a:gd name="connsiteY7" fmla="*/ 803082 h 1018546"/>
                          <a:gd name="connsiteX8" fmla="*/ 1518699 w 1749543"/>
                          <a:gd name="connsiteY8" fmla="*/ 679837 h 1018546"/>
                          <a:gd name="connsiteX9" fmla="*/ 1626042 w 1749543"/>
                          <a:gd name="connsiteY9" fmla="*/ 548640 h 1018546"/>
                          <a:gd name="connsiteX10" fmla="*/ 1697604 w 1749543"/>
                          <a:gd name="connsiteY10" fmla="*/ 417444 h 1018546"/>
                          <a:gd name="connsiteX11" fmla="*/ 1741336 w 1749543"/>
                          <a:gd name="connsiteY11" fmla="*/ 274320 h 1018546"/>
                          <a:gd name="connsiteX12" fmla="*/ 1749287 w 1749543"/>
                          <a:gd name="connsiteY12" fmla="*/ 166978 h 1018546"/>
                          <a:gd name="connsiteX13" fmla="*/ 1737360 w 1749543"/>
                          <a:gd name="connsiteY13" fmla="*/ 55659 h 1018546"/>
                          <a:gd name="connsiteX14" fmla="*/ 1717482 w 1749543"/>
                          <a:gd name="connsiteY14" fmla="*/ 0 h 101854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</a:cxnLst>
                        <a:rect l="l" t="t" r="r" b="b"/>
                        <a:pathLst>
                          <a:path w="1749543" h="1018546">
                            <a:moveTo>
                              <a:pt x="0" y="958132"/>
                            </a:moveTo>
                            <a:cubicBezTo>
                              <a:pt x="45057" y="971384"/>
                              <a:pt x="90115" y="984637"/>
                              <a:pt x="147099" y="993913"/>
                            </a:cubicBezTo>
                            <a:cubicBezTo>
                              <a:pt x="204083" y="1003189"/>
                              <a:pt x="266368" y="1009815"/>
                              <a:pt x="341906" y="1013791"/>
                            </a:cubicBezTo>
                            <a:cubicBezTo>
                              <a:pt x="417444" y="1017767"/>
                              <a:pt x="517498" y="1019755"/>
                              <a:pt x="600324" y="1017767"/>
                            </a:cubicBezTo>
                            <a:cubicBezTo>
                              <a:pt x="683150" y="1015779"/>
                              <a:pt x="766639" y="1010479"/>
                              <a:pt x="838863" y="1001865"/>
                            </a:cubicBezTo>
                            <a:cubicBezTo>
                              <a:pt x="911087" y="993251"/>
                              <a:pt x="972710" y="982649"/>
                              <a:pt x="1033670" y="966084"/>
                            </a:cubicBezTo>
                            <a:cubicBezTo>
                              <a:pt x="1094630" y="949519"/>
                              <a:pt x="1147639" y="929640"/>
                              <a:pt x="1204623" y="902473"/>
                            </a:cubicBezTo>
                            <a:cubicBezTo>
                              <a:pt x="1261607" y="875306"/>
                              <a:pt x="1323230" y="840188"/>
                              <a:pt x="1375576" y="803082"/>
                            </a:cubicBezTo>
                            <a:cubicBezTo>
                              <a:pt x="1427922" y="765976"/>
                              <a:pt x="1476955" y="722244"/>
                              <a:pt x="1518699" y="679837"/>
                            </a:cubicBezTo>
                            <a:cubicBezTo>
                              <a:pt x="1560443" y="637430"/>
                              <a:pt x="1596224" y="592372"/>
                              <a:pt x="1626042" y="548640"/>
                            </a:cubicBezTo>
                            <a:cubicBezTo>
                              <a:pt x="1655860" y="504908"/>
                              <a:pt x="1678388" y="463164"/>
                              <a:pt x="1697604" y="417444"/>
                            </a:cubicBezTo>
                            <a:cubicBezTo>
                              <a:pt x="1716820" y="371724"/>
                              <a:pt x="1732722" y="316064"/>
                              <a:pt x="1741336" y="274320"/>
                            </a:cubicBezTo>
                            <a:cubicBezTo>
                              <a:pt x="1749950" y="232576"/>
                              <a:pt x="1749950" y="203421"/>
                              <a:pt x="1749287" y="166978"/>
                            </a:cubicBezTo>
                            <a:cubicBezTo>
                              <a:pt x="1748624" y="130535"/>
                              <a:pt x="1742661" y="83489"/>
                              <a:pt x="1737360" y="55659"/>
                            </a:cubicBezTo>
                            <a:cubicBezTo>
                              <a:pt x="1732059" y="27829"/>
                              <a:pt x="1724770" y="13914"/>
                              <a:pt x="1717482" y="0"/>
                            </a:cubicBezTo>
                          </a:path>
                        </a:pathLst>
                      </a:custGeom>
                      <a:noFill/>
                      <a:ln w="127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prstDash val="solid"/>
                        <a:headEnd type="stealth" w="sm" len="med"/>
                        <a:tailEnd type="stealth" w="sm" len="med"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sp>
                  <p:nvSpPr>
                    <p:cNvPr id="68" name="Rectangle 67"/>
                    <p:cNvSpPr/>
                    <p:nvPr/>
                  </p:nvSpPr>
                  <p:spPr>
                    <a:xfrm>
                      <a:off x="3665075" y="4302045"/>
                      <a:ext cx="609600" cy="457199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66" name="TextBox 65"/>
                  <p:cNvSpPr txBox="1"/>
                  <p:nvPr/>
                </p:nvSpPr>
                <p:spPr>
                  <a:xfrm>
                    <a:off x="4691062" y="4528435"/>
                    <a:ext cx="185738" cy="343668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r>
                      <a:rPr lang="en-US" sz="1600" i="1" dirty="0" smtClean="0">
                        <a:latin typeface="Symbol" panose="05050102010706020507" pitchFamily="18" charset="2"/>
                      </a:rPr>
                      <a:t>y</a:t>
                    </a:r>
                    <a:endParaRPr lang="en-US" sz="1600" i="1" dirty="0">
                      <a:latin typeface="Symbol" panose="05050102010706020507" pitchFamily="18" charset="2"/>
                    </a:endParaRPr>
                  </a:p>
                </p:txBody>
              </p:sp>
            </p:grpSp>
            <p:sp>
              <p:nvSpPr>
                <p:cNvPr id="64" name="Freeform 63"/>
                <p:cNvSpPr/>
                <p:nvPr/>
              </p:nvSpPr>
              <p:spPr>
                <a:xfrm>
                  <a:off x="3471863" y="3802856"/>
                  <a:ext cx="319087" cy="471488"/>
                </a:xfrm>
                <a:custGeom>
                  <a:avLst/>
                  <a:gdLst>
                    <a:gd name="connsiteX0" fmla="*/ 116681 w 319087"/>
                    <a:gd name="connsiteY0" fmla="*/ 0 h 471488"/>
                    <a:gd name="connsiteX1" fmla="*/ 309562 w 319087"/>
                    <a:gd name="connsiteY1" fmla="*/ 42863 h 471488"/>
                    <a:gd name="connsiteX2" fmla="*/ 319087 w 319087"/>
                    <a:gd name="connsiteY2" fmla="*/ 431007 h 471488"/>
                    <a:gd name="connsiteX3" fmla="*/ 95250 w 319087"/>
                    <a:gd name="connsiteY3" fmla="*/ 471488 h 471488"/>
                    <a:gd name="connsiteX4" fmla="*/ 0 w 319087"/>
                    <a:gd name="connsiteY4" fmla="*/ 211932 h 471488"/>
                    <a:gd name="connsiteX5" fmla="*/ 116681 w 319087"/>
                    <a:gd name="connsiteY5" fmla="*/ 0 h 4714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19087" h="471488">
                      <a:moveTo>
                        <a:pt x="116681" y="0"/>
                      </a:moveTo>
                      <a:lnTo>
                        <a:pt x="309562" y="42863"/>
                      </a:lnTo>
                      <a:lnTo>
                        <a:pt x="319087" y="431007"/>
                      </a:lnTo>
                      <a:lnTo>
                        <a:pt x="95250" y="471488"/>
                      </a:lnTo>
                      <a:lnTo>
                        <a:pt x="0" y="211932"/>
                      </a:lnTo>
                      <a:lnTo>
                        <a:pt x="116681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60" name="Freeform 59"/>
              <p:cNvSpPr/>
              <p:nvPr/>
            </p:nvSpPr>
            <p:spPr>
              <a:xfrm>
                <a:off x="4199306" y="3731272"/>
                <a:ext cx="2161660" cy="1274093"/>
              </a:xfrm>
              <a:custGeom>
                <a:avLst/>
                <a:gdLst>
                  <a:gd name="connsiteX0" fmla="*/ 0 w 2161660"/>
                  <a:gd name="connsiteY0" fmla="*/ 1165752 h 1274093"/>
                  <a:gd name="connsiteX1" fmla="*/ 138677 w 2161660"/>
                  <a:gd name="connsiteY1" fmla="*/ 1204755 h 1274093"/>
                  <a:gd name="connsiteX2" fmla="*/ 281687 w 2161660"/>
                  <a:gd name="connsiteY2" fmla="*/ 1235090 h 1274093"/>
                  <a:gd name="connsiteX3" fmla="*/ 472368 w 2161660"/>
                  <a:gd name="connsiteY3" fmla="*/ 1261092 h 1274093"/>
                  <a:gd name="connsiteX4" fmla="*/ 680383 w 2161660"/>
                  <a:gd name="connsiteY4" fmla="*/ 1274093 h 1274093"/>
                  <a:gd name="connsiteX5" fmla="*/ 849395 w 2161660"/>
                  <a:gd name="connsiteY5" fmla="*/ 1274093 h 1274093"/>
                  <a:gd name="connsiteX6" fmla="*/ 1027075 w 2161660"/>
                  <a:gd name="connsiteY6" fmla="*/ 1261092 h 1274093"/>
                  <a:gd name="connsiteX7" fmla="*/ 1265426 w 2161660"/>
                  <a:gd name="connsiteY7" fmla="*/ 1222089 h 1274093"/>
                  <a:gd name="connsiteX8" fmla="*/ 1464774 w 2161660"/>
                  <a:gd name="connsiteY8" fmla="*/ 1161418 h 1274093"/>
                  <a:gd name="connsiteX9" fmla="*/ 1646787 w 2161660"/>
                  <a:gd name="connsiteY9" fmla="*/ 1070411 h 1274093"/>
                  <a:gd name="connsiteX10" fmla="*/ 1850468 w 2161660"/>
                  <a:gd name="connsiteY10" fmla="*/ 944736 h 1274093"/>
                  <a:gd name="connsiteX11" fmla="*/ 1976144 w 2161660"/>
                  <a:gd name="connsiteY11" fmla="*/ 810392 h 1274093"/>
                  <a:gd name="connsiteX12" fmla="*/ 2067151 w 2161660"/>
                  <a:gd name="connsiteY12" fmla="*/ 663048 h 1274093"/>
                  <a:gd name="connsiteX13" fmla="*/ 2149490 w 2161660"/>
                  <a:gd name="connsiteY13" fmla="*/ 485369 h 1274093"/>
                  <a:gd name="connsiteX14" fmla="*/ 2158158 w 2161660"/>
                  <a:gd name="connsiteY14" fmla="*/ 316356 h 1274093"/>
                  <a:gd name="connsiteX15" fmla="*/ 2119155 w 2161660"/>
                  <a:gd name="connsiteY15" fmla="*/ 151678 h 1274093"/>
                  <a:gd name="connsiteX16" fmla="*/ 2071485 w 2161660"/>
                  <a:gd name="connsiteY16" fmla="*/ 39003 h 1274093"/>
                  <a:gd name="connsiteX17" fmla="*/ 2049816 w 2161660"/>
                  <a:gd name="connsiteY17" fmla="*/ 0 h 12740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161660" h="1274093">
                    <a:moveTo>
                      <a:pt x="0" y="1165752"/>
                    </a:moveTo>
                    <a:cubicBezTo>
                      <a:pt x="45864" y="1179475"/>
                      <a:pt x="91729" y="1193199"/>
                      <a:pt x="138677" y="1204755"/>
                    </a:cubicBezTo>
                    <a:cubicBezTo>
                      <a:pt x="185625" y="1216311"/>
                      <a:pt x="226072" y="1225700"/>
                      <a:pt x="281687" y="1235090"/>
                    </a:cubicBezTo>
                    <a:cubicBezTo>
                      <a:pt x="337302" y="1244480"/>
                      <a:pt x="405919" y="1254592"/>
                      <a:pt x="472368" y="1261092"/>
                    </a:cubicBezTo>
                    <a:cubicBezTo>
                      <a:pt x="538817" y="1267592"/>
                      <a:pt x="617545" y="1271926"/>
                      <a:pt x="680383" y="1274093"/>
                    </a:cubicBezTo>
                    <a:cubicBezTo>
                      <a:pt x="743221" y="1276260"/>
                      <a:pt x="791613" y="1276260"/>
                      <a:pt x="849395" y="1274093"/>
                    </a:cubicBezTo>
                    <a:cubicBezTo>
                      <a:pt x="907177" y="1271926"/>
                      <a:pt x="957737" y="1269759"/>
                      <a:pt x="1027075" y="1261092"/>
                    </a:cubicBezTo>
                    <a:cubicBezTo>
                      <a:pt x="1096413" y="1252425"/>
                      <a:pt x="1192476" y="1238701"/>
                      <a:pt x="1265426" y="1222089"/>
                    </a:cubicBezTo>
                    <a:cubicBezTo>
                      <a:pt x="1338376" y="1205477"/>
                      <a:pt x="1401214" y="1186698"/>
                      <a:pt x="1464774" y="1161418"/>
                    </a:cubicBezTo>
                    <a:cubicBezTo>
                      <a:pt x="1528334" y="1136138"/>
                      <a:pt x="1582505" y="1106525"/>
                      <a:pt x="1646787" y="1070411"/>
                    </a:cubicBezTo>
                    <a:cubicBezTo>
                      <a:pt x="1711069" y="1034297"/>
                      <a:pt x="1795575" y="988072"/>
                      <a:pt x="1850468" y="944736"/>
                    </a:cubicBezTo>
                    <a:cubicBezTo>
                      <a:pt x="1905361" y="901400"/>
                      <a:pt x="1940030" y="857340"/>
                      <a:pt x="1976144" y="810392"/>
                    </a:cubicBezTo>
                    <a:cubicBezTo>
                      <a:pt x="2012258" y="763444"/>
                      <a:pt x="2038260" y="717218"/>
                      <a:pt x="2067151" y="663048"/>
                    </a:cubicBezTo>
                    <a:cubicBezTo>
                      <a:pt x="2096042" y="608878"/>
                      <a:pt x="2134322" y="543151"/>
                      <a:pt x="2149490" y="485369"/>
                    </a:cubicBezTo>
                    <a:cubicBezTo>
                      <a:pt x="2164658" y="427587"/>
                      <a:pt x="2163214" y="371971"/>
                      <a:pt x="2158158" y="316356"/>
                    </a:cubicBezTo>
                    <a:cubicBezTo>
                      <a:pt x="2153102" y="260741"/>
                      <a:pt x="2133601" y="197903"/>
                      <a:pt x="2119155" y="151678"/>
                    </a:cubicBezTo>
                    <a:cubicBezTo>
                      <a:pt x="2104710" y="105452"/>
                      <a:pt x="2083041" y="64283"/>
                      <a:pt x="2071485" y="39003"/>
                    </a:cubicBezTo>
                    <a:cubicBezTo>
                      <a:pt x="2059929" y="13723"/>
                      <a:pt x="2054872" y="6861"/>
                      <a:pt x="2049816" y="0"/>
                    </a:cubicBezTo>
                  </a:path>
                </a:pathLst>
              </a:custGeom>
              <a:noFill/>
              <a:ln w="12700">
                <a:solidFill>
                  <a:schemeClr val="tx1">
                    <a:lumMod val="85000"/>
                    <a:lumOff val="15000"/>
                  </a:schemeClr>
                </a:solidFill>
                <a:tailEnd type="stealth" w="sm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Freeform 60"/>
              <p:cNvSpPr/>
              <p:nvPr/>
            </p:nvSpPr>
            <p:spPr>
              <a:xfrm>
                <a:off x="3478553" y="3787609"/>
                <a:ext cx="707752" cy="1100747"/>
              </a:xfrm>
              <a:custGeom>
                <a:avLst/>
                <a:gdLst>
                  <a:gd name="connsiteX0" fmla="*/ 707752 w 707752"/>
                  <a:gd name="connsiteY0" fmla="*/ 1100747 h 1100747"/>
                  <a:gd name="connsiteX1" fmla="*/ 564742 w 707752"/>
                  <a:gd name="connsiteY1" fmla="*/ 1031409 h 1100747"/>
                  <a:gd name="connsiteX2" fmla="*/ 421731 w 707752"/>
                  <a:gd name="connsiteY2" fmla="*/ 936069 h 1100747"/>
                  <a:gd name="connsiteX3" fmla="*/ 287388 w 707752"/>
                  <a:gd name="connsiteY3" fmla="*/ 827727 h 1100747"/>
                  <a:gd name="connsiteX4" fmla="*/ 174713 w 707752"/>
                  <a:gd name="connsiteY4" fmla="*/ 719386 h 1100747"/>
                  <a:gd name="connsiteX5" fmla="*/ 96708 w 707752"/>
                  <a:gd name="connsiteY5" fmla="*/ 619712 h 1100747"/>
                  <a:gd name="connsiteX6" fmla="*/ 40370 w 707752"/>
                  <a:gd name="connsiteY6" fmla="*/ 507037 h 1100747"/>
                  <a:gd name="connsiteX7" fmla="*/ 10035 w 707752"/>
                  <a:gd name="connsiteY7" fmla="*/ 351026 h 1100747"/>
                  <a:gd name="connsiteX8" fmla="*/ 1367 w 707752"/>
                  <a:gd name="connsiteY8" fmla="*/ 234018 h 1100747"/>
                  <a:gd name="connsiteX9" fmla="*/ 1367 w 707752"/>
                  <a:gd name="connsiteY9" fmla="*/ 134344 h 1100747"/>
                  <a:gd name="connsiteX10" fmla="*/ 14368 w 707752"/>
                  <a:gd name="connsiteY10" fmla="*/ 65005 h 1100747"/>
                  <a:gd name="connsiteX11" fmla="*/ 36037 w 707752"/>
                  <a:gd name="connsiteY11" fmla="*/ 0 h 11007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07752" h="1100747">
                    <a:moveTo>
                      <a:pt x="707752" y="1100747"/>
                    </a:moveTo>
                    <a:cubicBezTo>
                      <a:pt x="660082" y="1079801"/>
                      <a:pt x="612412" y="1058855"/>
                      <a:pt x="564742" y="1031409"/>
                    </a:cubicBezTo>
                    <a:cubicBezTo>
                      <a:pt x="517072" y="1003963"/>
                      <a:pt x="467957" y="970016"/>
                      <a:pt x="421731" y="936069"/>
                    </a:cubicBezTo>
                    <a:cubicBezTo>
                      <a:pt x="375505" y="902122"/>
                      <a:pt x="328558" y="863841"/>
                      <a:pt x="287388" y="827727"/>
                    </a:cubicBezTo>
                    <a:cubicBezTo>
                      <a:pt x="246218" y="791613"/>
                      <a:pt x="206493" y="754055"/>
                      <a:pt x="174713" y="719386"/>
                    </a:cubicBezTo>
                    <a:cubicBezTo>
                      <a:pt x="142933" y="684717"/>
                      <a:pt x="119099" y="655104"/>
                      <a:pt x="96708" y="619712"/>
                    </a:cubicBezTo>
                    <a:cubicBezTo>
                      <a:pt x="74317" y="584320"/>
                      <a:pt x="54815" y="551818"/>
                      <a:pt x="40370" y="507037"/>
                    </a:cubicBezTo>
                    <a:cubicBezTo>
                      <a:pt x="25925" y="462256"/>
                      <a:pt x="16536" y="396529"/>
                      <a:pt x="10035" y="351026"/>
                    </a:cubicBezTo>
                    <a:cubicBezTo>
                      <a:pt x="3534" y="305523"/>
                      <a:pt x="2812" y="270132"/>
                      <a:pt x="1367" y="234018"/>
                    </a:cubicBezTo>
                    <a:cubicBezTo>
                      <a:pt x="-78" y="197904"/>
                      <a:pt x="-800" y="162513"/>
                      <a:pt x="1367" y="134344"/>
                    </a:cubicBezTo>
                    <a:cubicBezTo>
                      <a:pt x="3534" y="106175"/>
                      <a:pt x="8590" y="87396"/>
                      <a:pt x="14368" y="65005"/>
                    </a:cubicBezTo>
                    <a:cubicBezTo>
                      <a:pt x="20146" y="42614"/>
                      <a:pt x="28091" y="21307"/>
                      <a:pt x="36037" y="0"/>
                    </a:cubicBezTo>
                  </a:path>
                </a:pathLst>
              </a:custGeom>
              <a:noFill/>
              <a:ln w="12700">
                <a:solidFill>
                  <a:schemeClr val="tx1">
                    <a:lumMod val="85000"/>
                    <a:lumOff val="15000"/>
                  </a:schemeClr>
                </a:solidFill>
                <a:tailEnd type="stealth" w="sm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TextBox 61"/>
              <p:cNvSpPr txBox="1"/>
              <p:nvPr/>
            </p:nvSpPr>
            <p:spPr>
              <a:xfrm>
                <a:off x="3352800" y="3911235"/>
                <a:ext cx="185738" cy="34366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1600" i="1" dirty="0" smtClean="0">
                    <a:latin typeface="Symbol" panose="05050102010706020507" pitchFamily="18" charset="2"/>
                  </a:rPr>
                  <a:t>f</a:t>
                </a:r>
                <a:endParaRPr lang="en-US" sz="1600" i="1" dirty="0">
                  <a:latin typeface="Symbol" panose="05050102010706020507" pitchFamily="18" charset="2"/>
                </a:endParaRPr>
              </a:p>
            </p:txBody>
          </p:sp>
        </p:grpSp>
        <p:sp>
          <p:nvSpPr>
            <p:cNvPr id="57" name="Freeform 56"/>
            <p:cNvSpPr/>
            <p:nvPr/>
          </p:nvSpPr>
          <p:spPr>
            <a:xfrm>
              <a:off x="3705956" y="4191000"/>
              <a:ext cx="129444" cy="590550"/>
            </a:xfrm>
            <a:custGeom>
              <a:avLst/>
              <a:gdLst>
                <a:gd name="connsiteX0" fmla="*/ 129444 w 129444"/>
                <a:gd name="connsiteY0" fmla="*/ 0 h 590550"/>
                <a:gd name="connsiteX1" fmla="*/ 59594 w 129444"/>
                <a:gd name="connsiteY1" fmla="*/ 120650 h 590550"/>
                <a:gd name="connsiteX2" fmla="*/ 15144 w 129444"/>
                <a:gd name="connsiteY2" fmla="*/ 260350 h 590550"/>
                <a:gd name="connsiteX3" fmla="*/ 2444 w 129444"/>
                <a:gd name="connsiteY3" fmla="*/ 361950 h 590550"/>
                <a:gd name="connsiteX4" fmla="*/ 2444 w 129444"/>
                <a:gd name="connsiteY4" fmla="*/ 514350 h 590550"/>
                <a:gd name="connsiteX5" fmla="*/ 27844 w 129444"/>
                <a:gd name="connsiteY5" fmla="*/ 590550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9444" h="590550">
                  <a:moveTo>
                    <a:pt x="129444" y="0"/>
                  </a:moveTo>
                  <a:cubicBezTo>
                    <a:pt x="104044" y="38629"/>
                    <a:pt x="78644" y="77258"/>
                    <a:pt x="59594" y="120650"/>
                  </a:cubicBezTo>
                  <a:cubicBezTo>
                    <a:pt x="40544" y="164042"/>
                    <a:pt x="24669" y="220133"/>
                    <a:pt x="15144" y="260350"/>
                  </a:cubicBezTo>
                  <a:cubicBezTo>
                    <a:pt x="5619" y="300567"/>
                    <a:pt x="4561" y="319617"/>
                    <a:pt x="2444" y="361950"/>
                  </a:cubicBezTo>
                  <a:cubicBezTo>
                    <a:pt x="327" y="404283"/>
                    <a:pt x="-1789" y="476250"/>
                    <a:pt x="2444" y="514350"/>
                  </a:cubicBezTo>
                  <a:cubicBezTo>
                    <a:pt x="6677" y="552450"/>
                    <a:pt x="17260" y="571500"/>
                    <a:pt x="27844" y="590550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headEnd type="stealth" w="sm" len="med"/>
              <a:tailEnd type="stealth" w="sm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3524528" y="4343400"/>
              <a:ext cx="133072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600" i="1" dirty="0" smtClean="0">
                  <a:latin typeface="Symbol" panose="05050102010706020507" pitchFamily="18" charset="2"/>
                </a:rPr>
                <a:t>b</a:t>
              </a:r>
              <a:endParaRPr lang="en-US" sz="1600" i="1" dirty="0">
                <a:latin typeface="Symbol" panose="05050102010706020507" pitchFamily="18" charset="2"/>
              </a:endParaRPr>
            </a:p>
          </p:txBody>
        </p:sp>
      </p:grpSp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" y="1219200"/>
            <a:ext cx="1645920" cy="600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" y="1828800"/>
            <a:ext cx="5760720" cy="659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9317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85000" lnSpcReduction="20000"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6FDD43B-1078-4579-86F5-C2C7D9EC6CF5}" type="slidenum">
              <a:rPr lang="en-US" altLang="en-US" b="0" smtClean="0"/>
              <a:pPr eaLnBrk="1" hangingPunct="1"/>
              <a:t>58</a:t>
            </a:fld>
            <a:endParaRPr lang="en-US" altLang="en-US" b="0" smtClean="0"/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990600" y="131802"/>
            <a:ext cx="7315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Example</a:t>
            </a:r>
            <a:endParaRPr lang="en-US" sz="3000" b="1" dirty="0">
              <a:solidFill>
                <a:schemeClr val="tx2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33" name="Rectangle 5"/>
          <p:cNvSpPr>
            <a:spLocks noChangeArrowheads="1"/>
          </p:cNvSpPr>
          <p:nvPr/>
        </p:nvSpPr>
        <p:spPr bwMode="auto">
          <a:xfrm>
            <a:off x="533400" y="1149489"/>
            <a:ext cx="80772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>
              <a:spcAft>
                <a:spcPts val="12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400" b="0" dirty="0" smtClean="0"/>
              <a:t>A flat plate solar collector is placed on a roof in the city of Dubai. The collector is tilted by 30° to the south. For May 21</a:t>
            </a:r>
            <a:r>
              <a:rPr lang="en-US" sz="2400" b="0" baseline="30000" dirty="0" smtClean="0"/>
              <a:t>st</a:t>
            </a:r>
            <a:r>
              <a:rPr lang="en-US" sz="2400" b="0" dirty="0" smtClean="0"/>
              <a:t> at 14:00 (local standard time), calculate the angle of incidence (</a:t>
            </a:r>
            <a:r>
              <a:rPr lang="en-US" sz="2400" b="0" i="1" dirty="0" smtClean="0">
                <a:latin typeface="Symbol" panose="05050102010706020507" pitchFamily="18" charset="2"/>
              </a:rPr>
              <a:t>q </a:t>
            </a:r>
            <a:r>
              <a:rPr lang="en-US" sz="2400" b="0" dirty="0" smtClean="0"/>
              <a:t>).</a:t>
            </a:r>
          </a:p>
        </p:txBody>
      </p:sp>
      <p:pic>
        <p:nvPicPr>
          <p:cNvPr id="3076" name="Picture 4" descr="http://www.solarproductcn.com/products/1-2-1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100" y="2881851"/>
            <a:ext cx="5257800" cy="3976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2495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85000" lnSpcReduction="20000"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6FDD43B-1078-4579-86F5-C2C7D9EC6CF5}" type="slidenum">
              <a:rPr lang="en-US" altLang="en-US" b="0" smtClean="0"/>
              <a:pPr eaLnBrk="1" hangingPunct="1"/>
              <a:t>59</a:t>
            </a:fld>
            <a:endParaRPr lang="en-US" altLang="en-US" b="0" smtClean="0"/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990600" y="131802"/>
            <a:ext cx="7315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Example</a:t>
            </a:r>
            <a:endParaRPr lang="en-US" sz="3000" b="1" dirty="0">
              <a:solidFill>
                <a:schemeClr val="tx2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33" name="Rectangle 5"/>
          <p:cNvSpPr>
            <a:spLocks noChangeArrowheads="1"/>
          </p:cNvSpPr>
          <p:nvPr/>
        </p:nvSpPr>
        <p:spPr bwMode="auto">
          <a:xfrm>
            <a:off x="533400" y="1149489"/>
            <a:ext cx="8229600" cy="6647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Aft>
                <a:spcPts val="1200"/>
              </a:spcAft>
              <a:buClr>
                <a:srgbClr val="C00000"/>
              </a:buClr>
            </a:pPr>
            <a:r>
              <a:rPr lang="en-US" sz="2200" b="0" dirty="0" smtClean="0"/>
              <a:t>A flat plate solar collector is placed on a roof in the city of Dubai. The collector is tilted by 30° to the south. For May 21</a:t>
            </a:r>
            <a:r>
              <a:rPr lang="en-US" sz="2200" b="0" baseline="30000" dirty="0" smtClean="0"/>
              <a:t>st</a:t>
            </a:r>
            <a:r>
              <a:rPr lang="en-US" sz="2200" b="0" dirty="0" smtClean="0"/>
              <a:t> at 14:00 (local standard time), calculate the angle of incidence (</a:t>
            </a:r>
            <a:r>
              <a:rPr lang="en-US" sz="2200" b="0" i="1" dirty="0" smtClean="0">
                <a:latin typeface="Symbol" panose="05050102010706020507" pitchFamily="18" charset="2"/>
              </a:rPr>
              <a:t>q </a:t>
            </a:r>
            <a:r>
              <a:rPr lang="en-US" sz="2200" b="0" dirty="0" smtClean="0"/>
              <a:t>).</a:t>
            </a:r>
          </a:p>
          <a:p>
            <a:pPr>
              <a:spcAft>
                <a:spcPts val="1200"/>
              </a:spcAft>
              <a:buClr>
                <a:srgbClr val="C00000"/>
              </a:buClr>
            </a:pPr>
            <a:endParaRPr lang="en-US" sz="2000" dirty="0" smtClean="0"/>
          </a:p>
          <a:p>
            <a:pPr>
              <a:spcAft>
                <a:spcPts val="1200"/>
              </a:spcAft>
              <a:buClr>
                <a:srgbClr val="C00000"/>
              </a:buClr>
            </a:pPr>
            <a:r>
              <a:rPr lang="en-US" sz="2000" dirty="0" smtClean="0">
                <a:solidFill>
                  <a:srgbClr val="002060"/>
                </a:solidFill>
              </a:rPr>
              <a:t>GIVEN</a:t>
            </a:r>
          </a:p>
          <a:p>
            <a:pPr marL="342900" indent="-342900">
              <a:spcAft>
                <a:spcPts val="12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000" b="0" dirty="0" smtClean="0"/>
              <a:t>For Dubai:</a:t>
            </a:r>
          </a:p>
          <a:p>
            <a:pPr marL="1085850" lvl="1" indent="-342900">
              <a:spcAft>
                <a:spcPts val="0"/>
              </a:spcAft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US" sz="2000" dirty="0" smtClean="0"/>
              <a:t>Latitude (</a:t>
            </a:r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000" dirty="0" smtClean="0"/>
              <a:t>) = 25.2° North</a:t>
            </a:r>
          </a:p>
          <a:p>
            <a:pPr marL="1085850" lvl="1" indent="-342900">
              <a:spcAft>
                <a:spcPts val="0"/>
              </a:spcAft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US" sz="2000" dirty="0" smtClean="0"/>
              <a:t>Longitude (</a:t>
            </a:r>
            <a:r>
              <a:rPr lang="en-US" sz="2000" i="1" dirty="0" smtClean="0"/>
              <a:t>L</a:t>
            </a:r>
            <a:r>
              <a:rPr lang="en-US" sz="2000" i="1" baseline="-25000" dirty="0" smtClean="0"/>
              <a:t>L)</a:t>
            </a:r>
            <a:r>
              <a:rPr lang="en-US" sz="2000" dirty="0" smtClean="0"/>
              <a:t> = 55.3° East</a:t>
            </a:r>
          </a:p>
          <a:p>
            <a:pPr marL="1085850" lvl="1" indent="-342900">
              <a:spcAft>
                <a:spcPts val="1200"/>
              </a:spcAft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US" sz="2000" dirty="0" smtClean="0"/>
              <a:t>Standard Meridian (</a:t>
            </a:r>
            <a:r>
              <a:rPr lang="en-US" sz="2000" i="1" dirty="0" smtClean="0"/>
              <a:t>L</a:t>
            </a:r>
            <a:r>
              <a:rPr lang="en-US" sz="2000" i="1" baseline="-25000" dirty="0" smtClean="0"/>
              <a:t>S</a:t>
            </a:r>
            <a:r>
              <a:rPr lang="en-US" sz="2000" dirty="0" smtClean="0"/>
              <a:t>) = 60°</a:t>
            </a:r>
          </a:p>
          <a:p>
            <a:pPr marL="342900" indent="-342900">
              <a:spcAft>
                <a:spcPts val="12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000" b="0" dirty="0" smtClean="0"/>
              <a:t>For May 21</a:t>
            </a:r>
            <a:r>
              <a:rPr lang="en-US" sz="2000" b="0" baseline="30000" dirty="0" smtClean="0"/>
              <a:t>st</a:t>
            </a:r>
            <a:r>
              <a:rPr lang="en-US" sz="2000" b="0" dirty="0" smtClean="0"/>
              <a:t>:</a:t>
            </a:r>
          </a:p>
          <a:p>
            <a:pPr marL="1085850" lvl="1" indent="-342900">
              <a:spcAft>
                <a:spcPts val="0"/>
              </a:spcAft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US" sz="2000" dirty="0" smtClean="0"/>
              <a:t>EOT = 3.3 min</a:t>
            </a:r>
          </a:p>
          <a:p>
            <a:pPr marL="1085850" lvl="1" indent="-342900">
              <a:spcAft>
                <a:spcPts val="1200"/>
              </a:spcAft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US" sz="2000" i="1" dirty="0" smtClean="0">
                <a:latin typeface="Symbol" panose="05050102010706020507" pitchFamily="18" charset="2"/>
              </a:rPr>
              <a:t>d</a:t>
            </a:r>
            <a:r>
              <a:rPr lang="en-US" sz="2000" dirty="0" smtClean="0"/>
              <a:t> </a:t>
            </a:r>
            <a:r>
              <a:rPr lang="en-US" sz="2000" dirty="0"/>
              <a:t>= </a:t>
            </a:r>
            <a:r>
              <a:rPr lang="en-US" sz="2000" dirty="0" smtClean="0"/>
              <a:t>20°</a:t>
            </a:r>
          </a:p>
          <a:p>
            <a:pPr marL="342900" indent="-342900">
              <a:spcAft>
                <a:spcPts val="12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000" b="0" dirty="0" smtClean="0"/>
              <a:t>Tilt Angle: </a:t>
            </a:r>
            <a:r>
              <a:rPr lang="en-US" sz="2000" i="1" dirty="0" smtClean="0">
                <a:latin typeface="Symbol" panose="05050102010706020507" pitchFamily="18" charset="2"/>
              </a:rPr>
              <a:t>a</a:t>
            </a:r>
            <a:r>
              <a:rPr lang="en-US" sz="2000" dirty="0" smtClean="0"/>
              <a:t> = 30°</a:t>
            </a:r>
          </a:p>
          <a:p>
            <a:pPr marL="342900" indent="-342900">
              <a:spcAft>
                <a:spcPts val="12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000" b="0" dirty="0" smtClean="0"/>
              <a:t>The collector is facing south: surface azimuth angle </a:t>
            </a:r>
            <a:r>
              <a:rPr lang="en-US" sz="2000" i="1" dirty="0">
                <a:latin typeface="Symbol" panose="05050102010706020507" pitchFamily="18" charset="2"/>
              </a:rPr>
              <a:t>y</a:t>
            </a:r>
            <a:r>
              <a:rPr lang="en-US" sz="2000" dirty="0" smtClean="0"/>
              <a:t>  = 180°</a:t>
            </a:r>
          </a:p>
          <a:p>
            <a:pPr marL="342900" indent="-342900">
              <a:spcAft>
                <a:spcPts val="12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endParaRPr lang="en-US" sz="2000" b="0" dirty="0" smtClean="0"/>
          </a:p>
          <a:p>
            <a:pPr>
              <a:spcAft>
                <a:spcPts val="1200"/>
              </a:spcAft>
              <a:buClr>
                <a:srgbClr val="C00000"/>
              </a:buClr>
            </a:pPr>
            <a:endParaRPr lang="en-US" sz="2000" b="0" dirty="0" smtClean="0"/>
          </a:p>
        </p:txBody>
      </p:sp>
    </p:spTree>
    <p:extLst>
      <p:ext uri="{BB962C8B-B14F-4D97-AF65-F5344CB8AC3E}">
        <p14:creationId xmlns:p14="http://schemas.microsoft.com/office/powerpoint/2010/main" val="2928015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85000" lnSpcReduction="20000"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6FDD43B-1078-4579-86F5-C2C7D9EC6CF5}" type="slidenum">
              <a:rPr lang="en-US" altLang="en-US" b="0" smtClean="0"/>
              <a:pPr eaLnBrk="1" hangingPunct="1"/>
              <a:t>6</a:t>
            </a:fld>
            <a:endParaRPr lang="en-US" altLang="en-US" b="0" smtClean="0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820373" y="76200"/>
            <a:ext cx="550325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Radiation from the Sun</a:t>
            </a:r>
            <a:endParaRPr lang="en-US" sz="3200" b="1" dirty="0">
              <a:solidFill>
                <a:schemeClr val="tx2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304800" y="1143000"/>
            <a:ext cx="5452336" cy="5586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eaLnBrk="1" hangingPunct="1"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altLang="en-US" sz="2300" b="0" dirty="0" smtClean="0"/>
              <a:t>The net radiation heat transfer between the sun’s surface (1) and the surface of the sphere containing earth (2) is given by:</a:t>
            </a:r>
          </a:p>
          <a:p>
            <a:pPr marL="342900" indent="-342900" eaLnBrk="1" hangingPunct="1"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endParaRPr lang="en-US" altLang="en-US" sz="2300" b="0" dirty="0"/>
          </a:p>
          <a:p>
            <a:pPr marL="342900" indent="-342900" eaLnBrk="1" hangingPunct="1"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endParaRPr lang="en-US" altLang="en-US" sz="2300" b="0" dirty="0" smtClean="0"/>
          </a:p>
          <a:p>
            <a:pPr marL="342900" indent="-342900" eaLnBrk="1" hangingPunct="1"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altLang="en-US" sz="2300" b="0" i="1" dirty="0" smtClean="0"/>
              <a:t>F</a:t>
            </a:r>
            <a:r>
              <a:rPr lang="en-US" altLang="en-US" sz="2300" b="0" baseline="-25000" dirty="0" smtClean="0"/>
              <a:t>1→2</a:t>
            </a:r>
            <a:r>
              <a:rPr lang="en-US" altLang="en-US" sz="2300" b="0" dirty="0" smtClean="0"/>
              <a:t> = 1</a:t>
            </a:r>
          </a:p>
          <a:p>
            <a:pPr marL="342900" indent="-342900" eaLnBrk="1" hangingPunct="1"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altLang="en-US" sz="2300" b="0" i="1" dirty="0" smtClean="0"/>
              <a:t>A</a:t>
            </a:r>
            <a:r>
              <a:rPr lang="en-US" altLang="en-US" sz="2300" b="0" baseline="-25000" dirty="0" smtClean="0"/>
              <a:t>1</a:t>
            </a:r>
            <a:r>
              <a:rPr lang="en-US" altLang="en-US" sz="2300" b="0" dirty="0" smtClean="0"/>
              <a:t> = 4 </a:t>
            </a:r>
            <a:r>
              <a:rPr lang="en-US" altLang="en-US" sz="2300" b="0" dirty="0" smtClean="0">
                <a:latin typeface="Symbol" panose="05050102010706020507" pitchFamily="18" charset="2"/>
              </a:rPr>
              <a:t>p</a:t>
            </a:r>
            <a:r>
              <a:rPr lang="en-US" altLang="en-US" sz="2300" b="0" dirty="0" smtClean="0"/>
              <a:t> </a:t>
            </a:r>
            <a:r>
              <a:rPr lang="en-US" altLang="en-US" sz="2300" b="0" i="1" dirty="0" smtClean="0"/>
              <a:t>r</a:t>
            </a:r>
            <a:r>
              <a:rPr lang="en-US" altLang="en-US" sz="2300" b="0" baseline="-25000" dirty="0" smtClean="0"/>
              <a:t>1</a:t>
            </a:r>
            <a:r>
              <a:rPr lang="en-US" altLang="en-US" sz="2300" b="0" baseline="30000" dirty="0" smtClean="0"/>
              <a:t>2</a:t>
            </a:r>
            <a:r>
              <a:rPr lang="en-US" altLang="en-US" sz="2300" b="0" dirty="0" smtClean="0"/>
              <a:t>, where </a:t>
            </a:r>
            <a:r>
              <a:rPr lang="en-US" altLang="en-US" sz="2300" b="0" i="1" dirty="0" smtClean="0"/>
              <a:t>r</a:t>
            </a:r>
            <a:r>
              <a:rPr lang="en-US" altLang="en-US" sz="2300" b="0" baseline="-25000" dirty="0" smtClean="0"/>
              <a:t>1</a:t>
            </a:r>
            <a:r>
              <a:rPr lang="en-US" altLang="en-US" sz="2300" b="0" dirty="0" smtClean="0"/>
              <a:t> is the radius of the sun (6.955x10</a:t>
            </a:r>
            <a:r>
              <a:rPr lang="en-US" altLang="en-US" sz="2300" b="0" baseline="30000" dirty="0" smtClean="0"/>
              <a:t>8</a:t>
            </a:r>
            <a:r>
              <a:rPr lang="en-US" altLang="en-US" sz="2300" b="0" dirty="0" smtClean="0"/>
              <a:t> m)</a:t>
            </a:r>
          </a:p>
          <a:p>
            <a:pPr marL="342900" indent="-342900" eaLnBrk="1" hangingPunct="1"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altLang="en-US" sz="2300" b="0" i="1" dirty="0" smtClean="0"/>
              <a:t>T</a:t>
            </a:r>
            <a:r>
              <a:rPr lang="en-US" altLang="en-US" sz="2300" b="0" baseline="-25000" dirty="0" smtClean="0"/>
              <a:t>2</a:t>
            </a:r>
            <a:r>
              <a:rPr lang="en-US" altLang="en-US" sz="2300" b="0" dirty="0" smtClean="0"/>
              <a:t> is negligible</a:t>
            </a:r>
          </a:p>
          <a:p>
            <a:pPr marL="342900" indent="-342900" eaLnBrk="1" hangingPunct="1"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altLang="en-US" sz="2300" b="0" dirty="0" smtClean="0"/>
              <a:t>The total rate of heat transfer leaving the sun’s surface and reaching Surface 2 is: 3.84 x 10</a:t>
            </a:r>
            <a:r>
              <a:rPr lang="en-US" altLang="en-US" sz="2300" b="0" baseline="30000" dirty="0" smtClean="0"/>
              <a:t>26</a:t>
            </a:r>
            <a:r>
              <a:rPr lang="en-US" altLang="en-US" sz="2300" b="0" dirty="0" smtClean="0"/>
              <a:t> W.</a:t>
            </a:r>
          </a:p>
          <a:p>
            <a:pPr marL="342900" indent="-342900" eaLnBrk="1" hangingPunct="1"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endParaRPr lang="en-US" altLang="en-US" sz="2300" b="0" dirty="0" smtClean="0"/>
          </a:p>
        </p:txBody>
      </p:sp>
      <p:pic>
        <p:nvPicPr>
          <p:cNvPr id="10" name="Picture 1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244" r="27384"/>
          <a:stretch/>
        </p:blipFill>
        <p:spPr bwMode="auto">
          <a:xfrm>
            <a:off x="685800" y="2667000"/>
            <a:ext cx="4387851" cy="594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6" name="Group 25"/>
          <p:cNvGrpSpPr>
            <a:grpSpLocks noChangeAspect="1"/>
          </p:cNvGrpSpPr>
          <p:nvPr/>
        </p:nvGrpSpPr>
        <p:grpSpPr>
          <a:xfrm>
            <a:off x="5638800" y="1447800"/>
            <a:ext cx="3453765" cy="3733800"/>
            <a:chOff x="5638800" y="1447800"/>
            <a:chExt cx="3453765" cy="3733800"/>
          </a:xfrm>
        </p:grpSpPr>
        <p:grpSp>
          <p:nvGrpSpPr>
            <p:cNvPr id="21" name="Group 20"/>
            <p:cNvGrpSpPr>
              <a:grpSpLocks noChangeAspect="1"/>
            </p:cNvGrpSpPr>
            <p:nvPr/>
          </p:nvGrpSpPr>
          <p:grpSpPr>
            <a:xfrm>
              <a:off x="5638800" y="1447800"/>
              <a:ext cx="3453765" cy="3733800"/>
              <a:chOff x="5943600" y="1447800"/>
              <a:chExt cx="2819400" cy="3048000"/>
            </a:xfrm>
          </p:grpSpPr>
          <p:sp>
            <p:nvSpPr>
              <p:cNvPr id="2" name="Oval 1"/>
              <p:cNvSpPr>
                <a:spLocks noChangeAspect="1"/>
              </p:cNvSpPr>
              <p:nvPr/>
            </p:nvSpPr>
            <p:spPr>
              <a:xfrm>
                <a:off x="7018827" y="2819400"/>
                <a:ext cx="609600" cy="609600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9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SUN</a:t>
                </a:r>
                <a:endParaRPr lang="en-US" sz="1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" name="Oval 2"/>
              <p:cNvSpPr>
                <a:spLocks noChangeAspect="1"/>
              </p:cNvSpPr>
              <p:nvPr/>
            </p:nvSpPr>
            <p:spPr>
              <a:xfrm>
                <a:off x="5943600" y="1752600"/>
                <a:ext cx="2743200" cy="2743200"/>
              </a:xfrm>
              <a:prstGeom prst="ellipse">
                <a:avLst/>
              </a:prstGeom>
              <a:noFill/>
              <a:ln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Oval 12"/>
              <p:cNvSpPr>
                <a:spLocks noChangeAspect="1"/>
              </p:cNvSpPr>
              <p:nvPr/>
            </p:nvSpPr>
            <p:spPr>
              <a:xfrm>
                <a:off x="7848600" y="1752600"/>
                <a:ext cx="304800" cy="304800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" name="TextBox 3"/>
              <p:cNvSpPr txBox="1"/>
              <p:nvPr/>
            </p:nvSpPr>
            <p:spPr>
              <a:xfrm>
                <a:off x="8153400" y="1447800"/>
                <a:ext cx="609600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900" b="1" dirty="0" smtClean="0"/>
                  <a:t>EARTH</a:t>
                </a:r>
                <a:endParaRPr lang="en-US" sz="1100" b="1" dirty="0"/>
              </a:p>
            </p:txBody>
          </p:sp>
          <p:cxnSp>
            <p:nvCxnSpPr>
              <p:cNvPr id="6" name="Straight Arrow Connector 5"/>
              <p:cNvCxnSpPr>
                <a:endCxn id="13" idx="7"/>
              </p:cNvCxnSpPr>
              <p:nvPr/>
            </p:nvCxnSpPr>
            <p:spPr>
              <a:xfrm flipH="1">
                <a:off x="8108763" y="1678632"/>
                <a:ext cx="197037" cy="118605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Arrow Connector 14"/>
              <p:cNvCxnSpPr>
                <a:stCxn id="2" idx="7"/>
              </p:cNvCxnSpPr>
              <p:nvPr/>
            </p:nvCxnSpPr>
            <p:spPr>
              <a:xfrm flipV="1">
                <a:off x="7539153" y="2590800"/>
                <a:ext cx="309447" cy="317874"/>
              </a:xfrm>
              <a:prstGeom prst="straightConnector1">
                <a:avLst/>
              </a:prstGeom>
              <a:ln>
                <a:solidFill>
                  <a:srgbClr val="FF66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Arrow Connector 16"/>
              <p:cNvCxnSpPr/>
              <p:nvPr/>
            </p:nvCxnSpPr>
            <p:spPr>
              <a:xfrm rot="16200000" flipV="1">
                <a:off x="6772939" y="2590800"/>
                <a:ext cx="309447" cy="317874"/>
              </a:xfrm>
              <a:prstGeom prst="straightConnector1">
                <a:avLst/>
              </a:prstGeom>
              <a:ln>
                <a:solidFill>
                  <a:srgbClr val="FF66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Arrow Connector 17"/>
              <p:cNvCxnSpPr/>
              <p:nvPr/>
            </p:nvCxnSpPr>
            <p:spPr>
              <a:xfrm>
                <a:off x="7539153" y="3339726"/>
                <a:ext cx="309447" cy="317874"/>
              </a:xfrm>
              <a:prstGeom prst="straightConnector1">
                <a:avLst/>
              </a:prstGeom>
              <a:ln>
                <a:solidFill>
                  <a:srgbClr val="FF66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Arrow Connector 18"/>
              <p:cNvCxnSpPr/>
              <p:nvPr/>
            </p:nvCxnSpPr>
            <p:spPr>
              <a:xfrm flipH="1">
                <a:off x="6777153" y="3352800"/>
                <a:ext cx="309447" cy="317874"/>
              </a:xfrm>
              <a:prstGeom prst="straightConnector1">
                <a:avLst/>
              </a:prstGeom>
              <a:ln>
                <a:solidFill>
                  <a:srgbClr val="FF66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Arrow Connector 19"/>
              <p:cNvCxnSpPr>
                <a:stCxn id="2" idx="0"/>
              </p:cNvCxnSpPr>
              <p:nvPr/>
            </p:nvCxnSpPr>
            <p:spPr>
              <a:xfrm flipV="1">
                <a:off x="7323627" y="2362200"/>
                <a:ext cx="0" cy="457200"/>
              </a:xfrm>
              <a:prstGeom prst="straightConnector1">
                <a:avLst/>
              </a:prstGeom>
              <a:ln>
                <a:solidFill>
                  <a:srgbClr val="FF66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Arrow Connector 21"/>
              <p:cNvCxnSpPr/>
              <p:nvPr/>
            </p:nvCxnSpPr>
            <p:spPr>
              <a:xfrm>
                <a:off x="7315200" y="3429000"/>
                <a:ext cx="0" cy="457200"/>
              </a:xfrm>
              <a:prstGeom prst="straightConnector1">
                <a:avLst/>
              </a:prstGeom>
              <a:ln>
                <a:solidFill>
                  <a:srgbClr val="FF66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Arrow Connector 22"/>
              <p:cNvCxnSpPr/>
              <p:nvPr/>
            </p:nvCxnSpPr>
            <p:spPr>
              <a:xfrm rot="5400000">
                <a:off x="6781800" y="2895600"/>
                <a:ext cx="0" cy="457200"/>
              </a:xfrm>
              <a:prstGeom prst="straightConnector1">
                <a:avLst/>
              </a:prstGeom>
              <a:ln>
                <a:solidFill>
                  <a:srgbClr val="FF66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Arrow Connector 23"/>
              <p:cNvCxnSpPr/>
              <p:nvPr/>
            </p:nvCxnSpPr>
            <p:spPr>
              <a:xfrm rot="16200000" flipH="1">
                <a:off x="7848600" y="2895600"/>
                <a:ext cx="0" cy="457200"/>
              </a:xfrm>
              <a:prstGeom prst="straightConnector1">
                <a:avLst/>
              </a:prstGeom>
              <a:ln>
                <a:solidFill>
                  <a:srgbClr val="FF66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5" name="Oval 24"/>
            <p:cNvSpPr>
              <a:spLocks noChangeAspect="1"/>
            </p:cNvSpPr>
            <p:nvPr/>
          </p:nvSpPr>
          <p:spPr>
            <a:xfrm>
              <a:off x="7239000" y="3581400"/>
              <a:ext cx="182880" cy="182880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en-US" sz="10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Oval 26"/>
            <p:cNvSpPr>
              <a:spLocks noChangeAspect="1"/>
            </p:cNvSpPr>
            <p:nvPr/>
          </p:nvSpPr>
          <p:spPr>
            <a:xfrm>
              <a:off x="7246007" y="1730569"/>
              <a:ext cx="182880" cy="182880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en-US" sz="10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50240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85000" lnSpcReduction="20000"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6FDD43B-1078-4579-86F5-C2C7D9EC6CF5}" type="slidenum">
              <a:rPr lang="en-US" altLang="en-US" b="0" smtClean="0"/>
              <a:pPr eaLnBrk="1" hangingPunct="1"/>
              <a:t>60</a:t>
            </a:fld>
            <a:endParaRPr lang="en-US" altLang="en-US" b="0" smtClean="0"/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990600" y="131802"/>
            <a:ext cx="7315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Sun Chart</a:t>
            </a:r>
            <a:endParaRPr lang="en-US" sz="3000" b="1" dirty="0">
              <a:solidFill>
                <a:schemeClr val="tx2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33" name="Rectangle 5"/>
          <p:cNvSpPr>
            <a:spLocks noChangeArrowheads="1"/>
          </p:cNvSpPr>
          <p:nvPr/>
        </p:nvSpPr>
        <p:spPr bwMode="auto">
          <a:xfrm>
            <a:off x="533400" y="990600"/>
            <a:ext cx="82296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Aft>
                <a:spcPts val="1200"/>
              </a:spcAft>
              <a:buClr>
                <a:srgbClr val="C00000"/>
              </a:buClr>
            </a:pPr>
            <a:r>
              <a:rPr lang="en-US" sz="2200" b="0" dirty="0" smtClean="0"/>
              <a:t>The Sun Chart shows the changes in of the solar elevation and azimuth angles for representatives days of the year.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2"/>
          <a:stretch/>
        </p:blipFill>
        <p:spPr bwMode="auto">
          <a:xfrm>
            <a:off x="1338507" y="1760041"/>
            <a:ext cx="6466987" cy="4716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812253" y="6440269"/>
            <a:ext cx="55194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solardat.uoregon.edu/SunChartProgram.html</a:t>
            </a:r>
            <a:endParaRPr lang="en-US" dirty="0" smtClean="0"/>
          </a:p>
          <a:p>
            <a:pPr algn="ctr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12849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85000" lnSpcReduction="20000"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6FDD43B-1078-4579-86F5-C2C7D9EC6CF5}" type="slidenum">
              <a:rPr lang="en-US" altLang="en-US" b="0" smtClean="0"/>
              <a:pPr eaLnBrk="1" hangingPunct="1"/>
              <a:t>61</a:t>
            </a:fld>
            <a:endParaRPr lang="en-US" altLang="en-US" b="0" smtClean="0"/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990600" y="131802"/>
            <a:ext cx="7315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Sun Path</a:t>
            </a:r>
            <a:endParaRPr lang="en-US" sz="3000" b="1" dirty="0">
              <a:solidFill>
                <a:schemeClr val="tx2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33" name="Rectangle 5"/>
          <p:cNvSpPr>
            <a:spLocks noChangeArrowheads="1"/>
          </p:cNvSpPr>
          <p:nvPr/>
        </p:nvSpPr>
        <p:spPr bwMode="auto">
          <a:xfrm>
            <a:off x="533400" y="1135559"/>
            <a:ext cx="82296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>
              <a:spcAft>
                <a:spcPts val="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200" b="0" dirty="0" smtClean="0"/>
              <a:t>A sun chart can be viewed in three-dimensions.</a:t>
            </a:r>
          </a:p>
          <a:p>
            <a:pPr marL="342900" indent="-342900">
              <a:spcAft>
                <a:spcPts val="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200" b="0" dirty="0" smtClean="0"/>
              <a:t>The result is usually referred to as the Sun Path.</a:t>
            </a:r>
          </a:p>
        </p:txBody>
      </p:sp>
      <p:pic>
        <p:nvPicPr>
          <p:cNvPr id="2050" name="Picture 2" descr="http://2.bp.blogspot.com/-XiIsqs1neMU/T7SOvpsFRWI/AAAAAAAAAR4/oUOXMoWj7vk/s1600/sun_paths+bes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5857" y="1981200"/>
            <a:ext cx="6732287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0724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85000" lnSpcReduction="20000"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6FDD43B-1078-4579-86F5-C2C7D9EC6CF5}" type="slidenum">
              <a:rPr lang="en-US" altLang="en-US" b="0" smtClean="0"/>
              <a:pPr eaLnBrk="1" hangingPunct="1"/>
              <a:t>62</a:t>
            </a:fld>
            <a:endParaRPr lang="en-US" altLang="en-US" b="0" smtClean="0"/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990600" y="131802"/>
            <a:ext cx="7315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Experiment</a:t>
            </a:r>
            <a:endParaRPr lang="en-US" sz="3000" b="1" dirty="0">
              <a:solidFill>
                <a:schemeClr val="tx2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33" name="Rectangle 5"/>
          <p:cNvSpPr>
            <a:spLocks noChangeArrowheads="1"/>
          </p:cNvSpPr>
          <p:nvPr/>
        </p:nvSpPr>
        <p:spPr bwMode="auto">
          <a:xfrm>
            <a:off x="533400" y="1149489"/>
            <a:ext cx="822960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>
              <a:spcAft>
                <a:spcPts val="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200" b="0" dirty="0" smtClean="0"/>
              <a:t>The solar elevation and azimuth angles will be measured on March 2</a:t>
            </a:r>
            <a:r>
              <a:rPr lang="en-US" sz="2200" b="0" baseline="30000" dirty="0" smtClean="0"/>
              <a:t>nd</a:t>
            </a:r>
            <a:r>
              <a:rPr lang="en-US" sz="2200" b="0" dirty="0" smtClean="0"/>
              <a:t> at 9:45am on the roof of the ME Department.</a:t>
            </a:r>
          </a:p>
          <a:p>
            <a:pPr marL="342900" indent="-342900">
              <a:spcAft>
                <a:spcPts val="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200" b="0" dirty="0" smtClean="0"/>
              <a:t>The elevation angle can be measured by measuring the length of the shade of an object.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571500" y="2743200"/>
            <a:ext cx="7429500" cy="3505200"/>
            <a:chOff x="571500" y="2743200"/>
            <a:chExt cx="7429500" cy="3505200"/>
          </a:xfrm>
        </p:grpSpPr>
        <p:sp>
          <p:nvSpPr>
            <p:cNvPr id="2" name="Rectangle 1"/>
            <p:cNvSpPr/>
            <p:nvPr/>
          </p:nvSpPr>
          <p:spPr>
            <a:xfrm>
              <a:off x="990600" y="6019800"/>
              <a:ext cx="7010400" cy="228600"/>
            </a:xfrm>
            <a:prstGeom prst="rect">
              <a:avLst/>
            </a:prstGeom>
            <a:blipFill>
              <a:blip r:embed="rId3"/>
              <a:tile tx="0" ty="0" sx="100000" sy="100000" flip="none" algn="tl"/>
            </a:blip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" name="Straight Connector 3"/>
            <p:cNvCxnSpPr/>
            <p:nvPr/>
          </p:nvCxnSpPr>
          <p:spPr>
            <a:xfrm flipV="1">
              <a:off x="4343400" y="4648200"/>
              <a:ext cx="0" cy="1371600"/>
            </a:xfrm>
            <a:prstGeom prst="line">
              <a:avLst/>
            </a:prstGeom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Oval 4"/>
            <p:cNvSpPr>
              <a:spLocks noChangeAspect="1"/>
            </p:cNvSpPr>
            <p:nvPr/>
          </p:nvSpPr>
          <p:spPr>
            <a:xfrm>
              <a:off x="571500" y="2743200"/>
              <a:ext cx="714375" cy="685800"/>
            </a:xfrm>
            <a:prstGeom prst="ellipse">
              <a:avLst/>
            </a:prstGeom>
            <a:solidFill>
              <a:srgbClr val="FFC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Arrow Connector 6"/>
            <p:cNvCxnSpPr/>
            <p:nvPr/>
          </p:nvCxnSpPr>
          <p:spPr>
            <a:xfrm>
              <a:off x="1285875" y="3276600"/>
              <a:ext cx="6181725" cy="2743200"/>
            </a:xfrm>
            <a:prstGeom prst="straightConnector1">
              <a:avLst/>
            </a:prstGeom>
            <a:ln w="25400">
              <a:solidFill>
                <a:srgbClr val="FF0000"/>
              </a:solidFill>
              <a:prstDash val="dash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4038600" y="5117068"/>
              <a:ext cx="457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i="1" dirty="0" smtClean="0"/>
                <a:t>L</a:t>
              </a:r>
              <a:endParaRPr lang="en-US" b="1" i="1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029200" y="5562600"/>
              <a:ext cx="914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i="1" dirty="0" err="1" smtClean="0"/>
                <a:t>L</a:t>
              </a:r>
              <a:r>
                <a:rPr lang="en-US" b="1" i="1" baseline="-25000" dirty="0" err="1" smtClean="0"/>
                <a:t>shadow</a:t>
              </a:r>
              <a:endParaRPr lang="en-US" b="1" i="1" baseline="-25000" dirty="0"/>
            </a:p>
          </p:txBody>
        </p:sp>
        <p:cxnSp>
          <p:nvCxnSpPr>
            <p:cNvPr id="14" name="Straight Connector 13"/>
            <p:cNvCxnSpPr/>
            <p:nvPr/>
          </p:nvCxnSpPr>
          <p:spPr>
            <a:xfrm>
              <a:off x="4343400" y="6019800"/>
              <a:ext cx="3124200" cy="0"/>
            </a:xfrm>
            <a:prstGeom prst="line">
              <a:avLst/>
            </a:prstGeom>
            <a:ln w="508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Arc 15"/>
            <p:cNvSpPr/>
            <p:nvPr/>
          </p:nvSpPr>
          <p:spPr>
            <a:xfrm rot="601517" flipH="1">
              <a:off x="6834860" y="5760462"/>
              <a:ext cx="76200" cy="272534"/>
            </a:xfrm>
            <a:prstGeom prst="arc">
              <a:avLst>
                <a:gd name="adj1" fmla="val 16200000"/>
                <a:gd name="adj2" fmla="val 4634436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553200" y="5638800"/>
              <a:ext cx="304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i="1" dirty="0" smtClean="0">
                  <a:solidFill>
                    <a:srgbClr val="0070C0"/>
                  </a:solidFill>
                  <a:latin typeface="Symbol" panose="05050102010706020507" pitchFamily="18" charset="2"/>
                </a:rPr>
                <a:t>b</a:t>
              </a:r>
              <a:endParaRPr lang="en-US" b="1" i="1" baseline="-25000" dirty="0">
                <a:solidFill>
                  <a:srgbClr val="0070C0"/>
                </a:solidFill>
                <a:latin typeface="Symbol" panose="05050102010706020507" pitchFamily="18" charset="2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6002583" y="3086100"/>
                <a:ext cx="2726837" cy="9717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>
                              <a:latin typeface="Cambria Math"/>
                              <a:ea typeface="Cambria Math"/>
                            </a:rPr>
                            <m:t>tan</m:t>
                          </m:r>
                        </m:fName>
                        <m:e>
                          <m:r>
                            <a:rPr lang="en-US" sz="2800" i="1">
                              <a:latin typeface="Cambria Math"/>
                              <a:ea typeface="Cambria Math"/>
                            </a:rPr>
                            <m:t>𝛽</m:t>
                          </m:r>
                        </m:e>
                      </m:func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/>
                              <a:ea typeface="Cambria Math"/>
                            </a:rPr>
                            <m:t>𝐿</m:t>
                          </m:r>
                        </m:num>
                        <m:den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/>
                                  <a:ea typeface="Cambria Math"/>
                                </a:rPr>
                                <m:t>𝐿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800">
                                  <a:latin typeface="Cambria Math"/>
                                  <a:ea typeface="Cambria Math"/>
                                </a:rPr>
                                <m:t>shadow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2583" y="3086100"/>
                <a:ext cx="2726837" cy="971741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18534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85000" lnSpcReduction="20000"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6FDD43B-1078-4579-86F5-C2C7D9EC6CF5}" type="slidenum">
              <a:rPr lang="en-US" altLang="en-US" b="0" smtClean="0"/>
              <a:pPr eaLnBrk="1" hangingPunct="1"/>
              <a:t>63</a:t>
            </a:fld>
            <a:endParaRPr lang="en-US" altLang="en-US" b="0" smtClean="0"/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990600" y="131802"/>
            <a:ext cx="7315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Experiment</a:t>
            </a:r>
            <a:endParaRPr lang="en-US" sz="3000" b="1" dirty="0">
              <a:solidFill>
                <a:schemeClr val="tx2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33" name="Rectangle 5"/>
          <p:cNvSpPr>
            <a:spLocks noChangeArrowheads="1"/>
          </p:cNvSpPr>
          <p:nvPr/>
        </p:nvSpPr>
        <p:spPr bwMode="auto">
          <a:xfrm>
            <a:off x="533400" y="1149489"/>
            <a:ext cx="82296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>
              <a:spcAft>
                <a:spcPts val="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200" b="0" dirty="0" smtClean="0"/>
              <a:t>The solar azimuth angle (</a:t>
            </a:r>
            <a:r>
              <a:rPr lang="en-US" sz="2000" b="0" i="1" dirty="0" smtClean="0">
                <a:latin typeface="Symbol" panose="05050102010706020507" pitchFamily="18" charset="2"/>
              </a:rPr>
              <a:t>f</a:t>
            </a:r>
            <a:r>
              <a:rPr lang="en-US" sz="2200" b="0" dirty="0" smtClean="0"/>
              <a:t> ) can be measured by a protractor</a:t>
            </a:r>
          </a:p>
        </p:txBody>
      </p:sp>
      <p:grpSp>
        <p:nvGrpSpPr>
          <p:cNvPr id="23" name="Group 22"/>
          <p:cNvGrpSpPr>
            <a:grpSpLocks noChangeAspect="1"/>
          </p:cNvGrpSpPr>
          <p:nvPr/>
        </p:nvGrpSpPr>
        <p:grpSpPr>
          <a:xfrm>
            <a:off x="2400300" y="1828800"/>
            <a:ext cx="5248275" cy="4876800"/>
            <a:chOff x="2400300" y="1828800"/>
            <a:chExt cx="5248275" cy="4876800"/>
          </a:xfrm>
        </p:grpSpPr>
        <p:sp>
          <p:nvSpPr>
            <p:cNvPr id="3" name="Rectangle 2"/>
            <p:cNvSpPr/>
            <p:nvPr/>
          </p:nvSpPr>
          <p:spPr>
            <a:xfrm>
              <a:off x="2400300" y="2514600"/>
              <a:ext cx="4343400" cy="3962400"/>
            </a:xfrm>
            <a:prstGeom prst="rect">
              <a:avLst/>
            </a:prstGeom>
            <a:blipFill>
              <a:blip r:embed="rId3"/>
              <a:tile tx="0" ty="0" sx="100000" sy="100000" flip="none" algn="tl"/>
            </a:blip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Connector 6"/>
            <p:cNvCxnSpPr/>
            <p:nvPr/>
          </p:nvCxnSpPr>
          <p:spPr>
            <a:xfrm flipV="1">
              <a:off x="4495800" y="3740345"/>
              <a:ext cx="152400" cy="152400"/>
            </a:xfrm>
            <a:prstGeom prst="line">
              <a:avLst/>
            </a:prstGeom>
            <a:ln w="635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 flipV="1">
              <a:off x="3411236" y="2662325"/>
              <a:ext cx="1143000" cy="1143000"/>
            </a:xfrm>
            <a:prstGeom prst="line">
              <a:avLst/>
            </a:prstGeom>
            <a:ln w="1905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6934200" y="6019800"/>
              <a:ext cx="714375" cy="685800"/>
            </a:xfrm>
            <a:prstGeom prst="ellipse">
              <a:avLst/>
            </a:prstGeom>
            <a:solidFill>
              <a:srgbClr val="FFC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" name="Straight Arrow Connector 14"/>
            <p:cNvCxnSpPr>
              <a:stCxn id="14" idx="1"/>
            </p:cNvCxnSpPr>
            <p:nvPr/>
          </p:nvCxnSpPr>
          <p:spPr>
            <a:xfrm flipH="1" flipV="1">
              <a:off x="4648200" y="3892745"/>
              <a:ext cx="2390618" cy="2227488"/>
            </a:xfrm>
            <a:prstGeom prst="straightConnector1">
              <a:avLst/>
            </a:prstGeom>
            <a:ln w="25400">
              <a:solidFill>
                <a:srgbClr val="FF0000"/>
              </a:solidFill>
              <a:prstDash val="dash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 flipV="1">
              <a:off x="4572000" y="1981200"/>
              <a:ext cx="0" cy="16002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4648200" y="1828800"/>
              <a:ext cx="457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i="1" dirty="0" smtClean="0"/>
                <a:t>N</a:t>
              </a:r>
              <a:endParaRPr lang="en-US" b="1" i="1" dirty="0"/>
            </a:p>
          </p:txBody>
        </p:sp>
        <p:sp>
          <p:nvSpPr>
            <p:cNvPr id="20" name="Arc 19"/>
            <p:cNvSpPr/>
            <p:nvPr/>
          </p:nvSpPr>
          <p:spPr>
            <a:xfrm>
              <a:off x="4114800" y="3310025"/>
              <a:ext cx="914400" cy="957175"/>
            </a:xfrm>
            <a:prstGeom prst="arc">
              <a:avLst>
                <a:gd name="adj1" fmla="val 16200000"/>
                <a:gd name="adj2" fmla="val 2668288"/>
              </a:avLst>
            </a:prstGeom>
            <a:ln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4876800" y="3276600"/>
              <a:ext cx="30489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i="1" dirty="0">
                  <a:latin typeface="Symbol" panose="05050102010706020507" pitchFamily="18" charset="2"/>
                </a:rPr>
                <a:t>f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230543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85000" lnSpcReduction="20000"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6FDD43B-1078-4579-86F5-C2C7D9EC6CF5}" type="slidenum">
              <a:rPr lang="en-US" altLang="en-US" b="0" smtClean="0"/>
              <a:pPr eaLnBrk="1" hangingPunct="1"/>
              <a:t>64</a:t>
            </a:fld>
            <a:endParaRPr lang="en-US" altLang="en-US" b="0" smtClean="0"/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990600" y="131802"/>
            <a:ext cx="7315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Experiment</a:t>
            </a:r>
            <a:endParaRPr lang="en-US" sz="3000" b="1" dirty="0">
              <a:solidFill>
                <a:schemeClr val="tx2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33" name="Rectangle 5"/>
          <p:cNvSpPr>
            <a:spLocks noChangeArrowheads="1"/>
          </p:cNvSpPr>
          <p:nvPr/>
        </p:nvSpPr>
        <p:spPr bwMode="auto">
          <a:xfrm>
            <a:off x="533400" y="990600"/>
            <a:ext cx="82296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>
              <a:spcAft>
                <a:spcPts val="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200" b="0" dirty="0" smtClean="0"/>
              <a:t>At 9:45am on March 2</a:t>
            </a:r>
            <a:r>
              <a:rPr lang="en-US" sz="2200" b="0" baseline="30000" dirty="0" smtClean="0"/>
              <a:t>nd</a:t>
            </a:r>
            <a:r>
              <a:rPr lang="en-US" sz="2200" b="0" dirty="0" smtClean="0"/>
              <a:t> , the following can be shown:</a:t>
            </a:r>
          </a:p>
          <a:p>
            <a:pPr marL="342900" indent="-342900">
              <a:spcAft>
                <a:spcPts val="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endParaRPr lang="en-US" sz="2200" b="0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990600" y="1929348"/>
            <a:ext cx="8534400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rgbClr val="C00000"/>
              </a:buClr>
            </a:pPr>
            <a:r>
              <a:rPr lang="en-US" sz="2000" b="0" dirty="0" smtClean="0"/>
              <a:t>LST = 9:45 – (46.7 – 45) x (-4) – 12.19</a:t>
            </a:r>
          </a:p>
          <a:p>
            <a:pPr>
              <a:buClr>
                <a:srgbClr val="C00000"/>
              </a:buClr>
            </a:pPr>
            <a:r>
              <a:rPr lang="en-US" sz="2000" b="0" dirty="0"/>
              <a:t>→ </a:t>
            </a:r>
            <a:r>
              <a:rPr lang="en-US" sz="2000" b="0" dirty="0" smtClean="0"/>
              <a:t> LST = 9:39.6 am (or 9.66)</a:t>
            </a:r>
          </a:p>
          <a:p>
            <a:pPr>
              <a:buClr>
                <a:srgbClr val="C00000"/>
              </a:buClr>
            </a:pPr>
            <a:endParaRPr lang="en-US" sz="2000" b="0" dirty="0" smtClean="0"/>
          </a:p>
          <a:p>
            <a:pPr>
              <a:buClr>
                <a:srgbClr val="C00000"/>
              </a:buClr>
            </a:pPr>
            <a:r>
              <a:rPr lang="en-US" altLang="en-US" sz="2000" b="0" i="1" dirty="0"/>
              <a:t>h</a:t>
            </a:r>
            <a:r>
              <a:rPr lang="en-US" altLang="en-US" sz="2000" b="0" dirty="0"/>
              <a:t> = (LST – 12:00) x 15°/hour</a:t>
            </a:r>
          </a:p>
          <a:p>
            <a:pPr>
              <a:buClr>
                <a:srgbClr val="C00000"/>
              </a:buClr>
            </a:pPr>
            <a:r>
              <a:rPr lang="en-US" sz="2000" b="0" dirty="0" smtClean="0"/>
              <a:t>→ </a:t>
            </a:r>
            <a:r>
              <a:rPr lang="en-US" sz="2000" i="1" dirty="0" smtClean="0"/>
              <a:t>h</a:t>
            </a:r>
            <a:r>
              <a:rPr lang="en-US" sz="2000" dirty="0" smtClean="0"/>
              <a:t> = -35.1°</a:t>
            </a:r>
          </a:p>
          <a:p>
            <a:pPr>
              <a:buClr>
                <a:srgbClr val="C00000"/>
              </a:buClr>
            </a:pPr>
            <a:endParaRPr lang="en-US" sz="2000" b="0" dirty="0" smtClean="0"/>
          </a:p>
          <a:p>
            <a:pPr>
              <a:buClr>
                <a:srgbClr val="C00000"/>
              </a:buClr>
            </a:pPr>
            <a:r>
              <a:rPr lang="en-US" sz="2000" b="0" dirty="0" smtClean="0"/>
              <a:t>Latitude of Riyadh: </a:t>
            </a:r>
            <a:r>
              <a:rPr lang="en-US" sz="2000" b="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000" b="0" dirty="0" smtClean="0"/>
              <a:t> = </a:t>
            </a:r>
            <a:r>
              <a:rPr lang="en-US" sz="2000" dirty="0" smtClean="0"/>
              <a:t>24.7°</a:t>
            </a:r>
          </a:p>
          <a:p>
            <a:pPr>
              <a:buClr>
                <a:srgbClr val="C00000"/>
              </a:buClr>
            </a:pPr>
            <a:r>
              <a:rPr lang="en-US" sz="2000" b="0" dirty="0" smtClean="0"/>
              <a:t>Declination angle on February 21</a:t>
            </a:r>
            <a:r>
              <a:rPr lang="en-US" sz="2000" b="0" baseline="30000" dirty="0" smtClean="0"/>
              <a:t>st</a:t>
            </a:r>
            <a:r>
              <a:rPr lang="en-US" sz="2000" b="0" dirty="0" smtClean="0"/>
              <a:t>: </a:t>
            </a:r>
            <a:r>
              <a:rPr lang="en-US" sz="2000" b="0" i="1" dirty="0" smtClean="0">
                <a:latin typeface="Symbol" panose="05050102010706020507" pitchFamily="18" charset="2"/>
              </a:rPr>
              <a:t>d</a:t>
            </a:r>
            <a:r>
              <a:rPr lang="en-US" sz="2000" b="0" dirty="0" smtClean="0"/>
              <a:t> = </a:t>
            </a:r>
            <a:r>
              <a:rPr lang="en-US" sz="2000" dirty="0" smtClean="0"/>
              <a:t>-7.21°</a:t>
            </a:r>
          </a:p>
          <a:p>
            <a:pPr>
              <a:buClr>
                <a:srgbClr val="C00000"/>
              </a:buClr>
            </a:pPr>
            <a:endParaRPr lang="en-US" sz="2000" b="0" dirty="0" smtClean="0"/>
          </a:p>
          <a:p>
            <a:pPr>
              <a:buClr>
                <a:srgbClr val="C00000"/>
              </a:buClr>
            </a:pPr>
            <a:endParaRPr lang="en-US" sz="2000" b="0" dirty="0"/>
          </a:p>
          <a:p>
            <a:pPr>
              <a:buClr>
                <a:srgbClr val="C00000"/>
              </a:buClr>
            </a:pPr>
            <a:r>
              <a:rPr lang="en-US" sz="2000" b="0" dirty="0" smtClean="0"/>
              <a:t>→ </a:t>
            </a:r>
            <a:r>
              <a:rPr lang="en-US" sz="2000" i="1" dirty="0" smtClean="0">
                <a:solidFill>
                  <a:srgbClr val="C00000"/>
                </a:solidFill>
                <a:latin typeface="Symbol" panose="05050102010706020507" pitchFamily="18" charset="2"/>
              </a:rPr>
              <a:t>b</a:t>
            </a:r>
            <a:r>
              <a:rPr lang="en-US" sz="2000" dirty="0" smtClean="0">
                <a:solidFill>
                  <a:srgbClr val="C00000"/>
                </a:solidFill>
              </a:rPr>
              <a:t> = 43.2°</a:t>
            </a:r>
          </a:p>
          <a:p>
            <a:pPr>
              <a:buClr>
                <a:srgbClr val="C00000"/>
              </a:buClr>
            </a:pPr>
            <a:endParaRPr lang="en-US" sz="2000" b="0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120" y="1447802"/>
            <a:ext cx="6675120" cy="437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360" y="4449693"/>
            <a:ext cx="4663440" cy="53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5501818"/>
            <a:ext cx="5120640" cy="981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6172200" y="5807798"/>
            <a:ext cx="15327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rgbClr val="C00000"/>
              </a:buClr>
            </a:pPr>
            <a:r>
              <a:rPr lang="en-US" dirty="0"/>
              <a:t>→ </a:t>
            </a:r>
            <a:r>
              <a:rPr lang="en-US" b="1" i="1" dirty="0" smtClean="0">
                <a:solidFill>
                  <a:srgbClr val="C00000"/>
                </a:solidFill>
                <a:latin typeface="Symbol" panose="05050102010706020507" pitchFamily="18" charset="2"/>
              </a:rPr>
              <a:t>f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>
                <a:solidFill>
                  <a:srgbClr val="C00000"/>
                </a:solidFill>
              </a:rPr>
              <a:t>= </a:t>
            </a:r>
            <a:r>
              <a:rPr lang="en-US" b="1" dirty="0" smtClean="0">
                <a:solidFill>
                  <a:srgbClr val="C00000"/>
                </a:solidFill>
              </a:rPr>
              <a:t>128.5°</a:t>
            </a:r>
            <a:endParaRPr 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3817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85000" lnSpcReduction="20000"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6FDD43B-1078-4579-86F5-C2C7D9EC6CF5}" type="slidenum">
              <a:rPr lang="en-US" altLang="en-US" b="0" smtClean="0"/>
              <a:pPr eaLnBrk="1" hangingPunct="1"/>
              <a:t>65</a:t>
            </a:fld>
            <a:endParaRPr lang="en-US" altLang="en-US" b="0" smtClean="0"/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990600" y="131802"/>
            <a:ext cx="7315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Experiment</a:t>
            </a:r>
            <a:endParaRPr lang="en-US" sz="3000" b="1" dirty="0">
              <a:solidFill>
                <a:schemeClr val="tx2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33" name="Rectangle 5"/>
          <p:cNvSpPr>
            <a:spLocks noChangeArrowheads="1"/>
          </p:cNvSpPr>
          <p:nvPr/>
        </p:nvSpPr>
        <p:spPr bwMode="auto">
          <a:xfrm>
            <a:off x="533400" y="1149489"/>
            <a:ext cx="8229600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>
              <a:spcAft>
                <a:spcPts val="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200" b="0" dirty="0" smtClean="0"/>
              <a:t>We will use a ruler that has a length </a:t>
            </a:r>
            <a:r>
              <a:rPr lang="en-US" sz="2200" b="0" i="1" dirty="0" smtClean="0"/>
              <a:t>L</a:t>
            </a:r>
            <a:r>
              <a:rPr lang="en-US" sz="2200" b="0" dirty="0" smtClean="0"/>
              <a:t> = 1.05 m long.</a:t>
            </a:r>
          </a:p>
          <a:p>
            <a:pPr marL="342900" indent="-342900">
              <a:spcAft>
                <a:spcPts val="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endParaRPr lang="en-US" sz="2200" b="0" dirty="0" smtClean="0"/>
          </a:p>
          <a:p>
            <a:pPr marL="342900" indent="-342900">
              <a:spcAft>
                <a:spcPts val="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endParaRPr lang="en-US" sz="2200" b="0" dirty="0" smtClean="0"/>
          </a:p>
          <a:p>
            <a:pPr marL="342900" indent="-342900">
              <a:spcAft>
                <a:spcPts val="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endParaRPr lang="en-US" sz="2200" b="0" dirty="0"/>
          </a:p>
          <a:p>
            <a:pPr marL="342900" indent="-342900">
              <a:spcAft>
                <a:spcPts val="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endParaRPr lang="en-US" sz="2200" b="0" dirty="0" smtClean="0"/>
          </a:p>
          <a:p>
            <a:pPr marL="342900" indent="-342900">
              <a:spcAft>
                <a:spcPts val="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200" b="0" dirty="0" smtClean="0"/>
              <a:t>The length of the shadow should be </a:t>
            </a:r>
            <a:r>
              <a:rPr lang="en-US" sz="2200" b="0" i="1" dirty="0" err="1" smtClean="0"/>
              <a:t>L</a:t>
            </a:r>
            <a:r>
              <a:rPr lang="en-US" sz="2200" b="0" baseline="-25000" dirty="0" err="1" smtClean="0"/>
              <a:t>shadow</a:t>
            </a:r>
            <a:r>
              <a:rPr lang="en-US" sz="2200" b="0" dirty="0" smtClean="0"/>
              <a:t> = 1.12 m.</a:t>
            </a: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>
          <a:xfrm>
            <a:off x="1394740" y="3581400"/>
            <a:ext cx="6301460" cy="2972997"/>
            <a:chOff x="571500" y="2743200"/>
            <a:chExt cx="7429500" cy="3505200"/>
          </a:xfrm>
        </p:grpSpPr>
        <p:sp>
          <p:nvSpPr>
            <p:cNvPr id="7" name="Rectangle 6"/>
            <p:cNvSpPr/>
            <p:nvPr/>
          </p:nvSpPr>
          <p:spPr>
            <a:xfrm>
              <a:off x="990600" y="6019800"/>
              <a:ext cx="7010400" cy="228600"/>
            </a:xfrm>
            <a:prstGeom prst="rect">
              <a:avLst/>
            </a:prstGeom>
            <a:blipFill>
              <a:blip r:embed="rId3"/>
              <a:tile tx="0" ty="0" sx="100000" sy="100000" flip="none" algn="tl"/>
            </a:blip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Straight Connector 7"/>
            <p:cNvCxnSpPr/>
            <p:nvPr/>
          </p:nvCxnSpPr>
          <p:spPr>
            <a:xfrm flipV="1">
              <a:off x="4343400" y="4648200"/>
              <a:ext cx="0" cy="1371600"/>
            </a:xfrm>
            <a:prstGeom prst="line">
              <a:avLst/>
            </a:prstGeom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Oval 8"/>
            <p:cNvSpPr>
              <a:spLocks noChangeAspect="1"/>
            </p:cNvSpPr>
            <p:nvPr/>
          </p:nvSpPr>
          <p:spPr>
            <a:xfrm>
              <a:off x="571500" y="2743200"/>
              <a:ext cx="714375" cy="685800"/>
            </a:xfrm>
            <a:prstGeom prst="ellipse">
              <a:avLst/>
            </a:prstGeom>
            <a:solidFill>
              <a:srgbClr val="FFC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Arrow Connector 9"/>
            <p:cNvCxnSpPr/>
            <p:nvPr/>
          </p:nvCxnSpPr>
          <p:spPr>
            <a:xfrm>
              <a:off x="1285875" y="3276600"/>
              <a:ext cx="6181725" cy="2743200"/>
            </a:xfrm>
            <a:prstGeom prst="straightConnector1">
              <a:avLst/>
            </a:prstGeom>
            <a:ln w="25400">
              <a:solidFill>
                <a:srgbClr val="FF0000"/>
              </a:solidFill>
              <a:prstDash val="dash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3958166" y="5117068"/>
              <a:ext cx="457200" cy="369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i="1" dirty="0" smtClean="0"/>
                <a:t>L</a:t>
              </a:r>
              <a:endParaRPr lang="en-US" b="1" i="1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029200" y="5562600"/>
              <a:ext cx="1085144" cy="4354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i="1" dirty="0" err="1" smtClean="0"/>
                <a:t>L</a:t>
              </a:r>
              <a:r>
                <a:rPr lang="en-US" b="1" i="1" baseline="-25000" dirty="0" err="1" smtClean="0"/>
                <a:t>shadow</a:t>
              </a:r>
              <a:endParaRPr lang="en-US" b="1" i="1" baseline="-25000" dirty="0"/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4343400" y="6019800"/>
              <a:ext cx="3124200" cy="0"/>
            </a:xfrm>
            <a:prstGeom prst="line">
              <a:avLst/>
            </a:prstGeom>
            <a:ln w="508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Arc 15"/>
            <p:cNvSpPr/>
            <p:nvPr/>
          </p:nvSpPr>
          <p:spPr>
            <a:xfrm rot="601517" flipH="1">
              <a:off x="6834860" y="5760462"/>
              <a:ext cx="76200" cy="272534"/>
            </a:xfrm>
            <a:prstGeom prst="arc">
              <a:avLst>
                <a:gd name="adj1" fmla="val 16200000"/>
                <a:gd name="adj2" fmla="val 4634436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383866" y="5618104"/>
              <a:ext cx="304799" cy="369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i="1" dirty="0" smtClean="0">
                  <a:solidFill>
                    <a:srgbClr val="0070C0"/>
                  </a:solidFill>
                  <a:latin typeface="Symbol" panose="05050102010706020507" pitchFamily="18" charset="2"/>
                </a:rPr>
                <a:t>b</a:t>
              </a:r>
              <a:endParaRPr lang="en-US" b="1" i="1" baseline="-25000" dirty="0">
                <a:solidFill>
                  <a:srgbClr val="0070C0"/>
                </a:solidFill>
                <a:latin typeface="Symbol" panose="05050102010706020507" pitchFamily="18" charset="2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770529" y="1676400"/>
                <a:ext cx="2740815" cy="8561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>
                              <a:latin typeface="Cambria Math"/>
                              <a:ea typeface="Cambria Math"/>
                            </a:rPr>
                            <m:t>tan</m:t>
                          </m:r>
                        </m:fName>
                        <m:e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43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.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e>
                      </m:func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.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05</m:t>
                          </m:r>
                        </m:num>
                        <m:den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/>
                                  <a:ea typeface="Cambria Math"/>
                                </a:rPr>
                                <m:t>𝐿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/>
                                  <a:ea typeface="Cambria Math"/>
                                </a:rPr>
                                <m:t>shadow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529" y="1676400"/>
                <a:ext cx="2740815" cy="8561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13578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85000" lnSpcReduction="20000"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6FDD43B-1078-4579-86F5-C2C7D9EC6CF5}" type="slidenum">
              <a:rPr lang="en-US" altLang="en-US" b="0" smtClean="0"/>
              <a:pPr eaLnBrk="1" hangingPunct="1"/>
              <a:t>66</a:t>
            </a:fld>
            <a:endParaRPr lang="en-US" altLang="en-US" b="0" smtClean="0"/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990600" y="131802"/>
            <a:ext cx="7315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Experiment</a:t>
            </a:r>
            <a:endParaRPr lang="en-US" sz="3000" b="1" dirty="0">
              <a:solidFill>
                <a:schemeClr val="tx2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33" name="Rectangle 5"/>
          <p:cNvSpPr>
            <a:spLocks noChangeArrowheads="1"/>
          </p:cNvSpPr>
          <p:nvPr/>
        </p:nvSpPr>
        <p:spPr bwMode="auto">
          <a:xfrm>
            <a:off x="533400" y="1149489"/>
            <a:ext cx="8229600" cy="2185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>
              <a:spcAft>
                <a:spcPts val="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200" b="0" dirty="0" smtClean="0"/>
              <a:t>The solar azimuth angle (</a:t>
            </a:r>
            <a:r>
              <a:rPr lang="en-US" sz="2000" b="0" i="1" dirty="0" smtClean="0">
                <a:latin typeface="Symbol" panose="05050102010706020507" pitchFamily="18" charset="2"/>
              </a:rPr>
              <a:t>f</a:t>
            </a:r>
            <a:r>
              <a:rPr lang="en-US" sz="2200" b="0" dirty="0" smtClean="0"/>
              <a:t> ) can be measured by a protractor</a:t>
            </a:r>
          </a:p>
          <a:p>
            <a:pPr marL="342900" indent="-342900">
              <a:spcAft>
                <a:spcPts val="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200" b="0" dirty="0" smtClean="0"/>
              <a:t>The protractor will measure the angle between north and the shadow. We’ll call this angle (K)</a:t>
            </a:r>
          </a:p>
          <a:p>
            <a:pPr marL="342900" indent="-342900">
              <a:spcAft>
                <a:spcPts val="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400" b="0" i="1" dirty="0" smtClean="0">
                <a:latin typeface="Symbol" panose="05050102010706020507" pitchFamily="18" charset="2"/>
              </a:rPr>
              <a:t>f</a:t>
            </a:r>
            <a:r>
              <a:rPr lang="en-US" sz="2200" b="0" dirty="0" smtClean="0"/>
              <a:t> = 180° - K</a:t>
            </a:r>
          </a:p>
          <a:p>
            <a:pPr marL="342900" indent="-342900">
              <a:spcAft>
                <a:spcPts val="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200" b="0" dirty="0" smtClean="0"/>
              <a:t>Since </a:t>
            </a:r>
            <a:r>
              <a:rPr lang="en-US" sz="2400" b="0" i="1" dirty="0">
                <a:latin typeface="Symbol" panose="05050102010706020507" pitchFamily="18" charset="2"/>
              </a:rPr>
              <a:t>f </a:t>
            </a:r>
            <a:r>
              <a:rPr lang="en-US" sz="2200" b="0" dirty="0" smtClean="0"/>
              <a:t> is 128.5°, the protractor should measure an angle of 51.5° (or ~ 52°).</a:t>
            </a:r>
          </a:p>
        </p:txBody>
      </p:sp>
      <p:grpSp>
        <p:nvGrpSpPr>
          <p:cNvPr id="23" name="Group 22"/>
          <p:cNvGrpSpPr>
            <a:grpSpLocks noChangeAspect="1"/>
          </p:cNvGrpSpPr>
          <p:nvPr/>
        </p:nvGrpSpPr>
        <p:grpSpPr>
          <a:xfrm>
            <a:off x="5091191" y="3352800"/>
            <a:ext cx="3443209" cy="3199497"/>
            <a:chOff x="2400300" y="1828800"/>
            <a:chExt cx="5248275" cy="4876800"/>
          </a:xfrm>
        </p:grpSpPr>
        <p:sp>
          <p:nvSpPr>
            <p:cNvPr id="3" name="Rectangle 2"/>
            <p:cNvSpPr/>
            <p:nvPr/>
          </p:nvSpPr>
          <p:spPr>
            <a:xfrm>
              <a:off x="2400300" y="2514600"/>
              <a:ext cx="4343400" cy="3962400"/>
            </a:xfrm>
            <a:prstGeom prst="rect">
              <a:avLst/>
            </a:prstGeom>
            <a:blipFill>
              <a:blip r:embed="rId3"/>
              <a:tile tx="0" ty="0" sx="100000" sy="100000" flip="none" algn="tl"/>
            </a:blip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Connector 6"/>
            <p:cNvCxnSpPr/>
            <p:nvPr/>
          </p:nvCxnSpPr>
          <p:spPr>
            <a:xfrm flipV="1">
              <a:off x="4495800" y="3740345"/>
              <a:ext cx="152400" cy="152400"/>
            </a:xfrm>
            <a:prstGeom prst="line">
              <a:avLst/>
            </a:prstGeom>
            <a:ln w="635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 flipV="1">
              <a:off x="3411236" y="2662325"/>
              <a:ext cx="1143000" cy="1143000"/>
            </a:xfrm>
            <a:prstGeom prst="line">
              <a:avLst/>
            </a:prstGeom>
            <a:ln w="1905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6934200" y="6019800"/>
              <a:ext cx="714375" cy="685800"/>
            </a:xfrm>
            <a:prstGeom prst="ellipse">
              <a:avLst/>
            </a:prstGeom>
            <a:solidFill>
              <a:srgbClr val="FFC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" name="Straight Arrow Connector 14"/>
            <p:cNvCxnSpPr>
              <a:stCxn id="14" idx="1"/>
            </p:cNvCxnSpPr>
            <p:nvPr/>
          </p:nvCxnSpPr>
          <p:spPr>
            <a:xfrm flipH="1" flipV="1">
              <a:off x="4648200" y="3892745"/>
              <a:ext cx="2390618" cy="2227488"/>
            </a:xfrm>
            <a:prstGeom prst="straightConnector1">
              <a:avLst/>
            </a:prstGeom>
            <a:ln w="25400">
              <a:solidFill>
                <a:srgbClr val="FF0000"/>
              </a:solidFill>
              <a:prstDash val="dash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 flipV="1">
              <a:off x="4572000" y="1981200"/>
              <a:ext cx="0" cy="16002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4648200" y="1828800"/>
              <a:ext cx="457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i="1" dirty="0" smtClean="0"/>
                <a:t>N</a:t>
              </a:r>
              <a:endParaRPr lang="en-US" b="1" i="1" dirty="0"/>
            </a:p>
          </p:txBody>
        </p:sp>
        <p:sp>
          <p:nvSpPr>
            <p:cNvPr id="20" name="Arc 19"/>
            <p:cNvSpPr/>
            <p:nvPr/>
          </p:nvSpPr>
          <p:spPr>
            <a:xfrm>
              <a:off x="4114800" y="3310025"/>
              <a:ext cx="914400" cy="957175"/>
            </a:xfrm>
            <a:prstGeom prst="arc">
              <a:avLst>
                <a:gd name="adj1" fmla="val 16200000"/>
                <a:gd name="adj2" fmla="val 2668288"/>
              </a:avLst>
            </a:prstGeom>
            <a:ln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4876800" y="3276600"/>
              <a:ext cx="30489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i="1" dirty="0">
                  <a:latin typeface="Symbol" panose="05050102010706020507" pitchFamily="18" charset="2"/>
                </a:rPr>
                <a:t>f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909691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85000" lnSpcReduction="20000"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2DA224C-CE35-48F6-A318-568368EF8E6F}" type="slidenum">
              <a:rPr lang="ar-SA" smtClean="0">
                <a:cs typeface="Arial" charset="0"/>
              </a:rPr>
              <a:pPr eaLnBrk="1" hangingPunct="1"/>
              <a:t>67</a:t>
            </a:fld>
            <a:endParaRPr lang="en-US" smtClean="0">
              <a:cs typeface="Arial" charset="0"/>
            </a:endParaRPr>
          </a:p>
        </p:txBody>
      </p:sp>
      <p:sp>
        <p:nvSpPr>
          <p:cNvPr id="3075" name="Rectangle 4"/>
          <p:cNvSpPr>
            <a:spLocks noChangeArrowheads="1"/>
          </p:cNvSpPr>
          <p:nvPr/>
        </p:nvSpPr>
        <p:spPr bwMode="auto">
          <a:xfrm>
            <a:off x="3319093" y="76200"/>
            <a:ext cx="250581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Unit Outline</a:t>
            </a:r>
          </a:p>
        </p:txBody>
      </p:sp>
      <p:sp>
        <p:nvSpPr>
          <p:cNvPr id="3076" name="Rectangle 5"/>
          <p:cNvSpPr>
            <a:spLocks noChangeArrowheads="1"/>
          </p:cNvSpPr>
          <p:nvPr/>
        </p:nvSpPr>
        <p:spPr bwMode="auto">
          <a:xfrm>
            <a:off x="457200" y="1524000"/>
            <a:ext cx="8153400" cy="5909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42900" indent="-342900">
              <a:spcAft>
                <a:spcPts val="12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What is the sun?</a:t>
            </a:r>
          </a:p>
          <a:p>
            <a:pPr marL="342900" indent="-342900">
              <a:spcAft>
                <a:spcPts val="12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Radiation from the sun</a:t>
            </a:r>
          </a:p>
          <a:p>
            <a:pPr marL="342900" indent="-342900">
              <a:spcAft>
                <a:spcPts val="12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Factors affecting solar radiation</a:t>
            </a:r>
          </a:p>
          <a:p>
            <a:pPr marL="800100" lvl="1" indent="-342900">
              <a:spcAft>
                <a:spcPts val="1200"/>
              </a:spcAft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US" sz="2000" b="1" dirty="0"/>
              <a:t>Atmospheric effects</a:t>
            </a:r>
          </a:p>
          <a:p>
            <a:pPr marL="800100" lvl="1" indent="-342900">
              <a:spcAft>
                <a:spcPts val="1200"/>
              </a:spcAft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US" sz="2000" b="1" dirty="0"/>
              <a:t>Solar radiation intensity</a:t>
            </a:r>
          </a:p>
          <a:p>
            <a:pPr marL="800100" lvl="1" indent="-342900">
              <a:spcAft>
                <a:spcPts val="1200"/>
              </a:spcAft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US" sz="2000" b="1" dirty="0"/>
              <a:t>Air mass</a:t>
            </a:r>
          </a:p>
          <a:p>
            <a:pPr marL="800100" lvl="1" indent="-342900">
              <a:spcAft>
                <a:spcPts val="1200"/>
              </a:spcAft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US" sz="2000" b="1" dirty="0"/>
              <a:t>Seasonal </a:t>
            </a:r>
            <a:r>
              <a:rPr lang="en-US" sz="2000" b="1" dirty="0" smtClean="0"/>
              <a:t>variations</a:t>
            </a:r>
          </a:p>
          <a:p>
            <a:pPr marL="342900" indent="-342900">
              <a:spcAft>
                <a:spcPts val="12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400" dirty="0" smtClean="0"/>
              <a:t>Calculating time</a:t>
            </a:r>
          </a:p>
          <a:p>
            <a:pPr marL="342900" indent="-342900">
              <a:spcAft>
                <a:spcPts val="12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400" dirty="0" smtClean="0"/>
              <a:t>Solar angles</a:t>
            </a:r>
          </a:p>
          <a:p>
            <a:pPr marL="342900" indent="-342900">
              <a:spcAft>
                <a:spcPts val="12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Solar irradiation on surfaces</a:t>
            </a:r>
          </a:p>
          <a:p>
            <a:pPr marL="342900" indent="-342900">
              <a:spcAft>
                <a:spcPts val="12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342900" indent="-342900">
              <a:spcAft>
                <a:spcPts val="1200"/>
              </a:spcAft>
              <a:buClr>
                <a:srgbClr val="0070C0"/>
              </a:buClr>
              <a:buFont typeface="Arial" panose="020B0604020202020204" pitchFamily="34" charset="0"/>
              <a:buChar char="•"/>
            </a:pP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085774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307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307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307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307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85000" lnSpcReduction="20000"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6FDD43B-1078-4579-86F5-C2C7D9EC6CF5}" type="slidenum">
              <a:rPr lang="en-US" altLang="en-US" b="0" smtClean="0"/>
              <a:pPr eaLnBrk="1" hangingPunct="1"/>
              <a:t>68</a:t>
            </a:fld>
            <a:endParaRPr lang="en-US" altLang="en-US" b="0" smtClean="0"/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304800" y="1233607"/>
            <a:ext cx="8305800" cy="4324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eaLnBrk="1" hangingPunct="1"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altLang="en-US" sz="2300" b="0" dirty="0" smtClean="0"/>
              <a:t>A surface can be irradiated by the following three sources:</a:t>
            </a:r>
          </a:p>
          <a:p>
            <a:pPr marL="1085850" lvl="1" indent="-342900" eaLnBrk="1" hangingPunct="1"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altLang="en-US" sz="2300" b="0" dirty="0" smtClean="0"/>
              <a:t>Direct irradiation</a:t>
            </a:r>
            <a:r>
              <a:rPr lang="en-US" altLang="en-US" sz="2300" b="0" dirty="0"/>
              <a:t> </a:t>
            </a:r>
            <a:r>
              <a:rPr lang="en-US" altLang="en-US" sz="2300" b="0" dirty="0" smtClean="0"/>
              <a:t>(</a:t>
            </a:r>
            <a:r>
              <a:rPr lang="en-US" altLang="en-US" sz="2300" b="0" i="1" dirty="0" smtClean="0"/>
              <a:t>G</a:t>
            </a:r>
            <a:r>
              <a:rPr lang="en-US" altLang="en-US" sz="2300" b="0" baseline="-25000" dirty="0" smtClean="0"/>
              <a:t>D</a:t>
            </a:r>
            <a:r>
              <a:rPr lang="en-US" altLang="en-US" sz="2300" b="0" dirty="0" smtClean="0"/>
              <a:t>).</a:t>
            </a:r>
          </a:p>
          <a:p>
            <a:pPr marL="1085850" lvl="1" indent="-342900" eaLnBrk="1" hangingPunct="1"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altLang="en-US" sz="2300" b="0" dirty="0" smtClean="0"/>
              <a:t>Diffuse irradiation</a:t>
            </a:r>
            <a:r>
              <a:rPr lang="en-US" altLang="en-US" sz="2300" b="0" dirty="0"/>
              <a:t> </a:t>
            </a:r>
            <a:r>
              <a:rPr lang="en-US" altLang="en-US" sz="2300" b="0" dirty="0" smtClean="0"/>
              <a:t>(</a:t>
            </a:r>
            <a:r>
              <a:rPr lang="en-US" altLang="en-US" sz="2300" b="0" i="1" dirty="0" err="1" smtClean="0"/>
              <a:t>G</a:t>
            </a:r>
            <a:r>
              <a:rPr lang="en-US" altLang="en-US" sz="2300" b="0" baseline="-25000" dirty="0" err="1" smtClean="0"/>
              <a:t>d</a:t>
            </a:r>
            <a:r>
              <a:rPr lang="en-US" altLang="en-US" sz="2300" b="0" baseline="-25000" dirty="0" err="1" smtClean="0">
                <a:latin typeface="Symbol" panose="05050102010706020507" pitchFamily="18" charset="2"/>
              </a:rPr>
              <a:t>q</a:t>
            </a:r>
            <a:r>
              <a:rPr lang="en-US" altLang="en-US" sz="2300" b="0" dirty="0" smtClean="0"/>
              <a:t>).</a:t>
            </a:r>
          </a:p>
          <a:p>
            <a:pPr marL="1085850" lvl="1" indent="-342900" eaLnBrk="1" hangingPunct="1"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altLang="en-US" sz="2300" b="0" dirty="0" smtClean="0"/>
              <a:t>Irradiation reflected from the ground (</a:t>
            </a:r>
            <a:r>
              <a:rPr lang="en-US" altLang="en-US" sz="2300" b="0" i="1" dirty="0" smtClean="0"/>
              <a:t>G</a:t>
            </a:r>
            <a:r>
              <a:rPr lang="en-US" altLang="en-US" sz="2300" b="0" baseline="-25000" dirty="0" smtClean="0"/>
              <a:t>R</a:t>
            </a:r>
            <a:r>
              <a:rPr lang="en-US" altLang="en-US" sz="2300" b="0" dirty="0" smtClean="0"/>
              <a:t>).</a:t>
            </a:r>
          </a:p>
          <a:p>
            <a:pPr marL="342900" indent="-342900" eaLnBrk="1" hangingPunct="1"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altLang="en-US" sz="2300" b="0" dirty="0" smtClean="0"/>
              <a:t>The total irradiation on a surface is, therefore:</a:t>
            </a:r>
          </a:p>
          <a:p>
            <a:pPr marL="341313" eaLnBrk="1" hangingPunct="1">
              <a:spcBef>
                <a:spcPts val="0"/>
              </a:spcBef>
              <a:spcAft>
                <a:spcPts val="1800"/>
              </a:spcAft>
              <a:buClr>
                <a:srgbClr val="C00000"/>
              </a:buClr>
            </a:pPr>
            <a:r>
              <a:rPr lang="en-US" altLang="en-US" sz="2300" b="0" i="1" dirty="0" smtClean="0"/>
              <a:t>G</a:t>
            </a:r>
            <a:r>
              <a:rPr lang="en-US" altLang="en-US" sz="2300" b="0" baseline="-25000" dirty="0" smtClean="0"/>
              <a:t>t</a:t>
            </a:r>
            <a:r>
              <a:rPr lang="en-US" altLang="en-US" sz="2300" b="0" dirty="0" smtClean="0"/>
              <a:t> = </a:t>
            </a:r>
            <a:r>
              <a:rPr lang="en-US" altLang="en-US" sz="2300" b="0" i="1" dirty="0"/>
              <a:t>G</a:t>
            </a:r>
            <a:r>
              <a:rPr lang="en-US" altLang="en-US" sz="2300" b="0" baseline="-25000" dirty="0"/>
              <a:t>D</a:t>
            </a:r>
            <a:r>
              <a:rPr lang="en-US" altLang="en-US" sz="2300" b="0" dirty="0" smtClean="0"/>
              <a:t> + </a:t>
            </a:r>
            <a:r>
              <a:rPr lang="en-US" altLang="en-US" sz="2300" b="0" i="1" dirty="0" err="1" smtClean="0"/>
              <a:t>G</a:t>
            </a:r>
            <a:r>
              <a:rPr lang="en-US" altLang="en-US" sz="2300" b="0" baseline="-25000" dirty="0" err="1" smtClean="0"/>
              <a:t>d</a:t>
            </a:r>
            <a:r>
              <a:rPr lang="en-US" altLang="en-US" sz="2300" b="0" baseline="-25000" dirty="0" err="1">
                <a:latin typeface="Symbol" panose="05050102010706020507" pitchFamily="18" charset="2"/>
              </a:rPr>
              <a:t>q</a:t>
            </a:r>
            <a:r>
              <a:rPr lang="en-US" altLang="en-US" sz="2300" b="0" dirty="0" smtClean="0"/>
              <a:t> + </a:t>
            </a:r>
            <a:r>
              <a:rPr lang="en-US" altLang="en-US" sz="2300" b="0" i="1" dirty="0" smtClean="0"/>
              <a:t>G</a:t>
            </a:r>
            <a:r>
              <a:rPr lang="en-US" altLang="en-US" sz="2300" b="0" baseline="-25000" dirty="0" smtClean="0"/>
              <a:t>R</a:t>
            </a:r>
          </a:p>
          <a:p>
            <a:pPr marL="342900" indent="-342900" eaLnBrk="1" hangingPunct="1"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altLang="en-US" sz="2300" b="0" dirty="0" smtClean="0"/>
              <a:t>To model the performance of a solar collector, it is necessary to have accurate information about each of the three components.</a:t>
            </a:r>
          </a:p>
          <a:p>
            <a:pPr marL="342900" indent="-342900" eaLnBrk="1" hangingPunct="1"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endParaRPr lang="en-US" altLang="en-US" sz="2300" b="0" dirty="0" smtClean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990600" y="131802"/>
            <a:ext cx="7315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Solar Irradiation on Surfaces</a:t>
            </a:r>
            <a:endParaRPr lang="en-US" sz="3000" b="1" dirty="0">
              <a:solidFill>
                <a:schemeClr val="tx2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1803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85000" lnSpcReduction="20000"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6FDD43B-1078-4579-86F5-C2C7D9EC6CF5}" type="slidenum">
              <a:rPr lang="en-US" altLang="en-US" b="0" smtClean="0"/>
              <a:pPr eaLnBrk="1" hangingPunct="1"/>
              <a:t>69</a:t>
            </a:fld>
            <a:endParaRPr lang="en-US" altLang="en-US" b="0" smtClean="0"/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228600" y="1233607"/>
            <a:ext cx="8382000" cy="2369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eaLnBrk="1" hangingPunct="1"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altLang="en-US" sz="2300" b="0" dirty="0" smtClean="0"/>
              <a:t>Direct irradiation on a surface of any orientation can be deduced from the direct irradiation on a surface normal to the sun’s rays.</a:t>
            </a:r>
          </a:p>
          <a:p>
            <a:pPr marL="342900" indent="-342900" eaLnBrk="1" hangingPunct="1"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altLang="en-US" sz="2300" b="0" dirty="0" smtClean="0"/>
              <a:t>The direct irradiation on a surface normal to the sun’s rays is usually called </a:t>
            </a:r>
            <a:r>
              <a:rPr lang="en-US" altLang="en-US" sz="2300" i="1" dirty="0" smtClean="0"/>
              <a:t>direct normal irradiance</a:t>
            </a:r>
            <a:r>
              <a:rPr lang="en-US" altLang="en-US" sz="2300" b="0" dirty="0" smtClean="0"/>
              <a:t> (DNI).</a:t>
            </a:r>
          </a:p>
          <a:p>
            <a:pPr marL="342900" indent="-342900" eaLnBrk="1" hangingPunct="1"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altLang="en-US" sz="2300" b="0" dirty="0" smtClean="0"/>
              <a:t>Direct normal irradiance is denoted by (</a:t>
            </a:r>
            <a:r>
              <a:rPr lang="en-US" altLang="en-US" sz="2300" b="0" i="1" dirty="0" smtClean="0"/>
              <a:t>G</a:t>
            </a:r>
            <a:r>
              <a:rPr lang="en-US" altLang="en-US" sz="2300" b="0" baseline="-25000" dirty="0" smtClean="0"/>
              <a:t>ND</a:t>
            </a:r>
            <a:r>
              <a:rPr lang="en-US" altLang="en-US" sz="2300" b="0" dirty="0" smtClean="0"/>
              <a:t>).</a:t>
            </a: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990600" y="131802"/>
            <a:ext cx="7315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Determination of Direct Irradiation (</a:t>
            </a:r>
            <a:r>
              <a:rPr lang="en-US" sz="2800" b="1" i="1" dirty="0" smtClean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G</a:t>
            </a:r>
            <a:r>
              <a:rPr lang="en-US" sz="2800" b="1" baseline="-25000" dirty="0" smtClean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</a:t>
            </a:r>
            <a:r>
              <a:rPr lang="en-US" sz="2800" b="1" dirty="0" smtClean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)</a:t>
            </a:r>
            <a:endParaRPr lang="en-US" sz="3000" b="1" dirty="0">
              <a:solidFill>
                <a:schemeClr val="tx2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grpSp>
        <p:nvGrpSpPr>
          <p:cNvPr id="22" name="Group 21"/>
          <p:cNvGrpSpPr>
            <a:grpSpLocks noChangeAspect="1"/>
          </p:cNvGrpSpPr>
          <p:nvPr/>
        </p:nvGrpSpPr>
        <p:grpSpPr>
          <a:xfrm>
            <a:off x="2635013" y="4128763"/>
            <a:ext cx="3845385" cy="2134340"/>
            <a:chOff x="2635013" y="4128763"/>
            <a:chExt cx="3845385" cy="2134340"/>
          </a:xfrm>
        </p:grpSpPr>
        <p:grpSp>
          <p:nvGrpSpPr>
            <p:cNvPr id="6" name="Group 5"/>
            <p:cNvGrpSpPr/>
            <p:nvPr/>
          </p:nvGrpSpPr>
          <p:grpSpPr>
            <a:xfrm>
              <a:off x="2635013" y="4419600"/>
              <a:ext cx="2324100" cy="1843503"/>
              <a:chOff x="2635013" y="4419600"/>
              <a:chExt cx="2324100" cy="1843503"/>
            </a:xfrm>
          </p:grpSpPr>
          <p:sp>
            <p:nvSpPr>
              <p:cNvPr id="8" name="Rectangle 7"/>
              <p:cNvSpPr/>
              <p:nvPr/>
            </p:nvSpPr>
            <p:spPr>
              <a:xfrm rot="1063768">
                <a:off x="2635013" y="6110703"/>
                <a:ext cx="2324100" cy="152400"/>
              </a:xfrm>
              <a:prstGeom prst="rect">
                <a:avLst/>
              </a:prstGeom>
              <a:blipFill>
                <a:blip r:embed="rId3"/>
                <a:tile tx="0" ty="0" sx="100000" sy="100000" flip="none" algn="tl"/>
              </a:blip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9" name="Straight Arrow Connector 8"/>
              <p:cNvCxnSpPr>
                <a:stCxn id="8" idx="0"/>
              </p:cNvCxnSpPr>
              <p:nvPr/>
            </p:nvCxnSpPr>
            <p:spPr>
              <a:xfrm flipV="1">
                <a:off x="3820268" y="4419600"/>
                <a:ext cx="523132" cy="1694722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" name="Rectangle 9"/>
              <p:cNvSpPr/>
              <p:nvPr/>
            </p:nvSpPr>
            <p:spPr>
              <a:xfrm rot="1020000">
                <a:off x="3688250" y="5923549"/>
                <a:ext cx="162668" cy="170722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3" name="Straight Arrow Connector 2"/>
            <p:cNvCxnSpPr/>
            <p:nvPr/>
          </p:nvCxnSpPr>
          <p:spPr>
            <a:xfrm flipH="1">
              <a:off x="4038600" y="4495800"/>
              <a:ext cx="1752600" cy="1360710"/>
            </a:xfrm>
            <a:prstGeom prst="straightConnector1">
              <a:avLst/>
            </a:prstGeom>
            <a:ln w="12700">
              <a:solidFill>
                <a:srgbClr val="FF66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 flipH="1">
              <a:off x="4191000" y="4648200"/>
              <a:ext cx="1752600" cy="1360710"/>
            </a:xfrm>
            <a:prstGeom prst="straightConnector1">
              <a:avLst/>
            </a:prstGeom>
            <a:ln w="12700">
              <a:solidFill>
                <a:srgbClr val="FF66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 flipH="1">
              <a:off x="4343400" y="4800600"/>
              <a:ext cx="1752600" cy="1360710"/>
            </a:xfrm>
            <a:prstGeom prst="straightConnector1">
              <a:avLst/>
            </a:prstGeom>
            <a:ln w="12700">
              <a:solidFill>
                <a:srgbClr val="FF66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Oval 14"/>
            <p:cNvSpPr>
              <a:spLocks noChangeAspect="1"/>
            </p:cNvSpPr>
            <p:nvPr/>
          </p:nvSpPr>
          <p:spPr>
            <a:xfrm>
              <a:off x="5874488" y="4128763"/>
              <a:ext cx="605910" cy="581673"/>
            </a:xfrm>
            <a:prstGeom prst="ellipse">
              <a:avLst/>
            </a:prstGeom>
            <a:solidFill>
              <a:srgbClr val="FFC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4927127" y="4953000"/>
              <a:ext cx="483073" cy="60960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Freeform 16"/>
            <p:cNvSpPr/>
            <p:nvPr/>
          </p:nvSpPr>
          <p:spPr>
            <a:xfrm>
              <a:off x="5211519" y="5253699"/>
              <a:ext cx="426346" cy="70016"/>
            </a:xfrm>
            <a:custGeom>
              <a:avLst/>
              <a:gdLst>
                <a:gd name="connsiteX0" fmla="*/ 0 w 426346"/>
                <a:gd name="connsiteY0" fmla="*/ 2699 h 70016"/>
                <a:gd name="connsiteX1" fmla="*/ 151465 w 426346"/>
                <a:gd name="connsiteY1" fmla="*/ 2699 h 70016"/>
                <a:gd name="connsiteX2" fmla="*/ 319760 w 426346"/>
                <a:gd name="connsiteY2" fmla="*/ 30748 h 70016"/>
                <a:gd name="connsiteX3" fmla="*/ 426346 w 426346"/>
                <a:gd name="connsiteY3" fmla="*/ 70016 h 70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6346" h="70016">
                  <a:moveTo>
                    <a:pt x="0" y="2699"/>
                  </a:moveTo>
                  <a:cubicBezTo>
                    <a:pt x="49086" y="361"/>
                    <a:pt x="98172" y="-1976"/>
                    <a:pt x="151465" y="2699"/>
                  </a:cubicBezTo>
                  <a:cubicBezTo>
                    <a:pt x="204758" y="7374"/>
                    <a:pt x="273947" y="19529"/>
                    <a:pt x="319760" y="30748"/>
                  </a:cubicBezTo>
                  <a:cubicBezTo>
                    <a:pt x="365574" y="41968"/>
                    <a:pt x="395960" y="55992"/>
                    <a:pt x="426346" y="70016"/>
                  </a:cubicBezTo>
                </a:path>
              </a:pathLst>
            </a:custGeom>
            <a:noFill/>
            <a:ln w="3175">
              <a:solidFill>
                <a:schemeClr val="tx1"/>
              </a:solidFill>
              <a:headEnd type="stealth" w="lg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638800" y="5176155"/>
              <a:ext cx="6891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i="1" dirty="0" smtClean="0"/>
                <a:t>G</a:t>
              </a:r>
              <a:r>
                <a:rPr lang="en-US" b="1" baseline="-25000" dirty="0" smtClean="0"/>
                <a:t>ND</a:t>
              </a:r>
              <a:endParaRPr lang="en-US" b="1" baseline="-25000" dirty="0"/>
            </a:p>
          </p:txBody>
        </p:sp>
        <p:sp>
          <p:nvSpPr>
            <p:cNvPr id="20" name="Freeform 19"/>
            <p:cNvSpPr/>
            <p:nvPr/>
          </p:nvSpPr>
          <p:spPr>
            <a:xfrm rot="15389118" flipV="1">
              <a:off x="3299684" y="5797582"/>
              <a:ext cx="426346" cy="70016"/>
            </a:xfrm>
            <a:custGeom>
              <a:avLst/>
              <a:gdLst>
                <a:gd name="connsiteX0" fmla="*/ 0 w 426346"/>
                <a:gd name="connsiteY0" fmla="*/ 2699 h 70016"/>
                <a:gd name="connsiteX1" fmla="*/ 151465 w 426346"/>
                <a:gd name="connsiteY1" fmla="*/ 2699 h 70016"/>
                <a:gd name="connsiteX2" fmla="*/ 319760 w 426346"/>
                <a:gd name="connsiteY2" fmla="*/ 30748 h 70016"/>
                <a:gd name="connsiteX3" fmla="*/ 426346 w 426346"/>
                <a:gd name="connsiteY3" fmla="*/ 70016 h 70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6346" h="70016">
                  <a:moveTo>
                    <a:pt x="0" y="2699"/>
                  </a:moveTo>
                  <a:cubicBezTo>
                    <a:pt x="49086" y="361"/>
                    <a:pt x="98172" y="-1976"/>
                    <a:pt x="151465" y="2699"/>
                  </a:cubicBezTo>
                  <a:cubicBezTo>
                    <a:pt x="204758" y="7374"/>
                    <a:pt x="273947" y="19529"/>
                    <a:pt x="319760" y="30748"/>
                  </a:cubicBezTo>
                  <a:cubicBezTo>
                    <a:pt x="365574" y="41968"/>
                    <a:pt x="395960" y="55992"/>
                    <a:pt x="426346" y="70016"/>
                  </a:cubicBezTo>
                </a:path>
              </a:pathLst>
            </a:custGeom>
            <a:noFill/>
            <a:ln w="3175">
              <a:solidFill>
                <a:schemeClr val="tx1"/>
              </a:solidFill>
              <a:headEnd type="stealth" w="lg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114052" y="5257800"/>
              <a:ext cx="52046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i="1" dirty="0" smtClean="0"/>
                <a:t>G</a:t>
              </a:r>
              <a:r>
                <a:rPr lang="en-US" b="1" baseline="-25000" dirty="0" smtClean="0"/>
                <a:t>D</a:t>
              </a:r>
              <a:endParaRPr lang="en-US" b="1" baseline="-25000" dirty="0"/>
            </a:p>
          </p:txBody>
        </p:sp>
        <p:sp>
          <p:nvSpPr>
            <p:cNvPr id="19" name="Arc 18"/>
            <p:cNvSpPr/>
            <p:nvPr/>
          </p:nvSpPr>
          <p:spPr>
            <a:xfrm rot="21203322">
              <a:off x="3761761" y="4883196"/>
              <a:ext cx="988336" cy="966622"/>
            </a:xfrm>
            <a:prstGeom prst="arc">
              <a:avLst/>
            </a:prstGeom>
            <a:ln>
              <a:solidFill>
                <a:schemeClr val="tx1"/>
              </a:solidFill>
              <a:headEnd type="stealt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456001" y="4648200"/>
              <a:ext cx="3445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i="1" dirty="0" smtClean="0">
                  <a:latin typeface="Symbol" panose="05050102010706020507" pitchFamily="18" charset="2"/>
                </a:rPr>
                <a:t>q</a:t>
              </a:r>
              <a:endParaRPr lang="en-US" b="1" baseline="-25000" dirty="0"/>
            </a:p>
          </p:txBody>
        </p:sp>
      </p:grpSp>
    </p:spTree>
    <p:extLst>
      <p:ext uri="{BB962C8B-B14F-4D97-AF65-F5344CB8AC3E}">
        <p14:creationId xmlns:p14="http://schemas.microsoft.com/office/powerpoint/2010/main" val="3709637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85000" lnSpcReduction="20000"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6FDD43B-1078-4579-86F5-C2C7D9EC6CF5}" type="slidenum">
              <a:rPr lang="en-US" altLang="en-US" b="0" smtClean="0"/>
              <a:pPr eaLnBrk="1" hangingPunct="1"/>
              <a:t>7</a:t>
            </a:fld>
            <a:endParaRPr lang="en-US" altLang="en-US" b="0" smtClean="0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820373" y="76200"/>
            <a:ext cx="550325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Solar Constant</a:t>
            </a:r>
            <a:endParaRPr lang="en-US" sz="3200" b="1" dirty="0">
              <a:solidFill>
                <a:schemeClr val="tx2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228600" y="1143000"/>
            <a:ext cx="5105400" cy="2369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eaLnBrk="1" hangingPunct="1"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altLang="en-US" sz="2300" b="0" dirty="0" smtClean="0"/>
              <a:t>The average distance between the sun and earth is 1.496 x 10</a:t>
            </a:r>
            <a:r>
              <a:rPr lang="en-US" altLang="en-US" sz="2300" b="0" baseline="30000" dirty="0" smtClean="0"/>
              <a:t>11</a:t>
            </a:r>
            <a:r>
              <a:rPr lang="en-US" altLang="en-US" sz="2300" b="0" dirty="0" smtClean="0"/>
              <a:t> m.</a:t>
            </a:r>
          </a:p>
          <a:p>
            <a:pPr marL="342900" indent="-342900" eaLnBrk="1" hangingPunct="1"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altLang="en-US" sz="2300" b="0" dirty="0" smtClean="0"/>
              <a:t>This distance is called an </a:t>
            </a:r>
            <a:r>
              <a:rPr lang="en-US" altLang="en-US" sz="2300" i="1" dirty="0" smtClean="0"/>
              <a:t>astronomical unit</a:t>
            </a:r>
            <a:r>
              <a:rPr lang="en-US" altLang="en-US" sz="2300" b="0" dirty="0" smtClean="0"/>
              <a:t> (AU).</a:t>
            </a:r>
          </a:p>
          <a:p>
            <a:pPr marL="342900" indent="-342900" eaLnBrk="1" hangingPunct="1"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altLang="en-US" sz="2300" b="0" dirty="0" smtClean="0"/>
              <a:t>The irradiance (</a:t>
            </a:r>
            <a:r>
              <a:rPr lang="en-US" altLang="en-US" sz="2300" b="0" i="1" dirty="0" err="1" smtClean="0"/>
              <a:t>G</a:t>
            </a:r>
            <a:r>
              <a:rPr lang="en-US" altLang="en-US" sz="2300" b="0" i="1" baseline="-25000" dirty="0" err="1" smtClean="0"/>
              <a:t>sc</a:t>
            </a:r>
            <a:r>
              <a:rPr lang="en-US" altLang="en-US" sz="2300" b="0" dirty="0" smtClean="0"/>
              <a:t>) incident on  Surface 2 (including earth) will be:</a:t>
            </a:r>
          </a:p>
        </p:txBody>
      </p:sp>
      <p:grpSp>
        <p:nvGrpSpPr>
          <p:cNvPr id="42" name="Group 41"/>
          <p:cNvGrpSpPr>
            <a:grpSpLocks noChangeAspect="1"/>
          </p:cNvGrpSpPr>
          <p:nvPr/>
        </p:nvGrpSpPr>
        <p:grpSpPr>
          <a:xfrm>
            <a:off x="5126355" y="1447800"/>
            <a:ext cx="4017645" cy="4343400"/>
            <a:chOff x="5074920" y="1447800"/>
            <a:chExt cx="4017645" cy="4343400"/>
          </a:xfrm>
        </p:grpSpPr>
        <p:grpSp>
          <p:nvGrpSpPr>
            <p:cNvPr id="5" name="Group 4"/>
            <p:cNvGrpSpPr>
              <a:grpSpLocks noChangeAspect="1"/>
            </p:cNvGrpSpPr>
            <p:nvPr/>
          </p:nvGrpSpPr>
          <p:grpSpPr>
            <a:xfrm>
              <a:off x="5074920" y="1447800"/>
              <a:ext cx="4017645" cy="4343400"/>
              <a:chOff x="5638800" y="1447800"/>
              <a:chExt cx="3453765" cy="3733800"/>
            </a:xfrm>
          </p:grpSpPr>
          <p:grpSp>
            <p:nvGrpSpPr>
              <p:cNvPr id="13" name="Group 12"/>
              <p:cNvGrpSpPr>
                <a:grpSpLocks noChangeAspect="1"/>
              </p:cNvGrpSpPr>
              <p:nvPr/>
            </p:nvGrpSpPr>
            <p:grpSpPr>
              <a:xfrm>
                <a:off x="5638800" y="1447800"/>
                <a:ext cx="3453765" cy="3733800"/>
                <a:chOff x="5638800" y="1447800"/>
                <a:chExt cx="3453765" cy="3733800"/>
              </a:xfrm>
            </p:grpSpPr>
            <p:grpSp>
              <p:nvGrpSpPr>
                <p:cNvPr id="14" name="Group 13"/>
                <p:cNvGrpSpPr>
                  <a:grpSpLocks noChangeAspect="1"/>
                </p:cNvGrpSpPr>
                <p:nvPr/>
              </p:nvGrpSpPr>
              <p:grpSpPr>
                <a:xfrm>
                  <a:off x="5638800" y="1447800"/>
                  <a:ext cx="3453765" cy="3733800"/>
                  <a:chOff x="5943600" y="1447800"/>
                  <a:chExt cx="2819400" cy="3048000"/>
                </a:xfrm>
              </p:grpSpPr>
              <p:sp>
                <p:nvSpPr>
                  <p:cNvPr id="17" name="Oval 16"/>
                  <p:cNvSpPr>
                    <a:spLocks noChangeAspect="1"/>
                  </p:cNvSpPr>
                  <p:nvPr/>
                </p:nvSpPr>
                <p:spPr>
                  <a:xfrm>
                    <a:off x="7018827" y="2819400"/>
                    <a:ext cx="609600" cy="609600"/>
                  </a:xfrm>
                  <a:prstGeom prst="ellipse">
                    <a:avLst/>
                  </a:prstGeom>
                  <a:solidFill>
                    <a:srgbClr val="FFC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9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SUN</a:t>
                    </a:r>
                    <a:endParaRPr lang="en-US" sz="1000" dirty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8" name="Oval 17"/>
                  <p:cNvSpPr>
                    <a:spLocks noChangeAspect="1"/>
                  </p:cNvSpPr>
                  <p:nvPr/>
                </p:nvSpPr>
                <p:spPr>
                  <a:xfrm>
                    <a:off x="5943600" y="1752600"/>
                    <a:ext cx="2743200" cy="2743200"/>
                  </a:xfrm>
                  <a:prstGeom prst="ellipse">
                    <a:avLst/>
                  </a:prstGeom>
                  <a:noFill/>
                  <a:ln>
                    <a:prstDash val="dash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9" name="Oval 18"/>
                  <p:cNvSpPr>
                    <a:spLocks noChangeAspect="1"/>
                  </p:cNvSpPr>
                  <p:nvPr/>
                </p:nvSpPr>
                <p:spPr>
                  <a:xfrm>
                    <a:off x="7848600" y="1752600"/>
                    <a:ext cx="304800" cy="304800"/>
                  </a:xfrm>
                  <a:prstGeom prst="ellipse">
                    <a:avLst/>
                  </a:prstGeom>
                  <a:solidFill>
                    <a:schemeClr val="tx2">
                      <a:lumMod val="60000"/>
                      <a:lumOff val="40000"/>
                    </a:schemeClr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000" dirty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0" name="TextBox 19"/>
                  <p:cNvSpPr txBox="1"/>
                  <p:nvPr/>
                </p:nvSpPr>
                <p:spPr>
                  <a:xfrm>
                    <a:off x="8153400" y="1447800"/>
                    <a:ext cx="609600" cy="2308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900" b="1" dirty="0" smtClean="0"/>
                      <a:t>EARTH</a:t>
                    </a:r>
                    <a:endParaRPr lang="en-US" sz="1100" b="1" dirty="0"/>
                  </a:p>
                </p:txBody>
              </p:sp>
              <p:cxnSp>
                <p:nvCxnSpPr>
                  <p:cNvPr id="21" name="Straight Arrow Connector 20"/>
                  <p:cNvCxnSpPr>
                    <a:endCxn id="19" idx="7"/>
                  </p:cNvCxnSpPr>
                  <p:nvPr/>
                </p:nvCxnSpPr>
                <p:spPr>
                  <a:xfrm flipH="1">
                    <a:off x="8108763" y="1678632"/>
                    <a:ext cx="197037" cy="118605"/>
                  </a:xfrm>
                  <a:prstGeom prst="straightConnector1">
                    <a:avLst/>
                  </a:prstGeom>
                  <a:ln>
                    <a:solidFill>
                      <a:schemeClr val="tx1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" name="Straight Arrow Connector 21"/>
                  <p:cNvCxnSpPr>
                    <a:stCxn id="17" idx="7"/>
                  </p:cNvCxnSpPr>
                  <p:nvPr/>
                </p:nvCxnSpPr>
                <p:spPr>
                  <a:xfrm flipV="1">
                    <a:off x="7539153" y="2590800"/>
                    <a:ext cx="309447" cy="317874"/>
                  </a:xfrm>
                  <a:prstGeom prst="straightConnector1">
                    <a:avLst/>
                  </a:prstGeom>
                  <a:ln>
                    <a:solidFill>
                      <a:srgbClr val="FF6600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" name="Straight Arrow Connector 22"/>
                  <p:cNvCxnSpPr/>
                  <p:nvPr/>
                </p:nvCxnSpPr>
                <p:spPr>
                  <a:xfrm rot="16200000" flipV="1">
                    <a:off x="6772939" y="2590800"/>
                    <a:ext cx="309447" cy="317874"/>
                  </a:xfrm>
                  <a:prstGeom prst="straightConnector1">
                    <a:avLst/>
                  </a:prstGeom>
                  <a:ln>
                    <a:solidFill>
                      <a:srgbClr val="FF6600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" name="Straight Arrow Connector 23"/>
                  <p:cNvCxnSpPr/>
                  <p:nvPr/>
                </p:nvCxnSpPr>
                <p:spPr>
                  <a:xfrm>
                    <a:off x="7539153" y="3339726"/>
                    <a:ext cx="309447" cy="317874"/>
                  </a:xfrm>
                  <a:prstGeom prst="straightConnector1">
                    <a:avLst/>
                  </a:prstGeom>
                  <a:ln>
                    <a:solidFill>
                      <a:srgbClr val="FF6600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" name="Straight Arrow Connector 24"/>
                  <p:cNvCxnSpPr/>
                  <p:nvPr/>
                </p:nvCxnSpPr>
                <p:spPr>
                  <a:xfrm flipH="1">
                    <a:off x="6777153" y="3352800"/>
                    <a:ext cx="309447" cy="317874"/>
                  </a:xfrm>
                  <a:prstGeom prst="straightConnector1">
                    <a:avLst/>
                  </a:prstGeom>
                  <a:ln>
                    <a:solidFill>
                      <a:srgbClr val="FF6600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" name="Straight Arrow Connector 25"/>
                  <p:cNvCxnSpPr>
                    <a:stCxn id="17" idx="0"/>
                  </p:cNvCxnSpPr>
                  <p:nvPr/>
                </p:nvCxnSpPr>
                <p:spPr>
                  <a:xfrm flipV="1">
                    <a:off x="7323627" y="2362200"/>
                    <a:ext cx="0" cy="457200"/>
                  </a:xfrm>
                  <a:prstGeom prst="straightConnector1">
                    <a:avLst/>
                  </a:prstGeom>
                  <a:ln>
                    <a:solidFill>
                      <a:srgbClr val="FF6600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" name="Straight Arrow Connector 26"/>
                  <p:cNvCxnSpPr/>
                  <p:nvPr/>
                </p:nvCxnSpPr>
                <p:spPr>
                  <a:xfrm>
                    <a:off x="7315200" y="3429000"/>
                    <a:ext cx="0" cy="457200"/>
                  </a:xfrm>
                  <a:prstGeom prst="straightConnector1">
                    <a:avLst/>
                  </a:prstGeom>
                  <a:ln>
                    <a:solidFill>
                      <a:srgbClr val="FF6600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" name="Straight Arrow Connector 27"/>
                  <p:cNvCxnSpPr/>
                  <p:nvPr/>
                </p:nvCxnSpPr>
                <p:spPr>
                  <a:xfrm rot="5400000">
                    <a:off x="6781800" y="2895600"/>
                    <a:ext cx="0" cy="457200"/>
                  </a:xfrm>
                  <a:prstGeom prst="straightConnector1">
                    <a:avLst/>
                  </a:prstGeom>
                  <a:ln>
                    <a:solidFill>
                      <a:srgbClr val="FF6600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" name="Straight Arrow Connector 28"/>
                  <p:cNvCxnSpPr/>
                  <p:nvPr/>
                </p:nvCxnSpPr>
                <p:spPr>
                  <a:xfrm rot="16200000" flipH="1">
                    <a:off x="7848600" y="2895600"/>
                    <a:ext cx="0" cy="457200"/>
                  </a:xfrm>
                  <a:prstGeom prst="straightConnector1">
                    <a:avLst/>
                  </a:prstGeom>
                  <a:ln>
                    <a:solidFill>
                      <a:srgbClr val="FF6600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5" name="Oval 14"/>
                <p:cNvSpPr>
                  <a:spLocks noChangeAspect="1"/>
                </p:cNvSpPr>
                <p:nvPr/>
              </p:nvSpPr>
              <p:spPr>
                <a:xfrm>
                  <a:off x="7239000" y="3581400"/>
                  <a:ext cx="182880" cy="182880"/>
                </a:xfrm>
                <a:prstGeom prst="ellipse">
                  <a:avLst/>
                </a:prstGeom>
                <a:solidFill>
                  <a:srgbClr val="FFC000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050" dirty="0" smtClean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1</a:t>
                  </a:r>
                  <a:endParaRPr lang="en-US" sz="105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" name="Oval 15"/>
                <p:cNvSpPr>
                  <a:spLocks noChangeAspect="1"/>
                </p:cNvSpPr>
                <p:nvPr/>
              </p:nvSpPr>
              <p:spPr>
                <a:xfrm>
                  <a:off x="7194823" y="1731033"/>
                  <a:ext cx="182880" cy="182880"/>
                </a:xfrm>
                <a:prstGeom prst="ellipse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050" dirty="0" smtClean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2</a:t>
                  </a:r>
                  <a:endParaRPr lang="en-US" sz="105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cxnSp>
            <p:nvCxnSpPr>
              <p:cNvPr id="3" name="Straight Arrow Connector 2"/>
              <p:cNvCxnSpPr/>
              <p:nvPr/>
            </p:nvCxnSpPr>
            <p:spPr>
              <a:xfrm flipH="1" flipV="1">
                <a:off x="6649578" y="2007870"/>
                <a:ext cx="674049" cy="1493519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prstDash val="dash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" name="TextBox 3"/>
              <p:cNvSpPr txBox="1"/>
              <p:nvPr/>
            </p:nvSpPr>
            <p:spPr>
              <a:xfrm>
                <a:off x="6695112" y="2057400"/>
                <a:ext cx="1001088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900" b="1" dirty="0" smtClean="0"/>
                  <a:t>1.496 x 10</a:t>
                </a:r>
                <a:r>
                  <a:rPr lang="en-US" sz="900" b="1" baseline="30000" dirty="0" smtClean="0"/>
                  <a:t>11</a:t>
                </a:r>
                <a:r>
                  <a:rPr lang="en-US" sz="900" b="1" dirty="0" smtClean="0"/>
                  <a:t> m</a:t>
                </a:r>
                <a:endParaRPr lang="en-US" sz="900" b="1" dirty="0"/>
              </a:p>
            </p:txBody>
          </p:sp>
        </p:grpSp>
        <p:cxnSp>
          <p:nvCxnSpPr>
            <p:cNvPr id="30" name="Straight Arrow Connector 29"/>
            <p:cNvCxnSpPr/>
            <p:nvPr/>
          </p:nvCxnSpPr>
          <p:spPr>
            <a:xfrm flipV="1">
              <a:off x="7620000" y="2049419"/>
              <a:ext cx="159864" cy="241767"/>
            </a:xfrm>
            <a:prstGeom prst="straightConnector1">
              <a:avLst/>
            </a:prstGeom>
            <a:ln>
              <a:solidFill>
                <a:srgbClr val="FF0000"/>
              </a:solidFill>
              <a:tailEnd type="stealth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 flipV="1">
              <a:off x="7981757" y="2268535"/>
              <a:ext cx="220481" cy="226485"/>
            </a:xfrm>
            <a:prstGeom prst="straightConnector1">
              <a:avLst/>
            </a:prstGeom>
            <a:ln>
              <a:solidFill>
                <a:srgbClr val="FF0000"/>
              </a:solidFill>
              <a:tailEnd type="stealth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 rot="-300000" flipV="1">
              <a:off x="7882640" y="2325158"/>
              <a:ext cx="110241" cy="113242"/>
            </a:xfrm>
            <a:prstGeom prst="straightConnector1">
              <a:avLst/>
            </a:prstGeom>
            <a:ln>
              <a:solidFill>
                <a:srgbClr val="FF0000"/>
              </a:solidFill>
              <a:tailEnd type="stealth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/>
            <p:nvPr/>
          </p:nvCxnSpPr>
          <p:spPr>
            <a:xfrm rot="-360000" flipV="1">
              <a:off x="7777443" y="2281354"/>
              <a:ext cx="110241" cy="113242"/>
            </a:xfrm>
            <a:prstGeom prst="straightConnector1">
              <a:avLst/>
            </a:prstGeom>
            <a:ln>
              <a:solidFill>
                <a:srgbClr val="FF0000"/>
              </a:solidFill>
              <a:tailEnd type="stealth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/>
            <p:nvPr/>
          </p:nvCxnSpPr>
          <p:spPr>
            <a:xfrm rot="-240000" flipV="1">
              <a:off x="7704409" y="2196067"/>
              <a:ext cx="110241" cy="132207"/>
            </a:xfrm>
            <a:prstGeom prst="straightConnector1">
              <a:avLst/>
            </a:prstGeom>
            <a:ln>
              <a:solidFill>
                <a:srgbClr val="FF0000"/>
              </a:solidFill>
              <a:tailEnd type="stealth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40"/>
            <p:cNvSpPr txBox="1"/>
            <p:nvPr/>
          </p:nvSpPr>
          <p:spPr>
            <a:xfrm>
              <a:off x="7619999" y="2381777"/>
              <a:ext cx="39779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i="1" dirty="0" err="1" smtClean="0">
                  <a:solidFill>
                    <a:srgbClr val="FF0000"/>
                  </a:solidFill>
                </a:rPr>
                <a:t>G</a:t>
              </a:r>
              <a:r>
                <a:rPr lang="en-US" sz="1100" i="1" baseline="-25000" dirty="0" err="1" smtClean="0">
                  <a:solidFill>
                    <a:srgbClr val="FF0000"/>
                  </a:solidFill>
                </a:rPr>
                <a:t>sc</a:t>
              </a:r>
              <a:endParaRPr lang="en-US" i="1" baseline="-25000" dirty="0">
                <a:solidFill>
                  <a:srgbClr val="FF0000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533400" y="3581400"/>
                <a:ext cx="2901692" cy="9090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𝐺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𝑠𝑐</m:t>
                          </m:r>
                        </m:sub>
                      </m:sSub>
                      <m:r>
                        <a:rPr lang="en-US" sz="2400" b="0" i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̇"/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𝑄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</a:rPr>
                                <m:t>1</m:t>
                              </m:r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→</m:t>
                              </m:r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̇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i="1">
                                      <a:latin typeface="Cambria Math"/>
                                    </a:rPr>
                                    <m:t>𝑄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400" i="1">
                                  <a:latin typeface="Cambria Math"/>
                                </a:rPr>
                                <m:t>1</m:t>
                              </m:r>
                              <m:r>
                                <a:rPr lang="en-US" sz="2400" i="1">
                                  <a:latin typeface="Cambria Math"/>
                                  <a:ea typeface="Cambria Math"/>
                                </a:rPr>
                                <m:t>→</m:t>
                              </m:r>
                              <m:r>
                                <a:rPr lang="en-US" sz="2400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4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  <m:sSubSup>
                            <m:sSub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SupPr>
                            <m:e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𝑟</m:t>
                              </m:r>
                              <m:r>
                                <a:rPr lang="en-US" sz="2400" b="0" i="1" baseline="-25000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e>
                            <m:sub/>
                            <m:sup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3581400"/>
                <a:ext cx="2901692" cy="90909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Rectangle 5"/>
          <p:cNvSpPr>
            <a:spLocks noChangeArrowheads="1"/>
          </p:cNvSpPr>
          <p:nvPr/>
        </p:nvSpPr>
        <p:spPr bwMode="auto">
          <a:xfrm>
            <a:off x="228600" y="4572000"/>
            <a:ext cx="4846320" cy="1661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eaLnBrk="1" hangingPunct="1"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altLang="en-US" sz="2300" b="0" dirty="0" smtClean="0"/>
              <a:t>The value of </a:t>
            </a:r>
            <a:r>
              <a:rPr lang="en-US" altLang="en-US" sz="2300" b="0" i="1" dirty="0" err="1" smtClean="0"/>
              <a:t>G</a:t>
            </a:r>
            <a:r>
              <a:rPr lang="en-US" altLang="en-US" sz="2300" b="0" i="1" baseline="-25000" dirty="0" err="1" smtClean="0"/>
              <a:t>sc</a:t>
            </a:r>
            <a:r>
              <a:rPr lang="en-US" altLang="en-US" sz="2300" b="0" dirty="0" smtClean="0"/>
              <a:t>  is 1367 W/m</a:t>
            </a:r>
            <a:r>
              <a:rPr lang="en-US" altLang="en-US" sz="2300" b="0" baseline="30000" dirty="0" smtClean="0"/>
              <a:t>2</a:t>
            </a:r>
            <a:r>
              <a:rPr lang="en-US" altLang="en-US" sz="2300" b="0" dirty="0" smtClean="0"/>
              <a:t>.</a:t>
            </a:r>
          </a:p>
          <a:p>
            <a:pPr marL="342900" indent="-342900" eaLnBrk="1" hangingPunct="1"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altLang="en-US" sz="2300" b="0" dirty="0" smtClean="0"/>
              <a:t>This value is called the </a:t>
            </a:r>
            <a:r>
              <a:rPr lang="en-US" altLang="en-US" sz="2300" i="1" dirty="0" smtClean="0"/>
              <a:t>Solar Constant.</a:t>
            </a:r>
          </a:p>
          <a:p>
            <a:pPr marL="342900" indent="-342900" eaLnBrk="1" hangingPunct="1"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endParaRPr lang="en-US" altLang="en-US" sz="2300" b="0" dirty="0" smtClean="0"/>
          </a:p>
        </p:txBody>
      </p:sp>
    </p:spTree>
    <p:extLst>
      <p:ext uri="{BB962C8B-B14F-4D97-AF65-F5344CB8AC3E}">
        <p14:creationId xmlns:p14="http://schemas.microsoft.com/office/powerpoint/2010/main" val="4106581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85000" lnSpcReduction="20000"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6FDD43B-1078-4579-86F5-C2C7D9EC6CF5}" type="slidenum">
              <a:rPr lang="en-US" altLang="en-US" b="0" smtClean="0"/>
              <a:pPr eaLnBrk="1" hangingPunct="1"/>
              <a:t>70</a:t>
            </a:fld>
            <a:endParaRPr lang="en-US" altLang="en-US" b="0" smtClean="0"/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228600" y="1233607"/>
            <a:ext cx="4457700" cy="507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eaLnBrk="1" hangingPunct="1">
              <a:spcBef>
                <a:spcPts val="0"/>
              </a:spcBef>
              <a:spcAft>
                <a:spcPts val="12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altLang="en-US" sz="2400" b="0" dirty="0" smtClean="0"/>
              <a:t>The general relationship between </a:t>
            </a:r>
            <a:r>
              <a:rPr lang="en-US" altLang="en-US" sz="2400" b="0" i="1" dirty="0" smtClean="0"/>
              <a:t>G</a:t>
            </a:r>
            <a:r>
              <a:rPr lang="en-US" altLang="en-US" sz="2400" b="0" baseline="-25000" dirty="0" smtClean="0"/>
              <a:t>ND</a:t>
            </a:r>
            <a:r>
              <a:rPr lang="en-US" altLang="en-US" sz="2400" b="0" dirty="0" smtClean="0"/>
              <a:t> and </a:t>
            </a:r>
            <a:r>
              <a:rPr lang="en-US" altLang="en-US" sz="2400" b="0" i="1" dirty="0" smtClean="0"/>
              <a:t>G</a:t>
            </a:r>
            <a:r>
              <a:rPr lang="en-US" altLang="en-US" sz="2400" b="0" baseline="-25000" dirty="0" smtClean="0"/>
              <a:t>D</a:t>
            </a:r>
            <a:r>
              <a:rPr lang="en-US" altLang="en-US" sz="2400" b="0" dirty="0" smtClean="0"/>
              <a:t> is:</a:t>
            </a:r>
          </a:p>
          <a:p>
            <a:pPr marL="403225" eaLnBrk="1" hangingPunct="1">
              <a:spcBef>
                <a:spcPts val="0"/>
              </a:spcBef>
              <a:spcAft>
                <a:spcPts val="1200"/>
              </a:spcAft>
              <a:buClr>
                <a:srgbClr val="C00000"/>
              </a:buClr>
            </a:pPr>
            <a:r>
              <a:rPr lang="en-US" altLang="en-US" sz="2400" b="0" i="1" dirty="0" smtClean="0"/>
              <a:t>G</a:t>
            </a:r>
            <a:r>
              <a:rPr lang="en-US" altLang="en-US" sz="2400" b="0" baseline="-25000" dirty="0" smtClean="0"/>
              <a:t>D</a:t>
            </a:r>
            <a:r>
              <a:rPr lang="en-US" altLang="en-US" sz="2400" b="0" dirty="0" smtClean="0"/>
              <a:t> = </a:t>
            </a:r>
            <a:r>
              <a:rPr lang="en-US" altLang="en-US" sz="2400" b="0" i="1" dirty="0" smtClean="0"/>
              <a:t>G</a:t>
            </a:r>
            <a:r>
              <a:rPr lang="en-US" altLang="en-US" sz="2400" b="0" baseline="-25000" dirty="0" smtClean="0"/>
              <a:t>ND</a:t>
            </a:r>
            <a:r>
              <a:rPr lang="en-US" altLang="en-US" sz="2400" b="0" dirty="0" smtClean="0"/>
              <a:t> </a:t>
            </a:r>
            <a:r>
              <a:rPr lang="en-US" altLang="en-US" sz="2400" b="0" i="1" dirty="0" smtClean="0"/>
              <a:t>cos</a:t>
            </a:r>
            <a:r>
              <a:rPr lang="en-US" altLang="en-US" sz="2400" b="0" dirty="0" smtClean="0"/>
              <a:t> </a:t>
            </a:r>
            <a:r>
              <a:rPr lang="en-US" altLang="en-US" sz="2400" b="0" i="1" dirty="0" smtClean="0">
                <a:latin typeface="Symbol" panose="05050102010706020507" pitchFamily="18" charset="2"/>
              </a:rPr>
              <a:t>q</a:t>
            </a:r>
            <a:endParaRPr lang="en-US" altLang="en-US" sz="2400" b="0" i="1" dirty="0">
              <a:latin typeface="Symbol" panose="05050102010706020507" pitchFamily="18" charset="2"/>
            </a:endParaRPr>
          </a:p>
          <a:p>
            <a:pPr marL="342900" indent="-342900" eaLnBrk="1" hangingPunct="1">
              <a:spcBef>
                <a:spcPts val="0"/>
              </a:spcBef>
              <a:spcAft>
                <a:spcPts val="12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endParaRPr lang="en-US" altLang="en-US" sz="2400" b="0" dirty="0" smtClean="0"/>
          </a:p>
          <a:p>
            <a:pPr marL="342900" indent="-342900" eaLnBrk="1" hangingPunct="1">
              <a:spcBef>
                <a:spcPts val="0"/>
              </a:spcBef>
              <a:spcAft>
                <a:spcPts val="12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endParaRPr lang="en-US" altLang="en-US" sz="2400" b="0" dirty="0" smtClean="0"/>
          </a:p>
          <a:p>
            <a:pPr marL="342900" indent="-342900" eaLnBrk="1" hangingPunct="1">
              <a:spcBef>
                <a:spcPts val="0"/>
              </a:spcBef>
              <a:spcAft>
                <a:spcPts val="12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endParaRPr lang="en-US" altLang="en-US" sz="2400" b="0" dirty="0"/>
          </a:p>
          <a:p>
            <a:pPr marL="342900" indent="-342900" eaLnBrk="1" hangingPunct="1">
              <a:spcBef>
                <a:spcPts val="0"/>
              </a:spcBef>
              <a:spcAft>
                <a:spcPts val="12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altLang="en-US" sz="2400" b="0" dirty="0" smtClean="0"/>
              <a:t>If the angle of incidence (</a:t>
            </a:r>
            <a:r>
              <a:rPr lang="en-US" altLang="en-US" sz="2400" b="0" i="1" dirty="0" smtClean="0">
                <a:latin typeface="Symbol" panose="05050102010706020507" pitchFamily="18" charset="2"/>
              </a:rPr>
              <a:t>q </a:t>
            </a:r>
            <a:r>
              <a:rPr lang="en-US" altLang="en-US" sz="2400" b="0" dirty="0" smtClean="0"/>
              <a:t>) is larger than 90°, the surface is not receiving direct sunlight.</a:t>
            </a:r>
          </a:p>
          <a:p>
            <a:pPr marL="342900" indent="-342900" eaLnBrk="1" hangingPunct="1">
              <a:spcBef>
                <a:spcPts val="0"/>
              </a:spcBef>
              <a:spcAft>
                <a:spcPts val="12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altLang="en-US" sz="2400" b="0" dirty="0" smtClean="0"/>
              <a:t>In this case, </a:t>
            </a:r>
            <a:r>
              <a:rPr lang="en-US" altLang="en-US" sz="2400" b="0" i="1" dirty="0" smtClean="0"/>
              <a:t>G</a:t>
            </a:r>
            <a:r>
              <a:rPr lang="en-US" altLang="en-US" sz="2400" b="0" baseline="-25000" dirty="0" smtClean="0"/>
              <a:t>D</a:t>
            </a:r>
            <a:r>
              <a:rPr lang="en-US" altLang="en-US" sz="2400" b="0" dirty="0" smtClean="0"/>
              <a:t> = 0.</a:t>
            </a: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990600" y="131802"/>
            <a:ext cx="7315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Determination of Direct Irradiation (</a:t>
            </a:r>
            <a:r>
              <a:rPr lang="en-US" sz="2800" b="1" i="1" dirty="0" smtClean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G</a:t>
            </a:r>
            <a:r>
              <a:rPr lang="en-US" sz="2800" b="1" baseline="-25000" dirty="0" smtClean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</a:t>
            </a:r>
            <a:r>
              <a:rPr lang="en-US" sz="2800" b="1" dirty="0" smtClean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)</a:t>
            </a:r>
            <a:endParaRPr lang="en-US" sz="3000" b="1" dirty="0">
              <a:solidFill>
                <a:schemeClr val="tx2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grpSp>
        <p:nvGrpSpPr>
          <p:cNvPr id="13" name="Group 12"/>
          <p:cNvGrpSpPr>
            <a:grpSpLocks noChangeAspect="1"/>
          </p:cNvGrpSpPr>
          <p:nvPr/>
        </p:nvGrpSpPr>
        <p:grpSpPr>
          <a:xfrm>
            <a:off x="4267200" y="1066060"/>
            <a:ext cx="3845385" cy="2134340"/>
            <a:chOff x="2635013" y="4128763"/>
            <a:chExt cx="3845385" cy="2134340"/>
          </a:xfrm>
        </p:grpSpPr>
        <p:grpSp>
          <p:nvGrpSpPr>
            <p:cNvPr id="14" name="Group 13"/>
            <p:cNvGrpSpPr/>
            <p:nvPr/>
          </p:nvGrpSpPr>
          <p:grpSpPr>
            <a:xfrm>
              <a:off x="2635013" y="4419600"/>
              <a:ext cx="2324100" cy="1843503"/>
              <a:chOff x="2635013" y="4419600"/>
              <a:chExt cx="2324100" cy="1843503"/>
            </a:xfrm>
          </p:grpSpPr>
          <p:sp>
            <p:nvSpPr>
              <p:cNvPr id="26" name="Rectangle 25"/>
              <p:cNvSpPr/>
              <p:nvPr/>
            </p:nvSpPr>
            <p:spPr>
              <a:xfrm rot="1063768">
                <a:off x="2635013" y="6110703"/>
                <a:ext cx="2324100" cy="152400"/>
              </a:xfrm>
              <a:prstGeom prst="rect">
                <a:avLst/>
              </a:prstGeom>
              <a:blipFill>
                <a:blip r:embed="rId3"/>
                <a:tile tx="0" ty="0" sx="100000" sy="100000" flip="none" algn="tl"/>
              </a:blip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7" name="Straight Arrow Connector 26"/>
              <p:cNvCxnSpPr>
                <a:stCxn id="26" idx="0"/>
              </p:cNvCxnSpPr>
              <p:nvPr/>
            </p:nvCxnSpPr>
            <p:spPr>
              <a:xfrm flipV="1">
                <a:off x="3820268" y="4419600"/>
                <a:ext cx="523132" cy="1694722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" name="Rectangle 27"/>
              <p:cNvSpPr/>
              <p:nvPr/>
            </p:nvSpPr>
            <p:spPr>
              <a:xfrm rot="1020000">
                <a:off x="3688250" y="5923549"/>
                <a:ext cx="162668" cy="170722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15" name="Straight Arrow Connector 14"/>
            <p:cNvCxnSpPr/>
            <p:nvPr/>
          </p:nvCxnSpPr>
          <p:spPr>
            <a:xfrm flipH="1">
              <a:off x="4038600" y="4495800"/>
              <a:ext cx="1752600" cy="1360710"/>
            </a:xfrm>
            <a:prstGeom prst="straightConnector1">
              <a:avLst/>
            </a:prstGeom>
            <a:ln w="12700">
              <a:solidFill>
                <a:srgbClr val="FF66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 flipH="1">
              <a:off x="4191000" y="4648200"/>
              <a:ext cx="1752600" cy="1360710"/>
            </a:xfrm>
            <a:prstGeom prst="straightConnector1">
              <a:avLst/>
            </a:prstGeom>
            <a:ln w="12700">
              <a:solidFill>
                <a:srgbClr val="FF66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 flipH="1">
              <a:off x="4343400" y="4800600"/>
              <a:ext cx="1752600" cy="1360710"/>
            </a:xfrm>
            <a:prstGeom prst="straightConnector1">
              <a:avLst/>
            </a:prstGeom>
            <a:ln w="12700">
              <a:solidFill>
                <a:srgbClr val="FF66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Oval 17"/>
            <p:cNvSpPr>
              <a:spLocks noChangeAspect="1"/>
            </p:cNvSpPr>
            <p:nvPr/>
          </p:nvSpPr>
          <p:spPr>
            <a:xfrm>
              <a:off x="5874488" y="4128763"/>
              <a:ext cx="605910" cy="581673"/>
            </a:xfrm>
            <a:prstGeom prst="ellipse">
              <a:avLst/>
            </a:prstGeom>
            <a:solidFill>
              <a:srgbClr val="FFC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" name="Straight Connector 18"/>
            <p:cNvCxnSpPr/>
            <p:nvPr/>
          </p:nvCxnSpPr>
          <p:spPr>
            <a:xfrm>
              <a:off x="4927127" y="4953000"/>
              <a:ext cx="483073" cy="60960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Freeform 19"/>
            <p:cNvSpPr/>
            <p:nvPr/>
          </p:nvSpPr>
          <p:spPr>
            <a:xfrm>
              <a:off x="5211519" y="5253699"/>
              <a:ext cx="426346" cy="70016"/>
            </a:xfrm>
            <a:custGeom>
              <a:avLst/>
              <a:gdLst>
                <a:gd name="connsiteX0" fmla="*/ 0 w 426346"/>
                <a:gd name="connsiteY0" fmla="*/ 2699 h 70016"/>
                <a:gd name="connsiteX1" fmla="*/ 151465 w 426346"/>
                <a:gd name="connsiteY1" fmla="*/ 2699 h 70016"/>
                <a:gd name="connsiteX2" fmla="*/ 319760 w 426346"/>
                <a:gd name="connsiteY2" fmla="*/ 30748 h 70016"/>
                <a:gd name="connsiteX3" fmla="*/ 426346 w 426346"/>
                <a:gd name="connsiteY3" fmla="*/ 70016 h 70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6346" h="70016">
                  <a:moveTo>
                    <a:pt x="0" y="2699"/>
                  </a:moveTo>
                  <a:cubicBezTo>
                    <a:pt x="49086" y="361"/>
                    <a:pt x="98172" y="-1976"/>
                    <a:pt x="151465" y="2699"/>
                  </a:cubicBezTo>
                  <a:cubicBezTo>
                    <a:pt x="204758" y="7374"/>
                    <a:pt x="273947" y="19529"/>
                    <a:pt x="319760" y="30748"/>
                  </a:cubicBezTo>
                  <a:cubicBezTo>
                    <a:pt x="365574" y="41968"/>
                    <a:pt x="395960" y="55992"/>
                    <a:pt x="426346" y="70016"/>
                  </a:cubicBezTo>
                </a:path>
              </a:pathLst>
            </a:custGeom>
            <a:noFill/>
            <a:ln w="3175">
              <a:solidFill>
                <a:schemeClr val="tx1"/>
              </a:solidFill>
              <a:headEnd type="stealth" w="lg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638800" y="5176155"/>
              <a:ext cx="6891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i="1" dirty="0" smtClean="0"/>
                <a:t>G</a:t>
              </a:r>
              <a:r>
                <a:rPr lang="en-US" b="1" baseline="-25000" dirty="0" smtClean="0"/>
                <a:t>ND</a:t>
              </a:r>
              <a:endParaRPr lang="en-US" b="1" baseline="-25000" dirty="0"/>
            </a:p>
          </p:txBody>
        </p:sp>
        <p:sp>
          <p:nvSpPr>
            <p:cNvPr id="22" name="Freeform 21"/>
            <p:cNvSpPr/>
            <p:nvPr/>
          </p:nvSpPr>
          <p:spPr>
            <a:xfrm rot="15389118" flipV="1">
              <a:off x="3299684" y="5797582"/>
              <a:ext cx="426346" cy="70016"/>
            </a:xfrm>
            <a:custGeom>
              <a:avLst/>
              <a:gdLst>
                <a:gd name="connsiteX0" fmla="*/ 0 w 426346"/>
                <a:gd name="connsiteY0" fmla="*/ 2699 h 70016"/>
                <a:gd name="connsiteX1" fmla="*/ 151465 w 426346"/>
                <a:gd name="connsiteY1" fmla="*/ 2699 h 70016"/>
                <a:gd name="connsiteX2" fmla="*/ 319760 w 426346"/>
                <a:gd name="connsiteY2" fmla="*/ 30748 h 70016"/>
                <a:gd name="connsiteX3" fmla="*/ 426346 w 426346"/>
                <a:gd name="connsiteY3" fmla="*/ 70016 h 70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6346" h="70016">
                  <a:moveTo>
                    <a:pt x="0" y="2699"/>
                  </a:moveTo>
                  <a:cubicBezTo>
                    <a:pt x="49086" y="361"/>
                    <a:pt x="98172" y="-1976"/>
                    <a:pt x="151465" y="2699"/>
                  </a:cubicBezTo>
                  <a:cubicBezTo>
                    <a:pt x="204758" y="7374"/>
                    <a:pt x="273947" y="19529"/>
                    <a:pt x="319760" y="30748"/>
                  </a:cubicBezTo>
                  <a:cubicBezTo>
                    <a:pt x="365574" y="41968"/>
                    <a:pt x="395960" y="55992"/>
                    <a:pt x="426346" y="70016"/>
                  </a:cubicBezTo>
                </a:path>
              </a:pathLst>
            </a:custGeom>
            <a:noFill/>
            <a:ln w="3175">
              <a:solidFill>
                <a:schemeClr val="tx1"/>
              </a:solidFill>
              <a:headEnd type="stealth" w="lg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114052" y="5257800"/>
              <a:ext cx="52046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i="1" dirty="0" smtClean="0"/>
                <a:t>G</a:t>
              </a:r>
              <a:r>
                <a:rPr lang="en-US" b="1" baseline="-25000" dirty="0" smtClean="0"/>
                <a:t>D</a:t>
              </a:r>
              <a:endParaRPr lang="en-US" b="1" baseline="-25000" dirty="0"/>
            </a:p>
          </p:txBody>
        </p:sp>
        <p:sp>
          <p:nvSpPr>
            <p:cNvPr id="24" name="Arc 23"/>
            <p:cNvSpPr/>
            <p:nvPr/>
          </p:nvSpPr>
          <p:spPr>
            <a:xfrm rot="21203322">
              <a:off x="3761761" y="4883196"/>
              <a:ext cx="988336" cy="966622"/>
            </a:xfrm>
            <a:prstGeom prst="arc">
              <a:avLst/>
            </a:prstGeom>
            <a:ln>
              <a:solidFill>
                <a:schemeClr val="tx1"/>
              </a:solidFill>
              <a:headEnd type="stealt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456001" y="4648200"/>
              <a:ext cx="3445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i="1" dirty="0" smtClean="0">
                  <a:latin typeface="Symbol" panose="05050102010706020507" pitchFamily="18" charset="2"/>
                </a:rPr>
                <a:t>q</a:t>
              </a:r>
              <a:endParaRPr lang="en-US" b="1" baseline="-25000" dirty="0"/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5169908" y="3924300"/>
            <a:ext cx="3593092" cy="2857500"/>
            <a:chOff x="5169908" y="3848100"/>
            <a:chExt cx="3593092" cy="2857500"/>
          </a:xfrm>
        </p:grpSpPr>
        <p:grpSp>
          <p:nvGrpSpPr>
            <p:cNvPr id="30" name="Group 29"/>
            <p:cNvGrpSpPr/>
            <p:nvPr/>
          </p:nvGrpSpPr>
          <p:grpSpPr>
            <a:xfrm>
              <a:off x="5169908" y="4381500"/>
              <a:ext cx="1154692" cy="2324100"/>
              <a:chOff x="2822798" y="4280416"/>
              <a:chExt cx="1154692" cy="2324100"/>
            </a:xfrm>
          </p:grpSpPr>
          <p:sp>
            <p:nvSpPr>
              <p:cNvPr id="42" name="Rectangle 41"/>
              <p:cNvSpPr/>
              <p:nvPr/>
            </p:nvSpPr>
            <p:spPr>
              <a:xfrm rot="16200000">
                <a:off x="2739240" y="5366266"/>
                <a:ext cx="2324100" cy="152400"/>
              </a:xfrm>
              <a:prstGeom prst="rect">
                <a:avLst/>
              </a:prstGeom>
              <a:blipFill>
                <a:blip r:embed="rId3"/>
                <a:tile tx="0" ty="0" sx="100000" sy="100000" flip="none" algn="tl"/>
              </a:blip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3" name="Straight Arrow Connector 42"/>
              <p:cNvCxnSpPr>
                <a:stCxn id="42" idx="0"/>
              </p:cNvCxnSpPr>
              <p:nvPr/>
            </p:nvCxnSpPr>
            <p:spPr>
              <a:xfrm flipH="1">
                <a:off x="2822798" y="5442466"/>
                <a:ext cx="1002292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4" name="Rectangle 43"/>
              <p:cNvSpPr/>
              <p:nvPr/>
            </p:nvSpPr>
            <p:spPr>
              <a:xfrm>
                <a:off x="3662422" y="5442465"/>
                <a:ext cx="162668" cy="170722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31" name="Straight Arrow Connector 30"/>
            <p:cNvCxnSpPr/>
            <p:nvPr/>
          </p:nvCxnSpPr>
          <p:spPr>
            <a:xfrm flipH="1">
              <a:off x="6321202" y="4215137"/>
              <a:ext cx="1752600" cy="1360710"/>
            </a:xfrm>
            <a:prstGeom prst="straightConnector1">
              <a:avLst/>
            </a:prstGeom>
            <a:ln w="12700">
              <a:solidFill>
                <a:srgbClr val="FF66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 flipH="1">
              <a:off x="6473602" y="4367537"/>
              <a:ext cx="1752600" cy="1360710"/>
            </a:xfrm>
            <a:prstGeom prst="straightConnector1">
              <a:avLst/>
            </a:prstGeom>
            <a:ln w="12700">
              <a:solidFill>
                <a:srgbClr val="FF66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 flipH="1">
              <a:off x="6626002" y="4519937"/>
              <a:ext cx="1752600" cy="1360710"/>
            </a:xfrm>
            <a:prstGeom prst="straightConnector1">
              <a:avLst/>
            </a:prstGeom>
            <a:ln w="12700">
              <a:solidFill>
                <a:srgbClr val="FF66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Oval 33"/>
            <p:cNvSpPr>
              <a:spLocks noChangeAspect="1"/>
            </p:cNvSpPr>
            <p:nvPr/>
          </p:nvSpPr>
          <p:spPr>
            <a:xfrm>
              <a:off x="8157090" y="3848100"/>
              <a:ext cx="605910" cy="581673"/>
            </a:xfrm>
            <a:prstGeom prst="ellipse">
              <a:avLst/>
            </a:prstGeom>
            <a:solidFill>
              <a:srgbClr val="FFC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5" name="Straight Connector 34"/>
            <p:cNvCxnSpPr/>
            <p:nvPr/>
          </p:nvCxnSpPr>
          <p:spPr>
            <a:xfrm>
              <a:off x="7209729" y="4672337"/>
              <a:ext cx="483073" cy="60960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Freeform 35"/>
            <p:cNvSpPr/>
            <p:nvPr/>
          </p:nvSpPr>
          <p:spPr>
            <a:xfrm>
              <a:off x="7494121" y="4973036"/>
              <a:ext cx="426346" cy="70016"/>
            </a:xfrm>
            <a:custGeom>
              <a:avLst/>
              <a:gdLst>
                <a:gd name="connsiteX0" fmla="*/ 0 w 426346"/>
                <a:gd name="connsiteY0" fmla="*/ 2699 h 70016"/>
                <a:gd name="connsiteX1" fmla="*/ 151465 w 426346"/>
                <a:gd name="connsiteY1" fmla="*/ 2699 h 70016"/>
                <a:gd name="connsiteX2" fmla="*/ 319760 w 426346"/>
                <a:gd name="connsiteY2" fmla="*/ 30748 h 70016"/>
                <a:gd name="connsiteX3" fmla="*/ 426346 w 426346"/>
                <a:gd name="connsiteY3" fmla="*/ 70016 h 70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6346" h="70016">
                  <a:moveTo>
                    <a:pt x="0" y="2699"/>
                  </a:moveTo>
                  <a:cubicBezTo>
                    <a:pt x="49086" y="361"/>
                    <a:pt x="98172" y="-1976"/>
                    <a:pt x="151465" y="2699"/>
                  </a:cubicBezTo>
                  <a:cubicBezTo>
                    <a:pt x="204758" y="7374"/>
                    <a:pt x="273947" y="19529"/>
                    <a:pt x="319760" y="30748"/>
                  </a:cubicBezTo>
                  <a:cubicBezTo>
                    <a:pt x="365574" y="41968"/>
                    <a:pt x="395960" y="55992"/>
                    <a:pt x="426346" y="70016"/>
                  </a:cubicBezTo>
                </a:path>
              </a:pathLst>
            </a:custGeom>
            <a:noFill/>
            <a:ln w="3175">
              <a:solidFill>
                <a:schemeClr val="tx1"/>
              </a:solidFill>
              <a:headEnd type="stealth" w="lg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7921402" y="4895492"/>
              <a:ext cx="6891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i="1" dirty="0" smtClean="0"/>
                <a:t>G</a:t>
              </a:r>
              <a:r>
                <a:rPr lang="en-US" b="1" baseline="-25000" dirty="0" smtClean="0"/>
                <a:t>ND</a:t>
              </a:r>
              <a:endParaRPr lang="en-US" b="1" baseline="-25000" dirty="0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5320455" y="5880647"/>
              <a:ext cx="7582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i="1" dirty="0" smtClean="0"/>
                <a:t>G</a:t>
              </a:r>
              <a:r>
                <a:rPr lang="en-US" b="1" baseline="-25000" dirty="0" smtClean="0"/>
                <a:t>D</a:t>
              </a:r>
              <a:r>
                <a:rPr lang="en-US" b="1" dirty="0" smtClean="0"/>
                <a:t>=0</a:t>
              </a:r>
              <a:endParaRPr lang="en-US" b="1" dirty="0"/>
            </a:p>
          </p:txBody>
        </p:sp>
        <p:sp>
          <p:nvSpPr>
            <p:cNvPr id="40" name="Arc 39"/>
            <p:cNvSpPr/>
            <p:nvPr/>
          </p:nvSpPr>
          <p:spPr>
            <a:xfrm rot="21203322">
              <a:off x="5514891" y="4918788"/>
              <a:ext cx="1113351" cy="1078606"/>
            </a:xfrm>
            <a:prstGeom prst="arc">
              <a:avLst>
                <a:gd name="adj1" fmla="val 10586381"/>
                <a:gd name="adj2" fmla="val 20956712"/>
              </a:avLst>
            </a:prstGeom>
            <a:ln>
              <a:solidFill>
                <a:schemeClr val="tx1"/>
              </a:solidFill>
              <a:headEnd type="stealt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5658866" y="4603704"/>
              <a:ext cx="3445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i="1" dirty="0" smtClean="0">
                  <a:latin typeface="Symbol" panose="05050102010706020507" pitchFamily="18" charset="2"/>
                </a:rPr>
                <a:t>q</a:t>
              </a:r>
              <a:endParaRPr lang="en-US" b="1" baseline="-25000" dirty="0"/>
            </a:p>
          </p:txBody>
        </p:sp>
      </p:grpSp>
    </p:spTree>
    <p:extLst>
      <p:ext uri="{BB962C8B-B14F-4D97-AF65-F5344CB8AC3E}">
        <p14:creationId xmlns:p14="http://schemas.microsoft.com/office/powerpoint/2010/main" val="1032033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85000" lnSpcReduction="20000"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6FDD43B-1078-4579-86F5-C2C7D9EC6CF5}" type="slidenum">
              <a:rPr lang="en-US" altLang="en-US" b="0" smtClean="0"/>
              <a:pPr eaLnBrk="1" hangingPunct="1"/>
              <a:t>71</a:t>
            </a:fld>
            <a:endParaRPr lang="en-US" altLang="en-US" b="0" smtClean="0"/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228600" y="1233607"/>
            <a:ext cx="8382000" cy="4862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eaLnBrk="1" hangingPunct="1">
              <a:spcBef>
                <a:spcPts val="0"/>
              </a:spcBef>
              <a:spcAft>
                <a:spcPts val="12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altLang="en-US" sz="2400" b="0" dirty="0" smtClean="0"/>
              <a:t>Direct normal irradiance (</a:t>
            </a:r>
            <a:r>
              <a:rPr lang="en-US" altLang="en-US" sz="2400" b="0" i="1" dirty="0" smtClean="0"/>
              <a:t>G</a:t>
            </a:r>
            <a:r>
              <a:rPr lang="en-US" altLang="en-US" sz="2400" b="0" baseline="-25000" dirty="0" smtClean="0"/>
              <a:t>ND</a:t>
            </a:r>
            <a:r>
              <a:rPr lang="en-US" altLang="en-US" sz="2400" b="0" dirty="0" smtClean="0"/>
              <a:t>) can either be measured or estimated</a:t>
            </a:r>
          </a:p>
          <a:p>
            <a:pPr marL="342900" indent="-342900" eaLnBrk="1" hangingPunct="1">
              <a:spcBef>
                <a:spcPts val="0"/>
              </a:spcBef>
              <a:spcAft>
                <a:spcPts val="12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altLang="en-US" sz="2400" b="0" dirty="0" smtClean="0"/>
              <a:t>Measurements provide accurate, real-time data for a specific location.</a:t>
            </a:r>
          </a:p>
          <a:p>
            <a:pPr marL="1085850" lvl="1" indent="-342900" eaLnBrk="1" hangingPunct="1">
              <a:spcBef>
                <a:spcPts val="0"/>
              </a:spcBef>
              <a:spcAft>
                <a:spcPts val="1200"/>
              </a:spcAft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US" altLang="en-US" sz="2000" dirty="0" smtClean="0"/>
              <a:t>Requires a well-maintained measurement station.</a:t>
            </a:r>
          </a:p>
          <a:p>
            <a:pPr marL="342900" indent="-342900" eaLnBrk="1" hangingPunct="1">
              <a:spcBef>
                <a:spcPts val="0"/>
              </a:spcBef>
              <a:spcAft>
                <a:spcPts val="12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altLang="en-US" sz="2400" b="0" dirty="0" smtClean="0"/>
              <a:t>Estimation of </a:t>
            </a:r>
            <a:r>
              <a:rPr lang="en-US" altLang="en-US" sz="2400" b="0" i="1" dirty="0" smtClean="0"/>
              <a:t>G</a:t>
            </a:r>
            <a:r>
              <a:rPr lang="en-US" altLang="en-US" sz="2400" b="0" baseline="-25000" dirty="0" smtClean="0"/>
              <a:t>ND</a:t>
            </a:r>
            <a:r>
              <a:rPr lang="en-US" altLang="en-US" sz="2400" b="0" dirty="0" smtClean="0"/>
              <a:t> is more convenient, but it is not as accurate as actual measurements.</a:t>
            </a:r>
          </a:p>
          <a:p>
            <a:pPr marL="342900" indent="-342900" eaLnBrk="1" hangingPunct="1">
              <a:spcBef>
                <a:spcPts val="0"/>
              </a:spcBef>
              <a:spcAft>
                <a:spcPts val="12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altLang="en-US" sz="2400" b="0" dirty="0" smtClean="0"/>
              <a:t>The most common method for measuring </a:t>
            </a:r>
            <a:r>
              <a:rPr lang="en-US" altLang="en-US" sz="2400" b="0" i="1" dirty="0" smtClean="0"/>
              <a:t>G</a:t>
            </a:r>
            <a:r>
              <a:rPr lang="en-US" altLang="en-US" sz="2400" b="0" baseline="-25000" dirty="0" smtClean="0"/>
              <a:t>ND</a:t>
            </a:r>
            <a:r>
              <a:rPr lang="en-US" altLang="en-US" sz="2400" b="0" dirty="0" smtClean="0"/>
              <a:t> is by using a </a:t>
            </a:r>
            <a:r>
              <a:rPr lang="en-US" altLang="en-US" sz="2400" i="1" dirty="0" err="1" smtClean="0"/>
              <a:t>pyrheliometer</a:t>
            </a:r>
            <a:r>
              <a:rPr lang="en-US" altLang="en-US" sz="2400" b="0" dirty="0" smtClean="0"/>
              <a:t>.</a:t>
            </a:r>
          </a:p>
          <a:p>
            <a:pPr marL="342900" indent="-342900" eaLnBrk="1" hangingPunct="1">
              <a:spcBef>
                <a:spcPts val="0"/>
              </a:spcBef>
              <a:spcAft>
                <a:spcPts val="12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altLang="en-US" sz="2400" b="0" dirty="0" smtClean="0"/>
              <a:t>The most common method to estimate </a:t>
            </a:r>
            <a:r>
              <a:rPr lang="en-US" altLang="en-US" sz="2400" b="0" i="1" dirty="0" smtClean="0"/>
              <a:t>G</a:t>
            </a:r>
            <a:r>
              <a:rPr lang="en-US" altLang="en-US" sz="2400" b="0" baseline="-25000" dirty="0" smtClean="0"/>
              <a:t>ND</a:t>
            </a:r>
            <a:r>
              <a:rPr lang="en-US" altLang="en-US" sz="2400" b="0" dirty="0" smtClean="0"/>
              <a:t> is the </a:t>
            </a:r>
            <a:r>
              <a:rPr lang="en-US" altLang="en-US" sz="2400" i="1" dirty="0" smtClean="0"/>
              <a:t>ASHRAE Clear Sky Model</a:t>
            </a:r>
            <a:r>
              <a:rPr lang="en-US" altLang="en-US" sz="2400" b="0" dirty="0" smtClean="0"/>
              <a:t>.</a:t>
            </a: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990600" y="131802"/>
            <a:ext cx="7315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Determination of Direct Normal Irradiance (</a:t>
            </a:r>
            <a:r>
              <a:rPr lang="en-US" sz="2400" b="1" i="1" dirty="0" smtClean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G</a:t>
            </a:r>
            <a:r>
              <a:rPr lang="en-US" sz="2400" b="1" baseline="-25000" dirty="0" smtClean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ND</a:t>
            </a:r>
            <a:r>
              <a:rPr lang="en-US" sz="2400" b="1" dirty="0" smtClean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)</a:t>
            </a:r>
            <a:endParaRPr lang="en-US" sz="2800" b="1" dirty="0">
              <a:solidFill>
                <a:schemeClr val="tx2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997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85000" lnSpcReduction="20000"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6FDD43B-1078-4579-86F5-C2C7D9EC6CF5}" type="slidenum">
              <a:rPr lang="en-US" altLang="en-US" b="0" smtClean="0"/>
              <a:pPr eaLnBrk="1" hangingPunct="1"/>
              <a:t>72</a:t>
            </a:fld>
            <a:endParaRPr lang="en-US" altLang="en-US" b="0" smtClean="0"/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228600" y="1233607"/>
            <a:ext cx="4724400" cy="5309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eaLnBrk="1" hangingPunct="1">
              <a:spcBef>
                <a:spcPts val="0"/>
              </a:spcBef>
              <a:spcAft>
                <a:spcPts val="12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300" b="0" dirty="0" smtClean="0"/>
              <a:t>A </a:t>
            </a:r>
            <a:r>
              <a:rPr lang="en-US" sz="2300" b="0" dirty="0" err="1"/>
              <a:t>pyrheliometer</a:t>
            </a:r>
            <a:r>
              <a:rPr lang="en-US" sz="2300" b="0" dirty="0"/>
              <a:t> </a:t>
            </a:r>
            <a:r>
              <a:rPr lang="en-US" sz="2300" b="0" dirty="0" smtClean="0"/>
              <a:t>measures direct normal irradiance.</a:t>
            </a:r>
          </a:p>
          <a:p>
            <a:pPr marL="342900" indent="-342900" eaLnBrk="1" hangingPunct="1">
              <a:spcBef>
                <a:spcPts val="0"/>
              </a:spcBef>
              <a:spcAft>
                <a:spcPts val="12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300" b="0" dirty="0" smtClean="0"/>
              <a:t>Sunlight </a:t>
            </a:r>
            <a:r>
              <a:rPr lang="en-US" sz="2300" b="0" dirty="0"/>
              <a:t>enters the instrument through a window and is directed onto a </a:t>
            </a:r>
            <a:r>
              <a:rPr lang="en-US" sz="2300" b="0" dirty="0" smtClean="0"/>
              <a:t>sensor.</a:t>
            </a:r>
          </a:p>
          <a:p>
            <a:pPr marL="342900" indent="-342900" eaLnBrk="1" hangingPunct="1">
              <a:spcBef>
                <a:spcPts val="0"/>
              </a:spcBef>
              <a:spcAft>
                <a:spcPts val="12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300" b="0" dirty="0" smtClean="0"/>
              <a:t>The sensor converts </a:t>
            </a:r>
            <a:r>
              <a:rPr lang="en-US" sz="2300" b="0" dirty="0"/>
              <a:t>heat to an electrical </a:t>
            </a:r>
            <a:r>
              <a:rPr lang="en-US" sz="2300" b="0" dirty="0" smtClean="0"/>
              <a:t>signal.</a:t>
            </a:r>
          </a:p>
          <a:p>
            <a:pPr marL="342900" indent="-342900" eaLnBrk="1" hangingPunct="1">
              <a:spcBef>
                <a:spcPts val="0"/>
              </a:spcBef>
              <a:spcAft>
                <a:spcPts val="12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300" b="0" dirty="0" smtClean="0"/>
              <a:t>The </a:t>
            </a:r>
            <a:r>
              <a:rPr lang="en-US" sz="2300" b="0" dirty="0"/>
              <a:t>signal voltage is converted via a formula to measure watts per square </a:t>
            </a:r>
            <a:r>
              <a:rPr lang="en-US" sz="2300" b="0" dirty="0" smtClean="0"/>
              <a:t>meter. </a:t>
            </a:r>
          </a:p>
          <a:p>
            <a:pPr marL="342900" indent="-342900" eaLnBrk="1" hangingPunct="1">
              <a:spcBef>
                <a:spcPts val="0"/>
              </a:spcBef>
              <a:spcAft>
                <a:spcPts val="12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300" b="0" dirty="0" smtClean="0"/>
              <a:t>To keep the sunlight normal to the window at all times, a </a:t>
            </a:r>
            <a:r>
              <a:rPr lang="en-US" sz="2300" b="0" dirty="0"/>
              <a:t>solar tracking system </a:t>
            </a:r>
            <a:r>
              <a:rPr lang="en-US" sz="2300" b="0" dirty="0" smtClean="0"/>
              <a:t>is used.</a:t>
            </a: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990600" y="131802"/>
            <a:ext cx="7315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Pyrheliometer</a:t>
            </a:r>
            <a:endParaRPr lang="en-US" sz="3200" b="1" dirty="0">
              <a:solidFill>
                <a:schemeClr val="tx2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1028" name="Picture 4" descr="http://eppleylab.com/images/normal_incidence_pyrheliometer_model_snip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86" r="6236"/>
          <a:stretch/>
        </p:blipFill>
        <p:spPr bwMode="auto">
          <a:xfrm>
            <a:off x="5181600" y="1371601"/>
            <a:ext cx="3835772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4817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85000" lnSpcReduction="20000"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6FDD43B-1078-4579-86F5-C2C7D9EC6CF5}" type="slidenum">
              <a:rPr lang="en-US" altLang="en-US" b="0" smtClean="0"/>
              <a:pPr eaLnBrk="1" hangingPunct="1"/>
              <a:t>73</a:t>
            </a:fld>
            <a:endParaRPr lang="en-US" altLang="en-US" b="0" smtClean="0"/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228600" y="1233607"/>
            <a:ext cx="80772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eaLnBrk="1" hangingPunct="1">
              <a:spcBef>
                <a:spcPts val="0"/>
              </a:spcBef>
              <a:spcAft>
                <a:spcPts val="12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300" b="0" dirty="0" smtClean="0"/>
              <a:t>This model estimates the direct normal irradiance (</a:t>
            </a:r>
            <a:r>
              <a:rPr lang="en-US" sz="2300" b="0" i="1" dirty="0" smtClean="0"/>
              <a:t>G</a:t>
            </a:r>
            <a:r>
              <a:rPr lang="en-US" sz="2300" b="0" baseline="-25000" dirty="0" smtClean="0"/>
              <a:t>ND</a:t>
            </a:r>
            <a:r>
              <a:rPr lang="en-US" sz="2300" b="0" dirty="0" smtClean="0"/>
              <a:t>) on a clear day, i.e. no clouds, dust, or pollution.</a:t>
            </a: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990600" y="131802"/>
            <a:ext cx="7315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ASHRAE Clear Sky Model</a:t>
            </a:r>
            <a:endParaRPr lang="en-US" sz="3200" b="1" dirty="0">
              <a:solidFill>
                <a:schemeClr val="tx2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537"/>
          <a:stretch/>
        </p:blipFill>
        <p:spPr bwMode="auto">
          <a:xfrm>
            <a:off x="685800" y="2133600"/>
            <a:ext cx="2925305" cy="913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228600" y="3207603"/>
            <a:ext cx="8077200" cy="1538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1313" eaLnBrk="1" hangingPunct="1">
              <a:spcBef>
                <a:spcPts val="0"/>
              </a:spcBef>
              <a:spcAft>
                <a:spcPts val="1200"/>
              </a:spcAft>
              <a:buClr>
                <a:srgbClr val="C00000"/>
              </a:buClr>
            </a:pPr>
            <a:r>
              <a:rPr lang="en-US" sz="2000" b="0" dirty="0" smtClean="0"/>
              <a:t>where,</a:t>
            </a:r>
          </a:p>
          <a:p>
            <a:pPr marL="342900" indent="-342900" eaLnBrk="1" hangingPunct="1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000" b="0" i="1" dirty="0" smtClean="0"/>
              <a:t> A</a:t>
            </a:r>
            <a:r>
              <a:rPr lang="en-US" sz="2000" b="0" dirty="0" smtClean="0"/>
              <a:t>: apparent solar irradiation at air mass equal to zero (in W/m</a:t>
            </a:r>
            <a:r>
              <a:rPr lang="en-US" sz="2000" b="0" baseline="30000" dirty="0" smtClean="0"/>
              <a:t>2</a:t>
            </a:r>
            <a:r>
              <a:rPr lang="en-US" sz="2000" b="0" dirty="0" smtClean="0"/>
              <a:t>)</a:t>
            </a:r>
          </a:p>
          <a:p>
            <a:pPr marL="342900" indent="-342900" eaLnBrk="1" hangingPunct="1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000" b="0" i="1" dirty="0" smtClean="0"/>
              <a:t> B</a:t>
            </a:r>
            <a:r>
              <a:rPr lang="en-US" sz="2000" b="0" dirty="0" smtClean="0"/>
              <a:t>: atmospheric extinction coefficient</a:t>
            </a:r>
          </a:p>
          <a:p>
            <a:pPr marL="342900" indent="-342900" eaLnBrk="1" hangingPunct="1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000" b="0" i="1" dirty="0" smtClean="0">
                <a:latin typeface="Symbol" panose="05050102010706020507" pitchFamily="18" charset="2"/>
              </a:rPr>
              <a:t> </a:t>
            </a:r>
            <a:r>
              <a:rPr lang="en-US" sz="2400" b="0" i="1" dirty="0" smtClean="0">
                <a:latin typeface="Symbol" panose="05050102010706020507" pitchFamily="18" charset="2"/>
              </a:rPr>
              <a:t>b </a:t>
            </a:r>
            <a:r>
              <a:rPr lang="en-US" sz="2000" b="0" dirty="0" smtClean="0"/>
              <a:t>: solar elevation (altitude) angle</a:t>
            </a:r>
          </a:p>
        </p:txBody>
      </p:sp>
    </p:spTree>
    <p:extLst>
      <p:ext uri="{BB962C8B-B14F-4D97-AF65-F5344CB8AC3E}">
        <p14:creationId xmlns:p14="http://schemas.microsoft.com/office/powerpoint/2010/main" val="2510360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85000" lnSpcReduction="20000"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6FDD43B-1078-4579-86F5-C2C7D9EC6CF5}" type="slidenum">
              <a:rPr lang="en-US" altLang="en-US" b="0" smtClean="0"/>
              <a:pPr eaLnBrk="1" hangingPunct="1"/>
              <a:t>74</a:t>
            </a:fld>
            <a:endParaRPr lang="en-US" altLang="en-US" b="0" smtClean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990600" y="131802"/>
            <a:ext cx="7315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ASHRAE Clear Sky Model</a:t>
            </a:r>
            <a:endParaRPr lang="en-US" sz="3200" b="1" dirty="0">
              <a:solidFill>
                <a:schemeClr val="tx2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811"/>
          <a:stretch/>
        </p:blipFill>
        <p:spPr bwMode="auto">
          <a:xfrm>
            <a:off x="3113997" y="1066800"/>
            <a:ext cx="2916006" cy="913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228600" y="2049959"/>
            <a:ext cx="80772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eaLnBrk="1" hangingPunct="1">
              <a:spcBef>
                <a:spcPts val="0"/>
              </a:spcBef>
              <a:spcAft>
                <a:spcPts val="12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200" b="0" i="1" dirty="0" smtClean="0"/>
              <a:t>A</a:t>
            </a:r>
            <a:r>
              <a:rPr lang="en-US" sz="2200" b="0" dirty="0" smtClean="0"/>
              <a:t> and </a:t>
            </a:r>
            <a:r>
              <a:rPr lang="en-US" sz="2200" b="0" i="1" dirty="0" smtClean="0"/>
              <a:t>B</a:t>
            </a:r>
            <a:r>
              <a:rPr lang="en-US" sz="2200" b="0" dirty="0" smtClean="0"/>
              <a:t> can be found from the table below on the 21</a:t>
            </a:r>
            <a:r>
              <a:rPr lang="en-US" sz="2200" b="0" baseline="30000" dirty="0" smtClean="0"/>
              <a:t>st</a:t>
            </a:r>
            <a:r>
              <a:rPr lang="en-US" sz="2200" b="0" dirty="0" smtClean="0"/>
              <a:t> day of every month.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58"/>
          <a:stretch/>
        </p:blipFill>
        <p:spPr bwMode="auto">
          <a:xfrm>
            <a:off x="1271910" y="2840871"/>
            <a:ext cx="6600180" cy="4017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655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85000" lnSpcReduction="20000"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6FDD43B-1078-4579-86F5-C2C7D9EC6CF5}" type="slidenum">
              <a:rPr lang="en-US" altLang="en-US" b="0" smtClean="0"/>
              <a:pPr eaLnBrk="1" hangingPunct="1"/>
              <a:t>75</a:t>
            </a:fld>
            <a:endParaRPr lang="en-US" altLang="en-US" b="0" smtClean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990600" y="131802"/>
            <a:ext cx="7315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ASHRAE Clear Sky Model</a:t>
            </a:r>
            <a:endParaRPr lang="en-US" sz="3200" b="1" dirty="0">
              <a:solidFill>
                <a:schemeClr val="tx2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228600" y="1295400"/>
            <a:ext cx="864108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eaLnBrk="1" hangingPunct="1">
              <a:spcBef>
                <a:spcPts val="0"/>
              </a:spcBef>
              <a:spcAft>
                <a:spcPts val="12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200" b="0" dirty="0" smtClean="0"/>
              <a:t>Actual direct normal irradiance (</a:t>
            </a:r>
            <a:r>
              <a:rPr lang="en-US" sz="2200" b="0" i="1" dirty="0" smtClean="0"/>
              <a:t>G</a:t>
            </a:r>
            <a:r>
              <a:rPr lang="en-US" sz="2200" b="0" baseline="-25000" dirty="0" smtClean="0"/>
              <a:t>ND</a:t>
            </a:r>
            <a:r>
              <a:rPr lang="en-US" sz="2200" b="0" dirty="0" smtClean="0"/>
              <a:t>) may differ from the ASHRAE Clear Sky Model due to local atmospheric conditions.</a:t>
            </a: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228600" y="5817513"/>
            <a:ext cx="80772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eaLnBrk="1" hangingPunct="1">
              <a:spcBef>
                <a:spcPts val="0"/>
              </a:spcBef>
              <a:spcAft>
                <a:spcPts val="12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200" b="0" dirty="0" smtClean="0"/>
              <a:t>For this reason, actual measurements are more reliable.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52400" y="2438400"/>
            <a:ext cx="8839200" cy="2819400"/>
            <a:chOff x="152400" y="2895600"/>
            <a:chExt cx="8839200" cy="2819400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320" y="3008509"/>
              <a:ext cx="8595360" cy="15634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ctangle 5"/>
            <p:cNvSpPr>
              <a:spLocks noChangeArrowheads="1"/>
            </p:cNvSpPr>
            <p:nvPr/>
          </p:nvSpPr>
          <p:spPr bwMode="auto">
            <a:xfrm>
              <a:off x="228600" y="4655403"/>
              <a:ext cx="8077200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342900" indent="-342900" eaLnBrk="1" hangingPunct="1">
                <a:spcBef>
                  <a:spcPts val="0"/>
                </a:spcBef>
                <a:spcAft>
                  <a:spcPts val="1200"/>
                </a:spcAft>
                <a:buClr>
                  <a:srgbClr val="C00000"/>
                </a:buClr>
                <a:buFont typeface="Arial" panose="020B0604020202020204" pitchFamily="34" charset="0"/>
                <a:buChar char="•"/>
              </a:pPr>
              <a:r>
                <a:rPr lang="en-US" sz="1600" b="0" dirty="0"/>
                <a:t>Al-</a:t>
              </a:r>
              <a:r>
                <a:rPr lang="en-US" sz="1600" b="0" dirty="0" err="1"/>
                <a:t>Sanea</a:t>
              </a:r>
              <a:r>
                <a:rPr lang="en-US" sz="1600" b="0" dirty="0"/>
                <a:t>, S. A., </a:t>
              </a:r>
              <a:r>
                <a:rPr lang="en-US" sz="1600" b="0" dirty="0" err="1"/>
                <a:t>Zedan</a:t>
              </a:r>
              <a:r>
                <a:rPr lang="en-US" sz="1600" b="0" dirty="0"/>
                <a:t>, M. F., &amp; Al-</a:t>
              </a:r>
              <a:r>
                <a:rPr lang="en-US" sz="1600" b="0" dirty="0" err="1"/>
                <a:t>Ajlan</a:t>
              </a:r>
              <a:r>
                <a:rPr lang="en-US" sz="1600" b="0" dirty="0"/>
                <a:t>, S. A. (2004). Adjustment factors for the ASHRAE clear-sky model based on solar-radiation measurements in Riyadh. </a:t>
              </a:r>
              <a:r>
                <a:rPr lang="en-US" sz="1600" b="0" i="1" dirty="0"/>
                <a:t>Applied energy</a:t>
              </a:r>
              <a:r>
                <a:rPr lang="en-US" sz="1600" b="0" dirty="0"/>
                <a:t>, </a:t>
              </a:r>
              <a:r>
                <a:rPr lang="en-US" sz="1600" b="0" i="1" dirty="0"/>
                <a:t>79</a:t>
              </a:r>
              <a:r>
                <a:rPr lang="en-US" sz="1600" b="0" dirty="0"/>
                <a:t>(2), 215-237</a:t>
              </a:r>
              <a:r>
                <a:rPr lang="en-US" sz="1600" b="0" dirty="0" smtClean="0"/>
                <a:t>.</a:t>
              </a:r>
              <a:endParaRPr lang="en-US" sz="1600" b="0" dirty="0"/>
            </a:p>
          </p:txBody>
        </p:sp>
        <p:sp>
          <p:nvSpPr>
            <p:cNvPr id="2" name="Rectangle 1"/>
            <p:cNvSpPr/>
            <p:nvPr/>
          </p:nvSpPr>
          <p:spPr>
            <a:xfrm>
              <a:off x="152400" y="2895600"/>
              <a:ext cx="8839200" cy="28194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05970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85000" lnSpcReduction="20000"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6FDD43B-1078-4579-86F5-C2C7D9EC6CF5}" type="slidenum">
              <a:rPr lang="en-US" altLang="en-US" b="0" smtClean="0"/>
              <a:pPr eaLnBrk="1" hangingPunct="1"/>
              <a:t>76</a:t>
            </a:fld>
            <a:endParaRPr lang="en-US" altLang="en-US" b="0" smtClean="0"/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228600" y="1233607"/>
            <a:ext cx="8382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eaLnBrk="1" hangingPunct="1"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altLang="en-US" sz="2400" b="0" dirty="0" smtClean="0"/>
              <a:t>Diffuse irradiation (</a:t>
            </a:r>
            <a:r>
              <a:rPr lang="en-US" altLang="en-US" sz="2400" b="0" i="1" dirty="0" err="1" smtClean="0"/>
              <a:t>G</a:t>
            </a:r>
            <a:r>
              <a:rPr lang="en-US" altLang="en-US" sz="2400" b="0" baseline="-25000" dirty="0" err="1" smtClean="0"/>
              <a:t>d</a:t>
            </a:r>
            <a:r>
              <a:rPr lang="en-US" altLang="en-US" sz="2400" b="0" baseline="-25000" dirty="0" err="1" smtClean="0">
                <a:latin typeface="Symbol" panose="05050102010706020507" pitchFamily="18" charset="2"/>
              </a:rPr>
              <a:t>q</a:t>
            </a:r>
            <a:r>
              <a:rPr lang="en-US" altLang="en-US" sz="2400" b="0" dirty="0" smtClean="0"/>
              <a:t>) on a surface of any orientation can be deduced from the diffuse irradiation on a </a:t>
            </a:r>
            <a:r>
              <a:rPr lang="en-US" altLang="en-US" sz="2400" b="0" dirty="0"/>
              <a:t>horizontal surface (</a:t>
            </a:r>
            <a:r>
              <a:rPr lang="en-US" altLang="en-US" sz="2400" b="0" i="1" dirty="0" err="1"/>
              <a:t>G</a:t>
            </a:r>
            <a:r>
              <a:rPr lang="en-US" altLang="en-US" sz="2400" b="0" baseline="-25000" dirty="0" err="1"/>
              <a:t>d</a:t>
            </a:r>
            <a:r>
              <a:rPr lang="en-US" altLang="en-US" sz="2400" b="0" dirty="0"/>
              <a:t>).</a:t>
            </a:r>
            <a:endParaRPr lang="en-US" altLang="en-US" sz="2400" b="0" dirty="0" smtClean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990600" y="131802"/>
            <a:ext cx="7315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Determination of Diffuse Irradiation (</a:t>
            </a:r>
            <a:r>
              <a:rPr lang="en-US" sz="2800" b="1" i="1" dirty="0" err="1" smtClean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G</a:t>
            </a:r>
            <a:r>
              <a:rPr lang="en-US" sz="2800" b="1" baseline="-25000" dirty="0" err="1" smtClean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</a:t>
            </a:r>
            <a:r>
              <a:rPr lang="en-US" altLang="en-US" sz="2800" b="1" baseline="-25000" dirty="0" err="1">
                <a:solidFill>
                  <a:schemeClr val="tx2"/>
                </a:solidFill>
                <a:latin typeface="Symbol" panose="05050102010706020507" pitchFamily="18" charset="2"/>
                <a:ea typeface="+mj-ea"/>
                <a:cs typeface="Arial" panose="020B0604020202020204" pitchFamily="34" charset="0"/>
              </a:rPr>
              <a:t>q</a:t>
            </a:r>
            <a:r>
              <a:rPr lang="en-US" sz="2800" b="1" dirty="0" smtClean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)</a:t>
            </a:r>
            <a:endParaRPr lang="en-US" sz="3000" b="1" dirty="0">
              <a:solidFill>
                <a:schemeClr val="tx2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5"/>
              <p:cNvSpPr>
                <a:spLocks noChangeArrowheads="1"/>
              </p:cNvSpPr>
              <p:nvPr/>
            </p:nvSpPr>
            <p:spPr bwMode="auto">
              <a:xfrm>
                <a:off x="228600" y="2684936"/>
                <a:ext cx="8382000" cy="38843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ts val="0"/>
                  </a:spcBef>
                  <a:spcAft>
                    <a:spcPts val="600"/>
                  </a:spcAft>
                  <a:buClr>
                    <a:srgbClr val="C00000"/>
                  </a:buClr>
                </a:pPr>
                <a:r>
                  <a:rPr lang="en-US" altLang="en-US" sz="2400" b="0" i="1" dirty="0" smtClean="0"/>
                  <a:t>	</a:t>
                </a:r>
                <a:r>
                  <a:rPr lang="en-US" altLang="en-US" sz="2800" b="0" i="1" dirty="0" err="1" smtClean="0"/>
                  <a:t>G</a:t>
                </a:r>
                <a:r>
                  <a:rPr lang="en-US" altLang="en-US" sz="2800" b="0" baseline="-25000" dirty="0" err="1" smtClean="0"/>
                  <a:t>d</a:t>
                </a:r>
                <a:r>
                  <a:rPr lang="en-US" altLang="en-US" sz="2800" b="0" baseline="-25000" dirty="0" err="1" smtClean="0">
                    <a:latin typeface="Symbol" panose="05050102010706020507" pitchFamily="18" charset="2"/>
                  </a:rPr>
                  <a:t>q</a:t>
                </a:r>
                <a:r>
                  <a:rPr lang="en-US" altLang="en-US" sz="2800" b="0" dirty="0" smtClean="0"/>
                  <a:t> = </a:t>
                </a:r>
                <a:r>
                  <a:rPr lang="en-US" altLang="en-US" sz="2800" b="0" i="1" dirty="0" err="1" smtClean="0"/>
                  <a:t>G</a:t>
                </a:r>
                <a:r>
                  <a:rPr lang="en-US" altLang="en-US" sz="2800" b="0" baseline="-25000" dirty="0" err="1" smtClean="0"/>
                  <a:t>d</a:t>
                </a:r>
                <a:r>
                  <a:rPr lang="en-US" altLang="en-US" sz="2800" b="0" dirty="0" smtClean="0"/>
                  <a:t> </a:t>
                </a:r>
                <a:r>
                  <a:rPr lang="en-US" altLang="en-US" sz="2800" b="0" i="1" dirty="0" err="1" smtClean="0"/>
                  <a:t>F</a:t>
                </a:r>
                <a:r>
                  <a:rPr lang="en-US" altLang="en-US" sz="2800" b="0" baseline="-25000" dirty="0" err="1" smtClean="0"/>
                  <a:t>sur</a:t>
                </a:r>
                <a:r>
                  <a:rPr lang="en-US" altLang="en-US" sz="2800" b="0" baseline="-25000" dirty="0" smtClean="0"/>
                  <a:t>-sky</a:t>
                </a:r>
                <a:r>
                  <a:rPr lang="en-US" altLang="en-US" sz="2800" b="0" dirty="0" smtClean="0"/>
                  <a:t> </a:t>
                </a:r>
                <a:endParaRPr lang="en-US" altLang="en-US" sz="2400" b="0" dirty="0" smtClean="0"/>
              </a:p>
              <a:p>
                <a:pPr marL="342900" indent="-342900" eaLnBrk="1" hangingPunct="1">
                  <a:spcBef>
                    <a:spcPts val="0"/>
                  </a:spcBef>
                  <a:spcAft>
                    <a:spcPts val="600"/>
                  </a:spcAft>
                  <a:buClr>
                    <a:srgbClr val="C00000"/>
                  </a:buClr>
                  <a:buFont typeface="Arial" panose="020B0604020202020204" pitchFamily="34" charset="0"/>
                  <a:buChar char="•"/>
                </a:pPr>
                <a:endParaRPr lang="en-US" altLang="en-US" sz="2400" b="0" dirty="0" smtClean="0"/>
              </a:p>
              <a:p>
                <a:pPr marL="341313" eaLnBrk="1" hangingPunct="1">
                  <a:spcBef>
                    <a:spcPts val="0"/>
                  </a:spcBef>
                  <a:spcAft>
                    <a:spcPts val="1800"/>
                  </a:spcAft>
                  <a:buClr>
                    <a:srgbClr val="C00000"/>
                  </a:buClr>
                </a:pPr>
                <a:r>
                  <a:rPr lang="en-US" altLang="en-US" sz="2400" b="0" dirty="0" smtClean="0"/>
                  <a:t>where, </a:t>
                </a:r>
                <a:r>
                  <a:rPr lang="en-US" altLang="en-US" sz="2400" b="0" i="1" dirty="0" err="1" smtClean="0"/>
                  <a:t>F</a:t>
                </a:r>
                <a:r>
                  <a:rPr lang="en-US" altLang="en-US" sz="2400" b="0" baseline="-25000" dirty="0" err="1" smtClean="0"/>
                  <a:t>sur</a:t>
                </a:r>
                <a:r>
                  <a:rPr lang="en-US" altLang="en-US" sz="2400" b="0" baseline="-25000" dirty="0" smtClean="0"/>
                  <a:t>-sky</a:t>
                </a:r>
                <a:r>
                  <a:rPr lang="en-US" altLang="en-US" sz="2400" b="0" dirty="0" smtClean="0"/>
                  <a:t> is the view factor of the surface with respect to the sky.</a:t>
                </a:r>
              </a:p>
              <a:p>
                <a:pPr marL="342900" indent="-342900" eaLnBrk="1" hangingPunct="1">
                  <a:spcBef>
                    <a:spcPts val="0"/>
                  </a:spcBef>
                  <a:spcAft>
                    <a:spcPts val="600"/>
                  </a:spcAft>
                  <a:buClr>
                    <a:srgbClr val="C00000"/>
                  </a:buClr>
                  <a:buFont typeface="Arial" panose="020B0604020202020204" pitchFamily="34" charset="0"/>
                  <a:buChar char="•"/>
                </a:pPr>
                <a:r>
                  <a:rPr lang="en-US" altLang="en-US" sz="2400" b="0" i="1" dirty="0" err="1"/>
                  <a:t>F</a:t>
                </a:r>
                <a:r>
                  <a:rPr lang="en-US" altLang="en-US" sz="2400" b="0" baseline="-25000" dirty="0" err="1"/>
                  <a:t>sur</a:t>
                </a:r>
                <a:r>
                  <a:rPr lang="en-US" altLang="en-US" sz="2400" b="0" baseline="-25000" dirty="0"/>
                  <a:t>-sky </a:t>
                </a:r>
                <a:r>
                  <a:rPr lang="en-US" altLang="en-US" sz="2400" b="0" baseline="-25000" dirty="0" smtClean="0"/>
                  <a:t> </a:t>
                </a:r>
                <a:r>
                  <a:rPr lang="en-US" altLang="en-US" sz="2400" b="0" dirty="0" smtClean="0"/>
                  <a:t>is given by:</a:t>
                </a:r>
              </a:p>
              <a:p>
                <a:pPr eaLnBrk="1" hangingPunct="1">
                  <a:spcBef>
                    <a:spcPts val="0"/>
                  </a:spcBef>
                  <a:spcAft>
                    <a:spcPts val="600"/>
                  </a:spcAft>
                  <a:buClr>
                    <a:srgbClr val="C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2800" b="0" i="1" smtClean="0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en-US" sz="2800" b="0" i="0" smtClean="0">
                              <a:latin typeface="Cambria Math"/>
                            </a:rPr>
                            <m:t>sur</m:t>
                          </m:r>
                          <m:r>
                            <a:rPr lang="en-US" altLang="en-US" sz="2800" b="0" i="0" smtClean="0">
                              <a:latin typeface="Cambria Math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n-US" altLang="en-US" sz="2800" b="0" i="0" smtClean="0">
                              <a:latin typeface="Cambria Math"/>
                            </a:rPr>
                            <m:t>sky</m:t>
                          </m:r>
                        </m:sub>
                      </m:sSub>
                      <m:r>
                        <a:rPr lang="en-US" altLang="en-US" sz="28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en-US" sz="2800" b="0" i="1" smtClean="0">
                              <a:latin typeface="Cambria Math"/>
                            </a:rPr>
                            <m:t>1</m:t>
                          </m:r>
                          <m:r>
                            <a:rPr lang="en-US" altLang="en-US" sz="2800" b="0" i="1" smtClean="0">
                              <a:latin typeface="Cambria Math"/>
                            </a:rPr>
                            <m:t>+</m:t>
                          </m:r>
                          <m:func>
                            <m:funcPr>
                              <m:ctrlPr>
                                <a:rPr lang="en-US" alt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en-US" sz="2800" b="0" i="0" smtClean="0">
                                  <a:latin typeface="Cambria Math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US" altLang="en-US" sz="2800" b="0" i="1" smtClean="0">
                                  <a:latin typeface="Cambria Math"/>
                                  <a:ea typeface="Cambria Math"/>
                                </a:rPr>
                                <m:t>𝛼</m:t>
                              </m:r>
                            </m:e>
                          </m:func>
                        </m:num>
                        <m:den>
                          <m:r>
                            <a:rPr lang="en-US" altLang="en-US" sz="28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altLang="en-US" sz="2800" b="0" dirty="0" smtClean="0"/>
              </a:p>
              <a:p>
                <a:pPr marL="341313" eaLnBrk="1" hangingPunct="1">
                  <a:spcBef>
                    <a:spcPts val="0"/>
                  </a:spcBef>
                  <a:spcAft>
                    <a:spcPts val="600"/>
                  </a:spcAft>
                  <a:buClr>
                    <a:srgbClr val="C00000"/>
                  </a:buClr>
                </a:pPr>
                <a:endParaRPr lang="en-US" altLang="en-US" sz="600" b="0" dirty="0" smtClean="0"/>
              </a:p>
              <a:p>
                <a:pPr marL="341313" eaLnBrk="1" hangingPunct="1">
                  <a:spcBef>
                    <a:spcPts val="0"/>
                  </a:spcBef>
                  <a:spcAft>
                    <a:spcPts val="600"/>
                  </a:spcAft>
                  <a:buClr>
                    <a:srgbClr val="C00000"/>
                  </a:buClr>
                </a:pPr>
                <a:r>
                  <a:rPr lang="en-US" altLang="en-US" sz="2400" b="0" dirty="0" smtClean="0"/>
                  <a:t>where </a:t>
                </a:r>
                <a:r>
                  <a:rPr lang="en-US" altLang="en-US" sz="2400" b="0" i="1" dirty="0" smtClean="0">
                    <a:latin typeface="Symbol" panose="05050102010706020507" pitchFamily="18" charset="2"/>
                  </a:rPr>
                  <a:t>a</a:t>
                </a:r>
                <a:r>
                  <a:rPr lang="en-US" altLang="en-US" sz="2400" b="0" dirty="0" smtClean="0"/>
                  <a:t> is the tilt angle.</a:t>
                </a:r>
              </a:p>
            </p:txBody>
          </p:sp>
        </mc:Choice>
        <mc:Fallback xmlns="">
          <p:sp>
            <p:nvSpPr>
              <p:cNvPr id="24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0" y="2684936"/>
                <a:ext cx="8382000" cy="3884397"/>
              </a:xfrm>
              <a:prstGeom prst="rect">
                <a:avLst/>
              </a:prstGeom>
              <a:blipFill rotWithShape="1">
                <a:blip r:embed="rId4"/>
                <a:stretch>
                  <a:fillRect l="-1018" t="-1567" r="-1818" b="-266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55781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85000" lnSpcReduction="20000"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6FDD43B-1078-4579-86F5-C2C7D9EC6CF5}" type="slidenum">
              <a:rPr lang="en-US" altLang="en-US" b="0" smtClean="0"/>
              <a:pPr eaLnBrk="1" hangingPunct="1"/>
              <a:t>77</a:t>
            </a:fld>
            <a:endParaRPr lang="en-US" altLang="en-US" b="0" smtClean="0"/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228600" y="1233607"/>
            <a:ext cx="8382000" cy="3508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eaLnBrk="1" hangingPunct="1"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altLang="en-US" sz="2400" b="0" dirty="0" smtClean="0"/>
              <a:t>Diffuse </a:t>
            </a:r>
            <a:r>
              <a:rPr lang="en-US" altLang="en-US" sz="2400" b="0" dirty="0"/>
              <a:t>irradiation on a horizontal </a:t>
            </a:r>
            <a:r>
              <a:rPr lang="en-US" altLang="en-US" sz="2400" b="0" dirty="0" smtClean="0"/>
              <a:t>surface (</a:t>
            </a:r>
            <a:r>
              <a:rPr lang="en-US" altLang="en-US" sz="2400" b="0" i="1" dirty="0" err="1" smtClean="0"/>
              <a:t>G</a:t>
            </a:r>
            <a:r>
              <a:rPr lang="en-US" altLang="en-US" sz="2400" b="0" baseline="-25000" dirty="0" err="1" smtClean="0"/>
              <a:t>d</a:t>
            </a:r>
            <a:r>
              <a:rPr lang="en-US" altLang="en-US" sz="2400" b="0" dirty="0" smtClean="0"/>
              <a:t>) can be either measured or estimated.</a:t>
            </a:r>
          </a:p>
          <a:p>
            <a:pPr marL="342900" indent="-342900" eaLnBrk="1" hangingPunct="1">
              <a:spcBef>
                <a:spcPts val="0"/>
              </a:spcBef>
              <a:spcAft>
                <a:spcPts val="12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altLang="en-US" sz="2400" b="0" dirty="0"/>
              <a:t>The most common method for measuring </a:t>
            </a:r>
            <a:r>
              <a:rPr lang="en-US" altLang="en-US" sz="2400" b="0" i="1" dirty="0" err="1" smtClean="0"/>
              <a:t>G</a:t>
            </a:r>
            <a:r>
              <a:rPr lang="en-US" altLang="en-US" sz="2400" b="0" baseline="-25000" dirty="0" err="1" smtClean="0"/>
              <a:t>d</a:t>
            </a:r>
            <a:r>
              <a:rPr lang="en-US" altLang="en-US" sz="2400" b="0" dirty="0" smtClean="0"/>
              <a:t> </a:t>
            </a:r>
            <a:r>
              <a:rPr lang="en-US" altLang="en-US" sz="2400" b="0" dirty="0"/>
              <a:t>is by using </a:t>
            </a:r>
            <a:r>
              <a:rPr lang="en-US" altLang="en-US" sz="2400" b="0" dirty="0" smtClean="0"/>
              <a:t>a </a:t>
            </a:r>
            <a:r>
              <a:rPr lang="en-US" altLang="en-US" sz="2400" i="1" dirty="0" err="1" smtClean="0"/>
              <a:t>pyranometer</a:t>
            </a:r>
            <a:r>
              <a:rPr lang="en-US" altLang="en-US" sz="2400" b="0" dirty="0" smtClean="0"/>
              <a:t>.</a:t>
            </a:r>
          </a:p>
          <a:p>
            <a:pPr marL="342900" indent="-342900" eaLnBrk="1" hangingPunct="1">
              <a:spcBef>
                <a:spcPts val="0"/>
              </a:spcBef>
              <a:spcAft>
                <a:spcPts val="12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altLang="en-US" sz="2400" b="0" dirty="0" smtClean="0"/>
              <a:t>The </a:t>
            </a:r>
            <a:r>
              <a:rPr lang="en-US" altLang="en-US" sz="2400" b="0" dirty="0"/>
              <a:t>most common method to estimate </a:t>
            </a:r>
            <a:r>
              <a:rPr lang="en-US" altLang="en-US" sz="2400" b="0" i="1" dirty="0" err="1" smtClean="0"/>
              <a:t>G</a:t>
            </a:r>
            <a:r>
              <a:rPr lang="en-US" altLang="en-US" sz="2400" b="0" baseline="-25000" dirty="0" err="1" smtClean="0"/>
              <a:t>d</a:t>
            </a:r>
            <a:r>
              <a:rPr lang="en-US" altLang="en-US" sz="2400" b="0" dirty="0" smtClean="0"/>
              <a:t> </a:t>
            </a:r>
            <a:r>
              <a:rPr lang="en-US" altLang="en-US" sz="2400" b="0" dirty="0"/>
              <a:t>is </a:t>
            </a:r>
            <a:r>
              <a:rPr lang="en-US" altLang="en-US" sz="2400" b="0" dirty="0" smtClean="0"/>
              <a:t>by applying a factor to </a:t>
            </a:r>
            <a:r>
              <a:rPr lang="en-US" altLang="en-US" sz="2400" b="0" i="1" dirty="0" smtClean="0"/>
              <a:t>G</a:t>
            </a:r>
            <a:r>
              <a:rPr lang="en-US" altLang="en-US" sz="2400" b="0" baseline="-25000" dirty="0" smtClean="0"/>
              <a:t>ND</a:t>
            </a:r>
            <a:r>
              <a:rPr lang="en-US" altLang="en-US" sz="2400" b="0" dirty="0" smtClean="0"/>
              <a:t> from the </a:t>
            </a:r>
            <a:r>
              <a:rPr lang="en-US" altLang="en-US" sz="2400" dirty="0"/>
              <a:t>ASHRAE Clear Sky Model</a:t>
            </a:r>
            <a:r>
              <a:rPr lang="en-US" altLang="en-US" sz="2400" b="0" dirty="0"/>
              <a:t>.</a:t>
            </a:r>
          </a:p>
          <a:p>
            <a:pPr marL="342900" indent="-342900" eaLnBrk="1" hangingPunct="1"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endParaRPr lang="en-US" altLang="en-US" sz="2400" b="0" dirty="0" smtClean="0"/>
          </a:p>
          <a:p>
            <a:pPr marL="342900" indent="-342900" eaLnBrk="1" hangingPunct="1"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endParaRPr lang="en-US" altLang="en-US" sz="2400" b="0" dirty="0" smtClean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990600" y="131802"/>
            <a:ext cx="731520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2600" b="1" dirty="0" smtClean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Diffuse Irradiation on Horizontal Surface (</a:t>
            </a:r>
            <a:r>
              <a:rPr lang="en-US" sz="2600" b="1" i="1" dirty="0" err="1" smtClean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G</a:t>
            </a:r>
            <a:r>
              <a:rPr lang="en-US" sz="2600" b="1" baseline="-25000" dirty="0" err="1" smtClean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</a:t>
            </a:r>
            <a:r>
              <a:rPr lang="en-US" sz="2600" b="1" dirty="0" smtClean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)</a:t>
            </a:r>
            <a:endParaRPr lang="en-US" sz="2600" b="1" dirty="0">
              <a:solidFill>
                <a:schemeClr val="tx2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0382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85000" lnSpcReduction="20000"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6FDD43B-1078-4579-86F5-C2C7D9EC6CF5}" type="slidenum">
              <a:rPr lang="en-US" altLang="en-US" b="0" smtClean="0"/>
              <a:pPr eaLnBrk="1" hangingPunct="1"/>
              <a:t>78</a:t>
            </a:fld>
            <a:endParaRPr lang="en-US" altLang="en-US" b="0" smtClean="0"/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228600" y="1233607"/>
            <a:ext cx="4953000" cy="4601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eaLnBrk="1" hangingPunct="1">
              <a:spcBef>
                <a:spcPts val="0"/>
              </a:spcBef>
              <a:spcAft>
                <a:spcPts val="12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300" b="0" dirty="0" smtClean="0"/>
              <a:t>A </a:t>
            </a:r>
            <a:r>
              <a:rPr lang="en-US" sz="2300" b="0" dirty="0" err="1" smtClean="0"/>
              <a:t>pyranometer</a:t>
            </a:r>
            <a:r>
              <a:rPr lang="en-US" sz="2300" b="0" dirty="0" smtClean="0"/>
              <a:t> measures total irradiance on a plane.</a:t>
            </a:r>
          </a:p>
          <a:p>
            <a:pPr marL="342900" indent="-342900" eaLnBrk="1" hangingPunct="1">
              <a:spcBef>
                <a:spcPts val="0"/>
              </a:spcBef>
              <a:spcAft>
                <a:spcPts val="12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300" b="0" dirty="0" smtClean="0"/>
              <a:t>Its method of operation is similar to a </a:t>
            </a:r>
            <a:r>
              <a:rPr lang="en-US" sz="2300" b="0" dirty="0" err="1" smtClean="0"/>
              <a:t>pyrheliometer</a:t>
            </a:r>
            <a:r>
              <a:rPr lang="en-US" sz="2300" b="0" dirty="0" smtClean="0"/>
              <a:t>, but it does not track the sun.</a:t>
            </a:r>
          </a:p>
          <a:p>
            <a:pPr marL="342900" indent="-342900" eaLnBrk="1" hangingPunct="1">
              <a:spcBef>
                <a:spcPts val="0"/>
              </a:spcBef>
              <a:spcAft>
                <a:spcPts val="12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300" b="0" dirty="0" smtClean="0"/>
              <a:t>Usually, a </a:t>
            </a:r>
            <a:r>
              <a:rPr lang="en-US" sz="2300" b="0" dirty="0" err="1" smtClean="0"/>
              <a:t>pyranometer</a:t>
            </a:r>
            <a:r>
              <a:rPr lang="en-US" sz="2300" b="0" dirty="0" smtClean="0"/>
              <a:t> is mounted horizontally.</a:t>
            </a:r>
          </a:p>
          <a:p>
            <a:pPr marL="342900" indent="-342900" eaLnBrk="1" hangingPunct="1">
              <a:spcBef>
                <a:spcPts val="0"/>
              </a:spcBef>
              <a:spcAft>
                <a:spcPts val="12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300" b="0" dirty="0" smtClean="0"/>
              <a:t>It is also usually mounted high above the ground to avoid reflected irradiation.</a:t>
            </a:r>
          </a:p>
          <a:p>
            <a:pPr marL="342900" indent="-342900" eaLnBrk="1" hangingPunct="1">
              <a:spcBef>
                <a:spcPts val="0"/>
              </a:spcBef>
              <a:spcAft>
                <a:spcPts val="12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endParaRPr lang="en-US" sz="2300" b="0" dirty="0" smtClean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990600" y="131802"/>
            <a:ext cx="7315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Pyranometer</a:t>
            </a:r>
            <a:endParaRPr lang="en-US" sz="3200" b="1" dirty="0">
              <a:solidFill>
                <a:schemeClr val="tx2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2" name="Picture 2" descr="http://img.directindustry.com/images_di/photo-g/secondary-pyranometers-25140-299100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1566" y="1260690"/>
            <a:ext cx="3566160" cy="2361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www.esrl.noaa.gov/gmd/obop/mlo/programs/esrl/solar/img/img_uv_sensors_facing_mauna_ke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034368"/>
            <a:ext cx="3566160" cy="2671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9462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85000" lnSpcReduction="20000"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6FDD43B-1078-4579-86F5-C2C7D9EC6CF5}" type="slidenum">
              <a:rPr lang="en-US" altLang="en-US" b="0" smtClean="0"/>
              <a:pPr eaLnBrk="1" hangingPunct="1"/>
              <a:t>79</a:t>
            </a:fld>
            <a:endParaRPr lang="en-US" altLang="en-US" b="0" smtClean="0"/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228600" y="1233607"/>
            <a:ext cx="822960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eaLnBrk="1" hangingPunct="1">
              <a:spcBef>
                <a:spcPts val="0"/>
              </a:spcBef>
              <a:spcAft>
                <a:spcPts val="12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300" b="0" dirty="0" smtClean="0"/>
              <a:t>For a </a:t>
            </a:r>
            <a:r>
              <a:rPr lang="en-US" sz="2300" b="0" dirty="0" err="1" smtClean="0"/>
              <a:t>pyranometer</a:t>
            </a:r>
            <a:r>
              <a:rPr lang="en-US" sz="2300" b="0" dirty="0" smtClean="0"/>
              <a:t> mounted horizontally and high above the ground:</a:t>
            </a:r>
          </a:p>
          <a:p>
            <a:pPr marL="341313" eaLnBrk="1" hangingPunct="1">
              <a:spcBef>
                <a:spcPts val="0"/>
              </a:spcBef>
              <a:spcAft>
                <a:spcPts val="1200"/>
              </a:spcAft>
              <a:buClr>
                <a:srgbClr val="C00000"/>
              </a:buClr>
            </a:pPr>
            <a:r>
              <a:rPr lang="en-US" altLang="en-US" sz="2300" b="0" i="1" dirty="0" smtClean="0"/>
              <a:t>G</a:t>
            </a:r>
            <a:r>
              <a:rPr lang="en-US" altLang="en-US" sz="2300" b="0" baseline="-25000" dirty="0" smtClean="0"/>
              <a:t>t</a:t>
            </a:r>
            <a:r>
              <a:rPr lang="en-US" altLang="en-US" sz="2300" b="0" dirty="0" smtClean="0"/>
              <a:t> </a:t>
            </a:r>
            <a:r>
              <a:rPr lang="en-US" altLang="en-US" sz="2300" b="0" dirty="0"/>
              <a:t>= </a:t>
            </a:r>
            <a:r>
              <a:rPr lang="en-US" altLang="en-US" sz="2300" b="0" i="1" dirty="0"/>
              <a:t>G</a:t>
            </a:r>
            <a:r>
              <a:rPr lang="en-US" altLang="en-US" sz="2300" b="0" baseline="-25000" dirty="0"/>
              <a:t>D</a:t>
            </a:r>
            <a:r>
              <a:rPr lang="en-US" altLang="en-US" sz="2300" b="0" dirty="0"/>
              <a:t> + </a:t>
            </a:r>
            <a:r>
              <a:rPr lang="en-US" altLang="en-US" sz="2300" b="0" i="1" dirty="0" err="1" smtClean="0"/>
              <a:t>G</a:t>
            </a:r>
            <a:r>
              <a:rPr lang="en-US" altLang="en-US" sz="2300" b="0" baseline="-25000" dirty="0" err="1" smtClean="0"/>
              <a:t>d</a:t>
            </a:r>
            <a:r>
              <a:rPr lang="en-US" altLang="en-US" sz="2300" b="0" dirty="0" smtClean="0"/>
              <a:t> </a:t>
            </a:r>
            <a:r>
              <a:rPr lang="en-US" altLang="en-US" sz="2300" b="0" dirty="0"/>
              <a:t>+ </a:t>
            </a:r>
            <a:r>
              <a:rPr lang="en-US" altLang="en-US" sz="2300" b="0" i="1" dirty="0" smtClean="0"/>
              <a:t>G</a:t>
            </a:r>
            <a:r>
              <a:rPr lang="en-US" altLang="en-US" sz="2300" b="0" baseline="-25000" dirty="0" smtClean="0"/>
              <a:t>R	</a:t>
            </a:r>
            <a:r>
              <a:rPr lang="en-US" altLang="en-US" sz="2300" b="0" dirty="0" smtClean="0"/>
              <a:t>		</a:t>
            </a:r>
            <a:r>
              <a:rPr lang="en-US" altLang="en-US" sz="2300" b="0" i="1" dirty="0" smtClean="0"/>
              <a:t>G</a:t>
            </a:r>
            <a:r>
              <a:rPr lang="en-US" altLang="en-US" sz="2300" b="0" baseline="-25000" dirty="0" smtClean="0"/>
              <a:t>t</a:t>
            </a:r>
            <a:r>
              <a:rPr lang="en-US" altLang="en-US" sz="2300" b="0" dirty="0" smtClean="0"/>
              <a:t> = </a:t>
            </a:r>
            <a:r>
              <a:rPr lang="en-US" altLang="en-US" sz="2300" b="0" i="1" dirty="0" smtClean="0"/>
              <a:t>G</a:t>
            </a:r>
            <a:r>
              <a:rPr lang="en-US" altLang="en-US" sz="2300" b="0" baseline="-25000" dirty="0" smtClean="0"/>
              <a:t>ND</a:t>
            </a:r>
            <a:r>
              <a:rPr lang="en-US" altLang="en-US" sz="2300" b="0" dirty="0" smtClean="0"/>
              <a:t> cos </a:t>
            </a:r>
            <a:r>
              <a:rPr lang="en-US" altLang="en-US" sz="2300" b="0" i="1" dirty="0" smtClean="0">
                <a:latin typeface="Symbol" panose="05050102010706020507" pitchFamily="18" charset="2"/>
              </a:rPr>
              <a:t>q</a:t>
            </a:r>
            <a:r>
              <a:rPr lang="en-US" altLang="en-US" sz="2300" b="0" dirty="0" smtClean="0"/>
              <a:t> + </a:t>
            </a:r>
            <a:r>
              <a:rPr lang="en-US" altLang="en-US" sz="2300" b="0" i="1" dirty="0" err="1" smtClean="0"/>
              <a:t>G</a:t>
            </a:r>
            <a:r>
              <a:rPr lang="en-US" altLang="en-US" sz="2300" b="0" baseline="-25000" dirty="0" err="1" smtClean="0"/>
              <a:t>d</a:t>
            </a:r>
            <a:endParaRPr lang="en-US" altLang="en-US" sz="2300" b="0" baseline="-25000" dirty="0"/>
          </a:p>
          <a:p>
            <a:pPr eaLnBrk="1" hangingPunct="1">
              <a:spcBef>
                <a:spcPts val="0"/>
              </a:spcBef>
              <a:spcAft>
                <a:spcPts val="1200"/>
              </a:spcAft>
              <a:buClr>
                <a:srgbClr val="C00000"/>
              </a:buClr>
            </a:pPr>
            <a:endParaRPr lang="en-US" sz="2300" b="0" dirty="0" smtClean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990600" y="131802"/>
            <a:ext cx="7315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Pyranometer</a:t>
            </a:r>
            <a:endParaRPr lang="en-US" sz="3200" b="1" dirty="0">
              <a:solidFill>
                <a:schemeClr val="tx2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cxnSp>
        <p:nvCxnSpPr>
          <p:cNvPr id="9" name="Straight Arrow Connector 8"/>
          <p:cNvCxnSpPr/>
          <p:nvPr/>
        </p:nvCxnSpPr>
        <p:spPr bwMode="auto">
          <a:xfrm flipV="1">
            <a:off x="2656668" y="2079857"/>
            <a:ext cx="304800" cy="421216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rgbClr val="00B0F0"/>
            </a:solidFill>
            <a:prstDash val="sysDash"/>
            <a:round/>
            <a:headEnd type="none" w="med" len="med"/>
            <a:tailEnd type="arrow"/>
          </a:ln>
          <a:effectLst/>
        </p:spPr>
      </p:cxnSp>
      <p:sp>
        <p:nvSpPr>
          <p:cNvPr id="10" name="TextBox 9"/>
          <p:cNvSpPr txBox="1"/>
          <p:nvPr/>
        </p:nvSpPr>
        <p:spPr>
          <a:xfrm>
            <a:off x="2891223" y="1828800"/>
            <a:ext cx="4615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B0F0"/>
                </a:solidFill>
              </a:rPr>
              <a:t>0</a:t>
            </a:r>
            <a:endParaRPr lang="en-US" sz="2400" b="1" dirty="0">
              <a:solidFill>
                <a:srgbClr val="00B0F0"/>
              </a:solidFill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3871912" y="2192070"/>
            <a:ext cx="471488" cy="213254"/>
          </a:xfrm>
          <a:prstGeom prst="rightArrow">
            <a:avLst>
              <a:gd name="adj1" fmla="val 50000"/>
              <a:gd name="adj2" fmla="val 7847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228600" y="2743200"/>
            <a:ext cx="8229600" cy="232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eaLnBrk="1" hangingPunct="1">
              <a:spcBef>
                <a:spcPts val="0"/>
              </a:spcBef>
              <a:spcAft>
                <a:spcPts val="12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300" b="0" dirty="0" smtClean="0"/>
              <a:t>Since the </a:t>
            </a:r>
            <a:r>
              <a:rPr lang="en-US" sz="2300" b="0" dirty="0" err="1" smtClean="0"/>
              <a:t>pyranometer</a:t>
            </a:r>
            <a:r>
              <a:rPr lang="en-US" sz="2300" b="0" dirty="0" smtClean="0"/>
              <a:t> is mounted horizontally, </a:t>
            </a:r>
            <a:r>
              <a:rPr lang="en-US" sz="2300" b="0" i="1" dirty="0" smtClean="0">
                <a:latin typeface="Symbol" panose="05050102010706020507" pitchFamily="18" charset="2"/>
              </a:rPr>
              <a:t>q</a:t>
            </a:r>
            <a:r>
              <a:rPr lang="en-US" sz="2300" b="0" dirty="0" smtClean="0"/>
              <a:t>  is the same as the zenith angle (</a:t>
            </a:r>
            <a:r>
              <a:rPr lang="en-US" altLang="en-US" sz="2300" b="0" i="1" dirty="0">
                <a:latin typeface="Symbol" panose="05050102010706020507" pitchFamily="18" charset="2"/>
              </a:rPr>
              <a:t>q </a:t>
            </a:r>
            <a:r>
              <a:rPr lang="en-US" altLang="en-US" sz="2300" b="0" baseline="-25000" dirty="0" smtClean="0"/>
              <a:t>Z</a:t>
            </a:r>
            <a:r>
              <a:rPr lang="en-US" sz="2300" b="0" dirty="0" smtClean="0"/>
              <a:t>).</a:t>
            </a:r>
          </a:p>
          <a:p>
            <a:pPr marL="342900" indent="-342900" eaLnBrk="1" hangingPunct="1">
              <a:spcBef>
                <a:spcPts val="0"/>
              </a:spcBef>
              <a:spcAft>
                <a:spcPts val="12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300" b="0" dirty="0" smtClean="0"/>
              <a:t>Substituting and rearranging:</a:t>
            </a:r>
          </a:p>
          <a:p>
            <a:pPr marL="341313" eaLnBrk="1" hangingPunct="1">
              <a:spcBef>
                <a:spcPts val="0"/>
              </a:spcBef>
              <a:spcAft>
                <a:spcPts val="1200"/>
              </a:spcAft>
              <a:buClr>
                <a:srgbClr val="C00000"/>
              </a:buClr>
            </a:pPr>
            <a:r>
              <a:rPr lang="en-US" altLang="en-US" sz="2300" b="0" i="1" dirty="0" err="1" smtClean="0"/>
              <a:t>G</a:t>
            </a:r>
            <a:r>
              <a:rPr lang="en-US" altLang="en-US" sz="2300" b="0" baseline="-25000" dirty="0" err="1" smtClean="0"/>
              <a:t>d</a:t>
            </a:r>
            <a:r>
              <a:rPr lang="en-US" altLang="en-US" sz="2300" b="0" dirty="0" smtClean="0"/>
              <a:t> </a:t>
            </a:r>
            <a:r>
              <a:rPr lang="en-US" altLang="en-US" sz="2300" b="0" dirty="0"/>
              <a:t>= </a:t>
            </a:r>
            <a:r>
              <a:rPr lang="en-US" altLang="en-US" sz="2300" b="0" i="1" dirty="0" smtClean="0"/>
              <a:t>G</a:t>
            </a:r>
            <a:r>
              <a:rPr lang="en-US" altLang="en-US" sz="2300" b="0" baseline="-25000" dirty="0" smtClean="0"/>
              <a:t>t</a:t>
            </a:r>
            <a:r>
              <a:rPr lang="en-US" altLang="en-US" sz="2300" b="0" dirty="0" smtClean="0"/>
              <a:t> – </a:t>
            </a:r>
            <a:r>
              <a:rPr lang="en-US" altLang="en-US" sz="2300" b="0" i="1" dirty="0" smtClean="0"/>
              <a:t>G</a:t>
            </a:r>
            <a:r>
              <a:rPr lang="en-US" altLang="en-US" sz="2300" b="0" baseline="-25000" dirty="0" smtClean="0"/>
              <a:t>ND</a:t>
            </a:r>
            <a:r>
              <a:rPr lang="en-US" altLang="en-US" sz="2300" b="0" dirty="0" smtClean="0"/>
              <a:t> cos </a:t>
            </a:r>
            <a:r>
              <a:rPr lang="en-US" altLang="en-US" sz="2300" b="0" i="1" dirty="0" smtClean="0">
                <a:latin typeface="Symbol" panose="05050102010706020507" pitchFamily="18" charset="2"/>
              </a:rPr>
              <a:t>q </a:t>
            </a:r>
            <a:r>
              <a:rPr lang="en-US" altLang="en-US" sz="2300" b="0" baseline="-25000" dirty="0" smtClean="0"/>
              <a:t>Z</a:t>
            </a:r>
          </a:p>
          <a:p>
            <a:pPr eaLnBrk="1" hangingPunct="1">
              <a:spcBef>
                <a:spcPts val="0"/>
              </a:spcBef>
              <a:spcAft>
                <a:spcPts val="1200"/>
              </a:spcAft>
              <a:buClr>
                <a:srgbClr val="C00000"/>
              </a:buClr>
            </a:pPr>
            <a:endParaRPr lang="en-US" sz="2300" b="0" dirty="0" smtClean="0"/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228600" y="4839087"/>
            <a:ext cx="8229600" cy="800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eaLnBrk="1" hangingPunct="1">
              <a:spcBef>
                <a:spcPts val="0"/>
              </a:spcBef>
              <a:spcAft>
                <a:spcPts val="12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300" b="0" dirty="0" smtClean="0"/>
              <a:t>By using a </a:t>
            </a:r>
            <a:r>
              <a:rPr lang="en-US" sz="2300" b="0" dirty="0" err="1" smtClean="0"/>
              <a:t>pyrheliometer</a:t>
            </a:r>
            <a:r>
              <a:rPr lang="en-US" sz="2300" b="0" dirty="0" smtClean="0"/>
              <a:t> to obtain </a:t>
            </a:r>
            <a:r>
              <a:rPr lang="en-US" sz="2300" b="0" i="1" dirty="0" smtClean="0"/>
              <a:t>G</a:t>
            </a:r>
            <a:r>
              <a:rPr lang="en-US" sz="2300" b="0" baseline="-25000" dirty="0" smtClean="0"/>
              <a:t>ND</a:t>
            </a:r>
            <a:r>
              <a:rPr lang="en-US" sz="2300" b="0" dirty="0" smtClean="0"/>
              <a:t> and a </a:t>
            </a:r>
            <a:r>
              <a:rPr lang="en-US" sz="2300" b="0" dirty="0" err="1" smtClean="0"/>
              <a:t>pyranometer</a:t>
            </a:r>
            <a:r>
              <a:rPr lang="en-US" sz="2300" b="0" dirty="0" smtClean="0"/>
              <a:t> to obtain </a:t>
            </a:r>
            <a:r>
              <a:rPr lang="en-US" sz="2300" b="0" i="1" dirty="0" smtClean="0"/>
              <a:t>G</a:t>
            </a:r>
            <a:r>
              <a:rPr lang="en-US" sz="2300" b="0" baseline="-25000" dirty="0" smtClean="0"/>
              <a:t>t</a:t>
            </a:r>
            <a:r>
              <a:rPr lang="en-US" sz="2300" b="0" dirty="0" smtClean="0"/>
              <a:t>, </a:t>
            </a:r>
            <a:r>
              <a:rPr lang="en-US" sz="2300" b="0" i="1" dirty="0" err="1" smtClean="0"/>
              <a:t>G</a:t>
            </a:r>
            <a:r>
              <a:rPr lang="en-US" sz="2300" b="0" baseline="-25000" dirty="0" err="1" smtClean="0"/>
              <a:t>d</a:t>
            </a:r>
            <a:r>
              <a:rPr lang="en-US" sz="2300" b="0" dirty="0" smtClean="0"/>
              <a:t> can be found.</a:t>
            </a:r>
          </a:p>
        </p:txBody>
      </p:sp>
    </p:spTree>
    <p:extLst>
      <p:ext uri="{BB962C8B-B14F-4D97-AF65-F5344CB8AC3E}">
        <p14:creationId xmlns:p14="http://schemas.microsoft.com/office/powerpoint/2010/main" val="1413432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85000" lnSpcReduction="20000"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6FDD43B-1078-4579-86F5-C2C7D9EC6CF5}" type="slidenum">
              <a:rPr lang="en-US" altLang="en-US" b="0" smtClean="0"/>
              <a:pPr eaLnBrk="1" hangingPunct="1"/>
              <a:t>8</a:t>
            </a:fld>
            <a:endParaRPr lang="en-US" altLang="en-US" b="0" smtClean="0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820373" y="76200"/>
            <a:ext cx="550325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Solar Radiation Spectrum</a:t>
            </a:r>
            <a:endParaRPr lang="en-US" sz="3200" b="1" dirty="0">
              <a:solidFill>
                <a:schemeClr val="tx2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228600" y="1143000"/>
            <a:ext cx="8534400" cy="2015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eaLnBrk="1" hangingPunct="1"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altLang="en-US" sz="2300" b="0" dirty="0" smtClean="0"/>
              <a:t>The solar radiation spectrum closely matches the spectrum of a blackbody (but only at the top of the atmosphere).</a:t>
            </a:r>
          </a:p>
          <a:p>
            <a:pPr marL="342900" indent="-342900" eaLnBrk="1" hangingPunct="1"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altLang="en-US" sz="2300" b="0" dirty="0" smtClean="0"/>
              <a:t>Once solar radiation penetrates the atmosphere, the spectrum is affected by the presence of gases.</a:t>
            </a:r>
          </a:p>
          <a:p>
            <a:pPr marL="342900" indent="-342900" eaLnBrk="1" hangingPunct="1"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altLang="en-US" sz="2300" b="0" dirty="0" smtClean="0"/>
              <a:t>For example, ozone (O</a:t>
            </a:r>
            <a:r>
              <a:rPr lang="en-US" altLang="en-US" sz="2300" b="0" baseline="-25000" dirty="0" smtClean="0"/>
              <a:t>3</a:t>
            </a:r>
            <a:r>
              <a:rPr lang="en-US" altLang="en-US" sz="2300" b="0" dirty="0" smtClean="0"/>
              <a:t>) greatly reduces ultraviolet radiation.</a:t>
            </a:r>
          </a:p>
        </p:txBody>
      </p:sp>
      <p:pic>
        <p:nvPicPr>
          <p:cNvPr id="1026" name="Picture 2" descr="http://upload.wikimedia.org/wikipedia/commons/thumb/e/e7/Solar_spectrum_en.svg/2000px-Solar_spectrum_en.svg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75"/>
          <a:stretch/>
        </p:blipFill>
        <p:spPr bwMode="auto">
          <a:xfrm>
            <a:off x="1744501" y="3158936"/>
            <a:ext cx="5654999" cy="3803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3252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85000" lnSpcReduction="20000"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6FDD43B-1078-4579-86F5-C2C7D9EC6CF5}" type="slidenum">
              <a:rPr lang="en-US" altLang="en-US" b="0" smtClean="0"/>
              <a:pPr eaLnBrk="1" hangingPunct="1"/>
              <a:t>80</a:t>
            </a:fld>
            <a:endParaRPr lang="en-US" altLang="en-US" b="0" smtClean="0"/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228600" y="1143000"/>
            <a:ext cx="8686800" cy="16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eaLnBrk="1" hangingPunct="1"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altLang="en-US" sz="2200" b="0" dirty="0" smtClean="0"/>
              <a:t>Diffuse </a:t>
            </a:r>
            <a:r>
              <a:rPr lang="en-US" altLang="en-US" sz="2200" b="0" dirty="0"/>
              <a:t>irradiation on a horizontal </a:t>
            </a:r>
            <a:r>
              <a:rPr lang="en-US" altLang="en-US" sz="2200" b="0" dirty="0" smtClean="0"/>
              <a:t>surface (</a:t>
            </a:r>
            <a:r>
              <a:rPr lang="en-US" altLang="en-US" sz="2200" b="0" i="1" dirty="0" err="1" smtClean="0"/>
              <a:t>G</a:t>
            </a:r>
            <a:r>
              <a:rPr lang="en-US" altLang="en-US" sz="2200" b="0" baseline="-25000" dirty="0" err="1" smtClean="0"/>
              <a:t>d</a:t>
            </a:r>
            <a:r>
              <a:rPr lang="en-US" altLang="en-US" sz="2200" b="0" dirty="0" smtClean="0"/>
              <a:t>) can be estimated using the ASHRAE Clear Sky Model.</a:t>
            </a:r>
          </a:p>
          <a:p>
            <a:pPr marL="341313" eaLnBrk="1" hangingPunct="1"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</a:pPr>
            <a:r>
              <a:rPr lang="en-US" altLang="en-US" sz="2200" b="0" i="1" dirty="0" err="1" smtClean="0"/>
              <a:t>G</a:t>
            </a:r>
            <a:r>
              <a:rPr lang="en-US" altLang="en-US" sz="2200" b="0" baseline="-25000" dirty="0" err="1" smtClean="0"/>
              <a:t>d</a:t>
            </a:r>
            <a:r>
              <a:rPr lang="en-US" altLang="en-US" sz="2200" b="0" dirty="0" smtClean="0"/>
              <a:t> = </a:t>
            </a:r>
            <a:r>
              <a:rPr lang="en-US" altLang="en-US" sz="2200" b="0" i="1" dirty="0" smtClean="0"/>
              <a:t>C</a:t>
            </a:r>
            <a:r>
              <a:rPr lang="en-US" altLang="en-US" sz="2200" b="0" dirty="0" smtClean="0"/>
              <a:t> </a:t>
            </a:r>
            <a:r>
              <a:rPr lang="en-US" altLang="en-US" sz="2200" b="0" i="1" dirty="0" smtClean="0"/>
              <a:t>G</a:t>
            </a:r>
            <a:r>
              <a:rPr lang="en-US" altLang="en-US" sz="2200" b="0" baseline="-25000" dirty="0" smtClean="0"/>
              <a:t>ND</a:t>
            </a:r>
          </a:p>
          <a:p>
            <a:pPr marL="341313" eaLnBrk="1" hangingPunct="1"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</a:pPr>
            <a:r>
              <a:rPr lang="en-US" altLang="en-US" sz="2200" b="0" dirty="0" smtClean="0"/>
              <a:t>where </a:t>
            </a:r>
            <a:r>
              <a:rPr lang="en-US" altLang="en-US" sz="2200" b="0" i="1" dirty="0" smtClean="0"/>
              <a:t>C</a:t>
            </a:r>
            <a:r>
              <a:rPr lang="en-US" altLang="en-US" sz="2200" b="0" dirty="0" smtClean="0"/>
              <a:t> can be found from the table below.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990600" y="131802"/>
            <a:ext cx="7315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2800" b="1" i="1" dirty="0" err="1" smtClean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G</a:t>
            </a:r>
            <a:r>
              <a:rPr lang="en-US" sz="2800" b="1" baseline="-25000" dirty="0" err="1" smtClean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</a:t>
            </a:r>
            <a:r>
              <a:rPr lang="en-US" sz="2800" b="1" dirty="0" smtClean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from ASHRAE Clear Sky Model</a:t>
            </a:r>
            <a:endParaRPr lang="en-US" sz="3200" b="1" dirty="0">
              <a:solidFill>
                <a:schemeClr val="tx2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58"/>
          <a:stretch/>
        </p:blipFill>
        <p:spPr bwMode="auto">
          <a:xfrm>
            <a:off x="1271910" y="2840871"/>
            <a:ext cx="6600180" cy="4017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5116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85000" lnSpcReduction="20000"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6FDD43B-1078-4579-86F5-C2C7D9EC6CF5}" type="slidenum">
              <a:rPr lang="en-US" altLang="en-US" b="0" smtClean="0"/>
              <a:pPr eaLnBrk="1" hangingPunct="1"/>
              <a:t>81</a:t>
            </a:fld>
            <a:endParaRPr lang="en-US" altLang="en-US" b="0" smtClean="0"/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228600" y="1233607"/>
            <a:ext cx="8229600" cy="3554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eaLnBrk="1" hangingPunct="1"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altLang="en-US" sz="2400" b="0" dirty="0" smtClean="0"/>
              <a:t>The amount of irradiation a surface receives due to reflection from the ground (</a:t>
            </a:r>
            <a:r>
              <a:rPr lang="en-US" altLang="en-US" sz="2400" b="0" i="1" dirty="0" smtClean="0"/>
              <a:t>G</a:t>
            </a:r>
            <a:r>
              <a:rPr lang="en-US" altLang="en-US" sz="2400" b="0" baseline="-25000" dirty="0" smtClean="0"/>
              <a:t>R</a:t>
            </a:r>
            <a:r>
              <a:rPr lang="en-US" altLang="en-US" sz="2400" b="0" dirty="0" smtClean="0"/>
              <a:t>) is given by:</a:t>
            </a:r>
          </a:p>
          <a:p>
            <a:pPr marL="341313" eaLnBrk="1" hangingPunct="1">
              <a:spcBef>
                <a:spcPts val="0"/>
              </a:spcBef>
              <a:spcAft>
                <a:spcPts val="1200"/>
              </a:spcAft>
              <a:buClr>
                <a:srgbClr val="C00000"/>
              </a:buClr>
            </a:pPr>
            <a:r>
              <a:rPr lang="en-US" altLang="en-US" sz="2400" b="0" i="1" dirty="0" smtClean="0"/>
              <a:t>G</a:t>
            </a:r>
            <a:r>
              <a:rPr lang="en-US" altLang="en-US" sz="2400" b="0" baseline="-25000" dirty="0" smtClean="0"/>
              <a:t>R</a:t>
            </a:r>
            <a:r>
              <a:rPr lang="en-US" altLang="en-US" sz="2400" b="0" dirty="0" smtClean="0"/>
              <a:t> = </a:t>
            </a:r>
            <a:r>
              <a:rPr lang="en-US" altLang="en-US" sz="2400" b="0" i="1" dirty="0" err="1" smtClean="0"/>
              <a:t>G</a:t>
            </a:r>
            <a:r>
              <a:rPr lang="en-US" altLang="en-US" sz="2400" b="0" baseline="-25000" dirty="0" err="1" smtClean="0"/>
              <a:t>tH</a:t>
            </a:r>
            <a:r>
              <a:rPr lang="en-US" altLang="en-US" sz="2400" b="0" dirty="0" smtClean="0"/>
              <a:t> </a:t>
            </a:r>
            <a:r>
              <a:rPr lang="en-US" altLang="en-US" sz="2400" b="0" i="1" dirty="0" err="1" smtClean="0">
                <a:latin typeface="Symbol" panose="05050102010706020507" pitchFamily="18" charset="2"/>
              </a:rPr>
              <a:t>r</a:t>
            </a:r>
            <a:r>
              <a:rPr lang="en-US" altLang="en-US" sz="2400" b="0" baseline="-25000" dirty="0" err="1" smtClean="0"/>
              <a:t>g</a:t>
            </a:r>
            <a:r>
              <a:rPr lang="en-US" altLang="en-US" sz="2400" b="0" dirty="0" smtClean="0"/>
              <a:t> </a:t>
            </a:r>
            <a:r>
              <a:rPr lang="en-US" altLang="en-US" sz="2400" b="0" i="1" dirty="0" err="1" smtClean="0"/>
              <a:t>F</a:t>
            </a:r>
            <a:r>
              <a:rPr lang="en-US" altLang="en-US" sz="2400" b="0" baseline="-25000" dirty="0" err="1" smtClean="0"/>
              <a:t>sur</a:t>
            </a:r>
            <a:r>
              <a:rPr lang="en-US" altLang="en-US" sz="2400" b="0" baseline="-25000" dirty="0" smtClean="0"/>
              <a:t>-g</a:t>
            </a:r>
          </a:p>
          <a:p>
            <a:pPr marL="342900" indent="-342900" eaLnBrk="1" hangingPunct="1"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altLang="en-US" sz="2400" b="0" dirty="0" smtClean="0"/>
              <a:t>where,</a:t>
            </a:r>
          </a:p>
          <a:p>
            <a:pPr marL="1085850" lvl="1" indent="-342900" eaLnBrk="1" hangingPunct="1">
              <a:spcBef>
                <a:spcPts val="0"/>
              </a:spcBef>
              <a:spcAft>
                <a:spcPts val="600"/>
              </a:spcAft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altLang="en-US" sz="2000" i="1" dirty="0" err="1" smtClean="0"/>
              <a:t>G</a:t>
            </a:r>
            <a:r>
              <a:rPr lang="en-US" altLang="en-US" sz="2000" baseline="-25000" dirty="0" err="1" smtClean="0"/>
              <a:t>tH</a:t>
            </a:r>
            <a:r>
              <a:rPr lang="en-US" altLang="en-US" sz="2000" baseline="-25000" dirty="0" smtClean="0"/>
              <a:t> </a:t>
            </a:r>
            <a:r>
              <a:rPr lang="en-US" altLang="en-US" sz="2000" b="0" dirty="0" smtClean="0"/>
              <a:t>: total irradiation the ground receives from the sun.</a:t>
            </a:r>
          </a:p>
          <a:p>
            <a:pPr marL="1085850" lvl="1" indent="-342900" eaLnBrk="1" hangingPunct="1">
              <a:spcBef>
                <a:spcPts val="0"/>
              </a:spcBef>
              <a:spcAft>
                <a:spcPts val="600"/>
              </a:spcAft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altLang="en-US" sz="2000" i="1" dirty="0" err="1" smtClean="0">
                <a:latin typeface="Symbol" panose="05050102010706020507" pitchFamily="18" charset="2"/>
              </a:rPr>
              <a:t>r</a:t>
            </a:r>
            <a:r>
              <a:rPr lang="en-US" altLang="en-US" sz="2000" baseline="-25000" dirty="0" err="1" smtClean="0"/>
              <a:t>g</a:t>
            </a:r>
            <a:r>
              <a:rPr lang="en-US" altLang="en-US" sz="2000" baseline="-25000" dirty="0" smtClean="0"/>
              <a:t> </a:t>
            </a:r>
            <a:r>
              <a:rPr lang="en-US" altLang="en-US" sz="2000" b="0" dirty="0" smtClean="0"/>
              <a:t> : reflectance of the ground.</a:t>
            </a:r>
          </a:p>
          <a:p>
            <a:pPr marL="1085850" lvl="1" indent="-342900" eaLnBrk="1" hangingPunct="1">
              <a:spcBef>
                <a:spcPts val="0"/>
              </a:spcBef>
              <a:spcAft>
                <a:spcPts val="1800"/>
              </a:spcAft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altLang="en-US" sz="2000" i="1" dirty="0" err="1" smtClean="0"/>
              <a:t>F</a:t>
            </a:r>
            <a:r>
              <a:rPr lang="en-US" altLang="en-US" sz="2000" baseline="-25000" dirty="0" err="1" smtClean="0"/>
              <a:t>sur</a:t>
            </a:r>
            <a:r>
              <a:rPr lang="en-US" altLang="en-US" sz="2000" baseline="-25000" dirty="0" smtClean="0"/>
              <a:t>-g</a:t>
            </a:r>
            <a:r>
              <a:rPr lang="en-US" altLang="en-US" sz="2000" b="0" dirty="0" smtClean="0"/>
              <a:t> : view factor of the surface with respect to the ground.</a:t>
            </a:r>
          </a:p>
          <a:p>
            <a:pPr marL="342900" indent="-342900" eaLnBrk="1" hangingPunct="1"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altLang="en-US" sz="2400" b="0" i="1" dirty="0" err="1" smtClean="0"/>
              <a:t>F</a:t>
            </a:r>
            <a:r>
              <a:rPr lang="en-US" altLang="en-US" sz="2400" b="0" baseline="-25000" dirty="0" err="1" smtClean="0"/>
              <a:t>sur</a:t>
            </a:r>
            <a:r>
              <a:rPr lang="en-US" altLang="en-US" sz="2400" b="0" baseline="-25000" dirty="0" smtClean="0"/>
              <a:t>-g</a:t>
            </a:r>
            <a:r>
              <a:rPr lang="en-US" altLang="en-US" sz="2400" b="0" dirty="0" smtClean="0"/>
              <a:t> can be found from:</a:t>
            </a: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990600" y="131802"/>
            <a:ext cx="731520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2700" b="1" dirty="0" smtClean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Determination of Reflected Irradiation (</a:t>
            </a:r>
            <a:r>
              <a:rPr lang="en-US" sz="2700" b="1" i="1" dirty="0" smtClean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G</a:t>
            </a:r>
            <a:r>
              <a:rPr lang="en-US" sz="2700" b="1" baseline="-25000" dirty="0" smtClean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R</a:t>
            </a:r>
            <a:r>
              <a:rPr lang="en-US" sz="2700" b="1" dirty="0" smtClean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)</a:t>
            </a:r>
            <a:endParaRPr lang="en-US" sz="2700" b="1" dirty="0">
              <a:solidFill>
                <a:schemeClr val="tx2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2871919" y="4800600"/>
                <a:ext cx="3082319" cy="97590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eaLnBrk="1" hangingPunct="1">
                  <a:spcBef>
                    <a:spcPts val="0"/>
                  </a:spcBef>
                  <a:spcAft>
                    <a:spcPts val="600"/>
                  </a:spcAft>
                  <a:buClr>
                    <a:srgbClr val="C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2800" i="1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en-US" sz="2800">
                              <a:latin typeface="Cambria Math"/>
                            </a:rPr>
                            <m:t>sur</m:t>
                          </m:r>
                          <m:r>
                            <a:rPr lang="en-US" altLang="en-US" sz="2800">
                              <a:latin typeface="Cambria Math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n-US" altLang="en-US" sz="2800" b="0" i="0" smtClean="0">
                              <a:latin typeface="Cambria Math"/>
                            </a:rPr>
                            <m:t>g</m:t>
                          </m:r>
                        </m:sub>
                      </m:sSub>
                      <m:r>
                        <a:rPr lang="en-US" altLang="en-US" sz="28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en-US" sz="2800" i="1">
                              <a:latin typeface="Cambria Math"/>
                            </a:rPr>
                            <m:t>1</m:t>
                          </m:r>
                          <m:r>
                            <a:rPr lang="en-US" altLang="en-US" sz="2800" b="0" i="1" smtClean="0">
                              <a:latin typeface="Cambria Math"/>
                            </a:rPr>
                            <m:t>−</m:t>
                          </m:r>
                          <m:func>
                            <m:funcPr>
                              <m:ctrlPr>
                                <a:rPr lang="en-US" altLang="en-US" sz="28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en-US" sz="2800">
                                  <a:latin typeface="Cambria Math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US" altLang="en-US" sz="2800" i="1">
                                  <a:latin typeface="Cambria Math"/>
                                  <a:ea typeface="Cambria Math"/>
                                </a:rPr>
                                <m:t>𝛼</m:t>
                              </m:r>
                            </m:e>
                          </m:func>
                        </m:num>
                        <m:den>
                          <m:r>
                            <a:rPr lang="en-US" altLang="en-US" sz="2800" i="1"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altLang="en-US" sz="2800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1919" y="4800600"/>
                <a:ext cx="3082319" cy="975908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56098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85000" lnSpcReduction="20000"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6FDD43B-1078-4579-86F5-C2C7D9EC6CF5}" type="slidenum">
              <a:rPr lang="en-US" altLang="en-US" b="0" smtClean="0"/>
              <a:pPr eaLnBrk="1" hangingPunct="1"/>
              <a:t>82</a:t>
            </a:fld>
            <a:endParaRPr lang="en-US" altLang="en-US" b="0" smtClean="0"/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990600" y="131802"/>
            <a:ext cx="7315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Example</a:t>
            </a:r>
            <a:endParaRPr lang="en-US" sz="3000" b="1" dirty="0">
              <a:solidFill>
                <a:schemeClr val="tx2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33" name="Rectangle 5"/>
          <p:cNvSpPr>
            <a:spLocks noChangeArrowheads="1"/>
          </p:cNvSpPr>
          <p:nvPr/>
        </p:nvSpPr>
        <p:spPr bwMode="auto">
          <a:xfrm>
            <a:off x="533400" y="1149489"/>
            <a:ext cx="8229600" cy="1508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Aft>
                <a:spcPts val="1200"/>
              </a:spcAft>
              <a:buClr>
                <a:srgbClr val="C00000"/>
              </a:buClr>
            </a:pPr>
            <a:r>
              <a:rPr lang="en-US" sz="2300" b="0" dirty="0" smtClean="0"/>
              <a:t>A flat plate solar collector is placed on a roof in the city of Dubai. The collector is tilted by 30° to the south. For May 21</a:t>
            </a:r>
            <a:r>
              <a:rPr lang="en-US" sz="2300" b="0" baseline="30000" dirty="0" smtClean="0"/>
              <a:t>st</a:t>
            </a:r>
            <a:r>
              <a:rPr lang="en-US" sz="2300" b="0" dirty="0" smtClean="0"/>
              <a:t> at 14:00 (local standard time), calculate the total irradiation on this collector. Assume the ground reflectivity to be 0.6.</a:t>
            </a:r>
          </a:p>
        </p:txBody>
      </p:sp>
      <p:pic>
        <p:nvPicPr>
          <p:cNvPr id="3076" name="Picture 4" descr="http://www.solarproductcn.com/products/1-2-1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100" y="2881851"/>
            <a:ext cx="5257800" cy="3976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6120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85000" lnSpcReduction="20000"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6FDD43B-1078-4579-86F5-C2C7D9EC6CF5}" type="slidenum">
              <a:rPr lang="en-US" altLang="en-US" b="0" smtClean="0"/>
              <a:pPr eaLnBrk="1" hangingPunct="1"/>
              <a:t>83</a:t>
            </a:fld>
            <a:endParaRPr lang="en-US" altLang="en-US" b="0" smtClean="0"/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990600" y="131802"/>
            <a:ext cx="7315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Example</a:t>
            </a:r>
            <a:endParaRPr lang="en-US" sz="3000" b="1" dirty="0">
              <a:solidFill>
                <a:schemeClr val="tx2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33" name="Rectangle 5"/>
          <p:cNvSpPr>
            <a:spLocks noChangeArrowheads="1"/>
          </p:cNvSpPr>
          <p:nvPr/>
        </p:nvSpPr>
        <p:spPr bwMode="auto">
          <a:xfrm>
            <a:off x="533400" y="1149489"/>
            <a:ext cx="8229600" cy="5601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Aft>
                <a:spcPts val="1200"/>
              </a:spcAft>
              <a:buClr>
                <a:srgbClr val="C00000"/>
              </a:buClr>
            </a:pPr>
            <a:r>
              <a:rPr lang="en-US" sz="2200" b="0" dirty="0" smtClean="0"/>
              <a:t>A flat plate solar collector is placed on a roof in the city of Dubai. The collector is tilted by 30° to the south. For May 21</a:t>
            </a:r>
            <a:r>
              <a:rPr lang="en-US" sz="2200" b="0" baseline="30000" dirty="0" smtClean="0"/>
              <a:t>st</a:t>
            </a:r>
            <a:r>
              <a:rPr lang="en-US" sz="2200" b="0" dirty="0" smtClean="0"/>
              <a:t> at 14:00 (local </a:t>
            </a:r>
            <a:r>
              <a:rPr lang="en-US" sz="2200" b="0" dirty="0"/>
              <a:t>standard time), calculate the total irradiation on this collector. Assume the ground reflectivity to be 0.6.</a:t>
            </a:r>
          </a:p>
          <a:p>
            <a:pPr>
              <a:spcAft>
                <a:spcPts val="1200"/>
              </a:spcAft>
              <a:buClr>
                <a:srgbClr val="C00000"/>
              </a:buClr>
            </a:pPr>
            <a:r>
              <a:rPr lang="en-US" sz="2000" dirty="0" smtClean="0">
                <a:solidFill>
                  <a:srgbClr val="002060"/>
                </a:solidFill>
              </a:rPr>
              <a:t>GIVEN</a:t>
            </a:r>
          </a:p>
          <a:p>
            <a:pPr marL="342900" indent="-342900">
              <a:spcAft>
                <a:spcPts val="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000" b="0" dirty="0" smtClean="0"/>
              <a:t>For Dubai:</a:t>
            </a:r>
          </a:p>
          <a:p>
            <a:pPr marL="1085850" lvl="1" indent="-342900">
              <a:spcAft>
                <a:spcPts val="0"/>
              </a:spcAft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US" sz="2000" dirty="0" smtClean="0"/>
              <a:t>Latitude (</a:t>
            </a:r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000" dirty="0" smtClean="0"/>
              <a:t>) = 25.2° North</a:t>
            </a:r>
          </a:p>
          <a:p>
            <a:pPr marL="1085850" lvl="1" indent="-342900">
              <a:spcAft>
                <a:spcPts val="0"/>
              </a:spcAft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US" sz="2000" dirty="0" smtClean="0"/>
              <a:t>Longitude (</a:t>
            </a:r>
            <a:r>
              <a:rPr lang="en-US" sz="2000" i="1" dirty="0" smtClean="0"/>
              <a:t>L</a:t>
            </a:r>
            <a:r>
              <a:rPr lang="en-US" sz="2000" i="1" baseline="-25000" dirty="0" smtClean="0"/>
              <a:t>L)</a:t>
            </a:r>
            <a:r>
              <a:rPr lang="en-US" sz="2000" dirty="0" smtClean="0"/>
              <a:t> = 55.3° East</a:t>
            </a:r>
          </a:p>
          <a:p>
            <a:pPr marL="1085850" lvl="1" indent="-342900">
              <a:spcAft>
                <a:spcPts val="1200"/>
              </a:spcAft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US" sz="2000" dirty="0" smtClean="0"/>
              <a:t>Standard Meridian (</a:t>
            </a:r>
            <a:r>
              <a:rPr lang="en-US" sz="2000" i="1" dirty="0" smtClean="0"/>
              <a:t>L</a:t>
            </a:r>
            <a:r>
              <a:rPr lang="en-US" sz="2000" i="1" baseline="-25000" dirty="0" smtClean="0"/>
              <a:t>S</a:t>
            </a:r>
            <a:r>
              <a:rPr lang="en-US" sz="2000" dirty="0" smtClean="0"/>
              <a:t>) = 60°</a:t>
            </a:r>
          </a:p>
          <a:p>
            <a:pPr marL="342900" indent="-342900">
              <a:spcAft>
                <a:spcPts val="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000" b="0" dirty="0" smtClean="0"/>
              <a:t>For May 21</a:t>
            </a:r>
            <a:r>
              <a:rPr lang="en-US" sz="2000" b="0" baseline="30000" dirty="0" smtClean="0"/>
              <a:t>st</a:t>
            </a:r>
            <a:r>
              <a:rPr lang="en-US" sz="2000" b="0" dirty="0" smtClean="0"/>
              <a:t>:</a:t>
            </a:r>
          </a:p>
          <a:p>
            <a:pPr marL="1085850" lvl="1" indent="-342900">
              <a:spcAft>
                <a:spcPts val="0"/>
              </a:spcAft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US" sz="2000" dirty="0" smtClean="0"/>
              <a:t>EOT = 3.3 min</a:t>
            </a:r>
          </a:p>
          <a:p>
            <a:pPr marL="1085850" lvl="1" indent="-342900">
              <a:spcAft>
                <a:spcPts val="1200"/>
              </a:spcAft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US" sz="2000" i="1" dirty="0" smtClean="0">
                <a:latin typeface="Symbol" panose="05050102010706020507" pitchFamily="18" charset="2"/>
              </a:rPr>
              <a:t>d</a:t>
            </a:r>
            <a:r>
              <a:rPr lang="en-US" sz="2000" dirty="0" smtClean="0"/>
              <a:t> </a:t>
            </a:r>
            <a:r>
              <a:rPr lang="en-US" sz="2000" dirty="0"/>
              <a:t>= </a:t>
            </a:r>
            <a:r>
              <a:rPr lang="en-US" sz="2000" dirty="0" smtClean="0"/>
              <a:t>20°</a:t>
            </a:r>
          </a:p>
          <a:p>
            <a:pPr marL="342900" indent="-342900">
              <a:spcAft>
                <a:spcPts val="6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000" b="0" dirty="0" smtClean="0"/>
              <a:t>Tilt Angle: </a:t>
            </a:r>
            <a:r>
              <a:rPr lang="en-US" sz="2000" i="1" dirty="0" smtClean="0">
                <a:latin typeface="Symbol" panose="05050102010706020507" pitchFamily="18" charset="2"/>
              </a:rPr>
              <a:t>a</a:t>
            </a:r>
            <a:r>
              <a:rPr lang="en-US" sz="2000" dirty="0" smtClean="0"/>
              <a:t> = 30°</a:t>
            </a:r>
          </a:p>
          <a:p>
            <a:pPr marL="342900" indent="-342900">
              <a:spcAft>
                <a:spcPts val="6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000" b="0" dirty="0" smtClean="0"/>
              <a:t>The collector is facing south: surface azimuth angle </a:t>
            </a:r>
            <a:r>
              <a:rPr lang="en-US" sz="2000" i="1" dirty="0">
                <a:latin typeface="Symbol" panose="05050102010706020507" pitchFamily="18" charset="2"/>
              </a:rPr>
              <a:t>y</a:t>
            </a:r>
            <a:r>
              <a:rPr lang="en-US" sz="2000" dirty="0" smtClean="0"/>
              <a:t>  = 180°</a:t>
            </a:r>
          </a:p>
          <a:p>
            <a:pPr marL="342900" indent="-342900">
              <a:spcAft>
                <a:spcPts val="12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000" b="0" dirty="0" smtClean="0"/>
              <a:t>Ground reflectivity: </a:t>
            </a:r>
            <a:r>
              <a:rPr lang="en-US" sz="2000" i="1" dirty="0" smtClean="0">
                <a:latin typeface="Symbol" panose="05050102010706020507" pitchFamily="18" charset="2"/>
              </a:rPr>
              <a:t>r</a:t>
            </a:r>
            <a:r>
              <a:rPr lang="en-US" sz="2000" dirty="0" smtClean="0"/>
              <a:t> = 0.6</a:t>
            </a:r>
          </a:p>
        </p:txBody>
      </p:sp>
    </p:spTree>
    <p:extLst>
      <p:ext uri="{BB962C8B-B14F-4D97-AF65-F5344CB8AC3E}">
        <p14:creationId xmlns:p14="http://schemas.microsoft.com/office/powerpoint/2010/main" val="4021269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85000" lnSpcReduction="20000"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6FDD43B-1078-4579-86F5-C2C7D9EC6CF5}" type="slidenum">
              <a:rPr lang="en-US" altLang="en-US" b="0" smtClean="0"/>
              <a:pPr eaLnBrk="1" hangingPunct="1"/>
              <a:t>84</a:t>
            </a:fld>
            <a:endParaRPr lang="en-US" altLang="en-US" b="0" smtClean="0"/>
          </a:p>
        </p:txBody>
      </p:sp>
      <p:sp>
        <p:nvSpPr>
          <p:cNvPr id="2" name="Rectangle 1"/>
          <p:cNvSpPr/>
          <p:nvPr/>
        </p:nvSpPr>
        <p:spPr>
          <a:xfrm>
            <a:off x="403991" y="1066800"/>
            <a:ext cx="2902077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1313" eaLnBrk="1" hangingPunct="1">
              <a:spcBef>
                <a:spcPts val="0"/>
              </a:spcBef>
              <a:spcAft>
                <a:spcPts val="1800"/>
              </a:spcAft>
              <a:buClr>
                <a:srgbClr val="C00000"/>
              </a:buClr>
            </a:pPr>
            <a:r>
              <a:rPr lang="en-US" altLang="en-US" sz="2200" i="1" dirty="0"/>
              <a:t>G</a:t>
            </a:r>
            <a:r>
              <a:rPr lang="en-US" altLang="en-US" sz="2200" baseline="-25000" dirty="0"/>
              <a:t>t</a:t>
            </a:r>
            <a:r>
              <a:rPr lang="en-US" altLang="en-US" sz="2200" dirty="0"/>
              <a:t> = </a:t>
            </a:r>
            <a:r>
              <a:rPr lang="en-US" altLang="en-US" sz="2200" i="1" dirty="0"/>
              <a:t>G</a:t>
            </a:r>
            <a:r>
              <a:rPr lang="en-US" altLang="en-US" sz="2200" baseline="-25000" dirty="0"/>
              <a:t>D</a:t>
            </a:r>
            <a:r>
              <a:rPr lang="en-US" altLang="en-US" sz="2200" dirty="0"/>
              <a:t> + </a:t>
            </a:r>
            <a:r>
              <a:rPr lang="en-US" altLang="en-US" sz="2200" i="1" dirty="0" err="1"/>
              <a:t>G</a:t>
            </a:r>
            <a:r>
              <a:rPr lang="en-US" altLang="en-US" sz="2200" baseline="-25000" dirty="0" err="1"/>
              <a:t>d</a:t>
            </a:r>
            <a:r>
              <a:rPr lang="en-US" altLang="en-US" sz="2200" baseline="-25000" dirty="0" err="1">
                <a:latin typeface="Symbol" panose="05050102010706020507" pitchFamily="18" charset="2"/>
              </a:rPr>
              <a:t>q</a:t>
            </a:r>
            <a:r>
              <a:rPr lang="en-US" altLang="en-US" sz="2200" dirty="0"/>
              <a:t> + </a:t>
            </a:r>
            <a:r>
              <a:rPr lang="en-US" altLang="en-US" sz="2200" i="1" dirty="0"/>
              <a:t>G</a:t>
            </a:r>
            <a:r>
              <a:rPr lang="en-US" altLang="en-US" sz="2200" baseline="-25000" dirty="0"/>
              <a:t>R</a:t>
            </a:r>
          </a:p>
        </p:txBody>
      </p:sp>
      <p:sp>
        <p:nvSpPr>
          <p:cNvPr id="3" name="Rectangle 2"/>
          <p:cNvSpPr/>
          <p:nvPr/>
        </p:nvSpPr>
        <p:spPr>
          <a:xfrm>
            <a:off x="377076" y="1752600"/>
            <a:ext cx="250581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03225" eaLnBrk="1" hangingPunct="1">
              <a:spcBef>
                <a:spcPts val="0"/>
              </a:spcBef>
              <a:spcAft>
                <a:spcPts val="1200"/>
              </a:spcAft>
              <a:buClr>
                <a:srgbClr val="C00000"/>
              </a:buClr>
            </a:pPr>
            <a:r>
              <a:rPr lang="en-US" altLang="en-US" sz="2200" i="1" dirty="0"/>
              <a:t>G</a:t>
            </a:r>
            <a:r>
              <a:rPr lang="en-US" altLang="en-US" sz="2200" baseline="-25000" dirty="0"/>
              <a:t>D</a:t>
            </a:r>
            <a:r>
              <a:rPr lang="en-US" altLang="en-US" sz="2200" dirty="0"/>
              <a:t> = </a:t>
            </a:r>
            <a:r>
              <a:rPr lang="en-US" altLang="en-US" sz="2200" i="1" dirty="0"/>
              <a:t>G</a:t>
            </a:r>
            <a:r>
              <a:rPr lang="en-US" altLang="en-US" sz="2200" baseline="-25000" dirty="0"/>
              <a:t>ND</a:t>
            </a:r>
            <a:r>
              <a:rPr lang="en-US" altLang="en-US" sz="2200" dirty="0"/>
              <a:t> </a:t>
            </a:r>
            <a:r>
              <a:rPr lang="en-US" altLang="en-US" sz="2200" i="1" dirty="0"/>
              <a:t>cos</a:t>
            </a:r>
            <a:r>
              <a:rPr lang="en-US" altLang="en-US" sz="2200" dirty="0"/>
              <a:t> </a:t>
            </a:r>
            <a:r>
              <a:rPr lang="en-US" altLang="en-US" sz="2200" i="1" dirty="0">
                <a:latin typeface="Symbol" panose="05050102010706020507" pitchFamily="18" charset="2"/>
              </a:rPr>
              <a:t>q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537"/>
          <a:stretch/>
        </p:blipFill>
        <p:spPr bwMode="auto">
          <a:xfrm>
            <a:off x="4419600" y="2362834"/>
            <a:ext cx="2620505" cy="818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368605" y="2510135"/>
            <a:ext cx="397737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03225" eaLnBrk="1" hangingPunct="1">
              <a:spcBef>
                <a:spcPts val="0"/>
              </a:spcBef>
              <a:spcAft>
                <a:spcPts val="1200"/>
              </a:spcAft>
              <a:buClr>
                <a:srgbClr val="C00000"/>
              </a:buClr>
            </a:pPr>
            <a:r>
              <a:rPr lang="en-US" alt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ASHRAE Clear Sky Model:</a:t>
            </a:r>
            <a:endParaRPr lang="en-US" alt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5"/>
              <p:cNvSpPr>
                <a:spLocks noChangeArrowheads="1"/>
              </p:cNvSpPr>
              <p:nvPr/>
            </p:nvSpPr>
            <p:spPr bwMode="auto">
              <a:xfrm>
                <a:off x="762000" y="3200400"/>
                <a:ext cx="3505200" cy="18033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ts val="0"/>
                  </a:spcBef>
                  <a:spcAft>
                    <a:spcPts val="600"/>
                  </a:spcAft>
                  <a:buClr>
                    <a:srgbClr val="C00000"/>
                  </a:buClr>
                </a:pPr>
                <a:r>
                  <a:rPr lang="en-US" altLang="en-US" sz="2200" b="0" i="1" dirty="0" err="1" smtClean="0"/>
                  <a:t>G</a:t>
                </a:r>
                <a:r>
                  <a:rPr lang="en-US" altLang="en-US" sz="2200" b="0" baseline="-25000" dirty="0" err="1" smtClean="0"/>
                  <a:t>d</a:t>
                </a:r>
                <a:r>
                  <a:rPr lang="en-US" altLang="en-US" sz="2200" b="0" baseline="-25000" dirty="0" err="1" smtClean="0">
                    <a:latin typeface="Symbol" panose="05050102010706020507" pitchFamily="18" charset="2"/>
                  </a:rPr>
                  <a:t>q</a:t>
                </a:r>
                <a:r>
                  <a:rPr lang="en-US" altLang="en-US" sz="2200" b="0" dirty="0" smtClean="0"/>
                  <a:t> = </a:t>
                </a:r>
                <a:r>
                  <a:rPr lang="en-US" altLang="en-US" sz="2200" b="0" i="1" dirty="0" err="1" smtClean="0"/>
                  <a:t>G</a:t>
                </a:r>
                <a:r>
                  <a:rPr lang="en-US" altLang="en-US" sz="2200" b="0" baseline="-25000" dirty="0" err="1" smtClean="0"/>
                  <a:t>d</a:t>
                </a:r>
                <a:r>
                  <a:rPr lang="en-US" altLang="en-US" sz="2200" b="0" dirty="0" smtClean="0"/>
                  <a:t> </a:t>
                </a:r>
                <a:r>
                  <a:rPr lang="en-US" altLang="en-US" sz="2200" b="0" i="1" dirty="0" err="1" smtClean="0"/>
                  <a:t>F</a:t>
                </a:r>
                <a:r>
                  <a:rPr lang="en-US" altLang="en-US" sz="2200" b="0" baseline="-25000" dirty="0" err="1" smtClean="0"/>
                  <a:t>sur</a:t>
                </a:r>
                <a:r>
                  <a:rPr lang="en-US" altLang="en-US" sz="2200" b="0" baseline="-25000" dirty="0" smtClean="0"/>
                  <a:t>-sky</a:t>
                </a:r>
                <a:r>
                  <a:rPr lang="en-US" altLang="en-US" sz="2200" b="0" dirty="0" smtClean="0"/>
                  <a:t> </a:t>
                </a:r>
              </a:p>
              <a:p>
                <a:pPr eaLnBrk="1" hangingPunct="1">
                  <a:spcBef>
                    <a:spcPts val="0"/>
                  </a:spcBef>
                  <a:spcAft>
                    <a:spcPts val="600"/>
                  </a:spcAft>
                  <a:buClr>
                    <a:srgbClr val="C00000"/>
                  </a:buClr>
                </a:pPr>
                <a:endParaRPr lang="en-US" altLang="en-US" sz="1050" b="0" dirty="0" smtClean="0"/>
              </a:p>
              <a:p>
                <a:pPr eaLnBrk="1" hangingPunct="1">
                  <a:spcBef>
                    <a:spcPts val="0"/>
                  </a:spcBef>
                  <a:spcAft>
                    <a:spcPts val="600"/>
                  </a:spcAft>
                  <a:buClr>
                    <a:srgbClr val="C00000"/>
                  </a:buClr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2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2200" b="0" i="1" smtClean="0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en-US" sz="2200" b="0" i="0" smtClean="0">
                              <a:latin typeface="Cambria Math"/>
                            </a:rPr>
                            <m:t>sur</m:t>
                          </m:r>
                          <m:r>
                            <a:rPr lang="en-US" altLang="en-US" sz="2200" b="0" i="0" smtClean="0">
                              <a:latin typeface="Cambria Math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n-US" altLang="en-US" sz="2200" b="0" i="0" smtClean="0">
                              <a:latin typeface="Cambria Math"/>
                            </a:rPr>
                            <m:t>sky</m:t>
                          </m:r>
                        </m:sub>
                      </m:sSub>
                      <m:r>
                        <a:rPr lang="en-US" altLang="en-US" sz="22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en-US" sz="2200" b="0" i="1" smtClean="0">
                              <a:latin typeface="Cambria Math"/>
                            </a:rPr>
                            <m:t>1</m:t>
                          </m:r>
                          <m:r>
                            <a:rPr lang="en-US" altLang="en-US" sz="2200" b="0" i="1" smtClean="0">
                              <a:latin typeface="Cambria Math"/>
                            </a:rPr>
                            <m:t>+</m:t>
                          </m:r>
                          <m:func>
                            <m:funcPr>
                              <m:ctrlPr>
                                <a:rPr lang="en-US" alt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en-US" sz="2200" b="0" i="0" smtClean="0">
                                  <a:latin typeface="Cambria Math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US" altLang="en-US" sz="2200" b="0" i="1" smtClean="0">
                                  <a:latin typeface="Cambria Math"/>
                                  <a:ea typeface="Cambria Math"/>
                                </a:rPr>
                                <m:t>𝛼</m:t>
                              </m:r>
                            </m:e>
                          </m:func>
                        </m:num>
                        <m:den>
                          <m:r>
                            <a:rPr lang="en-US" altLang="en-US" sz="22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altLang="en-US" sz="2200" b="0" dirty="0" smtClean="0"/>
              </a:p>
              <a:p>
                <a:pPr marL="341313" eaLnBrk="1" hangingPunct="1">
                  <a:spcBef>
                    <a:spcPts val="0"/>
                  </a:spcBef>
                  <a:spcAft>
                    <a:spcPts val="600"/>
                  </a:spcAft>
                  <a:buClr>
                    <a:srgbClr val="C00000"/>
                  </a:buClr>
                </a:pPr>
                <a:endParaRPr lang="en-US" altLang="en-US" sz="2200" b="0" dirty="0" smtClean="0"/>
              </a:p>
            </p:txBody>
          </p:sp>
        </mc:Choice>
        <mc:Fallback xmlns="">
          <p:sp>
            <p:nvSpPr>
              <p:cNvPr id="10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62000" y="3200400"/>
                <a:ext cx="3505200" cy="1803379"/>
              </a:xfrm>
              <a:prstGeom prst="rect">
                <a:avLst/>
              </a:prstGeom>
              <a:blipFill rotWithShape="1">
                <a:blip r:embed="rId5"/>
                <a:stretch>
                  <a:fillRect l="-2087" t="-168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381000" y="5360313"/>
            <a:ext cx="29718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1313" eaLnBrk="1" hangingPunct="1">
              <a:spcBef>
                <a:spcPts val="0"/>
              </a:spcBef>
              <a:spcAft>
                <a:spcPts val="1200"/>
              </a:spcAft>
              <a:buClr>
                <a:srgbClr val="C00000"/>
              </a:buClr>
            </a:pPr>
            <a:r>
              <a:rPr lang="en-US" altLang="en-US" sz="2200" b="0" i="1" dirty="0" smtClean="0"/>
              <a:t>G</a:t>
            </a:r>
            <a:r>
              <a:rPr lang="en-US" altLang="en-US" sz="2200" b="0" baseline="-25000" dirty="0" smtClean="0"/>
              <a:t>R</a:t>
            </a:r>
            <a:r>
              <a:rPr lang="en-US" altLang="en-US" sz="2200" b="0" dirty="0" smtClean="0"/>
              <a:t> = </a:t>
            </a:r>
            <a:r>
              <a:rPr lang="en-US" altLang="en-US" sz="2200" b="0" i="1" dirty="0" err="1" smtClean="0"/>
              <a:t>G</a:t>
            </a:r>
            <a:r>
              <a:rPr lang="en-US" altLang="en-US" sz="2200" b="0" baseline="-25000" dirty="0" err="1" smtClean="0"/>
              <a:t>tH</a:t>
            </a:r>
            <a:r>
              <a:rPr lang="en-US" altLang="en-US" sz="2200" b="0" dirty="0" smtClean="0"/>
              <a:t> </a:t>
            </a:r>
            <a:r>
              <a:rPr lang="en-US" altLang="en-US" sz="2200" b="0" i="1" dirty="0" err="1" smtClean="0">
                <a:latin typeface="Symbol" panose="05050102010706020507" pitchFamily="18" charset="2"/>
              </a:rPr>
              <a:t>r</a:t>
            </a:r>
            <a:r>
              <a:rPr lang="en-US" altLang="en-US" sz="2200" b="0" baseline="-25000" dirty="0" err="1" smtClean="0"/>
              <a:t>g</a:t>
            </a:r>
            <a:r>
              <a:rPr lang="en-US" altLang="en-US" sz="2200" b="0" dirty="0" smtClean="0"/>
              <a:t> </a:t>
            </a:r>
            <a:r>
              <a:rPr lang="en-US" altLang="en-US" sz="2200" b="0" i="1" dirty="0" err="1" smtClean="0"/>
              <a:t>F</a:t>
            </a:r>
            <a:r>
              <a:rPr lang="en-US" altLang="en-US" sz="2200" b="0" baseline="-25000" dirty="0" err="1" smtClean="0"/>
              <a:t>sur</a:t>
            </a:r>
            <a:r>
              <a:rPr lang="en-US" altLang="en-US" sz="2200" b="0" baseline="-25000" dirty="0" smtClean="0"/>
              <a:t>-g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685800" y="6054895"/>
                <a:ext cx="2463495" cy="8031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eaLnBrk="1" hangingPunct="1">
                  <a:spcBef>
                    <a:spcPts val="0"/>
                  </a:spcBef>
                  <a:spcAft>
                    <a:spcPts val="600"/>
                  </a:spcAft>
                  <a:buClr>
                    <a:srgbClr val="C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2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2200" i="1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en-US" sz="2200">
                              <a:latin typeface="Cambria Math"/>
                            </a:rPr>
                            <m:t>sur</m:t>
                          </m:r>
                          <m:r>
                            <a:rPr lang="en-US" altLang="en-US" sz="2200">
                              <a:latin typeface="Cambria Math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n-US" altLang="en-US" sz="2200" b="0" i="0" smtClean="0">
                              <a:latin typeface="Cambria Math"/>
                            </a:rPr>
                            <m:t>g</m:t>
                          </m:r>
                        </m:sub>
                      </m:sSub>
                      <m:r>
                        <a:rPr lang="en-US" altLang="en-US" sz="22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en-US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en-US" sz="2200" i="1">
                              <a:latin typeface="Cambria Math"/>
                            </a:rPr>
                            <m:t>1</m:t>
                          </m:r>
                          <m:r>
                            <a:rPr lang="en-US" altLang="en-US" sz="2200" b="0" i="1" smtClean="0">
                              <a:latin typeface="Cambria Math"/>
                            </a:rPr>
                            <m:t>−</m:t>
                          </m:r>
                          <m:func>
                            <m:funcPr>
                              <m:ctrlPr>
                                <a:rPr lang="en-US" altLang="en-US" sz="22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en-US" sz="2200">
                                  <a:latin typeface="Cambria Math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US" altLang="en-US" sz="2200" i="1">
                                  <a:latin typeface="Cambria Math"/>
                                  <a:ea typeface="Cambria Math"/>
                                </a:rPr>
                                <m:t>𝛼</m:t>
                              </m:r>
                            </m:e>
                          </m:func>
                        </m:num>
                        <m:den>
                          <m:r>
                            <a:rPr lang="en-US" altLang="en-US" sz="2200" i="1"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altLang="en-US" sz="2200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6054895"/>
                <a:ext cx="2463495" cy="80310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381000" y="4674513"/>
            <a:ext cx="194989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1313" eaLnBrk="1" hangingPunct="1"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</a:pPr>
            <a:r>
              <a:rPr lang="en-US" altLang="en-US" sz="2200" i="1" dirty="0" err="1"/>
              <a:t>G</a:t>
            </a:r>
            <a:r>
              <a:rPr lang="en-US" altLang="en-US" sz="2200" baseline="-25000" dirty="0" err="1"/>
              <a:t>d</a:t>
            </a:r>
            <a:r>
              <a:rPr lang="en-US" altLang="en-US" sz="2200" dirty="0"/>
              <a:t> = </a:t>
            </a:r>
            <a:r>
              <a:rPr lang="en-US" altLang="en-US" sz="2200" i="1" dirty="0"/>
              <a:t>C</a:t>
            </a:r>
            <a:r>
              <a:rPr lang="en-US" altLang="en-US" sz="2200" dirty="0"/>
              <a:t> </a:t>
            </a:r>
            <a:r>
              <a:rPr lang="en-US" altLang="en-US" sz="2200" i="1" dirty="0"/>
              <a:t>G</a:t>
            </a:r>
            <a:r>
              <a:rPr lang="en-US" altLang="en-US" sz="2200" baseline="-25000" dirty="0"/>
              <a:t>ND</a:t>
            </a:r>
          </a:p>
        </p:txBody>
      </p:sp>
    </p:spTree>
    <p:extLst>
      <p:ext uri="{BB962C8B-B14F-4D97-AF65-F5344CB8AC3E}">
        <p14:creationId xmlns:p14="http://schemas.microsoft.com/office/powerpoint/2010/main" val="2865906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85000" lnSpcReduction="20000"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6FDD43B-1078-4579-86F5-C2C7D9EC6CF5}" type="slidenum">
              <a:rPr lang="en-US" altLang="en-US" b="0" smtClean="0"/>
              <a:pPr eaLnBrk="1" hangingPunct="1"/>
              <a:t>85</a:t>
            </a:fld>
            <a:endParaRPr lang="en-US" altLang="en-US" b="0" smtClean="0"/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304800" y="5920770"/>
            <a:ext cx="8229600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eaLnBrk="1" hangingPunct="1"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altLang="en-US" sz="2000" b="0" dirty="0" smtClean="0"/>
              <a:t>The station is located on the roof of the ME Department.</a:t>
            </a:r>
          </a:p>
          <a:p>
            <a:pPr marL="342900" indent="-342900" eaLnBrk="1" hangingPunct="1"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altLang="en-US" sz="2000" b="0" dirty="0" smtClean="0"/>
              <a:t>It has been collecting data every minutes for more than a year.</a:t>
            </a: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990600" y="131802"/>
            <a:ext cx="731520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2600" b="1" dirty="0" smtClean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Solar Radiation Measurement Station at KSU</a:t>
            </a:r>
            <a:endParaRPr lang="en-US" sz="2600" b="1" dirty="0">
              <a:solidFill>
                <a:schemeClr val="tx2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55" b="13447"/>
          <a:stretch/>
        </p:blipFill>
        <p:spPr>
          <a:xfrm>
            <a:off x="2643188" y="1371600"/>
            <a:ext cx="3857625" cy="4293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906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85000" lnSpcReduction="20000"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6FDD43B-1078-4579-86F5-C2C7D9EC6CF5}" type="slidenum">
              <a:rPr lang="en-US" altLang="en-US" b="0" smtClean="0"/>
              <a:pPr eaLnBrk="1" hangingPunct="1"/>
              <a:t>86</a:t>
            </a:fld>
            <a:endParaRPr lang="en-US" altLang="en-US" b="0" smtClean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800100" y="131802"/>
            <a:ext cx="754380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2600" b="1" dirty="0" smtClean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Solar Radiation Measurement Stations in KSA</a:t>
            </a:r>
            <a:endParaRPr lang="en-US" sz="2600" b="1" dirty="0">
              <a:solidFill>
                <a:schemeClr val="tx2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943100" y="4154269"/>
            <a:ext cx="5257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https://rratlas.kacare.gov.sa/RRMMPublicPortal</a:t>
            </a:r>
            <a:r>
              <a:rPr lang="en-US" dirty="0" smtClean="0">
                <a:hlinkClick r:id="rId3"/>
              </a:rPr>
              <a:t>/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04800" y="1447800"/>
            <a:ext cx="8229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</a:pPr>
            <a:r>
              <a:rPr lang="en-US" altLang="en-US" sz="2400" dirty="0" smtClean="0"/>
              <a:t>OLD DATA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304800" y="3653135"/>
            <a:ext cx="8229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</a:pPr>
            <a:r>
              <a:rPr lang="en-US" altLang="en-US" sz="2400" dirty="0" smtClean="0"/>
              <a:t>NEW DATA</a:t>
            </a:r>
          </a:p>
        </p:txBody>
      </p:sp>
      <p:sp>
        <p:nvSpPr>
          <p:cNvPr id="3" name="Rectangle 2"/>
          <p:cNvSpPr/>
          <p:nvPr/>
        </p:nvSpPr>
        <p:spPr>
          <a:xfrm>
            <a:off x="1905000" y="2020669"/>
            <a:ext cx="5638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http://rredc.nrel.gov/solar/new_data/Saudi_Arabia</a:t>
            </a:r>
            <a:r>
              <a:rPr lang="en-US" dirty="0" smtClean="0">
                <a:hlinkClick r:id="rId4"/>
              </a:rPr>
              <a:t>/</a:t>
            </a:r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42436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85000" lnSpcReduction="20000"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2DA224C-CE35-48F6-A318-568368EF8E6F}" type="slidenum">
              <a:rPr lang="ar-SA" smtClean="0">
                <a:cs typeface="Arial" charset="0"/>
              </a:rPr>
              <a:pPr eaLnBrk="1" hangingPunct="1"/>
              <a:t>9</a:t>
            </a:fld>
            <a:endParaRPr lang="en-US" smtClean="0">
              <a:cs typeface="Arial" charset="0"/>
            </a:endParaRPr>
          </a:p>
        </p:txBody>
      </p:sp>
      <p:sp>
        <p:nvSpPr>
          <p:cNvPr id="3075" name="Rectangle 4"/>
          <p:cNvSpPr>
            <a:spLocks noChangeArrowheads="1"/>
          </p:cNvSpPr>
          <p:nvPr/>
        </p:nvSpPr>
        <p:spPr bwMode="auto">
          <a:xfrm>
            <a:off x="3319093" y="76200"/>
            <a:ext cx="250581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Unit Outline</a:t>
            </a:r>
          </a:p>
        </p:txBody>
      </p:sp>
      <p:sp>
        <p:nvSpPr>
          <p:cNvPr id="3076" name="Rectangle 5"/>
          <p:cNvSpPr>
            <a:spLocks noChangeArrowheads="1"/>
          </p:cNvSpPr>
          <p:nvPr/>
        </p:nvSpPr>
        <p:spPr bwMode="auto">
          <a:xfrm>
            <a:off x="457200" y="1524000"/>
            <a:ext cx="8153400" cy="5909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42900" indent="-342900">
              <a:spcAft>
                <a:spcPts val="12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What is the sun?</a:t>
            </a:r>
          </a:p>
          <a:p>
            <a:pPr marL="342900" indent="-342900">
              <a:spcAft>
                <a:spcPts val="12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Radiation from the sun</a:t>
            </a:r>
          </a:p>
          <a:p>
            <a:pPr marL="342900" indent="-342900">
              <a:spcAft>
                <a:spcPts val="12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Factors affecting solar radiation</a:t>
            </a:r>
          </a:p>
          <a:p>
            <a:pPr marL="800100" lvl="1" indent="-342900">
              <a:spcAft>
                <a:spcPts val="1200"/>
              </a:spcAft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US" sz="2000" b="1" dirty="0"/>
              <a:t>Atmospheric effects</a:t>
            </a:r>
          </a:p>
          <a:p>
            <a:pPr marL="800100" lvl="1" indent="-342900">
              <a:spcAft>
                <a:spcPts val="1200"/>
              </a:spcAft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US" sz="2000" b="1" dirty="0"/>
              <a:t>Solar radiation intensity</a:t>
            </a:r>
          </a:p>
          <a:p>
            <a:pPr marL="800100" lvl="1" indent="-342900">
              <a:spcAft>
                <a:spcPts val="1200"/>
              </a:spcAft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US" sz="2000" b="1" dirty="0"/>
              <a:t>Air mass</a:t>
            </a:r>
          </a:p>
          <a:p>
            <a:pPr marL="800100" lvl="1" indent="-342900">
              <a:spcAft>
                <a:spcPts val="1200"/>
              </a:spcAft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US" sz="2000" b="1" dirty="0"/>
              <a:t>Seasonal </a:t>
            </a:r>
            <a:r>
              <a:rPr lang="en-US" sz="2000" b="1" dirty="0" smtClean="0"/>
              <a:t>variations</a:t>
            </a:r>
          </a:p>
          <a:p>
            <a:pPr marL="342900" indent="-342900">
              <a:spcAft>
                <a:spcPts val="12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400" dirty="0" smtClean="0"/>
              <a:t>Calculating time</a:t>
            </a:r>
          </a:p>
          <a:p>
            <a:pPr marL="342900" indent="-342900">
              <a:spcAft>
                <a:spcPts val="12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400" dirty="0" smtClean="0"/>
              <a:t>Solar angles</a:t>
            </a:r>
          </a:p>
          <a:p>
            <a:pPr marL="342900" indent="-342900">
              <a:spcAft>
                <a:spcPts val="12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Solar irradiation on surfaces</a:t>
            </a:r>
          </a:p>
          <a:p>
            <a:pPr marL="342900" indent="-342900">
              <a:spcAft>
                <a:spcPts val="12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342900" indent="-342900">
              <a:spcAft>
                <a:spcPts val="1200"/>
              </a:spcAft>
              <a:buClr>
                <a:srgbClr val="0070C0"/>
              </a:buClr>
              <a:buFont typeface="Arial" panose="020B0604020202020204" pitchFamily="34" charset="0"/>
              <a:buChar char="•"/>
            </a:pP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4060747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30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30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30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30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250" autoRev="1" fill="remove"/>
                                        <p:tgtEl>
                                          <p:spTgt spid="30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4" dur="250" autoRev="1" fill="remove"/>
                                        <p:tgtEl>
                                          <p:spTgt spid="30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" dur="250" autoRev="1" fill="remove"/>
                                        <p:tgtEl>
                                          <p:spTgt spid="30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50" autoRev="1" fill="remove"/>
                                        <p:tgtEl>
                                          <p:spTgt spid="30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21557</TotalTime>
  <Words>4457</Words>
  <Application>Microsoft Office PowerPoint</Application>
  <PresentationFormat>On-screen Show (4:3)</PresentationFormat>
  <Paragraphs>774</Paragraphs>
  <Slides>86</Slides>
  <Notes>86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86</vt:i4>
      </vt:variant>
    </vt:vector>
  </HeadingPairs>
  <TitlesOfParts>
    <vt:vector size="94" baseType="lpstr">
      <vt:lpstr>Arial</vt:lpstr>
      <vt:lpstr>Cambria Math</vt:lpstr>
      <vt:lpstr>Symbol</vt:lpstr>
      <vt:lpstr>Times New Roman</vt:lpstr>
      <vt:lpstr>Tw Cen MT</vt:lpstr>
      <vt:lpstr>Wingdings</vt:lpstr>
      <vt:lpstr>Wingdings 2</vt:lpstr>
      <vt:lpstr>Theme1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DC-UOIT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  INTRODUCTION AND BASIC CONCEPTS</dc:title>
  <dc:creator>WinXP Tablet</dc:creator>
  <cp:lastModifiedBy>PHILIPS</cp:lastModifiedBy>
  <cp:revision>850</cp:revision>
  <cp:lastPrinted>2019-01-07T08:16:44Z</cp:lastPrinted>
  <dcterms:created xsi:type="dcterms:W3CDTF">2007-03-22T19:44:56Z</dcterms:created>
  <dcterms:modified xsi:type="dcterms:W3CDTF">2019-01-07T08:24:02Z</dcterms:modified>
</cp:coreProperties>
</file>