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8"/>
  </p:notesMasterIdLst>
  <p:sldIdLst>
    <p:sldId id="256" r:id="rId2"/>
    <p:sldId id="257" r:id="rId3"/>
    <p:sldId id="269" r:id="rId4"/>
    <p:sldId id="272" r:id="rId5"/>
    <p:sldId id="270" r:id="rId6"/>
    <p:sldId id="271" r:id="rId7"/>
    <p:sldId id="273" r:id="rId8"/>
    <p:sldId id="278" r:id="rId9"/>
    <p:sldId id="258" r:id="rId10"/>
    <p:sldId id="274" r:id="rId11"/>
    <p:sldId id="275" r:id="rId12"/>
    <p:sldId id="276" r:id="rId13"/>
    <p:sldId id="279" r:id="rId14"/>
    <p:sldId id="280" r:id="rId15"/>
    <p:sldId id="287" r:id="rId16"/>
    <p:sldId id="288" r:id="rId17"/>
    <p:sldId id="289" r:id="rId18"/>
    <p:sldId id="281" r:id="rId19"/>
    <p:sldId id="282" r:id="rId20"/>
    <p:sldId id="283" r:id="rId21"/>
    <p:sldId id="284" r:id="rId22"/>
    <p:sldId id="285" r:id="rId23"/>
    <p:sldId id="286" r:id="rId24"/>
    <p:sldId id="290" r:id="rId25"/>
    <p:sldId id="291" r:id="rId26"/>
    <p:sldId id="292" r:id="rId27"/>
    <p:sldId id="259" r:id="rId28"/>
    <p:sldId id="260" r:id="rId29"/>
    <p:sldId id="261" r:id="rId30"/>
    <p:sldId id="262" r:id="rId31"/>
    <p:sldId id="263" r:id="rId32"/>
    <p:sldId id="264" r:id="rId33"/>
    <p:sldId id="265" r:id="rId34"/>
    <p:sldId id="266" r:id="rId35"/>
    <p:sldId id="267" r:id="rId36"/>
    <p:sldId id="268"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933"/>
    <p:restoredTop sz="81925"/>
  </p:normalViewPr>
  <p:slideViewPr>
    <p:cSldViewPr snapToGrid="0" snapToObjects="1">
      <p:cViewPr>
        <p:scale>
          <a:sx n="91" d="100"/>
          <a:sy n="91" d="100"/>
        </p:scale>
        <p:origin x="14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notesMaster" Target="notesMasters/notes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A89BF3-99E9-CD4D-9AF0-42E06F097FB2}" type="datetimeFigureOut">
              <a:rPr lang="en-US" smtClean="0"/>
              <a:t>10/3/16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2F7C1-DAE6-BB43-B3DD-06EBBD3BC358}" type="slidenum">
              <a:rPr lang="en-US" smtClean="0"/>
              <a:t>‹#›</a:t>
            </a:fld>
            <a:endParaRPr lang="en-US"/>
          </a:p>
        </p:txBody>
      </p:sp>
    </p:spTree>
    <p:extLst>
      <p:ext uri="{BB962C8B-B14F-4D97-AF65-F5344CB8AC3E}">
        <p14:creationId xmlns:p14="http://schemas.microsoft.com/office/powerpoint/2010/main" val="527229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algn="r" defTabSz="914400" rtl="1" eaLnBrk="1" latinLnBrk="0" hangingPunct="1"/>
            <a:endParaRPr lang="en-US" dirty="0"/>
          </a:p>
        </p:txBody>
      </p:sp>
      <p:sp>
        <p:nvSpPr>
          <p:cNvPr id="4" name="Slide Number Placeholder 3"/>
          <p:cNvSpPr>
            <a:spLocks noGrp="1"/>
          </p:cNvSpPr>
          <p:nvPr>
            <p:ph type="sldNum" sz="quarter" idx="10"/>
          </p:nvPr>
        </p:nvSpPr>
        <p:spPr/>
        <p:txBody>
          <a:bodyPr/>
          <a:lstStyle/>
          <a:p>
            <a:fld id="{8322F7C1-DAE6-BB43-B3DD-06EBBD3BC358}" type="slidenum">
              <a:rPr lang="en-US" smtClean="0"/>
              <a:t>17</a:t>
            </a:fld>
            <a:endParaRPr lang="en-US"/>
          </a:p>
        </p:txBody>
      </p:sp>
    </p:spTree>
    <p:extLst>
      <p:ext uri="{BB962C8B-B14F-4D97-AF65-F5344CB8AC3E}">
        <p14:creationId xmlns:p14="http://schemas.microsoft.com/office/powerpoint/2010/main" val="144220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5DB6A6D-5A54-DE48-BC8B-5692718268C9}"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149422281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B6A6D-5A54-DE48-BC8B-5692718268C9}"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160753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DB6A6D-5A54-DE48-BC8B-5692718268C9}" type="datetimeFigureOut">
              <a:rPr lang="en-US" smtClean="0"/>
              <a:t>10/3/16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286056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DB6A6D-5A54-DE48-BC8B-5692718268C9}"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729083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5DB6A6D-5A54-DE48-BC8B-5692718268C9}"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16783762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5DB6A6D-5A54-DE48-BC8B-5692718268C9}" type="datetimeFigureOut">
              <a:rPr lang="en-US" smtClean="0"/>
              <a:t>10/3/16</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120096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5DB6A6D-5A54-DE48-BC8B-5692718268C9}" type="datetimeFigureOut">
              <a:rPr lang="en-US" smtClean="0"/>
              <a:t>10/3/16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8DBDFD-6FA7-224A-AFBC-9F920AF60EBB}"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478411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5DB6A6D-5A54-DE48-BC8B-5692718268C9}" type="datetimeFigureOut">
              <a:rPr lang="en-US" smtClean="0"/>
              <a:t>10/3/16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4848691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DB6A6D-5A54-DE48-BC8B-5692718268C9}" type="datetimeFigureOut">
              <a:rPr lang="en-US" smtClean="0"/>
              <a:t>10/3/16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164340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9" name="Date Placeholder 8"/>
          <p:cNvSpPr>
            <a:spLocks noGrp="1"/>
          </p:cNvSpPr>
          <p:nvPr>
            <p:ph type="dt" sz="half" idx="10"/>
          </p:nvPr>
        </p:nvSpPr>
        <p:spPr/>
        <p:txBody>
          <a:bodyPr/>
          <a:lstStyle/>
          <a:p>
            <a:fld id="{45DB6A6D-5A54-DE48-BC8B-5692718268C9}" type="datetimeFigureOut">
              <a:rPr lang="en-US" smtClean="0"/>
              <a:t>10/3/16</a:t>
            </a:fld>
            <a:endParaRPr lang="en-US"/>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1" name="Slide Number Placeholder 10"/>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1869608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5DB6A6D-5A54-DE48-BC8B-5692718268C9}" type="datetimeFigureOut">
              <a:rPr lang="en-US" smtClean="0"/>
              <a:t>10/3/16</a:t>
            </a:fld>
            <a:endParaRPr lang="en-US"/>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a:p>
        </p:txBody>
      </p:sp>
      <p:sp>
        <p:nvSpPr>
          <p:cNvPr id="10" name="Slide Number Placeholder 9"/>
          <p:cNvSpPr>
            <a:spLocks noGrp="1"/>
          </p:cNvSpPr>
          <p:nvPr>
            <p:ph type="sldNum" sz="quarter" idx="12"/>
          </p:nvPr>
        </p:nvSpPr>
        <p:spPr/>
        <p:txBody>
          <a:bodyPr/>
          <a:lstStyle/>
          <a:p>
            <a:fld id="{148DBDFD-6FA7-224A-AFBC-9F920AF60EBB}" type="slidenum">
              <a:rPr lang="en-US" smtClean="0"/>
              <a:t>‹#›</a:t>
            </a:fld>
            <a:endParaRPr lang="en-US"/>
          </a:p>
        </p:txBody>
      </p:sp>
    </p:spTree>
    <p:extLst>
      <p:ext uri="{BB962C8B-B14F-4D97-AF65-F5344CB8AC3E}">
        <p14:creationId xmlns:p14="http://schemas.microsoft.com/office/powerpoint/2010/main" val="52217681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45DB6A6D-5A54-DE48-BC8B-5692718268C9}" type="datetimeFigureOut">
              <a:rPr lang="en-US" smtClean="0"/>
              <a:t>10/3/16</a:t>
            </a:fld>
            <a:endParaRPr lang="en-US"/>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148DBDFD-6FA7-224A-AFBC-9F920AF60EBB}" type="slidenum">
              <a:rPr lang="en-US" smtClean="0"/>
              <a:t>‹#›</a:t>
            </a:fld>
            <a:endParaRPr lang="en-US"/>
          </a:p>
        </p:txBody>
      </p:sp>
    </p:spTree>
    <p:extLst>
      <p:ext uri="{BB962C8B-B14F-4D97-AF65-F5344CB8AC3E}">
        <p14:creationId xmlns:p14="http://schemas.microsoft.com/office/powerpoint/2010/main" val="13693061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defTabSz="914400" rtl="1" eaLnBrk="1" latinLnBrk="0" hangingPunct="1">
              <a:lnSpc>
                <a:spcPct val="90000"/>
              </a:lnSpc>
              <a:spcBef>
                <a:spcPct val="0"/>
              </a:spcBef>
              <a:buNone/>
            </a:pPr>
            <a:r>
              <a:rPr lang="ar-SA" dirty="0" smtClean="0"/>
              <a:t>الإعلام الدولي</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09476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solidFill>
                  <a:srgbClr val="FF0000"/>
                </a:solidFill>
              </a:rPr>
              <a:t>أشكال الإعلام الدولي ووسائله </a:t>
            </a:r>
            <a:endParaRPr lang="en-US" dirty="0">
              <a:solidFill>
                <a:srgbClr val="FF0000"/>
              </a:solidFill>
            </a:endParaRPr>
          </a:p>
        </p:txBody>
      </p:sp>
      <p:sp>
        <p:nvSpPr>
          <p:cNvPr id="3" name="Content Placeholder 2"/>
          <p:cNvSpPr>
            <a:spLocks noGrp="1"/>
          </p:cNvSpPr>
          <p:nvPr>
            <p:ph idx="1"/>
          </p:nvPr>
        </p:nvSpPr>
        <p:spPr/>
        <p:txBody>
          <a:bodyPr/>
          <a:lstStyle/>
          <a:p>
            <a:pPr algn="r" rtl="1"/>
            <a:r>
              <a:rPr lang="ar-SA" dirty="0" smtClean="0"/>
              <a:t>هناك </a:t>
            </a:r>
            <a:r>
              <a:rPr lang="ar-SA" dirty="0"/>
              <a:t>شكلان </a:t>
            </a:r>
            <a:r>
              <a:rPr lang="ar-SA" dirty="0" smtClean="0"/>
              <a:t>للإعلام الدولي </a:t>
            </a:r>
            <a:r>
              <a:rPr lang="ar-SA" dirty="0"/>
              <a:t>: </a:t>
            </a:r>
            <a:endParaRPr lang="en-US" dirty="0"/>
          </a:p>
          <a:p>
            <a:pPr algn="r" rtl="1"/>
            <a:r>
              <a:rPr lang="ar-SA" dirty="0" smtClean="0">
                <a:solidFill>
                  <a:srgbClr val="FF0000"/>
                </a:solidFill>
              </a:rPr>
              <a:t>الشكل الأول :</a:t>
            </a:r>
          </a:p>
          <a:p>
            <a:pPr marL="114300" indent="0" algn="r" rtl="1">
              <a:buNone/>
            </a:pPr>
            <a:r>
              <a:rPr lang="ar-SA" dirty="0" smtClean="0"/>
              <a:t>وهو </a:t>
            </a:r>
            <a:r>
              <a:rPr lang="ar-SA" dirty="0"/>
              <a:t>الذي يأخذ شكلا رسميا أو بروتوكوليا حيث يمضي عبر القنوات الرسمية للدول ويخضع لها . </a:t>
            </a:r>
            <a:endParaRPr lang="en-US" dirty="0"/>
          </a:p>
          <a:p>
            <a:pPr algn="r" rtl="1"/>
            <a:r>
              <a:rPr lang="ar-SA" dirty="0">
                <a:solidFill>
                  <a:srgbClr val="FF0000"/>
                </a:solidFill>
              </a:rPr>
              <a:t>الشكل </a:t>
            </a:r>
            <a:r>
              <a:rPr lang="ar-SA" dirty="0" smtClean="0">
                <a:solidFill>
                  <a:srgbClr val="FF0000"/>
                </a:solidFill>
              </a:rPr>
              <a:t>الثاني :</a:t>
            </a:r>
          </a:p>
          <a:p>
            <a:pPr marL="114300" indent="0" algn="r" rtl="1">
              <a:buNone/>
            </a:pPr>
            <a:r>
              <a:rPr lang="ar-SA" dirty="0" smtClean="0"/>
              <a:t> </a:t>
            </a:r>
            <a:r>
              <a:rPr lang="ar-SA" dirty="0"/>
              <a:t>وهو عبارة عن الأنشطة  التي تستخدم الاتصال بالجماهير بعيدا عن الاتفاقيات الدبلوماسية والبروتوكولية ولا تخضع لموافقة الدولة المستهدفة . </a:t>
            </a:r>
            <a:endParaRPr lang="en-US" dirty="0"/>
          </a:p>
          <a:p>
            <a:pPr algn="r" rtl="1"/>
            <a:endParaRPr lang="en-US" dirty="0"/>
          </a:p>
        </p:txBody>
      </p:sp>
    </p:spTree>
    <p:extLst>
      <p:ext uri="{BB962C8B-B14F-4D97-AF65-F5344CB8AC3E}">
        <p14:creationId xmlns:p14="http://schemas.microsoft.com/office/powerpoint/2010/main" val="9746936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solidFill>
                  <a:srgbClr val="FF0000"/>
                </a:solidFill>
              </a:rPr>
              <a:t>الشكل الأول </a:t>
            </a:r>
            <a:endParaRPr lang="en-US" dirty="0">
              <a:solidFill>
                <a:srgbClr val="FF0000"/>
              </a:solidFill>
            </a:endParaRPr>
          </a:p>
        </p:txBody>
      </p:sp>
      <p:sp>
        <p:nvSpPr>
          <p:cNvPr id="3" name="Content Placeholder 2"/>
          <p:cNvSpPr>
            <a:spLocks noGrp="1"/>
          </p:cNvSpPr>
          <p:nvPr>
            <p:ph idx="1"/>
          </p:nvPr>
        </p:nvSpPr>
        <p:spPr>
          <a:xfrm>
            <a:off x="1981200" y="1752600"/>
            <a:ext cx="8229600" cy="4876800"/>
          </a:xfrm>
        </p:spPr>
        <p:txBody>
          <a:bodyPr>
            <a:normAutofit/>
          </a:bodyPr>
          <a:lstStyle/>
          <a:p>
            <a:pPr lvl="0" algn="r" rtl="1"/>
            <a:endParaRPr lang="ar-SA" dirty="0" smtClean="0"/>
          </a:p>
          <a:p>
            <a:pPr lvl="0" algn="r" rtl="1"/>
            <a:endParaRPr lang="ar-SA" dirty="0" smtClean="0"/>
          </a:p>
          <a:p>
            <a:pPr lvl="0" algn="r" rtl="1"/>
            <a:r>
              <a:rPr lang="ar-SA" dirty="0" smtClean="0"/>
              <a:t>إصدار </a:t>
            </a:r>
            <a:r>
              <a:rPr lang="ar-SA" dirty="0"/>
              <a:t>النشرات والمطبوعات المختلفة التي تقدم صورة إيجابية للدولة تاريخيا وحضاريا وسياحيا وصناعيا وبشريا . </a:t>
            </a:r>
            <a:endParaRPr lang="en-US" dirty="0"/>
          </a:p>
          <a:p>
            <a:pPr lvl="0" algn="r" rtl="1"/>
            <a:r>
              <a:rPr lang="ar-SA" dirty="0"/>
              <a:t>إقامة الندوات والمؤتمرات والمحاضرات حول مختلف الموضوعات السياسية والفكرية والفنية والثقافية والتاريخية والأدبية والتي تخدم أهداف الدولة إعلاميا ودعائيا . </a:t>
            </a:r>
            <a:endParaRPr lang="en-US" dirty="0"/>
          </a:p>
          <a:p>
            <a:pPr lvl="0" algn="r" rtl="1"/>
            <a:r>
              <a:rPr lang="ar-SA" dirty="0"/>
              <a:t>عرض الأفلام التسجيلية والروائية التي تعكس الصورة الإيجابية للدولة من خلال إنجازاتها وتقدمها وحضارتها وكل ما تنفرد به أو تتميز به على الساحة العالمية . </a:t>
            </a:r>
            <a:endParaRPr lang="en-US" dirty="0"/>
          </a:p>
          <a:p>
            <a:pPr algn="r" rtl="1"/>
            <a:endParaRPr lang="en-US" dirty="0"/>
          </a:p>
        </p:txBody>
      </p:sp>
    </p:spTree>
    <p:extLst>
      <p:ext uri="{BB962C8B-B14F-4D97-AF65-F5344CB8AC3E}">
        <p14:creationId xmlns:p14="http://schemas.microsoft.com/office/powerpoint/2010/main" val="1302775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الشكل الثاني </a:t>
            </a:r>
            <a:endParaRPr lang="en-US" b="1" dirty="0">
              <a:solidFill>
                <a:srgbClr val="FF0000"/>
              </a:solidFill>
            </a:endParaRPr>
          </a:p>
        </p:txBody>
      </p:sp>
      <p:sp>
        <p:nvSpPr>
          <p:cNvPr id="3" name="Content Placeholder 2"/>
          <p:cNvSpPr>
            <a:spLocks noGrp="1"/>
          </p:cNvSpPr>
          <p:nvPr>
            <p:ph idx="1"/>
          </p:nvPr>
        </p:nvSpPr>
        <p:spPr/>
        <p:txBody>
          <a:bodyPr>
            <a:normAutofit/>
          </a:bodyPr>
          <a:lstStyle/>
          <a:p>
            <a:pPr lvl="0" algn="r" rtl="1"/>
            <a:r>
              <a:rPr lang="ar-SA" dirty="0"/>
              <a:t>الإذاعة لا زالت أهم الوسائل المستخدمة في هذا المجال نظرا لخواصها الفريدة في نقل الأحداث بطريقة فورية خارج الحدود وعبر مسافات شاسعة ولجمهور المتعلمين والأميين على </a:t>
            </a:r>
            <a:r>
              <a:rPr lang="ar-SA" dirty="0" smtClean="0"/>
              <a:t>السواء.</a:t>
            </a:r>
            <a:endParaRPr lang="en-US" dirty="0"/>
          </a:p>
          <a:p>
            <a:pPr lvl="0" algn="r" rtl="1"/>
            <a:r>
              <a:rPr lang="ar-SA" dirty="0"/>
              <a:t>التلفزيون بدأ يخطو خطوات واضحة من خلال قدرته على اجتياز حاجز المسافات بواسطة الأقمار الصناعية .</a:t>
            </a:r>
            <a:endParaRPr lang="en-US" dirty="0"/>
          </a:p>
          <a:p>
            <a:pPr lvl="0" algn="r" rtl="1"/>
            <a:r>
              <a:rPr lang="ar-SA" dirty="0"/>
              <a:t>الصحف لكن ذلك مرتبط بموافقة الدول على اختراق حدودها . </a:t>
            </a:r>
            <a:endParaRPr lang="en-US" dirty="0"/>
          </a:p>
          <a:p>
            <a:pPr lvl="0" algn="r" rtl="1"/>
            <a:r>
              <a:rPr lang="ar-SA" dirty="0"/>
              <a:t>وكالات الأنباء والتي هي أدوات ووسائط  لجمع الأخبار ونقلها وتوزيعها على مستوى العالم . </a:t>
            </a:r>
            <a:endParaRPr lang="ar-SA" dirty="0" smtClean="0"/>
          </a:p>
          <a:p>
            <a:pPr lvl="0" algn="r" rtl="1"/>
            <a:r>
              <a:rPr lang="ar-SA" dirty="0" smtClean="0"/>
              <a:t>مواقع الإنترنت .</a:t>
            </a:r>
            <a:endParaRPr lang="en-US" dirty="0"/>
          </a:p>
          <a:p>
            <a:pPr algn="r" rtl="1"/>
            <a:endParaRPr lang="en-US" dirty="0"/>
          </a:p>
        </p:txBody>
      </p:sp>
    </p:spTree>
    <p:extLst>
      <p:ext uri="{BB962C8B-B14F-4D97-AF65-F5344CB8AC3E}">
        <p14:creationId xmlns:p14="http://schemas.microsoft.com/office/powerpoint/2010/main" val="16080581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مهام الإعلام الدولي</a:t>
            </a:r>
            <a:endParaRPr lang="ar-SA" b="1" dirty="0">
              <a:solidFill>
                <a:srgbClr val="FF0000"/>
              </a:solidFill>
            </a:endParaRPr>
          </a:p>
        </p:txBody>
      </p:sp>
      <p:sp>
        <p:nvSpPr>
          <p:cNvPr id="3" name="عنصر نائب للمحتوى 2"/>
          <p:cNvSpPr>
            <a:spLocks noGrp="1"/>
          </p:cNvSpPr>
          <p:nvPr>
            <p:ph idx="1"/>
          </p:nvPr>
        </p:nvSpPr>
        <p:spPr/>
        <p:txBody>
          <a:bodyPr/>
          <a:lstStyle/>
          <a:p>
            <a:pPr marL="0" indent="0" algn="r">
              <a:buNone/>
            </a:pPr>
            <a:r>
              <a:rPr lang="ar-SA" dirty="0" smtClean="0"/>
              <a:t>١ </a:t>
            </a:r>
            <a:r>
              <a:rPr lang="ar-SA" dirty="0"/>
              <a:t>– نشر المعلومات والأفكار التي </a:t>
            </a:r>
            <a:r>
              <a:rPr lang="ar-SA" dirty="0" smtClean="0"/>
              <a:t>تحقق </a:t>
            </a:r>
            <a:r>
              <a:rPr lang="ar-SA" dirty="0"/>
              <a:t>للدولة </a:t>
            </a:r>
            <a:r>
              <a:rPr lang="ar-SA" dirty="0" smtClean="0"/>
              <a:t>صورة </a:t>
            </a:r>
            <a:r>
              <a:rPr lang="ar-SA" dirty="0"/>
              <a:t>إيجابية خارج أراضيها .</a:t>
            </a:r>
          </a:p>
          <a:p>
            <a:pPr marL="0" indent="0" algn="r">
              <a:buNone/>
            </a:pPr>
            <a:r>
              <a:rPr lang="ar-SA" dirty="0" smtClean="0"/>
              <a:t>٢ </a:t>
            </a:r>
            <a:r>
              <a:rPr lang="ar-SA" dirty="0"/>
              <a:t>– التعبير عن سياسة الدولة وتفسير مواقفها إزاء القضايا والمشكلات الدولية والعمل على الإقناع بسلامة هذه المواقف وأهميتها .</a:t>
            </a:r>
          </a:p>
          <a:p>
            <a:pPr marL="0" indent="0" algn="r">
              <a:buNone/>
            </a:pPr>
            <a:r>
              <a:rPr lang="ar-SA" dirty="0"/>
              <a:t>٣</a:t>
            </a:r>
            <a:r>
              <a:rPr lang="ar-SA" dirty="0" smtClean="0"/>
              <a:t> – التصدي للدعاية المضادة </a:t>
            </a:r>
            <a:r>
              <a:rPr lang="ar-SA" dirty="0" smtClean="0"/>
              <a:t>للدولة.</a:t>
            </a:r>
            <a:endParaRPr lang="ar-SA" dirty="0"/>
          </a:p>
          <a:p>
            <a:pPr marL="0" indent="0" algn="r">
              <a:buNone/>
            </a:pPr>
            <a:endParaRPr lang="ar-SA" dirty="0"/>
          </a:p>
          <a:p>
            <a:pPr marL="0" marR="0" lvl="0" indent="0" algn="r" defTabSz="914400" eaLnBrk="1" fontAlgn="auto" latinLnBrk="0" hangingPunct="1">
              <a:lnSpc>
                <a:spcPct val="100000"/>
              </a:lnSpc>
              <a:spcBef>
                <a:spcPts val="0"/>
              </a:spcBef>
              <a:spcAft>
                <a:spcPts val="0"/>
              </a:spcAft>
              <a:buClrTx/>
              <a:buSzTx/>
              <a:buFontTx/>
              <a:buNone/>
              <a:tabLst/>
              <a:defRPr/>
            </a:pPr>
            <a:endParaRPr lang="ar-SA" dirty="0"/>
          </a:p>
        </p:txBody>
      </p:sp>
    </p:spTree>
    <p:extLst>
      <p:ext uri="{BB962C8B-B14F-4D97-AF65-F5344CB8AC3E}">
        <p14:creationId xmlns:p14="http://schemas.microsoft.com/office/powerpoint/2010/main" val="5981968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أهداف الإعلام الدولي</a:t>
            </a:r>
            <a:endParaRPr lang="en-US" b="1"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SA" dirty="0" smtClean="0"/>
              <a:t>١- </a:t>
            </a:r>
            <a:r>
              <a:rPr lang="ar-SA" dirty="0"/>
              <a:t>تحقيق المصلحة الوطنية للدولة في المقام الأول وتختلف قوة هذه الأهداف باختلاف وزن الدولة ودورها في النظام الدولي .</a:t>
            </a:r>
            <a:r>
              <a:rPr lang="en-US" dirty="0"/>
              <a:t> </a:t>
            </a:r>
            <a:endParaRPr lang="ar-SA" dirty="0" smtClean="0"/>
          </a:p>
          <a:p>
            <a:pPr marL="0" indent="0" algn="r" rtl="1">
              <a:buNone/>
            </a:pPr>
            <a:r>
              <a:rPr lang="ar-SA" dirty="0" smtClean="0"/>
              <a:t>٢- كثيرا </a:t>
            </a:r>
            <a:r>
              <a:rPr lang="ar-SA" dirty="0"/>
              <a:t>ما يعمل الإعلام الدولي في حد ذاته على تعبئة الكراهية ضد العدو والحفاظ على صداقة الصديق والحصول على تعاون المحايدين وتحطيم الروح المعنوية للعدو وهذا يتوقف على أبعاد التخطيط الدعائي . </a:t>
            </a:r>
            <a:endParaRPr lang="ar-SA" dirty="0" smtClean="0"/>
          </a:p>
          <a:p>
            <a:pPr marL="0" lvl="0" indent="0" algn="r" rtl="1">
              <a:buNone/>
            </a:pPr>
            <a:r>
              <a:rPr lang="ar-SA" dirty="0" smtClean="0"/>
              <a:t>٣- يستطيع </a:t>
            </a:r>
            <a:r>
              <a:rPr lang="ar-SA" dirty="0"/>
              <a:t>الإعلام الدولي الفعال بفضل العوامل العسكرية والسياسية والاقتصادية والدولية بالإضافة إلى الظروف المحلية </a:t>
            </a:r>
            <a:r>
              <a:rPr lang="ar-SA" dirty="0" smtClean="0"/>
              <a:t> </a:t>
            </a:r>
            <a:r>
              <a:rPr lang="ar-SA" dirty="0"/>
              <a:t>أن يدعي أفكارا ومعتقدات غير حقيقية ، ومع تكرار مرتكزات المنطق الدعائي الأمر الذي يؤدي إلى رسوخه في نفس المتلقي . </a:t>
            </a:r>
            <a:endParaRPr lang="en-US" dirty="0"/>
          </a:p>
          <a:p>
            <a:pPr marL="0" indent="0" algn="r" rtl="1">
              <a:buNone/>
            </a:pPr>
            <a:endParaRPr lang="en-US" dirty="0"/>
          </a:p>
        </p:txBody>
      </p:sp>
    </p:spTree>
    <p:extLst>
      <p:ext uri="{BB962C8B-B14F-4D97-AF65-F5344CB8AC3E}">
        <p14:creationId xmlns:p14="http://schemas.microsoft.com/office/powerpoint/2010/main" val="2029447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solidFill>
                  <a:srgbClr val="FF0000"/>
                </a:solidFill>
              </a:rPr>
              <a:t>وظائف </a:t>
            </a:r>
            <a:r>
              <a:rPr lang="ar-SA" b="1" dirty="0" smtClean="0">
                <a:solidFill>
                  <a:srgbClr val="FF0000"/>
                </a:solidFill>
              </a:rPr>
              <a:t>الإعلام الدولي</a:t>
            </a:r>
            <a:endParaRPr lang="en-US" b="1" dirty="0">
              <a:solidFill>
                <a:srgbClr val="FF0000"/>
              </a:solidFill>
            </a:endParaRPr>
          </a:p>
        </p:txBody>
      </p:sp>
      <p:sp>
        <p:nvSpPr>
          <p:cNvPr id="3" name="Content Placeholder 2"/>
          <p:cNvSpPr>
            <a:spLocks noGrp="1"/>
          </p:cNvSpPr>
          <p:nvPr>
            <p:ph idx="1"/>
          </p:nvPr>
        </p:nvSpPr>
        <p:spPr/>
        <p:txBody>
          <a:bodyPr/>
          <a:lstStyle/>
          <a:p>
            <a:pPr marL="0" indent="0" algn="r" rtl="1">
              <a:buNone/>
            </a:pPr>
            <a:r>
              <a:rPr lang="ar-SA" dirty="0" smtClean="0"/>
              <a:t>١- </a:t>
            </a:r>
            <a:r>
              <a:rPr lang="ar-SA" dirty="0"/>
              <a:t>الاتصال بالجماعات </a:t>
            </a:r>
            <a:r>
              <a:rPr lang="ar-SA" dirty="0" smtClean="0"/>
              <a:t>المؤثرة.</a:t>
            </a:r>
            <a:endParaRPr lang="en-US" dirty="0"/>
          </a:p>
          <a:p>
            <a:pPr marL="0" indent="0" algn="r" rtl="1">
              <a:buNone/>
            </a:pPr>
            <a:r>
              <a:rPr lang="ar-SA" dirty="0" smtClean="0"/>
              <a:t>٢- الاتصال بالجماهير.</a:t>
            </a:r>
            <a:endParaRPr lang="en-US" dirty="0"/>
          </a:p>
          <a:p>
            <a:pPr marL="0" indent="0" algn="r" defTabSz="914400" rtl="1" eaLnBrk="1" latinLnBrk="0" hangingPunct="1">
              <a:lnSpc>
                <a:spcPct val="100000"/>
              </a:lnSpc>
              <a:spcBef>
                <a:spcPts val="1000"/>
              </a:spcBef>
              <a:buClr>
                <a:schemeClr val="accent2"/>
              </a:buClr>
              <a:buNone/>
            </a:pPr>
            <a:endParaRPr lang="en-US" dirty="0"/>
          </a:p>
        </p:txBody>
      </p:sp>
    </p:spTree>
    <p:extLst>
      <p:ext uri="{BB962C8B-B14F-4D97-AF65-F5344CB8AC3E}">
        <p14:creationId xmlns:p14="http://schemas.microsoft.com/office/powerpoint/2010/main" val="292423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solidFill>
                  <a:srgbClr val="FF0000"/>
                </a:solidFill>
              </a:rPr>
              <a:t>الاتصال بالجماعات </a:t>
            </a:r>
            <a:r>
              <a:rPr lang="ar-SA" b="1" dirty="0" smtClean="0">
                <a:solidFill>
                  <a:srgbClr val="FF0000"/>
                </a:solidFill>
              </a:rPr>
              <a:t>المؤثرة</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lgn="just" rtl="1">
              <a:buNone/>
            </a:pPr>
            <a:r>
              <a:rPr lang="ar-SA" dirty="0" smtClean="0"/>
              <a:t>يتولى </a:t>
            </a:r>
            <a:r>
              <a:rPr lang="ar-SA" dirty="0"/>
              <a:t>الإعلام الدولي الاتصال بالجماعات المؤثرة في النظم السياسية </a:t>
            </a:r>
            <a:r>
              <a:rPr lang="ar-SA" dirty="0" smtClean="0"/>
              <a:t>المختلفة، </a:t>
            </a:r>
            <a:r>
              <a:rPr lang="ar-SA" dirty="0"/>
              <a:t>كالأحزاب وجماعات الضغط والجماعات المصلحية وأعضاء البرلمان ومختلف المؤسسات المؤثرة في صناعة القرار </a:t>
            </a:r>
            <a:r>
              <a:rPr lang="ar-SA" dirty="0" smtClean="0"/>
              <a:t>السياسي. </a:t>
            </a:r>
            <a:endParaRPr lang="en-US" dirty="0"/>
          </a:p>
          <a:p>
            <a:pPr marL="0" indent="0" algn="just" rtl="1">
              <a:buNone/>
            </a:pPr>
            <a:r>
              <a:rPr lang="ar-SA" dirty="0"/>
              <a:t>من الأمور التي ينبغي أن تؤخذ في عين الاعتبار درجة الموقف السياسي للدولة من تأييد تام والحياد وغيرها وبتحديد الموقف السياسي يمكن العمل على زحزحته نحو درجة التأييد الممكنة لصالح القضايا </a:t>
            </a:r>
            <a:r>
              <a:rPr lang="ar-SA" dirty="0" smtClean="0"/>
              <a:t>المعروضة، </a:t>
            </a:r>
            <a:r>
              <a:rPr lang="ar-SA" dirty="0"/>
              <a:t>ويكون موقف الدولة معيارا </a:t>
            </a:r>
            <a:r>
              <a:rPr lang="ar-SA" dirty="0" smtClean="0"/>
              <a:t>للطريقة </a:t>
            </a:r>
            <a:r>
              <a:rPr lang="ar-SA" dirty="0"/>
              <a:t>التي يمكن أن يتدخل فيها الإعلام </a:t>
            </a:r>
            <a:r>
              <a:rPr lang="ar-SA" dirty="0" smtClean="0"/>
              <a:t>الدولي. </a:t>
            </a:r>
            <a:r>
              <a:rPr lang="ar-SA" dirty="0" smtClean="0"/>
              <a:t>ويفيد </a:t>
            </a:r>
            <a:r>
              <a:rPr lang="ar-SA" dirty="0"/>
              <a:t>الاتصال بالجماعات المؤثرة بالإضافة إلى سيطرتها على عمليات صناعة القرارات في أن أعضاء هذه الجماعات يعدون النخبة التي تؤثر على الجماهير وبالتالي يتحقق الاتصال بالجماهير من خلال </a:t>
            </a:r>
            <a:r>
              <a:rPr lang="ar-SA" dirty="0" smtClean="0"/>
              <a:t>النخبة.</a:t>
            </a:r>
            <a:endParaRPr lang="en-US" dirty="0"/>
          </a:p>
        </p:txBody>
      </p:sp>
    </p:spTree>
    <p:extLst>
      <p:ext uri="{BB962C8B-B14F-4D97-AF65-F5344CB8AC3E}">
        <p14:creationId xmlns:p14="http://schemas.microsoft.com/office/powerpoint/2010/main" val="3581496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FF0000"/>
                </a:solidFill>
              </a:rPr>
              <a:t>الاتصال بالجماهير</a:t>
            </a:r>
            <a:endParaRPr lang="en-US" b="1" dirty="0">
              <a:solidFill>
                <a:srgbClr val="FF0000"/>
              </a:solidFill>
            </a:endParaRPr>
          </a:p>
        </p:txBody>
      </p:sp>
      <p:sp>
        <p:nvSpPr>
          <p:cNvPr id="3" name="Content Placeholder 2"/>
          <p:cNvSpPr>
            <a:spLocks noGrp="1"/>
          </p:cNvSpPr>
          <p:nvPr>
            <p:ph idx="1"/>
          </p:nvPr>
        </p:nvSpPr>
        <p:spPr/>
        <p:txBody>
          <a:bodyPr/>
          <a:lstStyle/>
          <a:p>
            <a:pPr marL="0" indent="0" algn="just" rtl="1">
              <a:buNone/>
            </a:pPr>
            <a:r>
              <a:rPr lang="ar-SA" dirty="0" smtClean="0"/>
              <a:t>يتم </a:t>
            </a:r>
            <a:r>
              <a:rPr lang="ar-SA" dirty="0"/>
              <a:t>إعلام الجماهير بالاتصال المباشر أو غير المباشر من خلال المحاضرات والمؤتمرات الصحفية والمنشورات والراديو والتلفزيون والمسرح والمعارض </a:t>
            </a:r>
            <a:r>
              <a:rPr lang="ar-SA" dirty="0" smtClean="0"/>
              <a:t>والسياحة. </a:t>
            </a:r>
            <a:endParaRPr lang="en-US" dirty="0"/>
          </a:p>
          <a:p>
            <a:pPr marL="0" indent="0" algn="just" rtl="1">
              <a:buNone/>
            </a:pPr>
            <a:r>
              <a:rPr lang="ar-SA" dirty="0"/>
              <a:t>وهذه الوظيفة تؤثر في الرأي العام بشكل عام الأمر الذي يؤثر على المستقبلين بغض النظر عن تأثرهم في اتخاذ </a:t>
            </a:r>
            <a:r>
              <a:rPr lang="ar-SA" dirty="0" smtClean="0"/>
              <a:t>القرار. </a:t>
            </a:r>
            <a:endParaRPr lang="en-US" dirty="0"/>
          </a:p>
        </p:txBody>
      </p:sp>
    </p:spTree>
    <p:extLst>
      <p:ext uri="{BB962C8B-B14F-4D97-AF65-F5344CB8AC3E}">
        <p14:creationId xmlns:p14="http://schemas.microsoft.com/office/powerpoint/2010/main" val="12119032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سمات الاتصال الدولي</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العمدية.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توافر أدوات اتصال جماهيري.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تنوع المضامين.</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السمات الثقافية.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السمات الاقتصادية.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السمات السياسية.</a:t>
            </a:r>
            <a:endParaRPr lang="en-US" dirty="0"/>
          </a:p>
        </p:txBody>
      </p:sp>
    </p:spTree>
    <p:extLst>
      <p:ext uri="{BB962C8B-B14F-4D97-AF65-F5344CB8AC3E}">
        <p14:creationId xmlns:p14="http://schemas.microsoft.com/office/powerpoint/2010/main" val="14346145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dirty="0">
                <a:solidFill>
                  <a:srgbClr val="FF0000"/>
                </a:solidFill>
              </a:rPr>
              <a:t>سمات الاتصال الدولي</a:t>
            </a:r>
            <a:endParaRPr lang="ar-SA" dirty="0"/>
          </a:p>
        </p:txBody>
      </p:sp>
      <p:sp>
        <p:nvSpPr>
          <p:cNvPr id="3" name="عنصر نائب للمحتوى 2"/>
          <p:cNvSpPr>
            <a:spLocks noGrp="1"/>
          </p:cNvSpPr>
          <p:nvPr>
            <p:ph idx="1"/>
          </p:nvPr>
        </p:nvSpPr>
        <p:spPr/>
        <p:txBody>
          <a:bodyPr/>
          <a:lstStyle/>
          <a:p>
            <a:pPr marL="0" indent="0" algn="r">
              <a:buNone/>
            </a:pPr>
            <a:r>
              <a:rPr lang="ar-SA" dirty="0" smtClean="0"/>
              <a:t>١ - العمدية : </a:t>
            </a:r>
          </a:p>
          <a:p>
            <a:pPr algn="r">
              <a:buNone/>
            </a:pPr>
            <a:r>
              <a:rPr lang="ar-SA" dirty="0" smtClean="0"/>
              <a:t>أي تعمد المؤسسات التي تعمل بالاتصال في المجال الدولي الوصول إلى جمهور </a:t>
            </a:r>
            <a:r>
              <a:rPr lang="ar-SA" dirty="0" smtClean="0"/>
              <a:t>محدد.</a:t>
            </a:r>
            <a:endParaRPr lang="ar-SA" dirty="0" smtClean="0"/>
          </a:p>
          <a:p>
            <a:pPr algn="r">
              <a:buNone/>
            </a:pPr>
            <a:endParaRPr lang="ar-SA" dirty="0" smtClean="0"/>
          </a:p>
          <a:p>
            <a:pPr algn="r">
              <a:buNone/>
            </a:pPr>
            <a:r>
              <a:rPr lang="ar-SA" dirty="0" smtClean="0"/>
              <a:t>٢ </a:t>
            </a:r>
            <a:r>
              <a:rPr lang="ar-SA" dirty="0"/>
              <a:t>-</a:t>
            </a:r>
            <a:r>
              <a:rPr lang="ar-SA" dirty="0" smtClean="0"/>
              <a:t> توافر أدوات اتصال جماهيري :</a:t>
            </a:r>
          </a:p>
          <a:p>
            <a:pPr algn="r">
              <a:buNone/>
            </a:pPr>
            <a:r>
              <a:rPr lang="ar-SA" dirty="0" smtClean="0"/>
              <a:t>وذلك باستخدام </a:t>
            </a:r>
            <a:r>
              <a:rPr lang="ar-SA" dirty="0" smtClean="0"/>
              <a:t>التكنولوجيا المتطورة حتى يمكن نقل الرسائل بوضوح ونقاوة إلى الجمهور في دولة أو دول </a:t>
            </a:r>
            <a:r>
              <a:rPr lang="ar-SA" dirty="0" smtClean="0"/>
              <a:t>أخرى.</a:t>
            </a:r>
            <a:endParaRPr lang="ar-SA" dirty="0"/>
          </a:p>
        </p:txBody>
      </p:sp>
    </p:spTree>
    <p:extLst>
      <p:ext uri="{BB962C8B-B14F-4D97-AF65-F5344CB8AC3E}">
        <p14:creationId xmlns:p14="http://schemas.microsoft.com/office/powerpoint/2010/main" val="1600278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defTabSz="914400" rtl="1" eaLnBrk="1" latinLnBrk="0" hangingPunct="1">
              <a:lnSpc>
                <a:spcPct val="90000"/>
              </a:lnSpc>
              <a:spcBef>
                <a:spcPct val="0"/>
              </a:spcBef>
              <a:buNone/>
            </a:pPr>
            <a:r>
              <a:rPr lang="ar-SA" b="1" dirty="0" smtClean="0">
                <a:solidFill>
                  <a:srgbClr val="FF0000"/>
                </a:solidFill>
              </a:rPr>
              <a:t>مقدمة</a:t>
            </a:r>
            <a:endParaRPr lang="en-US" b="1" dirty="0">
              <a:solidFill>
                <a:srgbClr val="FF0000"/>
              </a:solidFill>
            </a:endParaRPr>
          </a:p>
        </p:txBody>
      </p:sp>
      <p:sp>
        <p:nvSpPr>
          <p:cNvPr id="3" name="Content Placeholder 2"/>
          <p:cNvSpPr>
            <a:spLocks noGrp="1"/>
          </p:cNvSpPr>
          <p:nvPr>
            <p:ph idx="1"/>
          </p:nvPr>
        </p:nvSpPr>
        <p:spPr/>
        <p:txBody>
          <a:bodyPr>
            <a:noAutofit/>
          </a:bodyPr>
          <a:lstStyle/>
          <a:p>
            <a:pPr marL="228600" indent="-228600" algn="r" defTabSz="914400" rtl="1" eaLnBrk="1" latinLnBrk="0" hangingPunct="1">
              <a:lnSpc>
                <a:spcPct val="90000"/>
              </a:lnSpc>
              <a:spcBef>
                <a:spcPts val="1000"/>
              </a:spcBef>
              <a:buFont typeface="Arial"/>
              <a:buChar char="•"/>
            </a:pPr>
            <a:r>
              <a:rPr lang="ar-SA" sz="2400" dirty="0" smtClean="0"/>
              <a:t>طبيعة وسائل الاتصال والإعلام وتأثيراتها المختلفة.</a:t>
            </a:r>
          </a:p>
          <a:p>
            <a:pPr marL="228600" indent="-228600" algn="r" defTabSz="914400" rtl="1" eaLnBrk="1" latinLnBrk="0" hangingPunct="1">
              <a:lnSpc>
                <a:spcPct val="90000"/>
              </a:lnSpc>
              <a:spcBef>
                <a:spcPts val="1000"/>
              </a:spcBef>
              <a:buFont typeface="Arial"/>
              <a:buChar char="•"/>
            </a:pPr>
            <a:endParaRPr lang="ar-SA" sz="2400" dirty="0"/>
          </a:p>
          <a:p>
            <a:pPr marL="228600" indent="-228600" algn="r" defTabSz="914400" rtl="1" eaLnBrk="1" latinLnBrk="0" hangingPunct="1">
              <a:lnSpc>
                <a:spcPct val="90000"/>
              </a:lnSpc>
              <a:spcBef>
                <a:spcPts val="1000"/>
              </a:spcBef>
              <a:buFont typeface="Arial"/>
              <a:buChar char="•"/>
            </a:pPr>
            <a:r>
              <a:rPr lang="ar-SA" sz="2400" dirty="0" smtClean="0"/>
              <a:t>تاريخ نشأة الوسائل العالمية للاتصال مثل: وكالات الانباء والإذاعة و التلفزيون والسينما والدعاية والإعلان.</a:t>
            </a:r>
          </a:p>
          <a:p>
            <a:pPr marL="228600" indent="-228600" algn="r" defTabSz="914400" rtl="1" eaLnBrk="1" latinLnBrk="0" hangingPunct="1">
              <a:lnSpc>
                <a:spcPct val="90000"/>
              </a:lnSpc>
              <a:spcBef>
                <a:spcPts val="1000"/>
              </a:spcBef>
              <a:buFont typeface="Arial"/>
              <a:buChar char="•"/>
            </a:pPr>
            <a:endParaRPr lang="ar-SA" sz="2400" dirty="0"/>
          </a:p>
          <a:p>
            <a:pPr marL="228600" indent="-228600" algn="r" defTabSz="914400" rtl="1" eaLnBrk="1" latinLnBrk="0" hangingPunct="1">
              <a:lnSpc>
                <a:spcPct val="90000"/>
              </a:lnSpc>
              <a:spcBef>
                <a:spcPts val="1000"/>
              </a:spcBef>
              <a:buFont typeface="Arial"/>
              <a:buChar char="•"/>
            </a:pPr>
            <a:endParaRPr lang="ar-SA" sz="2400" dirty="0" smtClean="0"/>
          </a:p>
          <a:p>
            <a:pPr marL="228600" indent="-228600" algn="r" defTabSz="914400" rtl="1" eaLnBrk="1" latinLnBrk="0" hangingPunct="1">
              <a:lnSpc>
                <a:spcPct val="90000"/>
              </a:lnSpc>
              <a:spcBef>
                <a:spcPts val="1000"/>
              </a:spcBef>
              <a:buFont typeface="Arial"/>
              <a:buChar char="•"/>
            </a:pPr>
            <a:r>
              <a:rPr lang="ar-SA" sz="2400" dirty="0" smtClean="0"/>
              <a:t>القوانين التي تحكم الإعلام الدولي ونظرياته. </a:t>
            </a:r>
          </a:p>
        </p:txBody>
      </p:sp>
    </p:spTree>
    <p:extLst>
      <p:ext uri="{BB962C8B-B14F-4D97-AF65-F5344CB8AC3E}">
        <p14:creationId xmlns:p14="http://schemas.microsoft.com/office/powerpoint/2010/main" val="11504921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dirty="0">
                <a:solidFill>
                  <a:srgbClr val="FF0000"/>
                </a:solidFill>
              </a:rPr>
              <a:t>سمات الاتصال الدولي</a:t>
            </a:r>
            <a:endParaRPr lang="ar-SA" dirty="0"/>
          </a:p>
        </p:txBody>
      </p:sp>
      <p:sp>
        <p:nvSpPr>
          <p:cNvPr id="3" name="عنصر نائب للمحتوى 2"/>
          <p:cNvSpPr>
            <a:spLocks noGrp="1"/>
          </p:cNvSpPr>
          <p:nvPr>
            <p:ph idx="1"/>
          </p:nvPr>
        </p:nvSpPr>
        <p:spPr/>
        <p:txBody>
          <a:bodyPr/>
          <a:lstStyle/>
          <a:p>
            <a:pPr marL="0" indent="0" algn="r">
              <a:buNone/>
            </a:pPr>
            <a:r>
              <a:rPr lang="ar-SA" dirty="0" smtClean="0"/>
              <a:t>٣- تنوع المضامين :</a:t>
            </a:r>
          </a:p>
          <a:p>
            <a:pPr marL="0" indent="0" algn="r">
              <a:buNone/>
            </a:pPr>
            <a:r>
              <a:rPr lang="ar-SA" dirty="0" smtClean="0"/>
              <a:t>بحيث تلبي احتياجات ورغبات قطاعات واسعة من الجمهور في دولة أو أخرى وفي هذا الإطار يمكن أن تشتمل هذه المضامين على تسلية أو برامج أو أخبار .. </a:t>
            </a:r>
            <a:r>
              <a:rPr lang="ar-SA" dirty="0" err="1" smtClean="0"/>
              <a:t>إلخ</a:t>
            </a:r>
            <a:r>
              <a:rPr lang="ar-SA" dirty="0" smtClean="0"/>
              <a:t> .</a:t>
            </a:r>
          </a:p>
          <a:p>
            <a:pPr marL="0" indent="0" algn="r">
              <a:buNone/>
            </a:pPr>
            <a:endParaRPr lang="ar-SA" dirty="0" smtClean="0"/>
          </a:p>
          <a:p>
            <a:pPr marL="0" indent="0" algn="r">
              <a:buNone/>
            </a:pPr>
            <a:r>
              <a:rPr lang="ar-SA" dirty="0" smtClean="0"/>
              <a:t>٤- السمات </a:t>
            </a:r>
            <a:r>
              <a:rPr lang="ar-SA" dirty="0" smtClean="0"/>
              <a:t>الثقافية:</a:t>
            </a:r>
            <a:endParaRPr lang="ar-SA" dirty="0" smtClean="0"/>
          </a:p>
          <a:p>
            <a:pPr marL="0" indent="0" algn="r">
              <a:buNone/>
            </a:pPr>
            <a:r>
              <a:rPr lang="ar-SA" dirty="0" smtClean="0"/>
              <a:t>أي عدم إغفال الأبعاد الثقافية في عملية الاتصال الدولي فوسائل الاتصال الجماهيري تحمل رموزا لها معاني </a:t>
            </a:r>
            <a:r>
              <a:rPr lang="ar-SA" dirty="0" smtClean="0"/>
              <a:t>ثقافية.</a:t>
            </a:r>
            <a:endParaRPr lang="ar-SA" dirty="0" smtClean="0"/>
          </a:p>
        </p:txBody>
      </p:sp>
    </p:spTree>
    <p:extLst>
      <p:ext uri="{BB962C8B-B14F-4D97-AF65-F5344CB8AC3E}">
        <p14:creationId xmlns:p14="http://schemas.microsoft.com/office/powerpoint/2010/main" val="166000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rtl="1"/>
            <a:r>
              <a:rPr lang="ar-SA" b="1" dirty="0">
                <a:solidFill>
                  <a:srgbClr val="FF0000"/>
                </a:solidFill>
              </a:rPr>
              <a:t>سمات الاتصال الدولي</a:t>
            </a:r>
            <a:endParaRPr lang="ar-SA" dirty="0"/>
          </a:p>
        </p:txBody>
      </p:sp>
      <p:sp>
        <p:nvSpPr>
          <p:cNvPr id="3" name="عنصر نائب للمحتوى 2"/>
          <p:cNvSpPr>
            <a:spLocks noGrp="1"/>
          </p:cNvSpPr>
          <p:nvPr>
            <p:ph idx="1"/>
          </p:nvPr>
        </p:nvSpPr>
        <p:spPr/>
        <p:txBody>
          <a:bodyPr/>
          <a:lstStyle/>
          <a:p>
            <a:pPr marL="0" indent="0" algn="r">
              <a:buNone/>
            </a:pPr>
            <a:r>
              <a:rPr lang="ar-SA" dirty="0" smtClean="0"/>
              <a:t>٥- السمات السياسية :</a:t>
            </a:r>
          </a:p>
          <a:p>
            <a:pPr marL="0" indent="0" algn="r">
              <a:buNone/>
            </a:pPr>
            <a:r>
              <a:rPr lang="ar-SA" dirty="0" smtClean="0"/>
              <a:t>يقصد بها الجوانب السياسية للاتصال الدولي وتشمل الأهداف السياسية المباشرة </a:t>
            </a:r>
          </a:p>
          <a:p>
            <a:pPr marL="0" indent="0" algn="r">
              <a:buNone/>
            </a:pPr>
            <a:endParaRPr lang="ar-SA" dirty="0" smtClean="0"/>
          </a:p>
          <a:p>
            <a:pPr marL="0" indent="0" algn="r">
              <a:buNone/>
            </a:pPr>
            <a:r>
              <a:rPr lang="ar-SA" dirty="0" smtClean="0"/>
              <a:t>٦- السمات الاقتصادية :</a:t>
            </a:r>
          </a:p>
          <a:p>
            <a:pPr marL="0" indent="0" algn="r">
              <a:buNone/>
            </a:pPr>
            <a:r>
              <a:rPr lang="ar-SA" dirty="0" smtClean="0"/>
              <a:t>يقصد بها اقتصاديات الاتصال بمعنى تكلفة امتلاك استخدام وسائل اتصال قادرة على النفاذ عبر الحدود للدور الأخرى.</a:t>
            </a:r>
            <a:endParaRPr lang="ar-SA" dirty="0"/>
          </a:p>
        </p:txBody>
      </p:sp>
    </p:spTree>
    <p:extLst>
      <p:ext uri="{BB962C8B-B14F-4D97-AF65-F5344CB8AC3E}">
        <p14:creationId xmlns:p14="http://schemas.microsoft.com/office/powerpoint/2010/main" val="15434234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lgn="r">
              <a:buNone/>
            </a:pPr>
            <a:r>
              <a:rPr lang="ar-SA" sz="2400" dirty="0" smtClean="0"/>
              <a:t>حتى يقوم الإعلام الدولي بكافة أدوراه على أكمل وجه لابد له من استخدام تكنولوجيا المعلومات والاتصال الراهنة ، ويبقى السؤال ما هي صفات تكنولوجيا المعلومات والاتصال الراهنه .</a:t>
            </a:r>
            <a:endParaRPr lang="ar-SA" sz="2400" dirty="0"/>
          </a:p>
        </p:txBody>
      </p:sp>
    </p:spTree>
    <p:extLst>
      <p:ext uri="{BB962C8B-B14F-4D97-AF65-F5344CB8AC3E}">
        <p14:creationId xmlns:p14="http://schemas.microsoft.com/office/powerpoint/2010/main" val="20964273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صفات تكنولوجيا المعلومات والاتصال الراهنة</a:t>
            </a:r>
            <a:endParaRPr lang="ar-SA" b="1"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marL="0" indent="0" algn="r">
              <a:buNone/>
            </a:pPr>
            <a:r>
              <a:rPr lang="ar-SA" dirty="0" smtClean="0"/>
              <a:t>– التفاعلية </a:t>
            </a:r>
          </a:p>
          <a:p>
            <a:pPr marL="0" indent="0" algn="r">
              <a:buNone/>
            </a:pPr>
            <a:r>
              <a:rPr lang="ar-SA" dirty="0" smtClean="0"/>
              <a:t>– الجماهيرية.</a:t>
            </a:r>
          </a:p>
          <a:p>
            <a:pPr marL="0" indent="0" algn="r">
              <a:buNone/>
            </a:pPr>
            <a:r>
              <a:rPr lang="ar-SA" dirty="0" smtClean="0"/>
              <a:t>– التزامنية .</a:t>
            </a:r>
          </a:p>
          <a:p>
            <a:pPr marL="0" indent="0" algn="r">
              <a:buNone/>
            </a:pPr>
            <a:r>
              <a:rPr lang="ar-SA" dirty="0" smtClean="0"/>
              <a:t>– </a:t>
            </a:r>
            <a:r>
              <a:rPr lang="ar-SA" dirty="0"/>
              <a:t>ق</a:t>
            </a:r>
            <a:r>
              <a:rPr lang="ar-SA" dirty="0" smtClean="0"/>
              <a:t>ابلية التحرك أو الحركية .</a:t>
            </a:r>
          </a:p>
          <a:p>
            <a:pPr marL="0" indent="0" algn="r">
              <a:buNone/>
            </a:pPr>
            <a:r>
              <a:rPr lang="ar-SA" dirty="0" smtClean="0"/>
              <a:t>– قابلية التحويل.</a:t>
            </a:r>
          </a:p>
          <a:p>
            <a:pPr marL="0" indent="0" algn="r">
              <a:buNone/>
            </a:pPr>
            <a:r>
              <a:rPr lang="ar-SA" dirty="0" smtClean="0"/>
              <a:t>– قابلية التوصيل</a:t>
            </a:r>
          </a:p>
          <a:p>
            <a:pPr marL="0" indent="0" algn="r">
              <a:buNone/>
            </a:pPr>
            <a:r>
              <a:rPr lang="ar-SA" dirty="0" smtClean="0"/>
              <a:t>– الشيوع .</a:t>
            </a:r>
          </a:p>
          <a:p>
            <a:pPr marL="0" indent="0" algn="r">
              <a:buNone/>
            </a:pPr>
            <a:r>
              <a:rPr lang="ar-SA" dirty="0" smtClean="0"/>
              <a:t>– الكونية .</a:t>
            </a:r>
          </a:p>
        </p:txBody>
      </p:sp>
    </p:spTree>
    <p:extLst>
      <p:ext uri="{BB962C8B-B14F-4D97-AF65-F5344CB8AC3E}">
        <p14:creationId xmlns:p14="http://schemas.microsoft.com/office/powerpoint/2010/main" val="21274115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1136" y="743466"/>
            <a:ext cx="7729728" cy="1188720"/>
          </a:xfrm>
        </p:spPr>
        <p:txBody>
          <a:bodyPr/>
          <a:lstStyle/>
          <a:p>
            <a:endParaRPr lang="en-US"/>
          </a:p>
        </p:txBody>
      </p:sp>
      <p:sp>
        <p:nvSpPr>
          <p:cNvPr id="3" name="Content Placeholder 2"/>
          <p:cNvSpPr>
            <a:spLocks noGrp="1"/>
          </p:cNvSpPr>
          <p:nvPr>
            <p:ph idx="1"/>
          </p:nvPr>
        </p:nvSpPr>
        <p:spPr>
          <a:xfrm>
            <a:off x="2231136" y="2048109"/>
            <a:ext cx="7729728" cy="3101983"/>
          </a:xfrm>
        </p:spPr>
        <p:txBody>
          <a:bodyPr>
            <a:noAutofit/>
          </a:bodyPr>
          <a:lstStyle/>
          <a:p>
            <a:pPr algn="r" rtl="1"/>
            <a:r>
              <a:rPr lang="ar-SA" b="1" dirty="0" smtClean="0">
                <a:solidFill>
                  <a:srgbClr val="FF0000"/>
                </a:solidFill>
              </a:rPr>
              <a:t>التفاعلية:</a:t>
            </a:r>
            <a:endParaRPr lang="ar-SA" b="1" dirty="0">
              <a:solidFill>
                <a:srgbClr val="FF0000"/>
              </a:solidFill>
            </a:endParaRPr>
          </a:p>
          <a:p>
            <a:pPr marL="0" lvl="0" indent="0" algn="r" rtl="1">
              <a:buNone/>
            </a:pPr>
            <a:r>
              <a:rPr lang="ar-SA" dirty="0" smtClean="0"/>
              <a:t>وتطلق </a:t>
            </a:r>
            <a:r>
              <a:rPr lang="ar-SA" dirty="0"/>
              <a:t>هذه السمة على الدرجة التي يكون فيها للمشاركين في العملية الاتصالية تأثير على أدوار الآخرين واستطاعتهم تبادلها ، وخاصية التفاعلية مطلوبة في أنظمة الاتصال حيث يمكن للسلوك </a:t>
            </a:r>
            <a:r>
              <a:rPr lang="ar-SA" dirty="0" err="1" smtClean="0"/>
              <a:t>الاتصالي</a:t>
            </a:r>
            <a:r>
              <a:rPr lang="ar-SA" dirty="0" smtClean="0"/>
              <a:t> </a:t>
            </a:r>
            <a:r>
              <a:rPr lang="ar-SA" dirty="0"/>
              <a:t>أن يكون أكثر دقة وفاعلية واثباتا للمشاركين في عملية الاتصال </a:t>
            </a:r>
            <a:r>
              <a:rPr lang="ar-SA" dirty="0" smtClean="0"/>
              <a:t> </a:t>
            </a:r>
            <a:endParaRPr lang="en-US" dirty="0"/>
          </a:p>
          <a:p>
            <a:pPr algn="r" rtl="1"/>
            <a:r>
              <a:rPr lang="ar-SA" b="1" dirty="0" smtClean="0">
                <a:solidFill>
                  <a:srgbClr val="FF0000"/>
                </a:solidFill>
              </a:rPr>
              <a:t>الجماهيرية: </a:t>
            </a:r>
            <a:endParaRPr lang="en-US" b="1" dirty="0">
              <a:solidFill>
                <a:srgbClr val="FF0000"/>
              </a:solidFill>
            </a:endParaRPr>
          </a:p>
          <a:p>
            <a:pPr marL="0" indent="0" algn="r" rtl="1">
              <a:buNone/>
            </a:pPr>
            <a:r>
              <a:rPr lang="ar-SA" dirty="0"/>
              <a:t>وتعني أن الرسالة من الممكن أن تتوجه إلى فرد واحد ، أو إلى جماعة معينة وليس إلى جماهير ضخمة كما كان في الماضي ، وتعني أيضا درجة تحكم في نظام الاتصال حيث تصل الرسالة مباشرة من منتج الرسالة إلى </a:t>
            </a:r>
            <a:r>
              <a:rPr lang="ar-SA" dirty="0" smtClean="0"/>
              <a:t>مستهلكها. </a:t>
            </a:r>
            <a:endParaRPr lang="en-US" dirty="0"/>
          </a:p>
          <a:p>
            <a:pPr algn="r" rtl="1"/>
            <a:r>
              <a:rPr lang="ar-SA" b="1" dirty="0" smtClean="0">
                <a:solidFill>
                  <a:srgbClr val="FF0000"/>
                </a:solidFill>
              </a:rPr>
              <a:t>التزامنية: </a:t>
            </a:r>
            <a:endParaRPr lang="en-US" b="1" dirty="0">
              <a:solidFill>
                <a:srgbClr val="FF0000"/>
              </a:solidFill>
            </a:endParaRPr>
          </a:p>
          <a:p>
            <a:pPr marL="0" indent="0" algn="r" rtl="1">
              <a:buNone/>
            </a:pPr>
            <a:r>
              <a:rPr lang="ar-SA" dirty="0"/>
              <a:t>تعني امكانية إرسال الرسائل واستقبالها في وقت مناسب للفرد المستخدم ولا تتطلب من كل المشاركين أن يستخدموا النظام في الوقت نفسه فمثلا في البريد الإلكتروني ترسل الرسالة مباشرة من منتج الرسالة إلى مستقبلها في أي وقت كان دونما حاجة لتواجد المستقبل للرسالة . </a:t>
            </a:r>
            <a:endParaRPr lang="en-US" dirty="0"/>
          </a:p>
        </p:txBody>
      </p:sp>
    </p:spTree>
    <p:extLst>
      <p:ext uri="{BB962C8B-B14F-4D97-AF65-F5344CB8AC3E}">
        <p14:creationId xmlns:p14="http://schemas.microsoft.com/office/powerpoint/2010/main" val="695828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r" rtl="1"/>
            <a:r>
              <a:rPr lang="ar-SA" b="1" dirty="0">
                <a:solidFill>
                  <a:srgbClr val="FF0000"/>
                </a:solidFill>
              </a:rPr>
              <a:t>قابلية التحرك أو </a:t>
            </a:r>
            <a:r>
              <a:rPr lang="ar-SA" b="1" dirty="0" smtClean="0">
                <a:solidFill>
                  <a:srgbClr val="FF0000"/>
                </a:solidFill>
              </a:rPr>
              <a:t>الحركية: </a:t>
            </a:r>
            <a:endParaRPr lang="en-US" b="1" dirty="0">
              <a:solidFill>
                <a:srgbClr val="FF0000"/>
              </a:solidFill>
            </a:endParaRPr>
          </a:p>
          <a:p>
            <a:pPr marL="0" indent="0" algn="r" rtl="1">
              <a:buNone/>
            </a:pPr>
            <a:r>
              <a:rPr lang="ar-SA" dirty="0"/>
              <a:t>هناك وسائل اتصالية كثيرة يمك لمستخدمها الاستفادة منها في الاتصال من أي مكان إلى آخر أثناء حركته مثل التلفون </a:t>
            </a:r>
            <a:r>
              <a:rPr lang="ar-SA" dirty="0" smtClean="0"/>
              <a:t>النقال أو تلفون السيارة. </a:t>
            </a:r>
            <a:endParaRPr lang="en-US" dirty="0"/>
          </a:p>
          <a:p>
            <a:pPr algn="r" rtl="1"/>
            <a:r>
              <a:rPr lang="ar-SA" b="1" dirty="0">
                <a:solidFill>
                  <a:srgbClr val="FF0000"/>
                </a:solidFill>
              </a:rPr>
              <a:t>قابلية </a:t>
            </a:r>
            <a:r>
              <a:rPr lang="ar-SA" b="1" dirty="0" smtClean="0">
                <a:solidFill>
                  <a:srgbClr val="FF0000"/>
                </a:solidFill>
              </a:rPr>
              <a:t>التحويل: </a:t>
            </a:r>
            <a:endParaRPr lang="en-US" b="1" dirty="0">
              <a:solidFill>
                <a:srgbClr val="FF0000"/>
              </a:solidFill>
            </a:endParaRPr>
          </a:p>
          <a:p>
            <a:pPr marL="0" indent="0" algn="r" rtl="1">
              <a:buNone/>
            </a:pPr>
            <a:r>
              <a:rPr lang="ar-SA" dirty="0"/>
              <a:t>وهي قدرة وسائل الاتصال على نقل المعلومات من وسيط لآخر ، كالتقنيات التي يمكنها تحويل الرسالة المسموعة إلى رسالة مطبوعة </a:t>
            </a:r>
            <a:r>
              <a:rPr lang="ar-SA" dirty="0" smtClean="0"/>
              <a:t>وبالعكس. </a:t>
            </a:r>
            <a:endParaRPr lang="en-US" dirty="0"/>
          </a:p>
          <a:p>
            <a:pPr marL="0" lvl="0" indent="0" algn="r" rtl="1">
              <a:buNone/>
            </a:pPr>
            <a:r>
              <a:rPr lang="ar-SA" b="1" dirty="0">
                <a:solidFill>
                  <a:srgbClr val="FF0000"/>
                </a:solidFill>
              </a:rPr>
              <a:t>قابلية </a:t>
            </a:r>
            <a:r>
              <a:rPr lang="ar-SA" b="1" dirty="0" smtClean="0">
                <a:solidFill>
                  <a:srgbClr val="FF0000"/>
                </a:solidFill>
              </a:rPr>
              <a:t>التوصيل: </a:t>
            </a:r>
            <a:endParaRPr lang="en-US" b="1" dirty="0">
              <a:solidFill>
                <a:srgbClr val="FF0000"/>
              </a:solidFill>
            </a:endParaRPr>
          </a:p>
          <a:p>
            <a:pPr marL="0" indent="0" algn="r" rtl="1">
              <a:buNone/>
            </a:pPr>
            <a:r>
              <a:rPr lang="ar-SA" dirty="0"/>
              <a:t>وتعني إمكانية توصيل الأجهزة الاتصالية بتنويعة كبرى من أجهزة أخرى بغض النظر عن الشركة الصانعة لها أو البلد الذي تم فيه </a:t>
            </a:r>
            <a:r>
              <a:rPr lang="ar-SA" dirty="0" smtClean="0"/>
              <a:t>الصنع. </a:t>
            </a:r>
            <a:endParaRPr lang="en-US" dirty="0"/>
          </a:p>
        </p:txBody>
      </p:sp>
    </p:spTree>
    <p:extLst>
      <p:ext uri="{BB962C8B-B14F-4D97-AF65-F5344CB8AC3E}">
        <p14:creationId xmlns:p14="http://schemas.microsoft.com/office/powerpoint/2010/main" val="9411144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SA" b="1" dirty="0">
                <a:solidFill>
                  <a:srgbClr val="FF0000"/>
                </a:solidFill>
              </a:rPr>
              <a:t>الشيوع أو </a:t>
            </a:r>
            <a:r>
              <a:rPr lang="ar-SA" b="1" dirty="0" smtClean="0">
                <a:solidFill>
                  <a:srgbClr val="FF0000"/>
                </a:solidFill>
              </a:rPr>
              <a:t>الانتشار: </a:t>
            </a:r>
            <a:endParaRPr lang="en-US" b="1" dirty="0">
              <a:solidFill>
                <a:srgbClr val="FF0000"/>
              </a:solidFill>
            </a:endParaRPr>
          </a:p>
          <a:p>
            <a:pPr marL="0" indent="0" algn="r" rtl="1">
              <a:buNone/>
            </a:pPr>
            <a:r>
              <a:rPr lang="ar-SA" dirty="0"/>
              <a:t>ويعنى به الانتشار المنهجي لنظام وسائل الاتصال حول العالم وفي داخل كل طبقة من طبقات المجتمع . </a:t>
            </a:r>
            <a:endParaRPr lang="en-US" dirty="0"/>
          </a:p>
          <a:p>
            <a:pPr algn="r" rtl="1"/>
            <a:r>
              <a:rPr lang="ar-SA" b="1" dirty="0" smtClean="0">
                <a:solidFill>
                  <a:srgbClr val="FF0000"/>
                </a:solidFill>
              </a:rPr>
              <a:t> الكونية:</a:t>
            </a:r>
            <a:endParaRPr lang="en-US" dirty="0">
              <a:solidFill>
                <a:srgbClr val="FF0000"/>
              </a:solidFill>
            </a:endParaRPr>
          </a:p>
          <a:p>
            <a:pPr marL="0" indent="0" algn="r" rtl="1">
              <a:buNone/>
            </a:pPr>
            <a:r>
              <a:rPr lang="ar-SA" dirty="0"/>
              <a:t>البيئة الأساسية الجديدة لوسائل الاتصال هي بيئة عالمية دولية حتى تستطيع المعلومة أن تتبع المسارات المعقدة التي يتدفق إليها رأس المال إلكترونيا عبر الحدود </a:t>
            </a:r>
            <a:r>
              <a:rPr lang="ar-SA" dirty="0" smtClean="0"/>
              <a:t>الدولية.</a:t>
            </a:r>
            <a:endParaRPr lang="en-US" dirty="0"/>
          </a:p>
        </p:txBody>
      </p:sp>
    </p:spTree>
    <p:extLst>
      <p:ext uri="{BB962C8B-B14F-4D97-AF65-F5344CB8AC3E}">
        <p14:creationId xmlns:p14="http://schemas.microsoft.com/office/powerpoint/2010/main" val="8389002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ظاهرة العولمة</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الافراد اصبحوا يعيشون في قرية واحدة من خلال وسائل التواصل الحديثة وسرعة المتغيرات الي ساهمت في جعل الافراد مرتبطين بالعالم الخارجي عن طريق الانترنت فأصبح احداث العالم تصل إلى الجميع وتؤثر فيهم بشكل يومي.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smtClean="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معظم وسائل الاتصال والإعلام لها طابع عالمي من خلال اربع عوامل: محتوى الإعلام والإعلام سلعة دولية و الإعلام تديره شركات دولية و الإنتاج العالمي.</a:t>
            </a:r>
            <a:endParaRPr lang="ar-SA" dirty="0"/>
          </a:p>
        </p:txBody>
      </p:sp>
    </p:spTree>
    <p:extLst>
      <p:ext uri="{BB962C8B-B14F-4D97-AF65-F5344CB8AC3E}">
        <p14:creationId xmlns:p14="http://schemas.microsoft.com/office/powerpoint/2010/main" val="2006999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محتوى الإعلام</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محتوى وسائل الإعلام في معظم الدول يغلب عليه الطابع العالمي، فالتلفزيون على سبيل المثال يأتي بالأخبار العالمية من مختلف الدول يوميا إلى المشاهدين في منازلهم وكذلك ينقل احداث لم تكن </a:t>
            </a:r>
            <a:r>
              <a:rPr lang="ar-SA" dirty="0" err="1" smtClean="0"/>
              <a:t>مألوفه</a:t>
            </a:r>
            <a:r>
              <a:rPr lang="ar-SA" dirty="0" smtClean="0"/>
              <a:t> للمشاهد من قبل.</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هذا المحتوى الإعلامي يخلق جمهورا عالميا موحدا لبعض الاحداث العالمية مثل الحروب والمناسبات والاحداث السياسية والمباريات الرياضية.</a:t>
            </a:r>
            <a:endParaRPr lang="en-US" dirty="0"/>
          </a:p>
        </p:txBody>
      </p:sp>
    </p:spTree>
    <p:extLst>
      <p:ext uri="{BB962C8B-B14F-4D97-AF65-F5344CB8AC3E}">
        <p14:creationId xmlns:p14="http://schemas.microsoft.com/office/powerpoint/2010/main" val="3080969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الإعلام سلعة دولية</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الإعلام اصبح سلعة دولية تباع وتشترى في السوق العالمي، على سبيل المثال الأفلام الأمريكية تجني أرباح طائلة ليس فقط في السوق الأمريكي بل في دور العرض في مختلف بلدان العالم.</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هناك دول كذلك تصدر مسلسلات إلى بقية بلدان العالم كإعلام وتعريف بثقافة وتقاليد وسياسة البلد.</a:t>
            </a:r>
            <a:endParaRPr lang="en-US" dirty="0"/>
          </a:p>
        </p:txBody>
      </p:sp>
    </p:spTree>
    <p:extLst>
      <p:ext uri="{BB962C8B-B14F-4D97-AF65-F5344CB8AC3E}">
        <p14:creationId xmlns:p14="http://schemas.microsoft.com/office/powerpoint/2010/main" val="6504722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مفهوم الإعلام الدولي.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الفرق بين الإعلام الدولي والدعاية الدولية.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الفرق بين الإعلام الدولي </a:t>
            </a:r>
            <a:r>
              <a:rPr lang="ar-SA" dirty="0" smtClean="0"/>
              <a:t>والاتصال الدولي.</a:t>
            </a:r>
            <a:endParaRPr lang="ar-SA" dirty="0" smtClean="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وظائف واشكال ومهام وسمات الإعلام الدولي.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والجوانب الأربع التي تميز الإعلام الدولي في الوقت المعاصر.</a:t>
            </a: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ظاهرة العولمة والأسس التي تقوم عليها وتأثيراتها.</a:t>
            </a:r>
          </a:p>
        </p:txBody>
      </p:sp>
    </p:spTree>
    <p:extLst>
      <p:ext uri="{BB962C8B-B14F-4D97-AF65-F5344CB8AC3E}">
        <p14:creationId xmlns:p14="http://schemas.microsoft.com/office/powerpoint/2010/main" val="206204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الإعلام تديره شركات عالمية</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معظم وسائل الإعلام تعود ملكيتها إلى شركات عالمية ضخمة مركزها الأساسي في أمريكا و أوروبا. وحتى على المستوى الدولة الواحدة نجد هناك توجه نحو الإعلام التجاري الذي تديره شركات كبرى، وينتج عن هذا ظاهرة الاحتكار حيث ان هناك عدد قليل من الشركات العالمية التي تتحكم في المحتوى الإعلامي.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يساعد على انتشار ظاهرة الاحتكار عاملين اساسين:</a:t>
            </a:r>
            <a:r>
              <a:rPr lang="ar-SA" dirty="0"/>
              <a:t> </a:t>
            </a:r>
            <a:r>
              <a:rPr lang="ar-SA" dirty="0" smtClean="0"/>
              <a:t>١- التوجه نحو تخفيف القوانين والقيود( أي خفض التشريعات). ٢- ظاهره الخصخصة وهي تحويل الكثير من المؤسسات الحكومية إلى شركات تجارية.</a:t>
            </a:r>
          </a:p>
        </p:txBody>
      </p:sp>
    </p:spTree>
    <p:extLst>
      <p:ext uri="{BB962C8B-B14F-4D97-AF65-F5344CB8AC3E}">
        <p14:creationId xmlns:p14="http://schemas.microsoft.com/office/powerpoint/2010/main" val="35900942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الإنتاج العالمي</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يقوم على شركات عالمية أو مجموعة شركات دولية، ويشمل ذلك محطات الاخبار العالمية التي تنقل الاخبار بالأقمار الصناعية وكذلك الإنتاج الدرامي يتم على مستوى دولي أو تعاون بين عدة جهات في دول مختلفة.</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en-US" dirty="0"/>
          </a:p>
        </p:txBody>
      </p:sp>
    </p:spTree>
    <p:extLst>
      <p:ext uri="{BB962C8B-B14F-4D97-AF65-F5344CB8AC3E}">
        <p14:creationId xmlns:p14="http://schemas.microsoft.com/office/powerpoint/2010/main" val="5952433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ما هي العولمة</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عملية يتم من خلالها تحويل دول العالم إلى نظام وبيئة واحد مترابطة ومعتمدة على بعضها البعض سياسيا واقتصاديا وثقافيا.</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smtClean="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للعولمة ثلاث جوانب: الجانب الاقتصادي، والجانب الثقافي، والجانب السياسي.</a:t>
            </a:r>
          </a:p>
        </p:txBody>
      </p:sp>
    </p:spTree>
    <p:extLst>
      <p:ext uri="{BB962C8B-B14F-4D97-AF65-F5344CB8AC3E}">
        <p14:creationId xmlns:p14="http://schemas.microsoft.com/office/powerpoint/2010/main" val="16423492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الجانب الاقتصادي</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ينقسم إلى ثلاث أقسام: </a:t>
            </a:r>
          </a:p>
          <a:p>
            <a:pPr marL="342900" indent="-342900" algn="r" defTabSz="914400" rtl="1" eaLnBrk="1" latinLnBrk="0" hangingPunct="1">
              <a:lnSpc>
                <a:spcPct val="100000"/>
              </a:lnSpc>
              <a:spcBef>
                <a:spcPts val="1000"/>
              </a:spcBef>
              <a:buClr>
                <a:schemeClr val="accent2"/>
              </a:buClr>
              <a:buFont typeface="+mj-lt"/>
              <a:buAutoNum type="arabicParenR"/>
            </a:pPr>
            <a:r>
              <a:rPr lang="ar-SA" dirty="0" smtClean="0"/>
              <a:t>التوسع في الأسواق العالمية الذي يقوم على سرعة تبادل المعلومات وسهولة تحويل الأموال من أي طرف في العالم وتسهيل تمويل المشاريع حول العالم، وهذا ساعد في ثورة الاتصال الحديثة في أواخر القرن العشرين.</a:t>
            </a:r>
          </a:p>
          <a:p>
            <a:pPr marL="342900" indent="-342900" algn="r" defTabSz="914400" rtl="1" eaLnBrk="1" latinLnBrk="0" hangingPunct="1">
              <a:lnSpc>
                <a:spcPct val="100000"/>
              </a:lnSpc>
              <a:spcBef>
                <a:spcPts val="1000"/>
              </a:spcBef>
              <a:buClr>
                <a:schemeClr val="accent2"/>
              </a:buClr>
              <a:buFont typeface="+mj-lt"/>
              <a:buAutoNum type="arabicParenR"/>
            </a:pPr>
            <a:r>
              <a:rPr lang="ar-SA" dirty="0" smtClean="0"/>
              <a:t>زيادة اعداد الشركات المتعددة الجنسية التي تعمل في العديد من الدول ولها مراكز عديدة في الكثير من مدن العالمية وهي تسهم بشكل كبير في زيادة حجم التجارة الدولية.</a:t>
            </a:r>
          </a:p>
          <a:p>
            <a:pPr marL="342900" indent="-342900" algn="r" defTabSz="914400" rtl="1" eaLnBrk="1" latinLnBrk="0" hangingPunct="1">
              <a:lnSpc>
                <a:spcPct val="100000"/>
              </a:lnSpc>
              <a:spcBef>
                <a:spcPts val="1000"/>
              </a:spcBef>
              <a:buClr>
                <a:schemeClr val="accent2"/>
              </a:buClr>
              <a:buFont typeface="+mj-lt"/>
              <a:buAutoNum type="arabicParenR"/>
            </a:pPr>
            <a:r>
              <a:rPr lang="ar-SA" dirty="0" smtClean="0"/>
              <a:t>التسويق العالمي من خلال الشركات الكبرى التي تقوم بتسويق لمنتجاتها وخدماتها والترويج لها على المستوى الدولي.</a:t>
            </a:r>
          </a:p>
        </p:txBody>
      </p:sp>
    </p:spTree>
    <p:extLst>
      <p:ext uri="{BB962C8B-B14F-4D97-AF65-F5344CB8AC3E}">
        <p14:creationId xmlns:p14="http://schemas.microsoft.com/office/powerpoint/2010/main" val="1366125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الجانب الثقافي</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تقوم وسائل الإعلام مثل الصحف والمجلات والكتب والإذاعة والتلفزيون بنقل المعلومات والأفكار والعادات والتقاليد وتساهم بنشرها بين شعوب العالم.</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يضاف إلى الجانب الثقافي حركة السياحة والسفر وانتقال الافراد بين دول العالم بغرض الترفيه والتعرف على ثقافات البلدان الأخرى.</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كذلك الهجرة من دولة فقيرة إلى دولة غنية كما يحدث من هجرة المكسيكيين إلى أمريكا.</a:t>
            </a:r>
          </a:p>
        </p:txBody>
      </p:sp>
    </p:spTree>
    <p:extLst>
      <p:ext uri="{BB962C8B-B14F-4D97-AF65-F5344CB8AC3E}">
        <p14:creationId xmlns:p14="http://schemas.microsoft.com/office/powerpoint/2010/main" val="4564543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الجانب السياسي</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هناك منظمات عالمية أصبح لها نفوذ قوي ومتزايد في فرض الأنظمة والقوانين على مستوى العالم، على سبيل المثال: منظمة التجارة العالمية والبنك الدولي و صندوق النقد الدولي.</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en-US" dirty="0"/>
          </a:p>
        </p:txBody>
      </p:sp>
    </p:spTree>
    <p:extLst>
      <p:ext uri="{BB962C8B-B14F-4D97-AF65-F5344CB8AC3E}">
        <p14:creationId xmlns:p14="http://schemas.microsoft.com/office/powerpoint/2010/main" val="15906095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rtl="1" eaLnBrk="1" latinLnBrk="0" hangingPunct="1">
              <a:lnSpc>
                <a:spcPct val="90000"/>
              </a:lnSpc>
              <a:spcBef>
                <a:spcPct val="0"/>
              </a:spcBef>
              <a:buNone/>
            </a:pPr>
            <a:r>
              <a:rPr lang="ar-SA" b="1" dirty="0" smtClean="0">
                <a:solidFill>
                  <a:srgbClr val="FF0000"/>
                </a:solidFill>
              </a:rPr>
              <a:t>تأثيرات العولمة</a:t>
            </a:r>
            <a:endParaRPr lang="en-US" b="1" dirty="0">
              <a:solidFill>
                <a:srgbClr val="FF0000"/>
              </a:solidFill>
            </a:endParaRPr>
          </a:p>
        </p:txBody>
      </p:sp>
      <p:sp>
        <p:nvSpPr>
          <p:cNvPr id="3" name="Content Placeholder 2"/>
          <p:cNvSpPr>
            <a:spLocks noGrp="1"/>
          </p:cNvSpPr>
          <p:nvPr>
            <p:ph idx="1"/>
          </p:nvPr>
        </p:nvSpPr>
        <p:spPr/>
        <p:txBody>
          <a:bodyPr/>
          <a:lstStyle/>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هناك جدل قائم ومستمر حول تأثيرات العولمة  السياسية والاقتصادية والثقافية، هناك </a:t>
            </a:r>
            <a:r>
              <a:rPr lang="ar-SA" dirty="0"/>
              <a:t>آ</a:t>
            </a:r>
            <a:r>
              <a:rPr lang="ar-SA" dirty="0" smtClean="0"/>
              <a:t>راء تدور حول أن العولمة هي لنشر الحداثة والتقنية ورفع مستوى المعيشة في مختلف انحاء العالم.</a:t>
            </a:r>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endParaRPr lang="ar-SA" dirty="0"/>
          </a:p>
          <a:p>
            <a:pPr marL="228600" indent="-228600" algn="r" defTabSz="914400" rtl="1" eaLnBrk="1" latinLnBrk="0" hangingPunct="1">
              <a:lnSpc>
                <a:spcPct val="100000"/>
              </a:lnSpc>
              <a:spcBef>
                <a:spcPts val="1000"/>
              </a:spcBef>
              <a:buClr>
                <a:schemeClr val="accent2"/>
              </a:buClr>
              <a:buFont typeface="Arial" panose="020B0604020202020204" pitchFamily="34" charset="0"/>
              <a:buChar char="•"/>
            </a:pPr>
            <a:r>
              <a:rPr lang="ar-SA" dirty="0" smtClean="0"/>
              <a:t>وهناك احاديث أخرى تدور حول أن العولمة هي استعمار غربي بشكل جديد يساعد على نشر الثقافية الغربية وفرضها على دول العالم.</a:t>
            </a:r>
            <a:endParaRPr lang="en-US" dirty="0"/>
          </a:p>
        </p:txBody>
      </p:sp>
    </p:spTree>
    <p:extLst>
      <p:ext uri="{BB962C8B-B14F-4D97-AF65-F5344CB8AC3E}">
        <p14:creationId xmlns:p14="http://schemas.microsoft.com/office/powerpoint/2010/main" val="898732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سبب صعوبة إيجاد تعريف للإعلام الدولي</a:t>
            </a:r>
            <a:endParaRPr lang="en-US" b="1" dirty="0">
              <a:solidFill>
                <a:srgbClr val="FF0000"/>
              </a:solidFill>
            </a:endParaRPr>
          </a:p>
        </p:txBody>
      </p:sp>
      <p:sp>
        <p:nvSpPr>
          <p:cNvPr id="3" name="Content Placeholder 2"/>
          <p:cNvSpPr>
            <a:spLocks noGrp="1"/>
          </p:cNvSpPr>
          <p:nvPr>
            <p:ph idx="1"/>
          </p:nvPr>
        </p:nvSpPr>
        <p:spPr/>
        <p:txBody>
          <a:bodyPr>
            <a:normAutofit/>
          </a:bodyPr>
          <a:lstStyle/>
          <a:p>
            <a:pPr marL="0" indent="0" algn="just" rtl="1">
              <a:buNone/>
            </a:pPr>
            <a:r>
              <a:rPr lang="ar-SA" dirty="0" smtClean="0"/>
              <a:t>١ - إرتباط وتداخل الإعلام بالدعاية الدولية .</a:t>
            </a:r>
          </a:p>
          <a:p>
            <a:pPr marL="0" indent="0" algn="just" rtl="1">
              <a:buNone/>
            </a:pPr>
            <a:r>
              <a:rPr lang="ar-SA" dirty="0" smtClean="0"/>
              <a:t>٢- الإندماج والترابط الشديدين بين وسائل الإعلام الجماهيرية .</a:t>
            </a:r>
          </a:p>
          <a:p>
            <a:pPr marL="0" indent="0" algn="just" rtl="1">
              <a:buNone/>
            </a:pPr>
            <a:r>
              <a:rPr lang="ar-SA" dirty="0" smtClean="0"/>
              <a:t>٣ - إن تكنولوجيا الإتصال الحديثة </a:t>
            </a:r>
            <a:r>
              <a:rPr lang="ar-SA" dirty="0" smtClean="0"/>
              <a:t>وترابط الإعلام </a:t>
            </a:r>
            <a:r>
              <a:rPr lang="ar-SA" dirty="0" smtClean="0"/>
              <a:t>ووسائل الإتصال والمعلوماتية قلصت الفروق بين الإعلام الرسمي ، الوطني ، المحلي ، الدولي حيث يمكن لأي نوع من هذا الإعلام أن يتجاوز الحدود السياسية .</a:t>
            </a:r>
          </a:p>
          <a:p>
            <a:pPr marL="0" indent="0" algn="just" rtl="1">
              <a:buNone/>
            </a:pPr>
            <a:r>
              <a:rPr lang="ar-SA" dirty="0"/>
              <a:t>٤</a:t>
            </a:r>
            <a:r>
              <a:rPr lang="ar-SA" dirty="0" smtClean="0"/>
              <a:t> - الإعلام الدولي هو مجال اهتمام باحثين في تخصصات مختلفة الأمر الذي يؤدي إلى إلى تقديم كل منهم مفاهيم مختلفة حول الإعلام الدولي .</a:t>
            </a:r>
          </a:p>
          <a:p>
            <a:pPr marL="0" indent="0" algn="just" rtl="1">
              <a:buNone/>
            </a:pPr>
            <a:endParaRPr lang="en-US" dirty="0"/>
          </a:p>
        </p:txBody>
      </p:sp>
    </p:spTree>
    <p:extLst>
      <p:ext uri="{BB962C8B-B14F-4D97-AF65-F5344CB8AC3E}">
        <p14:creationId xmlns:p14="http://schemas.microsoft.com/office/powerpoint/2010/main" val="955037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الفرق بين الإعلام الدولي والدعاية الدولية </a:t>
            </a:r>
            <a:endParaRPr lang="en-US" b="1" dirty="0">
              <a:solidFill>
                <a:srgbClr val="FF0000"/>
              </a:solidFill>
            </a:endParaRPr>
          </a:p>
        </p:txBody>
      </p:sp>
      <p:sp>
        <p:nvSpPr>
          <p:cNvPr id="3" name="Content Placeholder 2"/>
          <p:cNvSpPr>
            <a:spLocks noGrp="1"/>
          </p:cNvSpPr>
          <p:nvPr>
            <p:ph idx="1"/>
          </p:nvPr>
        </p:nvSpPr>
        <p:spPr/>
        <p:txBody>
          <a:bodyPr>
            <a:normAutofit/>
          </a:bodyPr>
          <a:lstStyle/>
          <a:p>
            <a:pPr lvl="0" algn="just" rtl="1"/>
            <a:r>
              <a:rPr lang="ar-SA" dirty="0" smtClean="0"/>
              <a:t>لابد </a:t>
            </a:r>
            <a:r>
              <a:rPr lang="ar-SA" dirty="0"/>
              <a:t>من ملاحظة أن هناك فرقا بين الإعلام الذي </a:t>
            </a:r>
            <a:r>
              <a:rPr lang="ar-SA" dirty="0" smtClean="0"/>
              <a:t>يعني </a:t>
            </a:r>
            <a:r>
              <a:rPr lang="ar-SA" dirty="0"/>
              <a:t>تزويد الناس بالأخبار الصحيحة والمعلومات السليمة والحقائق الثابتة التي تساعدهم على تكوين رأي صائب في واقعة من الوقائع بحيث يعبر هذا الرأي تعبيرا موضوعيا عن عقلية الجماهير واتجاهاتهم </a:t>
            </a:r>
            <a:r>
              <a:rPr lang="ar-SA" dirty="0" smtClean="0"/>
              <a:t>وميولهم، </a:t>
            </a:r>
            <a:r>
              <a:rPr lang="ar-SA" dirty="0"/>
              <a:t>وبين الدعاية التي </a:t>
            </a:r>
            <a:r>
              <a:rPr lang="ar-SA" dirty="0" smtClean="0"/>
              <a:t>تعني </a:t>
            </a:r>
            <a:r>
              <a:rPr lang="ar-SA" dirty="0"/>
              <a:t>فن اقناع السواد الأعظم من الشعب والتأثير فيهم عن طريق </a:t>
            </a:r>
            <a:r>
              <a:rPr lang="ar-SA" dirty="0" smtClean="0"/>
              <a:t>الإيحاء. </a:t>
            </a:r>
            <a:endParaRPr lang="en-US" dirty="0"/>
          </a:p>
        </p:txBody>
      </p:sp>
    </p:spTree>
    <p:extLst>
      <p:ext uri="{BB962C8B-B14F-4D97-AF65-F5344CB8AC3E}">
        <p14:creationId xmlns:p14="http://schemas.microsoft.com/office/powerpoint/2010/main" val="884566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smtClean="0">
                <a:solidFill>
                  <a:srgbClr val="FF0000"/>
                </a:solidFill>
              </a:rPr>
              <a:t>الفرق بين الإعلام الدولي و الإتصال الدولي </a:t>
            </a:r>
            <a:endParaRPr lang="en-US" b="1" dirty="0">
              <a:solidFill>
                <a:srgbClr val="FF0000"/>
              </a:solidFill>
            </a:endParaRPr>
          </a:p>
        </p:txBody>
      </p:sp>
      <p:sp>
        <p:nvSpPr>
          <p:cNvPr id="3" name="Content Placeholder 2"/>
          <p:cNvSpPr>
            <a:spLocks noGrp="1"/>
          </p:cNvSpPr>
          <p:nvPr>
            <p:ph idx="1"/>
          </p:nvPr>
        </p:nvSpPr>
        <p:spPr/>
        <p:txBody>
          <a:bodyPr>
            <a:normAutofit/>
          </a:bodyPr>
          <a:lstStyle/>
          <a:p>
            <a:pPr lvl="0" algn="r" rtl="1"/>
            <a:r>
              <a:rPr lang="ar-SA" dirty="0" smtClean="0"/>
              <a:t>يرى الباحث شون ألين </a:t>
            </a:r>
            <a:r>
              <a:rPr lang="ar-SA" dirty="0"/>
              <a:t>أن الإعلام الدولي يختلف عن الاتصال الدولي حيث أن الاتصال أكثر اتساعا وشمولا من الإعلام الدولي ومع ذلك فإن التداخل والترابط بين وسائل الإعلام ووسائل الاتصال المعلوماتية  </a:t>
            </a:r>
            <a:r>
              <a:rPr lang="ar-SA" dirty="0" smtClean="0"/>
              <a:t>جعل </a:t>
            </a:r>
            <a:r>
              <a:rPr lang="ar-SA" dirty="0"/>
              <a:t>من الصعب التمييز بين الإعلام الدولي والاتصال الدولي . </a:t>
            </a:r>
            <a:endParaRPr lang="ar-SA" dirty="0" smtClean="0"/>
          </a:p>
          <a:p>
            <a:pPr lvl="0" algn="r" rtl="1"/>
            <a:endParaRPr lang="en-US" dirty="0"/>
          </a:p>
          <a:p>
            <a:pPr lvl="0" algn="r" rtl="1"/>
            <a:r>
              <a:rPr lang="ar-SA" dirty="0"/>
              <a:t>نستخدم مصطلح الإعلام الدولي لأن الإعلام يعني الدقة والموضوعية والصدق </a:t>
            </a:r>
            <a:r>
              <a:rPr lang="ar-SA" dirty="0" smtClean="0"/>
              <a:t>في </a:t>
            </a:r>
            <a:r>
              <a:rPr lang="ar-SA" dirty="0"/>
              <a:t>نقل الحقائق عن الدولة وعلى اعتبار أن الإعلام يخاطب العقول لا </a:t>
            </a:r>
            <a:r>
              <a:rPr lang="ar-SA" dirty="0" smtClean="0"/>
              <a:t>الغرائز.</a:t>
            </a:r>
            <a:endParaRPr lang="en-US" dirty="0"/>
          </a:p>
          <a:p>
            <a:pPr algn="r" rtl="1"/>
            <a:endParaRPr lang="en-US" dirty="0"/>
          </a:p>
        </p:txBody>
      </p:sp>
    </p:spTree>
    <p:extLst>
      <p:ext uri="{BB962C8B-B14F-4D97-AF65-F5344CB8AC3E}">
        <p14:creationId xmlns:p14="http://schemas.microsoft.com/office/powerpoint/2010/main" val="1861528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a:solidFill>
                  <a:srgbClr val="FF0000"/>
                </a:solidFill>
              </a:rPr>
              <a:t>ما هوالإعلام الدولي</a:t>
            </a:r>
            <a:endParaRPr lang="en-US" b="1" dirty="0">
              <a:solidFill>
                <a:srgbClr val="FF0000"/>
              </a:solidFill>
            </a:endParaRPr>
          </a:p>
        </p:txBody>
      </p:sp>
      <p:sp>
        <p:nvSpPr>
          <p:cNvPr id="3" name="Content Placeholder 2"/>
          <p:cNvSpPr>
            <a:spLocks noGrp="1"/>
          </p:cNvSpPr>
          <p:nvPr>
            <p:ph idx="1"/>
          </p:nvPr>
        </p:nvSpPr>
        <p:spPr/>
        <p:txBody>
          <a:bodyPr>
            <a:normAutofit/>
          </a:bodyPr>
          <a:lstStyle/>
          <a:p>
            <a:pPr lvl="0" algn="r" rtl="1"/>
            <a:r>
              <a:rPr lang="ar-SA" dirty="0"/>
              <a:t>يعرفه الدكتور محمد علي العويني </a:t>
            </a:r>
            <a:r>
              <a:rPr lang="ar-SA" dirty="0" smtClean="0"/>
              <a:t>: </a:t>
            </a:r>
            <a:r>
              <a:rPr lang="ar-SA" dirty="0"/>
              <a:t>" إنه وسيلة من وسائل السياسة الخارجية فإنه مع غيره من الوسائل يعمل على تحقيق أهداف هذه السياسة ، وتتمثل هذه الأهداف في تحقيق المصلحة الوطنية للدولة في المقام الأول وتختلف هذه الأهداف باختلاف وزن الدولة ودورها في النظام الدولي " . </a:t>
            </a:r>
            <a:endParaRPr lang="en-US" dirty="0"/>
          </a:p>
          <a:p>
            <a:pPr lvl="0" algn="r" rtl="1"/>
            <a:r>
              <a:rPr lang="ar-SA" dirty="0"/>
              <a:t>يعرفه الدكتور أحمد بدر </a:t>
            </a:r>
            <a:r>
              <a:rPr lang="ar-SA" dirty="0" smtClean="0"/>
              <a:t>:" </a:t>
            </a:r>
            <a:r>
              <a:rPr lang="ar-SA" dirty="0"/>
              <a:t>تزويد الجماهير في الدول الأخرى بالمعلومات الصحيحة والأخبار الصادقة بقصد التاثير على تلك الجماهير واقناعها بعدالة قضايا الدولة ، وبالتالي تتبنى جماهير تلك الدول الأخرى لمواقف تلك الدولة . </a:t>
            </a:r>
            <a:endParaRPr lang="en-US" dirty="0"/>
          </a:p>
          <a:p>
            <a:pPr lvl="0" algn="r" rtl="1"/>
            <a:r>
              <a:rPr lang="ar-SA" dirty="0"/>
              <a:t>يقصد بالإعلام الدولي نقل المعلومات الصحيحة غير الملونة أكثر مما يقصد به أي شكل آخر من أشكال الاتصال </a:t>
            </a:r>
            <a:endParaRPr lang="en-US" dirty="0"/>
          </a:p>
        </p:txBody>
      </p:sp>
    </p:spTree>
    <p:extLst>
      <p:ext uri="{BB962C8B-B14F-4D97-AF65-F5344CB8AC3E}">
        <p14:creationId xmlns:p14="http://schemas.microsoft.com/office/powerpoint/2010/main" val="1075393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FF0000"/>
                </a:solidFill>
              </a:rPr>
              <a:t>الإعلام </a:t>
            </a:r>
            <a:r>
              <a:rPr lang="ar-SA" b="1" dirty="0">
                <a:solidFill>
                  <a:srgbClr val="FF0000"/>
                </a:solidFill>
              </a:rPr>
              <a:t>الدولي</a:t>
            </a:r>
            <a:endParaRPr lang="en-US" dirty="0"/>
          </a:p>
        </p:txBody>
      </p:sp>
      <p:sp>
        <p:nvSpPr>
          <p:cNvPr id="3" name="Content Placeholder 2"/>
          <p:cNvSpPr>
            <a:spLocks noGrp="1"/>
          </p:cNvSpPr>
          <p:nvPr>
            <p:ph idx="1"/>
          </p:nvPr>
        </p:nvSpPr>
        <p:spPr/>
        <p:txBody>
          <a:bodyPr/>
          <a:lstStyle/>
          <a:p>
            <a:pPr algn="just" rtl="1"/>
            <a:r>
              <a:rPr lang="ar-SA" dirty="0"/>
              <a:t>يشير مصطلح الاعلام الدولي إلى التحليل الثقافي والاقتصادي والسياسي والاجتماعي </a:t>
            </a:r>
            <a:r>
              <a:rPr lang="ar-SA" dirty="0" smtClean="0"/>
              <a:t>والتقني </a:t>
            </a:r>
            <a:r>
              <a:rPr lang="ar-SA" dirty="0"/>
              <a:t>للنماذج </a:t>
            </a:r>
            <a:r>
              <a:rPr lang="ar-SA" dirty="0" smtClean="0"/>
              <a:t>الاتصالية </a:t>
            </a:r>
            <a:r>
              <a:rPr lang="ar-SA" dirty="0"/>
              <a:t>وآثارها بين الدول.</a:t>
            </a:r>
          </a:p>
          <a:p>
            <a:pPr algn="just" rtl="1"/>
            <a:r>
              <a:rPr lang="ar-SA" dirty="0"/>
              <a:t>يركز الإعلام الدولي بشكل أكبر على الجوانب العالمية لوسائل الإعلام والأنظمة الاتصالية والتكنولوجية أكثر من التركيز على الجوانب المحلية أو حتى الوطنية. ومنذ تسعينيات القرن العشرين انخفض مستوى حضور القضايا العالمية في الإعلام بشكل كبير وذلك بسبب حدثين:</a:t>
            </a:r>
          </a:p>
          <a:p>
            <a:pPr algn="just" rtl="1"/>
            <a:r>
              <a:rPr lang="ar-SA" dirty="0"/>
              <a:t>١- مع نهاية الحرب الباردة بين الاتحاد السوفيتي </a:t>
            </a:r>
            <a:r>
              <a:rPr lang="ar-SA" dirty="0" smtClean="0"/>
              <a:t>و الولايات المتحدة الأمريكية التغيرات </a:t>
            </a:r>
            <a:r>
              <a:rPr lang="ar-SA" dirty="0"/>
              <a:t>التي نتجت عن تلك النهاية.</a:t>
            </a:r>
          </a:p>
          <a:p>
            <a:pPr algn="just" rtl="1"/>
            <a:r>
              <a:rPr lang="ar-SA" dirty="0"/>
              <a:t>٢- ارتفاع حجم التبادل الاقتصادي </a:t>
            </a:r>
            <a:r>
              <a:rPr lang="ar-SA" dirty="0" smtClean="0"/>
              <a:t>بين الدول </a:t>
            </a:r>
            <a:r>
              <a:rPr lang="ar-SA" dirty="0"/>
              <a:t>على مستوى عالمي من اجل ترسيخ فكرة الاقتصاد العالمي.</a:t>
            </a:r>
            <a:endParaRPr lang="en-US" dirty="0"/>
          </a:p>
        </p:txBody>
      </p:sp>
    </p:spTree>
    <p:extLst>
      <p:ext uri="{BB962C8B-B14F-4D97-AF65-F5344CB8AC3E}">
        <p14:creationId xmlns:p14="http://schemas.microsoft.com/office/powerpoint/2010/main" val="614798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SA" b="1" dirty="0" smtClean="0">
                <a:solidFill>
                  <a:srgbClr val="FF0000"/>
                </a:solidFill>
              </a:rPr>
              <a:t>الإعلام </a:t>
            </a:r>
            <a:r>
              <a:rPr lang="ar-SA" b="1" dirty="0">
                <a:solidFill>
                  <a:srgbClr val="FF0000"/>
                </a:solidFill>
              </a:rPr>
              <a:t>الدولي</a:t>
            </a:r>
            <a:endParaRPr lang="en-US" dirty="0"/>
          </a:p>
        </p:txBody>
      </p:sp>
      <p:sp>
        <p:nvSpPr>
          <p:cNvPr id="3" name="Content Placeholder 2"/>
          <p:cNvSpPr>
            <a:spLocks noGrp="1"/>
          </p:cNvSpPr>
          <p:nvPr>
            <p:ph idx="1"/>
          </p:nvPr>
        </p:nvSpPr>
        <p:spPr/>
        <p:txBody>
          <a:bodyPr>
            <a:normAutofit/>
          </a:bodyPr>
          <a:lstStyle/>
          <a:p>
            <a:pPr algn="r" rtl="1"/>
            <a:r>
              <a:rPr lang="ar-SA" dirty="0" smtClean="0"/>
              <a:t>هو </a:t>
            </a:r>
            <a:r>
              <a:rPr lang="ar-SA" dirty="0"/>
              <a:t>كافة أوجه النشاط الاتصالية التي تستهدف تزويد الجمهور الدولي بالحقائق والأخبار الصحيحة عن القضايا والموضوعات الدولية بطريقة موضوعية وبدون تحريف مما يؤدي إلى خلق أكبر درجة ممكنة من المعرفة والإدراك </a:t>
            </a:r>
            <a:r>
              <a:rPr lang="ar-SA" dirty="0" smtClean="0"/>
              <a:t>لدي الجمهور </a:t>
            </a:r>
            <a:r>
              <a:rPr lang="ar-SA" dirty="0"/>
              <a:t>ومما يسهم في تكوين رأي صائب حول المشكلات العالمية </a:t>
            </a:r>
            <a:r>
              <a:rPr lang="ar-SA" dirty="0" smtClean="0"/>
              <a:t>المطروحة.</a:t>
            </a:r>
          </a:p>
          <a:p>
            <a:pPr algn="r" rtl="1"/>
            <a:r>
              <a:rPr lang="ar-SA" dirty="0" smtClean="0"/>
              <a:t>الدكتور </a:t>
            </a:r>
            <a:r>
              <a:rPr lang="ar-SA" dirty="0"/>
              <a:t>محمد سيد محمد يعرفه بأنه : " الإعلام الذي يسهم به مجتمع أو جماعة أو هيئة أو مؤسسة في الساحة الإعلامية بحيث يستجيب لتلقيه رجل الشارع العالمي أي المستمع أو المشاهد أو القارئ بصفة عامة في العالم </a:t>
            </a:r>
            <a:r>
              <a:rPr lang="ar-SA" dirty="0" smtClean="0"/>
              <a:t>“.</a:t>
            </a:r>
            <a:endParaRPr lang="ar-SA" dirty="0" smtClean="0"/>
          </a:p>
          <a:p>
            <a:pPr algn="r" rtl="1"/>
            <a:r>
              <a:rPr lang="ar-SA" dirty="0" smtClean="0"/>
              <a:t>يقصد به: انتقال المعلومات من خلال وسائل عديدة مثل: الصحف والمجلات والكتب والإذاعة والتلفزيون والدعاية والإعلان والعلاقات العامة والسياحة والسفر.</a:t>
            </a:r>
            <a:endParaRPr lang="ar-SA" dirty="0"/>
          </a:p>
          <a:p>
            <a:pPr algn="r" rtl="1"/>
            <a:endParaRPr lang="en-US" dirty="0"/>
          </a:p>
        </p:txBody>
      </p:sp>
    </p:spTree>
    <p:extLst>
      <p:ext uri="{BB962C8B-B14F-4D97-AF65-F5344CB8AC3E}">
        <p14:creationId xmlns:p14="http://schemas.microsoft.com/office/powerpoint/2010/main" val="1141112465"/>
      </p:ext>
    </p:extLst>
  </p:cSld>
  <p:clrMapOvr>
    <a:masterClrMapping/>
  </p:clrMapOvr>
  <p:timing>
    <p:tnLst>
      <p:par>
        <p:cTn id="1" dur="indefinite" restart="never" nodeType="tmRoot"/>
      </p:par>
    </p:tn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202</TotalTime>
  <Words>2125</Words>
  <Application>Microsoft Macintosh PowerPoint</Application>
  <PresentationFormat>Widescreen</PresentationFormat>
  <Paragraphs>164</Paragraphs>
  <Slides>36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Calibri</vt:lpstr>
      <vt:lpstr>Gill Sans MT</vt:lpstr>
      <vt:lpstr>Majalla UI</vt:lpstr>
      <vt:lpstr>Arial</vt:lpstr>
      <vt:lpstr>Parcel</vt:lpstr>
      <vt:lpstr>الإعلام الدولي</vt:lpstr>
      <vt:lpstr>مقدمة</vt:lpstr>
      <vt:lpstr>PowerPoint Presentation</vt:lpstr>
      <vt:lpstr>سبب صعوبة إيجاد تعريف للإعلام الدولي</vt:lpstr>
      <vt:lpstr>الفرق بين الإعلام الدولي والدعاية الدولية </vt:lpstr>
      <vt:lpstr>الفرق بين الإعلام الدولي و الإتصال الدولي </vt:lpstr>
      <vt:lpstr>ما هوالإعلام الدولي</vt:lpstr>
      <vt:lpstr>الإعلام الدولي</vt:lpstr>
      <vt:lpstr>الإعلام الدولي</vt:lpstr>
      <vt:lpstr>أشكال الإعلام الدولي ووسائله </vt:lpstr>
      <vt:lpstr>الشكل الأول </vt:lpstr>
      <vt:lpstr>الشكل الثاني </vt:lpstr>
      <vt:lpstr>مهام الإعلام الدولي</vt:lpstr>
      <vt:lpstr>أهداف الإعلام الدولي</vt:lpstr>
      <vt:lpstr>وظائف الإعلام الدولي</vt:lpstr>
      <vt:lpstr>الاتصال بالجماعات المؤثرة</vt:lpstr>
      <vt:lpstr>الاتصال بالجماهير</vt:lpstr>
      <vt:lpstr>سمات الاتصال الدولي</vt:lpstr>
      <vt:lpstr>سمات الاتصال الدولي</vt:lpstr>
      <vt:lpstr>سمات الاتصال الدولي</vt:lpstr>
      <vt:lpstr>سمات الاتصال الدولي</vt:lpstr>
      <vt:lpstr>PowerPoint Presentation</vt:lpstr>
      <vt:lpstr>صفات تكنولوجيا المعلومات والاتصال الراهنة</vt:lpstr>
      <vt:lpstr>PowerPoint Presentation</vt:lpstr>
      <vt:lpstr>PowerPoint Presentation</vt:lpstr>
      <vt:lpstr>PowerPoint Presentation</vt:lpstr>
      <vt:lpstr>ظاهرة العولمة</vt:lpstr>
      <vt:lpstr>محتوى الإعلام</vt:lpstr>
      <vt:lpstr>الإعلام سلعة دولية</vt:lpstr>
      <vt:lpstr>الإعلام تديره شركات عالمية</vt:lpstr>
      <vt:lpstr>الإنتاج العالمي</vt:lpstr>
      <vt:lpstr>ما هي العولمة</vt:lpstr>
      <vt:lpstr>الجانب الاقتصادي</vt:lpstr>
      <vt:lpstr>الجانب الثقافي</vt:lpstr>
      <vt:lpstr>الجانب السياسي</vt:lpstr>
      <vt:lpstr>تأثيرات العولمة</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الإعلام الدولي</dc:title>
  <dc:creator>Alshehri, Faisal Ali</dc:creator>
  <cp:lastModifiedBy>Alshehri, Faisal Ali</cp:lastModifiedBy>
  <cp:revision>20</cp:revision>
  <dcterms:created xsi:type="dcterms:W3CDTF">2016-10-02T21:06:53Z</dcterms:created>
  <dcterms:modified xsi:type="dcterms:W3CDTF">2016-10-03T09:03:33Z</dcterms:modified>
</cp:coreProperties>
</file>