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9"/>
  </p:notesMasterIdLst>
  <p:handoutMasterIdLst>
    <p:handoutMasterId r:id="rId30"/>
  </p:handoutMasterIdLst>
  <p:sldIdLst>
    <p:sldId id="265" r:id="rId3"/>
    <p:sldId id="273" r:id="rId4"/>
    <p:sldId id="275" r:id="rId5"/>
    <p:sldId id="274" r:id="rId6"/>
    <p:sldId id="276" r:id="rId7"/>
    <p:sldId id="277" r:id="rId8"/>
    <p:sldId id="278" r:id="rId9"/>
    <p:sldId id="284" r:id="rId10"/>
    <p:sldId id="282" r:id="rId11"/>
    <p:sldId id="283" r:id="rId12"/>
    <p:sldId id="286" r:id="rId13"/>
    <p:sldId id="287" r:id="rId14"/>
    <p:sldId id="288" r:id="rId15"/>
    <p:sldId id="289" r:id="rId16"/>
    <p:sldId id="290" r:id="rId17"/>
    <p:sldId id="271" r:id="rId18"/>
    <p:sldId id="279" r:id="rId19"/>
    <p:sldId id="280" r:id="rId20"/>
    <p:sldId id="270" r:id="rId21"/>
    <p:sldId id="281" r:id="rId22"/>
    <p:sldId id="285" r:id="rId23"/>
    <p:sldId id="292" r:id="rId24"/>
    <p:sldId id="293" r:id="rId25"/>
    <p:sldId id="294" r:id="rId26"/>
    <p:sldId id="295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9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362-B643-4F0E-9560-B70E6FEE63F5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8E2A-EEDF-4D14-A8D3-8A68C7D13DBD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C805-CF8A-45B2-92D5-0789DF0430AE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7E71-DB08-4948-A3D1-AF631E12F150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59D-F187-4B2F-A974-0BA395FFBA04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E50-A699-483F-9145-30F63CE94806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DB69-9C93-44C6-9C10-E76A1A5F5EE0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BAA6-245A-40CB-813B-C137F5608526}" type="datetime1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0762-5A60-4349-B8D5-BDCD55182780}" type="datetime1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81A-08AE-48FA-BF42-CBE968DC1A7A}" type="datetime1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7F10-D55B-4D01-A80D-B196B1EF2236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BC2A-5DA1-466A-91E8-7D30F231EDB9}" type="datetime1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6316-86CF-4DF5-9BAB-05ADD3EA2A0F}" type="datetime1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c.c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ml5doctor.com/" TargetMode="External"/><Relationship Id="rId2" Type="http://schemas.openxmlformats.org/officeDocument/2006/relationships/hyperlink" Target="http://www.w3.org/ht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accessibility" TargetMode="External"/><Relationship Id="rId2" Type="http://schemas.openxmlformats.org/officeDocument/2006/relationships/hyperlink" Target="http://www.nngroup.com/articles/top-10-mistakes-web-design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307132" cy="2387600"/>
          </a:xfrm>
        </p:spPr>
        <p:txBody>
          <a:bodyPr/>
          <a:lstStyle/>
          <a:p>
            <a:r>
              <a:rPr lang="en-US" altLang="zh-CN" dirty="0"/>
              <a:t>Introduction to the Internet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562" y="4459981"/>
            <a:ext cx="8328875" cy="18963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Set of rules for exchanging files such as text, images, audio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Web browsers send HTTP requests for web pages and their associated files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Web servers send HTTP responses back to the web browsers. 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2100" y="236337"/>
            <a:ext cx="9029700" cy="102579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Hypertext transfer Protocols (HTTP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US" altLang="en-US" sz="3600" dirty="0"/>
              <a:t>Request/Response Model</a:t>
            </a:r>
            <a:endParaRPr lang="en-GB" sz="3600" b="1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86450" y="2191264"/>
            <a:ext cx="1830387" cy="1846262"/>
            <a:chOff x="672" y="1248"/>
            <a:chExt cx="1153" cy="1163"/>
          </a:xfrm>
        </p:grpSpPr>
        <p:pic>
          <p:nvPicPr>
            <p:cNvPr id="6" name="Picture 4" descr="bd0929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248"/>
              <a:ext cx="1153" cy="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54" y="2180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Client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526637" y="2146814"/>
            <a:ext cx="1312863" cy="1890712"/>
            <a:chOff x="2544" y="2400"/>
            <a:chExt cx="827" cy="1191"/>
          </a:xfrm>
        </p:grpSpPr>
        <p:pic>
          <p:nvPicPr>
            <p:cNvPr id="9" name="Picture 7" descr="bs00283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400"/>
              <a:ext cx="827" cy="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688" y="3360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Server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693075" y="2070614"/>
            <a:ext cx="1524000" cy="595312"/>
            <a:chOff x="2016" y="1929"/>
            <a:chExt cx="960" cy="375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2016" y="2064"/>
              <a:ext cx="960" cy="24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064" y="1929"/>
              <a:ext cx="6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Request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3075" y="3199326"/>
            <a:ext cx="1604962" cy="671513"/>
            <a:chOff x="2016" y="2640"/>
            <a:chExt cx="1011" cy="423"/>
          </a:xfrm>
        </p:grpSpPr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016" y="2640"/>
              <a:ext cx="960" cy="24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304" y="2832"/>
              <a:ext cx="7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Response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422237" y="1065726"/>
            <a:ext cx="1676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5050"/>
                </a:solidFill>
              </a:rPr>
              <a:t>HTML Codes</a:t>
            </a:r>
          </a:p>
          <a:p>
            <a:pPr algn="ctr"/>
            <a:r>
              <a:rPr lang="en-US" altLang="en-US"/>
              <a:t>&lt;html&gt;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…</a:t>
            </a:r>
            <a:endParaRPr lang="en-US" altLang="en-US"/>
          </a:p>
          <a:p>
            <a:pPr algn="ctr"/>
            <a:r>
              <a:rPr lang="en-US" altLang="en-US"/>
              <a:t>&lt;/html&gt;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648456" y="3351726"/>
            <a:ext cx="1676400" cy="1600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5050"/>
                </a:solidFill>
              </a:rPr>
              <a:t>Program / </a:t>
            </a:r>
          </a:p>
          <a:p>
            <a:pPr algn="ctr"/>
            <a:r>
              <a:rPr lang="en-US" altLang="en-US">
                <a:solidFill>
                  <a:srgbClr val="FF5050"/>
                </a:solidFill>
              </a:rPr>
              <a:t>Scripts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7898237" y="1675326"/>
            <a:ext cx="144780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7898236" y="3199326"/>
            <a:ext cx="1669257" cy="895530"/>
          </a:xfrm>
          <a:prstGeom prst="line">
            <a:avLst/>
          </a:prstGeom>
          <a:noFill/>
          <a:ln w="76200">
            <a:solidFill>
              <a:srgbClr val="FF66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74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520" y="1847850"/>
            <a:ext cx="5701585" cy="265975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Sending E-mail</a:t>
            </a:r>
          </a:p>
          <a:p>
            <a:r>
              <a:rPr lang="en-GB" b="1" dirty="0">
                <a:solidFill>
                  <a:srgbClr val="FF0000"/>
                </a:solidFill>
              </a:rPr>
              <a:t>SMTP</a:t>
            </a:r>
            <a:r>
              <a:rPr lang="en-GB" dirty="0"/>
              <a:t> Simple Mail Transfer </a:t>
            </a:r>
            <a:r>
              <a:rPr lang="en-GB" dirty="0" smtClean="0"/>
              <a:t>Protocol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Receiving E-mail</a:t>
            </a:r>
            <a:endParaRPr lang="en-GB" dirty="0"/>
          </a:p>
          <a:p>
            <a:r>
              <a:rPr lang="en-GB" dirty="0"/>
              <a:t>POP (</a:t>
            </a:r>
            <a:r>
              <a:rPr lang="en-GB" b="1" dirty="0">
                <a:solidFill>
                  <a:srgbClr val="FF0000"/>
                </a:solidFill>
              </a:rPr>
              <a:t>POP3</a:t>
            </a:r>
            <a:r>
              <a:rPr lang="en-GB" dirty="0"/>
              <a:t>) Post Office Protocol</a:t>
            </a:r>
          </a:p>
          <a:p>
            <a:r>
              <a:rPr lang="en-GB" dirty="0"/>
              <a:t>IMAP Internet Mail Access Protocol </a:t>
            </a:r>
          </a:p>
          <a:p>
            <a:pPr marL="0" indent="0">
              <a:buNone/>
            </a:pPr>
            <a:endParaRPr lang="en-GB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6255" y="239321"/>
            <a:ext cx="9029700" cy="816748"/>
          </a:xfrm>
        </p:spPr>
        <p:txBody>
          <a:bodyPr/>
          <a:lstStyle/>
          <a:p>
            <a:r>
              <a:rPr lang="en-GB" b="1" dirty="0"/>
              <a:t>E-mail protocols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1" y="1690688"/>
            <a:ext cx="5708829" cy="426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A set of rules that controls how data is sent between computers on the Internet.</a:t>
            </a:r>
          </a:p>
          <a:p>
            <a:r>
              <a:rPr lang="en-US" dirty="0">
                <a:cs typeface="Times New Roman" charset="0"/>
              </a:rPr>
              <a:t>IP routes a packet to the correct destination address.</a:t>
            </a:r>
          </a:p>
          <a:p>
            <a:r>
              <a:rPr lang="en-US" dirty="0">
                <a:cs typeface="Times New Roman" charset="0"/>
              </a:rPr>
              <a:t>Once sent, the packet gets successively forwarded to the next closest router (a hardware device designed to move network traffic) until it reaches its destination.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7806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Internet Protocol (IP)</a:t>
            </a:r>
          </a:p>
        </p:txBody>
      </p:sp>
    </p:spTree>
    <p:extLst>
      <p:ext uri="{BB962C8B-B14F-4D97-AF65-F5344CB8AC3E}">
        <p14:creationId xmlns:p14="http://schemas.microsoft.com/office/powerpoint/2010/main" val="217488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349107"/>
            <a:ext cx="9791700" cy="4351338"/>
          </a:xfrm>
        </p:spPr>
        <p:txBody>
          <a:bodyPr/>
          <a:lstStyle/>
          <a:p>
            <a:r>
              <a:rPr lang="en-GB" dirty="0"/>
              <a:t>An Internet Protocol address is a numerical label assigned to each device, </a:t>
            </a:r>
            <a:r>
              <a:rPr lang="en-GB" dirty="0" smtClean="0"/>
              <a:t>IP address shows country</a:t>
            </a:r>
            <a:r>
              <a:rPr lang="en-GB" dirty="0"/>
              <a:t>, including down to the city and post code level.</a:t>
            </a:r>
          </a:p>
          <a:p>
            <a:r>
              <a:rPr lang="en-GB" dirty="0"/>
              <a:t>Each device connected to the Internet has a unique numeric IP address. </a:t>
            </a:r>
          </a:p>
          <a:p>
            <a:r>
              <a:rPr lang="en-GB" dirty="0"/>
              <a:t>These addresses consist of a set of four groups of numbers, 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69094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IP Address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001" y="4127807"/>
            <a:ext cx="5229935" cy="15726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286517" y="5061398"/>
            <a:ext cx="3412901" cy="798490"/>
          </a:xfrm>
          <a:prstGeom prst="ellipse">
            <a:avLst/>
          </a:prstGeom>
          <a:solidFill>
            <a:schemeClr val="accent4">
              <a:alpha val="47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21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790" y="1478812"/>
            <a:ext cx="5740221" cy="4690167"/>
          </a:xfrm>
        </p:spPr>
        <p:txBody>
          <a:bodyPr>
            <a:normAutofit lnSpcReduction="10000"/>
          </a:bodyPr>
          <a:lstStyle/>
          <a:p>
            <a:endParaRPr lang="en-US" dirty="0">
              <a:latin typeface="Gill Sans MT" charset="0"/>
              <a:cs typeface="Arial" charset="0"/>
            </a:endParaRPr>
          </a:p>
          <a:p>
            <a:r>
              <a:rPr lang="en-US" dirty="0"/>
              <a:t>TCP/IP has been adopted as the official communication protocol of the Internet.</a:t>
            </a:r>
          </a:p>
          <a:p>
            <a:r>
              <a:rPr lang="en-US" dirty="0"/>
              <a:t>TCP and IP have different functions that work together to ensure reliable communication over the Internet.</a:t>
            </a:r>
            <a:endParaRPr lang="en-GB" dirty="0"/>
          </a:p>
          <a:p>
            <a:r>
              <a:rPr lang="en-GB" dirty="0"/>
              <a:t>How data should be formatted, addressed, transmitted, routed and received at the destination. </a:t>
            </a:r>
          </a:p>
          <a:p>
            <a:pPr marL="0" indent="0">
              <a:buNone/>
            </a:pPr>
            <a:endParaRPr lang="en-US" dirty="0">
              <a:latin typeface="Gill Sans MT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3521" y="153250"/>
            <a:ext cx="9408554" cy="1325563"/>
          </a:xfrm>
        </p:spPr>
        <p:txBody>
          <a:bodyPr>
            <a:noAutofit/>
          </a:bodyPr>
          <a:lstStyle/>
          <a:p>
            <a:r>
              <a:rPr lang="en-GB" sz="3600" b="1" dirty="0"/>
              <a:t>TCP/IP </a:t>
            </a:r>
            <a:r>
              <a:rPr lang="en-US" sz="3600" b="1" dirty="0" smtClean="0"/>
              <a:t>Transmission </a:t>
            </a:r>
            <a:r>
              <a:rPr lang="en-US" sz="3600" b="1" dirty="0"/>
              <a:t>Control </a:t>
            </a:r>
            <a:r>
              <a:rPr lang="en-US" sz="3600" b="1" dirty="0" smtClean="0"/>
              <a:t>Protocol/ Internet </a:t>
            </a:r>
            <a:r>
              <a:rPr lang="en-US" sz="3600" b="1" dirty="0"/>
              <a:t>Protocol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11" y="1795060"/>
            <a:ext cx="5705341" cy="437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9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881" y="1569177"/>
            <a:ext cx="6087951" cy="435133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Web developers commonly use FTP to transfer web page files from their computers to web servers. 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i="1" dirty="0"/>
              <a:t>hosting </a:t>
            </a:r>
            <a:r>
              <a:rPr lang="en-GB" dirty="0"/>
              <a:t>company will provide you the FTP access details.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768216"/>
          </a:xfrm>
        </p:spPr>
        <p:txBody>
          <a:bodyPr/>
          <a:lstStyle/>
          <a:p>
            <a:r>
              <a:rPr lang="en-GB" b="1" dirty="0"/>
              <a:t>File Transfer Protocol (FTP)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71" y="1792904"/>
            <a:ext cx="5741039" cy="393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7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/>
          <p:cNvSpPr txBox="1">
            <a:spLocks/>
          </p:cNvSpPr>
          <p:nvPr/>
        </p:nvSpPr>
        <p:spPr>
          <a:xfrm>
            <a:off x="1793920" y="235487"/>
            <a:ext cx="9029700" cy="833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/>
              <a:t>Layout of a Web Page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77"/>
          <a:stretch>
            <a:fillRect/>
          </a:stretch>
        </p:blipFill>
        <p:spPr>
          <a:xfrm>
            <a:off x="3382364" y="1365161"/>
            <a:ext cx="7861917" cy="24341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internet p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00"/>
          <a:stretch>
            <a:fillRect/>
          </a:stretch>
        </p:blipFill>
        <p:spPr bwMode="auto">
          <a:xfrm>
            <a:off x="1793920" y="1253523"/>
            <a:ext cx="1397374" cy="186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6327" y="3863360"/>
            <a:ext cx="99725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/>
              <a:t>Title bar</a:t>
            </a:r>
            <a:r>
              <a:rPr lang="en-US" altLang="en-US" sz="2400" dirty="0"/>
              <a:t> – tells you the name of the web page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/>
              <a:t>Menu bar</a:t>
            </a:r>
            <a:r>
              <a:rPr lang="en-US" altLang="en-US" sz="2400" dirty="0"/>
              <a:t> – has commands for moving around the webpage, printing, </a:t>
            </a:r>
            <a:r>
              <a:rPr lang="en-US" altLang="en-US" sz="2400" dirty="0" err="1"/>
              <a:t>etc</a:t>
            </a:r>
            <a:endParaRPr lang="en-US" altLang="en-US" sz="2400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/>
              <a:t>Tool bar</a:t>
            </a:r>
            <a:r>
              <a:rPr lang="en-US" altLang="en-US" sz="2400" dirty="0"/>
              <a:t> – short cuts to commands.  Each picture represents a command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/>
              <a:t>Address bar</a:t>
            </a:r>
            <a:r>
              <a:rPr lang="en-US" altLang="en-US" sz="2400" dirty="0"/>
              <a:t> – webpage address.  If you want to go directly to a web page, you will need to know the address.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592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“</a:t>
            </a:r>
            <a:r>
              <a:rPr lang="en-GB" b="1" dirty="0"/>
              <a:t>Domain Name</a:t>
            </a:r>
            <a:r>
              <a:rPr lang="en-GB" dirty="0"/>
              <a:t>”?</a:t>
            </a:r>
          </a:p>
          <a:p>
            <a:r>
              <a:rPr lang="en-GB" dirty="0"/>
              <a:t> It is a unique name for your website. To get a domain name you have to register the name from domain name registration companies like eHost.com.</a:t>
            </a:r>
          </a:p>
          <a:p>
            <a:r>
              <a:rPr lang="pl-PL" dirty="0"/>
              <a:t>Example: </a:t>
            </a:r>
            <a:r>
              <a:rPr lang="pl-PL" dirty="0">
                <a:hlinkClick r:id="rId2"/>
              </a:rPr>
              <a:t>www.google.com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012914"/>
          </a:xfrm>
        </p:spPr>
        <p:txBody>
          <a:bodyPr/>
          <a:lstStyle/>
          <a:p>
            <a:r>
              <a:rPr lang="en-GB" b="1" dirty="0"/>
              <a:t>Domain Name</a:t>
            </a:r>
          </a:p>
        </p:txBody>
      </p:sp>
    </p:spTree>
    <p:extLst>
      <p:ext uri="{BB962C8B-B14F-4D97-AF65-F5344CB8AC3E}">
        <p14:creationId xmlns:p14="http://schemas.microsoft.com/office/powerpoint/2010/main" val="54491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555168"/>
            <a:ext cx="9791700" cy="4351338"/>
          </a:xfrm>
        </p:spPr>
        <p:txBody>
          <a:bodyPr/>
          <a:lstStyle/>
          <a:p>
            <a:r>
              <a:rPr lang="en-GB" dirty="0"/>
              <a:t>A type of URI (uniform resource identifier) which represents the network location of a resource such as a web page, a graphic file, or an MP3 file. </a:t>
            </a:r>
          </a:p>
          <a:p>
            <a:r>
              <a:rPr lang="en-GB" dirty="0"/>
              <a:t>It is a pointer to specific information on the internet. You can think of it as street address for information on the internet.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171942"/>
            <a:ext cx="9029700" cy="961399"/>
          </a:xfrm>
        </p:spPr>
        <p:txBody>
          <a:bodyPr/>
          <a:lstStyle/>
          <a:p>
            <a:r>
              <a:rPr lang="en-GB" b="1" dirty="0"/>
              <a:t>Uniform Resource Locator (URL)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4079975"/>
            <a:ext cx="8231150" cy="18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287888"/>
            <a:ext cx="9791700" cy="493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A web address is typically composed of </a:t>
            </a:r>
            <a:r>
              <a:rPr lang="en-US" altLang="en-US" b="1" dirty="0"/>
              <a:t>four parts</a:t>
            </a:r>
            <a:r>
              <a:rPr lang="en-US" altLang="en-US" dirty="0"/>
              <a:t>: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For example, the address</a:t>
            </a:r>
            <a:r>
              <a:rPr lang="en-US" altLang="en-US" b="1" dirty="0"/>
              <a:t> http://www.google.ca </a:t>
            </a:r>
            <a:r>
              <a:rPr lang="en-US" altLang="en-US" dirty="0"/>
              <a:t>is made up of the following areas:</a:t>
            </a:r>
            <a:endParaRPr lang="en-US" altLang="en-US" b="1" dirty="0"/>
          </a:p>
          <a:p>
            <a:pPr lvl="1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http://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This Web server uses Hypertext Transfer Protocol (HTTP). This is the most common protocol on the Internet. </a:t>
            </a:r>
            <a:endParaRPr lang="en-US" altLang="en-US" sz="2800" b="1" dirty="0"/>
          </a:p>
          <a:p>
            <a:pPr lvl="1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www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This site is on the World Wide Web. </a:t>
            </a:r>
            <a:endParaRPr lang="en-US" altLang="en-US" sz="2800" b="1" dirty="0"/>
          </a:p>
          <a:p>
            <a:pPr lvl="1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google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The Web server and site </a:t>
            </a:r>
            <a:r>
              <a:rPr lang="en-US" altLang="en-US" sz="2800" dirty="0" smtClean="0"/>
              <a:t>name. </a:t>
            </a:r>
            <a:endParaRPr lang="en-US" altLang="en-US" sz="2800" b="1" dirty="0"/>
          </a:p>
          <a:p>
            <a:pPr lvl="1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ca</a:t>
            </a: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/>
              <a:t>This tells us it is a site in Canada. </a:t>
            </a:r>
            <a:endParaRPr lang="en-US" altLang="en-US" sz="2800" dirty="0"/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1943100" y="153362"/>
            <a:ext cx="9029700" cy="1134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solidFill>
                  <a:srgbClr val="00B0F0"/>
                </a:solidFill>
              </a:rPr>
              <a:t>Parts of a Web </a:t>
            </a:r>
            <a:r>
              <a:rPr lang="en-US" altLang="en-US" b="1" dirty="0" smtClean="0">
                <a:solidFill>
                  <a:srgbClr val="00B0F0"/>
                </a:solidFill>
              </a:rPr>
              <a:t>Address (URL)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190" y="1223494"/>
            <a:ext cx="9791700" cy="3258354"/>
          </a:xfrm>
        </p:spPr>
        <p:txBody>
          <a:bodyPr/>
          <a:lstStyle/>
          <a:p>
            <a:r>
              <a:rPr lang="en-US" altLang="en-US" b="1" dirty="0"/>
              <a:t>The Internet</a:t>
            </a:r>
            <a:r>
              <a:rPr lang="en-US" altLang="en-US" dirty="0"/>
              <a:t> is a network of computers spanning the globe. It is also called the </a:t>
            </a:r>
            <a:r>
              <a:rPr lang="en-US" altLang="en-US" b="1" dirty="0"/>
              <a:t>World</a:t>
            </a:r>
            <a:r>
              <a:rPr lang="en-US" altLang="en-US" dirty="0"/>
              <a:t> </a:t>
            </a:r>
            <a:r>
              <a:rPr lang="en-US" altLang="en-US" b="1" dirty="0"/>
              <a:t>Wide</a:t>
            </a:r>
            <a:r>
              <a:rPr lang="en-US" altLang="en-US" dirty="0"/>
              <a:t> </a:t>
            </a:r>
            <a:r>
              <a:rPr lang="en-US" altLang="en-US" b="1" dirty="0"/>
              <a:t>Web</a:t>
            </a:r>
            <a:r>
              <a:rPr lang="en-US" altLang="en-US" b="1" dirty="0" smtClean="0"/>
              <a:t>.</a:t>
            </a:r>
          </a:p>
          <a:p>
            <a:r>
              <a:rPr lang="en-US" altLang="en-US" dirty="0" smtClean="0"/>
              <a:t>The </a:t>
            </a:r>
            <a:r>
              <a:rPr lang="en-US" altLang="en-US" b="1" dirty="0"/>
              <a:t>World</a:t>
            </a:r>
            <a:r>
              <a:rPr lang="en-US" altLang="en-US" dirty="0"/>
              <a:t> </a:t>
            </a:r>
            <a:r>
              <a:rPr lang="en-US" altLang="en-US" b="1" dirty="0"/>
              <a:t>Wide</a:t>
            </a:r>
            <a:r>
              <a:rPr lang="en-US" altLang="en-US" dirty="0"/>
              <a:t> </a:t>
            </a:r>
            <a:r>
              <a:rPr lang="en-US" altLang="en-US" b="1" dirty="0" smtClean="0"/>
              <a:t>Web </a:t>
            </a:r>
            <a:r>
              <a:rPr lang="en-US" altLang="en-US" dirty="0"/>
              <a:t>is a collection of information stored on the networked computers over the world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To access the Internet, an existing network need to pay a small registration fee and agree to certain standards based on the TCP/IP (Transmission Control Protocol/Internet Protocol)</a:t>
            </a:r>
          </a:p>
          <a:p>
            <a:endParaRPr lang="en-US" altLang="en-US" b="1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7806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is the Internet ?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486" y="4278752"/>
            <a:ext cx="3119027" cy="207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2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400622"/>
            <a:ext cx="97917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top-level domain (TLD) identifies the right-most label of the domain name.</a:t>
            </a:r>
          </a:p>
          <a:p>
            <a:r>
              <a:rPr lang="en-US" altLang="en-US" dirty="0" smtClean="0"/>
              <a:t>Endings </a:t>
            </a:r>
            <a:r>
              <a:rPr lang="en-US" altLang="en-US" dirty="0"/>
              <a:t>of web </a:t>
            </a:r>
            <a:r>
              <a:rPr lang="en-US" altLang="en-US" dirty="0" smtClean="0"/>
              <a:t>page address (TLD) </a:t>
            </a:r>
            <a:r>
              <a:rPr lang="en-US" altLang="en-US" dirty="0"/>
              <a:t>tells us a bit about the page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Types of TLDs: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Common endings such as: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com</a:t>
            </a:r>
            <a:r>
              <a:rPr lang="en-US" altLang="en-US" dirty="0"/>
              <a:t> (commercial) </a:t>
            </a:r>
          </a:p>
          <a:p>
            <a:pPr>
              <a:lnSpc>
                <a:spcPct val="80000"/>
              </a:lnSpc>
            </a:pPr>
            <a:r>
              <a:rPr lang="en-US" altLang="en-US" b="1" dirty="0" err="1"/>
              <a:t>edu</a:t>
            </a:r>
            <a:r>
              <a:rPr lang="en-US" altLang="en-US" dirty="0"/>
              <a:t> (educational institution) </a:t>
            </a:r>
          </a:p>
          <a:p>
            <a:pPr>
              <a:lnSpc>
                <a:spcPct val="80000"/>
              </a:lnSpc>
            </a:pPr>
            <a:r>
              <a:rPr lang="en-US" altLang="en-US" b="1" dirty="0" err="1"/>
              <a:t>gov</a:t>
            </a:r>
            <a:r>
              <a:rPr lang="en-US" altLang="en-US" dirty="0"/>
              <a:t> (government)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net</a:t>
            </a:r>
            <a:r>
              <a:rPr lang="en-US" altLang="en-US" dirty="0"/>
              <a:t> (network)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org</a:t>
            </a:r>
            <a:r>
              <a:rPr lang="en-US" altLang="en-US" dirty="0"/>
              <a:t> (organization)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7167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Top-Level Domain Name (TLD)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8950" y="2729594"/>
            <a:ext cx="3889151" cy="302236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2800" dirty="0" smtClean="0"/>
              <a:t>2. Country </a:t>
            </a:r>
            <a:r>
              <a:rPr lang="en-GB" sz="2800" dirty="0"/>
              <a:t>code such as: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 smtClean="0"/>
              <a:t>ca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(Canada)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 err="1"/>
              <a:t>uk</a:t>
            </a:r>
            <a:r>
              <a:rPr lang="en-US" altLang="en-US" sz="2800" dirty="0"/>
              <a:t> (United Kingdom)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 err="1" smtClean="0"/>
              <a:t>sa</a:t>
            </a:r>
            <a:r>
              <a:rPr lang="en-US" altLang="en-US" sz="2800" dirty="0" smtClean="0"/>
              <a:t> (Saudi Arabia) </a:t>
            </a:r>
            <a:endParaRPr lang="en-US" altLang="en-US" sz="2800" dirty="0"/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/>
              <a:t>us</a:t>
            </a:r>
            <a:r>
              <a:rPr lang="en-US" altLang="en-US" sz="2800" dirty="0"/>
              <a:t> (United States of America)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/>
              <a:t>au </a:t>
            </a:r>
            <a:r>
              <a:rPr lang="en-US" altLang="en-US" sz="2800" dirty="0"/>
              <a:t>(Australia)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43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593805"/>
            <a:ext cx="10466768" cy="4549418"/>
          </a:xfrm>
        </p:spPr>
        <p:txBody>
          <a:bodyPr>
            <a:noAutofit/>
          </a:bodyPr>
          <a:lstStyle/>
          <a:p>
            <a:pPr marL="609600" indent="-609600">
              <a:lnSpc>
                <a:spcPct val="200000"/>
              </a:lnSpc>
              <a:buFontTx/>
              <a:buNone/>
            </a:pPr>
            <a:r>
              <a:rPr lang="en-US" altLang="en-US" b="1" dirty="0"/>
              <a:t>Two basic ways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en-US" altLang="en-US" dirty="0"/>
              <a:t>if you know the address of the web page (example:  </a:t>
            </a:r>
            <a:r>
              <a:rPr lang="en-US" altLang="en-US" dirty="0">
                <a:hlinkClick r:id="rId2"/>
              </a:rPr>
              <a:t>www.cbc.ca</a:t>
            </a:r>
            <a:r>
              <a:rPr lang="en-US" altLang="en-US" dirty="0" smtClean="0"/>
              <a:t>)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en-US" altLang="en-US" dirty="0"/>
              <a:t>Using a search engine like </a:t>
            </a:r>
            <a:r>
              <a:rPr lang="en-US" altLang="en-US" b="1" dirty="0"/>
              <a:t>Google </a:t>
            </a:r>
            <a:r>
              <a:rPr lang="en-US" altLang="en-US" dirty="0"/>
              <a:t>to find the address.  This is called a </a:t>
            </a:r>
            <a:r>
              <a:rPr lang="en-US" altLang="en-US" b="1" dirty="0"/>
              <a:t>keyword search</a:t>
            </a:r>
          </a:p>
          <a:p>
            <a:pPr marL="0" indent="0">
              <a:buNone/>
            </a:pPr>
            <a:endParaRPr lang="en-US" altLang="en-US" dirty="0"/>
          </a:p>
          <a:p>
            <a:pPr marL="609600" indent="-609600">
              <a:buFontTx/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884126"/>
          </a:xfrm>
        </p:spPr>
        <p:txBody>
          <a:bodyPr/>
          <a:lstStyle/>
          <a:p>
            <a:r>
              <a:rPr lang="en-US" altLang="en-US" b="1" dirty="0"/>
              <a:t>How to Search the Internet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39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is a computer language that use </a:t>
            </a:r>
            <a:r>
              <a:rPr lang="en-GB" b="1" dirty="0">
                <a:solidFill>
                  <a:srgbClr val="FF0000"/>
                </a:solidFill>
              </a:rPr>
              <a:t>tags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to define elements within a document. It is human-readable, meaning </a:t>
            </a:r>
            <a:r>
              <a:rPr lang="en-GB" dirty="0" err="1"/>
              <a:t>markup</a:t>
            </a:r>
            <a:r>
              <a:rPr lang="en-GB" dirty="0"/>
              <a:t> files contain standard words, rather than typical programming syntax. </a:t>
            </a:r>
            <a:endParaRPr lang="en-GB" dirty="0" smtClean="0"/>
          </a:p>
          <a:p>
            <a:r>
              <a:rPr lang="en-GB" dirty="0" smtClean="0"/>
              <a:t>Also it is:</a:t>
            </a:r>
            <a:endParaRPr lang="en-GB" dirty="0"/>
          </a:p>
          <a:p>
            <a:pPr lvl="1"/>
            <a:r>
              <a:rPr lang="en-US" dirty="0"/>
              <a:t>A language designed to format text.</a:t>
            </a:r>
          </a:p>
          <a:p>
            <a:pPr lvl="1"/>
            <a:r>
              <a:rPr lang="en-US" dirty="0"/>
              <a:t>A markup language is just interpreted by the browser and not compiled.</a:t>
            </a:r>
          </a:p>
          <a:p>
            <a:pPr lvl="1"/>
            <a:r>
              <a:rPr lang="en-US" dirty="0"/>
              <a:t>E.g. HTML.XML,XHTML and MML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52306"/>
          </a:xfrm>
        </p:spPr>
        <p:txBody>
          <a:bodyPr>
            <a:normAutofit fontScale="90000"/>
          </a:bodyPr>
          <a:lstStyle/>
          <a:p>
            <a:r>
              <a:rPr lang="en-GB" b="1" dirty="0" err="1"/>
              <a:t>Markup</a:t>
            </a:r>
            <a:r>
              <a:rPr lang="en-GB" b="1" dirty="0"/>
              <a:t> Languages</a:t>
            </a:r>
          </a:p>
        </p:txBody>
      </p:sp>
    </p:spTree>
    <p:extLst>
      <p:ext uri="{BB962C8B-B14F-4D97-AF65-F5344CB8AC3E}">
        <p14:creationId xmlns:p14="http://schemas.microsoft.com/office/powerpoint/2010/main" val="410310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297590"/>
            <a:ext cx="9791700" cy="471684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Verdana" charset="0"/>
              </a:rPr>
              <a:t>HTML</a:t>
            </a:r>
            <a:r>
              <a:rPr lang="en-US" sz="2400" dirty="0">
                <a:latin typeface="Verdana" charset="0"/>
              </a:rPr>
              <a:t> – Hypertext Markup Language</a:t>
            </a:r>
          </a:p>
          <a:p>
            <a:pPr lvl="1"/>
            <a:r>
              <a:rPr lang="en-US" dirty="0">
                <a:latin typeface="Verdana" charset="0"/>
                <a:cs typeface="Arial" charset="0"/>
              </a:rPr>
              <a:t>The set of markup symbols or codes placed in a file intended for display on a web browser. </a:t>
            </a:r>
            <a:endParaRPr lang="en-US" dirty="0" smtClean="0">
              <a:latin typeface="Verdana" charset="0"/>
              <a:cs typeface="Arial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Verdana" charset="0"/>
              </a:rPr>
              <a:t>XML</a:t>
            </a:r>
            <a:r>
              <a:rPr lang="en-US" sz="2400" dirty="0">
                <a:latin typeface="Verdana" charset="0"/>
              </a:rPr>
              <a:t> – </a:t>
            </a:r>
            <a:r>
              <a:rPr lang="en-US" sz="2400" dirty="0" err="1">
                <a:latin typeface="Verdana" charset="0"/>
              </a:rPr>
              <a:t>eXtensible</a:t>
            </a:r>
            <a:r>
              <a:rPr lang="en-US" sz="2400" dirty="0">
                <a:latin typeface="Verdana" charset="0"/>
              </a:rPr>
              <a:t> Markup </a:t>
            </a:r>
            <a:r>
              <a:rPr lang="en-US" sz="2400" dirty="0" err="1">
                <a:latin typeface="Verdana" charset="0"/>
              </a:rPr>
              <a:t>Langauge</a:t>
            </a:r>
            <a:endParaRPr lang="en-US" sz="2400" dirty="0">
              <a:latin typeface="Verdana" charset="0"/>
            </a:endParaRPr>
          </a:p>
          <a:p>
            <a:pPr lvl="1"/>
            <a:r>
              <a:rPr lang="en-US" dirty="0">
                <a:latin typeface="Verdana" charset="0"/>
                <a:cs typeface="Arial" charset="0"/>
              </a:rPr>
              <a:t>A text-based language designed to describe, deliver, and exchange structured information. </a:t>
            </a:r>
          </a:p>
          <a:p>
            <a:pPr lvl="1"/>
            <a:r>
              <a:rPr lang="en-US" dirty="0">
                <a:latin typeface="Verdana" charset="0"/>
                <a:cs typeface="Arial" charset="0"/>
              </a:rPr>
              <a:t>It is not intended to replace HTML -- it is intended to extend the power of HTML by separating data from presentation. </a:t>
            </a:r>
          </a:p>
          <a:p>
            <a:r>
              <a:rPr lang="en-US" sz="2400" b="1" dirty="0">
                <a:solidFill>
                  <a:srgbClr val="FF0000"/>
                </a:solidFill>
                <a:latin typeface="Verdana" charset="0"/>
                <a:cs typeface="Arial" charset="0"/>
              </a:rPr>
              <a:t>XHTML</a:t>
            </a:r>
            <a:r>
              <a:rPr lang="en-US" sz="2400" dirty="0">
                <a:latin typeface="Verdana" charset="0"/>
                <a:cs typeface="Arial" charset="0"/>
              </a:rPr>
              <a:t> – </a:t>
            </a:r>
            <a:r>
              <a:rPr lang="en-US" sz="2400" dirty="0" err="1">
                <a:latin typeface="Verdana" charset="0"/>
                <a:cs typeface="Arial" charset="0"/>
              </a:rPr>
              <a:t>eXtensible</a:t>
            </a:r>
            <a:r>
              <a:rPr lang="en-US" sz="2400" dirty="0">
                <a:latin typeface="Verdana" charset="0"/>
                <a:cs typeface="Arial" charset="0"/>
              </a:rPr>
              <a:t> Hypertext Markup Language</a:t>
            </a:r>
          </a:p>
          <a:p>
            <a:pPr lvl="1"/>
            <a:r>
              <a:rPr lang="en-US" dirty="0" smtClean="0">
                <a:latin typeface="Verdana" charset="0"/>
                <a:cs typeface="Times New Roman" charset="0"/>
              </a:rPr>
              <a:t>It </a:t>
            </a:r>
            <a:r>
              <a:rPr lang="en-US" dirty="0">
                <a:latin typeface="Verdana" charset="0"/>
                <a:cs typeface="Times New Roman" charset="0"/>
              </a:rPr>
              <a:t>combines the formatting strengths of HTML 4.0 and the data structure and extensibility strengths of XML.</a:t>
            </a:r>
            <a:r>
              <a:rPr lang="en-US" dirty="0">
                <a:latin typeface="Verdana" charset="0"/>
                <a:cs typeface="Arial" charset="0"/>
              </a:rPr>
              <a:t> </a:t>
            </a:r>
          </a:p>
          <a:p>
            <a:pPr lvl="1"/>
            <a:endParaRPr lang="en-US" dirty="0">
              <a:latin typeface="Verdana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52306"/>
          </a:xfrm>
        </p:spPr>
        <p:txBody>
          <a:bodyPr>
            <a:normAutofit fontScale="90000"/>
          </a:bodyPr>
          <a:lstStyle/>
          <a:p>
            <a:r>
              <a:rPr lang="en-GB" b="1" dirty="0" err="1"/>
              <a:t>Markup</a:t>
            </a:r>
            <a:r>
              <a:rPr lang="en-GB" b="1" dirty="0"/>
              <a:t> Languages</a:t>
            </a:r>
          </a:p>
        </p:txBody>
      </p:sp>
    </p:spTree>
    <p:extLst>
      <p:ext uri="{BB962C8B-B14F-4D97-AF65-F5344CB8AC3E}">
        <p14:creationId xmlns:p14="http://schemas.microsoft.com/office/powerpoint/2010/main" val="236636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HTML5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US" dirty="0">
                <a:cs typeface="Arial" charset="0"/>
              </a:rPr>
              <a:t>The next version of HTML 4 and XHTML 1</a:t>
            </a:r>
            <a:br>
              <a:rPr lang="en-US" dirty="0">
                <a:cs typeface="Arial" charset="0"/>
              </a:rPr>
            </a:br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Times New Roman" charset="0"/>
                <a:hlinkClick r:id="rId2"/>
              </a:rPr>
              <a:t>http://www.w3.org/html/</a:t>
            </a:r>
            <a:endParaRPr lang="en-US" dirty="0">
              <a:cs typeface="Times New Roman" charset="0"/>
            </a:endParaRPr>
          </a:p>
          <a:p>
            <a:pPr lvl="1"/>
            <a:r>
              <a:rPr lang="en-US" dirty="0">
                <a:latin typeface="Gill Sans MT" charset="0"/>
                <a:cs typeface="Times New Roman" charset="0"/>
                <a:hlinkClick r:id="rId3"/>
              </a:rPr>
              <a:t>http://www.html5doctor.com</a:t>
            </a:r>
            <a:endParaRPr lang="en-US" dirty="0">
              <a:latin typeface="Gill Sans MT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cs typeface="Times New Roman" charset="0"/>
            </a:endParaRPr>
          </a:p>
          <a:p>
            <a:pPr lvl="1">
              <a:buNone/>
            </a:pPr>
            <a:r>
              <a:rPr lang="en-US" dirty="0">
                <a:cs typeface="Times New Roman" charset="0"/>
              </a:rPr>
              <a:t/>
            </a:r>
            <a:br>
              <a:rPr lang="en-US" dirty="0">
                <a:cs typeface="Times New Roman" charset="0"/>
              </a:rPr>
            </a:br>
            <a:endParaRPr lang="en-US" dirty="0">
              <a:cs typeface="Times New Roman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716700"/>
          </a:xfrm>
        </p:spPr>
        <p:txBody>
          <a:bodyPr>
            <a:normAutofit fontScale="90000"/>
          </a:bodyPr>
          <a:lstStyle/>
          <a:p>
            <a:r>
              <a:rPr lang="en-GB" b="1" dirty="0" err="1"/>
              <a:t>Markup</a:t>
            </a:r>
            <a:r>
              <a:rPr lang="en-GB" b="1" dirty="0"/>
              <a:t> Languages</a:t>
            </a:r>
          </a:p>
        </p:txBody>
      </p:sp>
      <p:pic>
        <p:nvPicPr>
          <p:cNvPr id="5" name="Picture 4" descr="Screen Shot 2015-08-21 at 13.43.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50" y="3830081"/>
            <a:ext cx="1422725" cy="199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7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 Ten Mistakes in Web Design: </a:t>
            </a:r>
            <a:r>
              <a:rPr lang="en-GB" dirty="0">
                <a:hlinkClick r:id="rId2"/>
              </a:rPr>
              <a:t>http://www.nngroup.com/articles/top-10-mistakes-web-design/</a:t>
            </a:r>
            <a:r>
              <a:rPr lang="en-GB" dirty="0"/>
              <a:t> (See other series)</a:t>
            </a:r>
          </a:p>
          <a:p>
            <a:r>
              <a:rPr lang="en-GB" dirty="0"/>
              <a:t>Web Accessibility: </a:t>
            </a:r>
            <a:r>
              <a:rPr lang="en-GB" dirty="0">
                <a:hlinkClick r:id="rId3"/>
              </a:rPr>
              <a:t>https://en.wikipedia.org/wiki/Web_accessibility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Extra Reading?</a:t>
            </a:r>
          </a:p>
        </p:txBody>
      </p:sp>
    </p:spTree>
    <p:extLst>
      <p:ext uri="{BB962C8B-B14F-4D97-AF65-F5344CB8AC3E}">
        <p14:creationId xmlns:p14="http://schemas.microsoft.com/office/powerpoint/2010/main" val="134126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8038" y="1756044"/>
            <a:ext cx="9029700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 smtClean="0"/>
              <a:t>Questions !!</a:t>
            </a:r>
            <a:br>
              <a:rPr lang="en-GB" sz="6000" b="1" dirty="0" smtClean="0"/>
            </a:br>
            <a:r>
              <a:rPr lang="en-GB" sz="6000" b="1" dirty="0" smtClean="0">
                <a:sym typeface="Wingdings" panose="05000000000000000000" pitchFamily="2" charset="2"/>
              </a:rPr>
              <a:t>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30527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Send e-mail messages.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Send (upload) or receive (down load) files between computers.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Participate in discussion groups, such as mailing lists and newsgroups.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Surfing the web.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The uses of the Internet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9638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FF5050"/>
                </a:solidFill>
              </a:rPr>
              <a:t>They are not the same things.</a:t>
            </a:r>
          </a:p>
          <a:p>
            <a:r>
              <a:rPr lang="en-US" altLang="en-US" dirty="0"/>
              <a:t>The Internet is a collection of computers or networking devices connected together.</a:t>
            </a:r>
          </a:p>
          <a:p>
            <a:pPr lvl="1"/>
            <a:r>
              <a:rPr lang="en-US" altLang="en-US" sz="2800" dirty="0"/>
              <a:t>They have communication between each other.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Web is a collection of documents that are interconnected by hyper-links.</a:t>
            </a:r>
          </a:p>
          <a:p>
            <a:pPr lvl="1"/>
            <a:r>
              <a:rPr lang="en-US" altLang="en-US" sz="2800" dirty="0"/>
              <a:t>These documents are accessed by web browsers and provided by web servers.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Web or Internet?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754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en-US" dirty="0"/>
              <a:t>A  commercial organization with permanent connection to the Internet that sells temporary connections to subscribers.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Examples:</a:t>
            </a:r>
          </a:p>
          <a:p>
            <a:pPr>
              <a:lnSpc>
                <a:spcPct val="200000"/>
              </a:lnSpc>
            </a:pPr>
            <a:r>
              <a:rPr lang="en-US" altLang="en-US" dirty="0" smtClean="0"/>
              <a:t>STC, ZAIN.</a:t>
            </a:r>
            <a:endParaRPr lang="en-US" altLang="en-US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Internet Service Provider (ISP)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0458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674" y="1107582"/>
            <a:ext cx="9791700" cy="5112913"/>
          </a:xfrm>
        </p:spPr>
        <p:txBody>
          <a:bodyPr>
            <a:noAutofit/>
          </a:bodyPr>
          <a:lstStyle/>
          <a:p>
            <a:r>
              <a:rPr lang="en-US" altLang="en-US" b="1" dirty="0">
                <a:solidFill>
                  <a:srgbClr val="FF5050"/>
                </a:solidFill>
              </a:rPr>
              <a:t>Client</a:t>
            </a:r>
          </a:p>
          <a:p>
            <a:pPr lvl="1"/>
            <a:r>
              <a:rPr lang="en-US" altLang="en-US" sz="2800" dirty="0"/>
              <a:t>Any computer on the network that requests services from another computer on the network.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Server</a:t>
            </a:r>
          </a:p>
          <a:p>
            <a:pPr lvl="1"/>
            <a:r>
              <a:rPr lang="en-US" altLang="en-US" sz="2800" dirty="0"/>
              <a:t>Any computer that receives requests from client computers, processes and sends the output.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Web Page</a:t>
            </a:r>
          </a:p>
          <a:p>
            <a:pPr lvl="1"/>
            <a:r>
              <a:rPr lang="en-US" altLang="en-US" sz="2800" dirty="0"/>
              <a:t>Any page that is hosted on the Internet.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Home Page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Each Web site contains a </a:t>
            </a:r>
            <a:r>
              <a:rPr lang="en-US" altLang="en-US" sz="2800" b="1" dirty="0"/>
              <a:t>home page</a:t>
            </a:r>
            <a:r>
              <a:rPr lang="en-US" altLang="en-US" sz="2800" dirty="0"/>
              <a:t> (this is the original starting page) and may also contain additional pages. 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49858" y="152332"/>
            <a:ext cx="9029700" cy="955251"/>
          </a:xfrm>
        </p:spPr>
        <p:txBody>
          <a:bodyPr/>
          <a:lstStyle/>
          <a:p>
            <a:r>
              <a:rPr lang="en-US" altLang="en-US" b="1" dirty="0"/>
              <a:t>Internet Terminology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675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4" y="1323348"/>
            <a:ext cx="11487954" cy="4755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Web </a:t>
            </a:r>
            <a:r>
              <a:rPr lang="en-US" altLang="en-US" b="1" dirty="0">
                <a:solidFill>
                  <a:srgbClr val="FF0000"/>
                </a:solidFill>
              </a:rPr>
              <a:t>Development</a:t>
            </a:r>
          </a:p>
          <a:p>
            <a:pPr lvl="1"/>
            <a:r>
              <a:rPr lang="en-US" altLang="en-US" sz="2800" dirty="0"/>
              <a:t>The process of creating, modifying web pages.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Internet Browser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sz="2800" dirty="0"/>
              <a:t>An </a:t>
            </a:r>
            <a:r>
              <a:rPr lang="en-US" altLang="en-US" sz="2800" b="1" dirty="0"/>
              <a:t>Internet Browser</a:t>
            </a:r>
            <a:r>
              <a:rPr lang="en-US" altLang="en-US" sz="2800" dirty="0"/>
              <a:t> is a software program that enables you to view Web pages on your computer. Browsers connect computers to the Internet, and allow people to “surf the Web</a:t>
            </a:r>
            <a:r>
              <a:rPr lang="en-US" altLang="en-US" sz="2800" dirty="0" smtClean="0"/>
              <a:t>.” Ex: </a:t>
            </a:r>
            <a:r>
              <a:rPr lang="en-US" altLang="en-US" sz="2800" b="1" dirty="0"/>
              <a:t>Internet</a:t>
            </a:r>
            <a:r>
              <a:rPr lang="en-US" altLang="en-US" sz="2800" dirty="0"/>
              <a:t> </a:t>
            </a:r>
            <a:r>
              <a:rPr lang="en-US" altLang="en-US" sz="2800" b="1" dirty="0"/>
              <a:t>Explorer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Web </a:t>
            </a:r>
            <a:r>
              <a:rPr lang="en-US" altLang="en-US" b="1" dirty="0" smtClean="0">
                <a:solidFill>
                  <a:srgbClr val="FF0000"/>
                </a:solidFill>
              </a:rPr>
              <a:t>Server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/>
            <a:r>
              <a:rPr lang="en-US" altLang="en-US" sz="2800" dirty="0"/>
              <a:t>It is a program that waits for requests from the web </a:t>
            </a:r>
            <a:r>
              <a:rPr lang="en-US" altLang="en-US" sz="2800" dirty="0" smtClean="0"/>
              <a:t>browser. Ex</a:t>
            </a:r>
            <a:r>
              <a:rPr lang="en-US" altLang="en-US" sz="2800" dirty="0"/>
              <a:t>: </a:t>
            </a:r>
            <a:r>
              <a:rPr lang="en-US" altLang="en-US" sz="2800" b="1" dirty="0"/>
              <a:t>Apache.</a:t>
            </a:r>
          </a:p>
          <a:p>
            <a:pPr marL="0" indent="0">
              <a:buNone/>
            </a:pPr>
            <a:endParaRPr lang="en-US" altLang="en-US" sz="2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1221" y="184822"/>
            <a:ext cx="9029700" cy="678064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Internet Terminology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064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190" y="1413500"/>
            <a:ext cx="9791700" cy="4806995"/>
          </a:xfrm>
        </p:spPr>
        <p:txBody>
          <a:bodyPr>
            <a:noAutofit/>
          </a:bodyPr>
          <a:lstStyle/>
          <a:p>
            <a:r>
              <a:rPr lang="en-US" altLang="zh-TW" dirty="0"/>
              <a:t>The web information is stored in the Web pages.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FF5050"/>
                </a:solidFill>
              </a:rPr>
              <a:t>In HTML format.</a:t>
            </a:r>
          </a:p>
          <a:p>
            <a:r>
              <a:rPr lang="en-US" altLang="zh-TW" dirty="0"/>
              <a:t>The web pages are stored in the computers called Web servers.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FF9900"/>
                </a:solidFill>
              </a:rPr>
              <a:t>In the Web server file system.</a:t>
            </a:r>
          </a:p>
          <a:p>
            <a:r>
              <a:rPr lang="en-US" altLang="zh-TW" dirty="0"/>
              <a:t>The computer reading the pages is called web clients with specific web browser.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0070C0"/>
                </a:solidFill>
              </a:rPr>
              <a:t>Most commonly Internet Explorer or Netscape.</a:t>
            </a:r>
          </a:p>
          <a:p>
            <a:r>
              <a:rPr lang="en-US" altLang="zh-TW" dirty="0"/>
              <a:t>The web server waits for the request from the web clients over the Internet.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Internet Information Server (IIS) or Apache.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768216"/>
          </a:xfrm>
        </p:spPr>
        <p:txBody>
          <a:bodyPr/>
          <a:lstStyle/>
          <a:p>
            <a:r>
              <a:rPr lang="en-US" altLang="zh-TW" b="1" dirty="0"/>
              <a:t>How does the Web work?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7798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Protocols</a:t>
            </a:r>
            <a:endParaRPr lang="en-GB" dirty="0"/>
          </a:p>
          <a:p>
            <a:r>
              <a:rPr lang="en-GB" dirty="0"/>
              <a:t>Rules that describe the methods used for clients and servers to communicate with each other over a network. </a:t>
            </a:r>
          </a:p>
          <a:p>
            <a:r>
              <a:rPr lang="en-GB" dirty="0"/>
              <a:t>HTTP</a:t>
            </a:r>
          </a:p>
          <a:p>
            <a:r>
              <a:rPr lang="en-GB" dirty="0"/>
              <a:t>Email Protocols</a:t>
            </a:r>
          </a:p>
          <a:p>
            <a:r>
              <a:rPr lang="en-GB" dirty="0"/>
              <a:t>TCP/IP</a:t>
            </a:r>
          </a:p>
          <a:p>
            <a:r>
              <a:rPr lang="en-GB" dirty="0"/>
              <a:t>FTP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012913"/>
          </a:xfrm>
        </p:spPr>
        <p:txBody>
          <a:bodyPr>
            <a:normAutofit/>
          </a:bodyPr>
          <a:lstStyle/>
          <a:p>
            <a:r>
              <a:rPr lang="en-GB" b="1" dirty="0"/>
              <a:t>Internet protocols</a:t>
            </a:r>
          </a:p>
        </p:txBody>
      </p:sp>
    </p:spTree>
    <p:extLst>
      <p:ext uri="{BB962C8B-B14F-4D97-AF65-F5344CB8AC3E}">
        <p14:creationId xmlns:p14="http://schemas.microsoft.com/office/powerpoint/2010/main" val="304065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1492</Words>
  <Application>Microsoft Office PowerPoint</Application>
  <PresentationFormat>Widescreen</PresentationFormat>
  <Paragraphs>193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PMingLiU</vt:lpstr>
      <vt:lpstr>宋体</vt:lpstr>
      <vt:lpstr>Arial</vt:lpstr>
      <vt:lpstr>Calibri</vt:lpstr>
      <vt:lpstr>Cambria</vt:lpstr>
      <vt:lpstr>Gill Sans MT</vt:lpstr>
      <vt:lpstr>Times New Roman</vt:lpstr>
      <vt:lpstr>Verdana</vt:lpstr>
      <vt:lpstr>Wingdings</vt:lpstr>
      <vt:lpstr>Cloud skipper design template</vt:lpstr>
      <vt:lpstr>Introduction to the Internet</vt:lpstr>
      <vt:lpstr>What is the Internet ?</vt:lpstr>
      <vt:lpstr>The uses of the Internet</vt:lpstr>
      <vt:lpstr>Web or Internet?</vt:lpstr>
      <vt:lpstr>Internet Service Provider (ISP)</vt:lpstr>
      <vt:lpstr>Internet Terminology</vt:lpstr>
      <vt:lpstr>Internet Terminology</vt:lpstr>
      <vt:lpstr>How does the Web work?</vt:lpstr>
      <vt:lpstr>Internet protocols</vt:lpstr>
      <vt:lpstr>Hypertext transfer Protocols (HTTP) Request/Response Model</vt:lpstr>
      <vt:lpstr>E-mail protocols</vt:lpstr>
      <vt:lpstr>Internet Protocol (IP)</vt:lpstr>
      <vt:lpstr>IP Address</vt:lpstr>
      <vt:lpstr>TCP/IP Transmission Control Protocol/ Internet Protocol</vt:lpstr>
      <vt:lpstr>File Transfer Protocol (FTP)</vt:lpstr>
      <vt:lpstr>PowerPoint Presentation</vt:lpstr>
      <vt:lpstr>Domain Name</vt:lpstr>
      <vt:lpstr>Uniform Resource Locator (URL)</vt:lpstr>
      <vt:lpstr>PowerPoint Presentation</vt:lpstr>
      <vt:lpstr>Top-Level Domain Name (TLD)</vt:lpstr>
      <vt:lpstr>How to Search the Internet</vt:lpstr>
      <vt:lpstr>Markup Languages</vt:lpstr>
      <vt:lpstr>Markup Languages</vt:lpstr>
      <vt:lpstr>Markup Languages</vt:lpstr>
      <vt:lpstr>Extra Reading?</vt:lpstr>
      <vt:lpstr>Questions !!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2015-06-10T01:27:29Z</dcterms:created>
  <dcterms:modified xsi:type="dcterms:W3CDTF">2015-09-07T18:11:16Z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