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sldIdLst>
    <p:sldId id="256" r:id="rId2"/>
    <p:sldId id="257" r:id="rId3"/>
    <p:sldId id="258" r:id="rId4"/>
    <p:sldId id="259" r:id="rId5"/>
    <p:sldId id="260" r:id="rId6"/>
    <p:sldId id="261" r:id="rId7"/>
    <p:sldId id="262" r:id="rId8"/>
    <p:sldId id="294" r:id="rId9"/>
    <p:sldId id="295" r:id="rId10"/>
    <p:sldId id="264" r:id="rId11"/>
    <p:sldId id="266" r:id="rId12"/>
    <p:sldId id="267" r:id="rId13"/>
    <p:sldId id="265"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6" r:id="rId27"/>
    <p:sldId id="280" r:id="rId28"/>
    <p:sldId id="281" r:id="rId29"/>
    <p:sldId id="287" r:id="rId30"/>
    <p:sldId id="288" r:id="rId31"/>
    <p:sldId id="282" r:id="rId32"/>
    <p:sldId id="283" r:id="rId33"/>
    <p:sldId id="284" r:id="rId34"/>
    <p:sldId id="285" r:id="rId35"/>
    <p:sldId id="289" r:id="rId36"/>
    <p:sldId id="290" r:id="rId37"/>
    <p:sldId id="291" r:id="rId38"/>
    <p:sldId id="292" r:id="rId39"/>
    <p:sldId id="29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522" y="75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30C81E-F9BE-49A0-A231-D18D5483221F}" type="datetimeFigureOut">
              <a:rPr lang="en-US" smtClean="0"/>
              <a:pPr/>
              <a:t>9/26/2016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A828B-EC72-4EBA-A003-DD000506CEAF}" type="slidenum">
              <a:rPr lang="en-US" smtClean="0"/>
              <a:pPr/>
              <a:t>‹#›</a:t>
            </a:fld>
            <a:endParaRPr lang="en-US"/>
          </a:p>
        </p:txBody>
      </p:sp>
    </p:spTree>
    <p:extLst>
      <p:ext uri="{BB962C8B-B14F-4D97-AF65-F5344CB8AC3E}">
        <p14:creationId xmlns="" xmlns:p14="http://schemas.microsoft.com/office/powerpoint/2010/main" val="4157203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513A53-6DB8-4E43-96DF-6BC018A0D6A5}" type="datetime1">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E5B1A-5215-4ED9-AFDA-11F18AC9B0E2}" type="datetime1">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92809-531F-4B24-B2B3-671EB6AFD00A}" type="datetime1">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1408F4-4D77-46A2-BF10-98E123A3F030}" type="datetime1">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C3D44-508D-42C7-8EE7-29435297046C}" type="datetime1">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C48127-08E8-45DA-876D-B64B15B7BB22}" type="datetime1">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84C5A-44AF-4536-B287-570FE083C525}" type="datetime1">
              <a:rPr lang="en-US" smtClean="0"/>
              <a:pPr/>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596EC3-B2A6-4839-A571-2FF89911B77E}" type="datetime1">
              <a:rPr lang="en-US" smtClean="0"/>
              <a:pPr/>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30B2C-20C1-4DD6-8527-F0B9975FD9C9}" type="datetime1">
              <a:rPr lang="en-US" smtClean="0"/>
              <a:pPr/>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644AF-64BE-411A-9540-9B9A944DD1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8B343-9E92-47F3-8ED8-73BFA476EE6B}" type="datetime1">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644AF-64BE-411A-9540-9B9A944DD121}"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D2C20C7-EE4E-4BCB-AC90-70ACA0476EE6}" type="datetime1">
              <a:rPr lang="en-US" smtClean="0"/>
              <a:pPr/>
              <a:t>9/26/2016</a:t>
            </a:fld>
            <a:endParaRPr lang="en-US"/>
          </a:p>
        </p:txBody>
      </p:sp>
      <p:sp>
        <p:nvSpPr>
          <p:cNvPr id="9" name="Slide Number Placeholder 8"/>
          <p:cNvSpPr>
            <a:spLocks noGrp="1"/>
          </p:cNvSpPr>
          <p:nvPr>
            <p:ph type="sldNum" sz="quarter" idx="11"/>
          </p:nvPr>
        </p:nvSpPr>
        <p:spPr/>
        <p:txBody>
          <a:bodyPr/>
          <a:lstStyle/>
          <a:p>
            <a:fld id="{47D644AF-64BE-411A-9540-9B9A944DD121}"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7D644AF-64BE-411A-9540-9B9A944DD121}"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414ECDF-87DB-4466-9DA6-C399BF929D66}" type="datetime1">
              <a:rPr lang="en-US" smtClean="0"/>
              <a:pPr/>
              <a:t>9/26/2016</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png"/><Relationship Id="rId4" Type="http://schemas.openxmlformats.org/officeDocument/2006/relationships/image" Target="../media/image35.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png"/><Relationship Id="rId4"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png"/><Relationship Id="rId4" Type="http://schemas.openxmlformats.org/officeDocument/2006/relationships/oleObject" Target="../embeddings/oleObject15.bin"/></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32.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png"/><Relationship Id="rId4" Type="http://schemas.openxmlformats.org/officeDocument/2006/relationships/oleObject" Target="../embeddings/oleObject18.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png"/><Relationship Id="rId4" Type="http://schemas.openxmlformats.org/officeDocument/2006/relationships/oleObject" Target="../embeddings/oleObject20.bin"/></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6.gif"/><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png"/><Relationship Id="rId4" Type="http://schemas.openxmlformats.org/officeDocument/2006/relationships/oleObject" Target="../embeddings/oleObject21.bin"/></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2.pn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kern="10" dirty="0" smtClean="0">
                <a:ln w="12700">
                  <a:solidFill>
                    <a:srgbClr val="B2B2B2"/>
                  </a:solidFill>
                  <a:round/>
                  <a:headEnd/>
                  <a:tailEnd/>
                </a:ln>
                <a:solidFill>
                  <a:srgbClr val="0070C0"/>
                </a:solidFill>
                <a:latin typeface="Bookman Old Style" panose="02050604050505020204" pitchFamily="18" charset="0"/>
              </a:rPr>
              <a:t>Saturated Hydrocarbons</a:t>
            </a:r>
            <a:br>
              <a:rPr lang="en-US" sz="4400" b="1" kern="10" dirty="0" smtClean="0">
                <a:ln w="12700">
                  <a:solidFill>
                    <a:srgbClr val="B2B2B2"/>
                  </a:solidFill>
                  <a:round/>
                  <a:headEnd/>
                  <a:tailEnd/>
                </a:ln>
                <a:solidFill>
                  <a:srgbClr val="0070C0"/>
                </a:solidFill>
                <a:latin typeface="Bookman Old Style" panose="02050604050505020204" pitchFamily="18" charset="0"/>
              </a:rPr>
            </a:br>
            <a:r>
              <a:rPr lang="en-US" sz="4400" b="1" kern="10" dirty="0" smtClean="0">
                <a:ln w="12700">
                  <a:solidFill>
                    <a:srgbClr val="B2B2B2"/>
                  </a:solidFill>
                  <a:round/>
                  <a:headEnd/>
                  <a:tailEnd/>
                </a:ln>
                <a:solidFill>
                  <a:srgbClr val="0070C0"/>
                </a:solidFill>
                <a:latin typeface="Bookman Old Style" panose="02050604050505020204" pitchFamily="18" charset="0"/>
              </a:rPr>
              <a:t>Alkanes</a:t>
            </a:r>
            <a:endParaRPr lang="en-US" sz="4400" b="1" dirty="0">
              <a:solidFill>
                <a:srgbClr val="0070C0"/>
              </a:solidFill>
              <a:latin typeface="Bookman Old Style" panose="02050604050505020204" pitchFamily="18" charset="0"/>
            </a:endParaRPr>
          </a:p>
        </p:txBody>
      </p:sp>
      <p:sp>
        <p:nvSpPr>
          <p:cNvPr id="3" name="Subtitle 2"/>
          <p:cNvSpPr>
            <a:spLocks noGrp="1"/>
          </p:cNvSpPr>
          <p:nvPr>
            <p:ph type="subTitle" idx="1"/>
          </p:nvPr>
        </p:nvSpPr>
        <p:spPr/>
        <p:txBody>
          <a:bodyPr/>
          <a:lstStyle/>
          <a:p>
            <a:r>
              <a:rPr lang="en-US" b="1" dirty="0" smtClean="0">
                <a:solidFill>
                  <a:srgbClr val="7030A0"/>
                </a:solidFill>
                <a:latin typeface="Bookman Old Style" panose="02050604050505020204" pitchFamily="18" charset="0"/>
              </a:rPr>
              <a:t>Dr. </a:t>
            </a:r>
            <a:r>
              <a:rPr lang="en-US" b="1" dirty="0" err="1" smtClean="0">
                <a:solidFill>
                  <a:srgbClr val="7030A0"/>
                </a:solidFill>
                <a:latin typeface="Bookman Old Style" panose="02050604050505020204" pitchFamily="18" charset="0"/>
              </a:rPr>
              <a:t>Shatha</a:t>
            </a:r>
            <a:r>
              <a:rPr lang="en-US" b="1" dirty="0" smtClean="0">
                <a:solidFill>
                  <a:srgbClr val="7030A0"/>
                </a:solidFill>
                <a:latin typeface="Bookman Old Style" panose="02050604050505020204" pitchFamily="18" charset="0"/>
              </a:rPr>
              <a:t> I </a:t>
            </a:r>
            <a:r>
              <a:rPr lang="en-US" b="1" dirty="0" err="1" smtClean="0">
                <a:solidFill>
                  <a:srgbClr val="7030A0"/>
                </a:solidFill>
                <a:latin typeface="Bookman Old Style" panose="02050604050505020204" pitchFamily="18" charset="0"/>
              </a:rPr>
              <a:t>Alaqeel</a:t>
            </a:r>
            <a:endParaRPr lang="en-US" b="1" dirty="0">
              <a:solidFill>
                <a:srgbClr val="7030A0"/>
              </a:solidFill>
              <a:latin typeface="Bookman Old Style" panose="02050604050505020204" pitchFamily="18" charset="0"/>
            </a:endParaRPr>
          </a:p>
        </p:txBody>
      </p:sp>
      <p:pic>
        <p:nvPicPr>
          <p:cNvPr id="4"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47D644AF-64BE-411A-9540-9B9A944DD121}" type="slidenum">
              <a:rPr lang="en-US" smtClean="0"/>
              <a:pPr/>
              <a:t>1</a:t>
            </a:fld>
            <a:endParaRPr lang="en-US"/>
          </a:p>
        </p:txBody>
      </p:sp>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1455908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914400" y="679781"/>
            <a:ext cx="6096000" cy="436846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مربع نص 5"/>
          <p:cNvSpPr txBox="1">
            <a:spLocks noChangeArrowheads="1"/>
          </p:cNvSpPr>
          <p:nvPr/>
        </p:nvSpPr>
        <p:spPr bwMode="auto">
          <a:xfrm>
            <a:off x="1295400" y="5181600"/>
            <a:ext cx="5791200" cy="954087"/>
          </a:xfrm>
          <a:prstGeom prst="rect">
            <a:avLst/>
          </a:prstGeom>
          <a:solidFill>
            <a:schemeClr val="accent1"/>
          </a:solidFill>
          <a:ln w="9525">
            <a:noFill/>
            <a:miter lim="800000"/>
            <a:headEnd/>
            <a:tailEnd/>
          </a:ln>
        </p:spPr>
        <p:txBody>
          <a:bodyPr>
            <a:spAutoFit/>
          </a:bodyPr>
          <a:lstStyle/>
          <a:p>
            <a:r>
              <a:rPr lang="en-US" sz="2800" dirty="0"/>
              <a:t>The length of the band: 1.54 </a:t>
            </a:r>
            <a:r>
              <a:rPr lang="en-US" sz="2800" dirty="0" smtClean="0"/>
              <a:t>A</a:t>
            </a:r>
            <a:r>
              <a:rPr lang="en-GB" sz="2800" b="1" dirty="0" smtClean="0">
                <a:latin typeface="Times New Roman"/>
                <a:cs typeface="Times New Roman"/>
              </a:rPr>
              <a:t>º</a:t>
            </a:r>
            <a:endParaRPr lang="en-US" sz="2800" dirty="0"/>
          </a:p>
          <a:p>
            <a:r>
              <a:rPr lang="en-US" sz="2800" dirty="0"/>
              <a:t>Angle: </a:t>
            </a:r>
            <a:r>
              <a:rPr lang="en-US" sz="2800" dirty="0" smtClean="0"/>
              <a:t>109.5</a:t>
            </a:r>
            <a:r>
              <a:rPr lang="en-GB" sz="2800" b="1" dirty="0" smtClean="0">
                <a:latin typeface="Times New Roman"/>
                <a:cs typeface="Times New Roman"/>
              </a:rPr>
              <a:t>º</a:t>
            </a:r>
            <a:endParaRPr lang="en-US" sz="2800" dirty="0"/>
          </a:p>
        </p:txBody>
      </p:sp>
      <p:pic>
        <p:nvPicPr>
          <p:cNvPr id="1843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4000732">
            <a:off x="5657084" y="2745301"/>
            <a:ext cx="712787" cy="908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 Box 17"/>
          <p:cNvSpPr txBox="1">
            <a:spLocks noChangeArrowheads="1"/>
          </p:cNvSpPr>
          <p:nvPr/>
        </p:nvSpPr>
        <p:spPr bwMode="auto">
          <a:xfrm>
            <a:off x="6288953" y="3211378"/>
            <a:ext cx="769937"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rtl="1" eaLnBrk="1" hangingPunct="1"/>
            <a:r>
              <a:rPr lang="en-GB" altLang="en-US" sz="1600" b="1" dirty="0">
                <a:solidFill>
                  <a:srgbClr val="CC0000"/>
                </a:solidFill>
                <a:cs typeface="Arial" pitchFamily="34" charset="0"/>
              </a:rPr>
              <a:t>109.5º</a:t>
            </a:r>
          </a:p>
        </p:txBody>
      </p:sp>
      <p:sp>
        <p:nvSpPr>
          <p:cNvPr id="2" name="Slide Number Placeholder 1"/>
          <p:cNvSpPr>
            <a:spLocks noGrp="1"/>
          </p:cNvSpPr>
          <p:nvPr>
            <p:ph type="sldNum" sz="quarter" idx="12"/>
          </p:nvPr>
        </p:nvSpPr>
        <p:spPr/>
        <p:txBody>
          <a:bodyPr/>
          <a:lstStyle/>
          <a:p>
            <a:fld id="{47D644AF-64BE-411A-9540-9B9A944DD121}" type="slidenum">
              <a:rPr lang="en-US" smtClean="0"/>
              <a:pPr/>
              <a:t>10</a:t>
            </a:fld>
            <a:endParaRPr lang="en-US"/>
          </a:p>
        </p:txBody>
      </p:sp>
      <p:pic>
        <p:nvPicPr>
          <p:cNvPr id="8" name="Picture 7"/>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TextBox 2"/>
          <p:cNvSpPr txBox="1"/>
          <p:nvPr/>
        </p:nvSpPr>
        <p:spPr>
          <a:xfrm>
            <a:off x="3276601" y="2829580"/>
            <a:ext cx="1752599" cy="523220"/>
          </a:xfrm>
          <a:prstGeom prst="rect">
            <a:avLst/>
          </a:prstGeom>
          <a:noFill/>
        </p:spPr>
        <p:txBody>
          <a:bodyPr wrap="square" rtlCol="0">
            <a:spAutoFit/>
          </a:bodyPr>
          <a:lstStyle/>
          <a:p>
            <a:r>
              <a:rPr lang="el-GR" sz="2800" b="1" dirty="0" smtClean="0"/>
              <a:t>σ</a:t>
            </a:r>
            <a:r>
              <a:rPr lang="en-US" sz="2800" b="1" dirty="0" smtClean="0"/>
              <a:t> bond</a:t>
            </a:r>
            <a:endParaRPr lang="en-US" sz="2800" b="1" dirty="0"/>
          </a:p>
        </p:txBody>
      </p:sp>
      <p:sp>
        <p:nvSpPr>
          <p:cNvPr id="10" name="TextBox 9"/>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cxnSp>
        <p:nvCxnSpPr>
          <p:cNvPr id="11" name="Straight Arrow Connector 10"/>
          <p:cNvCxnSpPr/>
          <p:nvPr/>
        </p:nvCxnSpPr>
        <p:spPr>
          <a:xfrm flipV="1">
            <a:off x="2971800" y="1143000"/>
            <a:ext cx="762000" cy="3810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flipV="1">
            <a:off x="4191000" y="1143000"/>
            <a:ext cx="838200" cy="4572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124200" y="3810000"/>
            <a:ext cx="698100" cy="4572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4343400" y="3886200"/>
            <a:ext cx="673500" cy="3810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048000" y="762000"/>
            <a:ext cx="2351989" cy="369332"/>
          </a:xfrm>
          <a:prstGeom prst="rect">
            <a:avLst/>
          </a:prstGeom>
          <a:noFill/>
        </p:spPr>
        <p:txBody>
          <a:bodyPr wrap="none" rtlCol="0">
            <a:spAutoFit/>
          </a:bodyPr>
          <a:lstStyle/>
          <a:p>
            <a:r>
              <a:rPr lang="en-US" b="1" dirty="0" smtClean="0"/>
              <a:t>s orbital (hydrogen)</a:t>
            </a:r>
            <a:endParaRPr lang="en-US" b="1" dirty="0"/>
          </a:p>
        </p:txBody>
      </p:sp>
      <p:sp>
        <p:nvSpPr>
          <p:cNvPr id="16" name="TextBox 15"/>
          <p:cNvSpPr txBox="1"/>
          <p:nvPr/>
        </p:nvSpPr>
        <p:spPr>
          <a:xfrm>
            <a:off x="2975040" y="4368224"/>
            <a:ext cx="2020305" cy="584776"/>
          </a:xfrm>
          <a:prstGeom prst="rect">
            <a:avLst/>
          </a:prstGeom>
          <a:noFill/>
        </p:spPr>
        <p:txBody>
          <a:bodyPr wrap="none" rtlCol="0">
            <a:spAutoFit/>
          </a:bodyPr>
          <a:lstStyle/>
          <a:p>
            <a:pPr algn="ctr"/>
            <a:r>
              <a:rPr lang="en-US" sz="1600" b="1" dirty="0" smtClean="0"/>
              <a:t>sp3 hybrids orbital</a:t>
            </a:r>
          </a:p>
          <a:p>
            <a:pPr algn="ctr"/>
            <a:r>
              <a:rPr lang="en-US" sz="1600" b="1" dirty="0" smtClean="0"/>
              <a:t> (carbon)</a:t>
            </a:r>
            <a:endParaRPr lang="en-US" sz="1600" b="1" dirty="0"/>
          </a:p>
        </p:txBody>
      </p:sp>
      <p:sp>
        <p:nvSpPr>
          <p:cNvPr id="17" name="TextBox 16"/>
          <p:cNvSpPr txBox="1"/>
          <p:nvPr/>
        </p:nvSpPr>
        <p:spPr>
          <a:xfrm>
            <a:off x="304800" y="1143000"/>
            <a:ext cx="1227770" cy="461665"/>
          </a:xfrm>
          <a:prstGeom prst="rect">
            <a:avLst/>
          </a:prstGeom>
          <a:noFill/>
        </p:spPr>
        <p:txBody>
          <a:bodyPr wrap="none" rtlCol="0">
            <a:spAutoFit/>
          </a:bodyPr>
          <a:lstStyle/>
          <a:p>
            <a:r>
              <a:rPr lang="en-US" sz="2400" b="1" dirty="0" smtClean="0">
                <a:latin typeface="Times New Roman"/>
                <a:cs typeface="Times New Roman"/>
              </a:rPr>
              <a:t>Ethane:</a:t>
            </a:r>
            <a:endParaRPr lang="en-US" sz="2400" b="1" dirty="0">
              <a:latin typeface="Times New Roman"/>
              <a:cs typeface="Times New Roman"/>
            </a:endParaRPr>
          </a:p>
        </p:txBody>
      </p:sp>
    </p:spTree>
    <p:extLst>
      <p:ext uri="{BB962C8B-B14F-4D97-AF65-F5344CB8AC3E}">
        <p14:creationId xmlns="" xmlns:p14="http://schemas.microsoft.com/office/powerpoint/2010/main" val="3670977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sz="4800" b="1" dirty="0" smtClean="0">
                <a:solidFill>
                  <a:srgbClr val="7030A0"/>
                </a:solidFill>
                <a:latin typeface="Bookman Old Style" panose="02050604050505020204" pitchFamily="18" charset="0"/>
              </a:rPr>
              <a:t>Isomerism</a:t>
            </a:r>
            <a:endParaRPr lang="en-US" dirty="0">
              <a:solidFill>
                <a:srgbClr val="7030A0"/>
              </a:solidFill>
              <a:latin typeface="Bookman Old Style" panose="02050604050505020204" pitchFamily="18" charset="0"/>
            </a:endParaRPr>
          </a:p>
        </p:txBody>
      </p:sp>
      <p:sp>
        <p:nvSpPr>
          <p:cNvPr id="3" name="Content Placeholder 2"/>
          <p:cNvSpPr>
            <a:spLocks noGrp="1"/>
          </p:cNvSpPr>
          <p:nvPr>
            <p:ph idx="1"/>
          </p:nvPr>
        </p:nvSpPr>
        <p:spPr/>
        <p:txBody>
          <a:bodyPr/>
          <a:lstStyle/>
          <a:p>
            <a:pPr marL="114300" indent="0" algn="justLow">
              <a:buNone/>
            </a:pPr>
            <a:r>
              <a:rPr lang="en-US" altLang="en-US" sz="2400" dirty="0" smtClean="0">
                <a:solidFill>
                  <a:schemeClr val="tx2"/>
                </a:solidFill>
                <a:latin typeface="Bookman Old Style" panose="02050604050505020204" pitchFamily="18" charset="0"/>
              </a:rPr>
              <a:t>Isomers  are different compounds </a:t>
            </a:r>
            <a:r>
              <a:rPr lang="en-US" altLang="en-US" sz="2400" dirty="0">
                <a:solidFill>
                  <a:schemeClr val="tx2"/>
                </a:solidFill>
                <a:latin typeface="Bookman Old Style" panose="02050604050505020204" pitchFamily="18" charset="0"/>
              </a:rPr>
              <a:t>with the same molecular formula </a:t>
            </a:r>
            <a:endParaRPr lang="en-US" altLang="en-US" sz="2400" dirty="0" smtClean="0">
              <a:solidFill>
                <a:schemeClr val="tx2"/>
              </a:solidFill>
              <a:latin typeface="Bookman Old Style" panose="02050604050505020204" pitchFamily="18" charset="0"/>
            </a:endParaRPr>
          </a:p>
          <a:p>
            <a:pPr marL="114300" indent="0">
              <a:buNone/>
            </a:pPr>
            <a:r>
              <a:rPr lang="en-US" altLang="en-US" sz="2400" u="sng" dirty="0">
                <a:solidFill>
                  <a:srgbClr val="0070C0"/>
                </a:solidFill>
                <a:latin typeface="Bookman Old Style" panose="02050604050505020204" pitchFamily="18" charset="0"/>
              </a:rPr>
              <a:t>Structural Isomers</a:t>
            </a:r>
            <a:r>
              <a:rPr lang="en-US" altLang="en-US" sz="2400" u="sng" dirty="0">
                <a:latin typeface="Bookman Old Style" panose="02050604050505020204" pitchFamily="18" charset="0"/>
              </a:rPr>
              <a:t> </a:t>
            </a:r>
            <a:r>
              <a:rPr lang="en-US" altLang="en-US" sz="2400" u="sng" dirty="0" smtClean="0">
                <a:latin typeface="Bookman Old Style" panose="02050604050505020204" pitchFamily="18" charset="0"/>
              </a:rPr>
              <a:t> </a:t>
            </a:r>
            <a:r>
              <a:rPr lang="en-US" altLang="en-US" sz="2400" u="sng" dirty="0" smtClean="0">
                <a:solidFill>
                  <a:srgbClr val="FF0000"/>
                </a:solidFill>
                <a:latin typeface="Bookman Old Style" panose="02050604050505020204" pitchFamily="18" charset="0"/>
              </a:rPr>
              <a:t>(Constitutional isomers</a:t>
            </a:r>
            <a:r>
              <a:rPr lang="en-US" altLang="en-US" sz="2400" dirty="0" smtClean="0">
                <a:solidFill>
                  <a:srgbClr val="FF0000"/>
                </a:solidFill>
                <a:latin typeface="Bookman Old Style" panose="02050604050505020204" pitchFamily="18" charset="0"/>
              </a:rPr>
              <a:t>) </a:t>
            </a:r>
            <a:r>
              <a:rPr lang="en-US" altLang="en-US" sz="2400" dirty="0" smtClean="0">
                <a:latin typeface="Bookman Old Style" panose="02050604050505020204" pitchFamily="18" charset="0"/>
              </a:rPr>
              <a:t>are </a:t>
            </a:r>
            <a:r>
              <a:rPr lang="en-US" altLang="en-US" sz="2400" dirty="0">
                <a:solidFill>
                  <a:schemeClr val="tx2"/>
                </a:solidFill>
                <a:latin typeface="Bookman Old Style" panose="02050604050505020204" pitchFamily="18" charset="0"/>
              </a:rPr>
              <a:t>Isomers </a:t>
            </a:r>
            <a:r>
              <a:rPr lang="en-US" altLang="en-US" sz="2400" dirty="0" smtClean="0">
                <a:solidFill>
                  <a:schemeClr val="tx2"/>
                </a:solidFill>
                <a:latin typeface="Bookman Old Style" panose="02050604050505020204" pitchFamily="18" charset="0"/>
              </a:rPr>
              <a:t> that differ in their structures .</a:t>
            </a:r>
            <a:endParaRPr lang="en-US" altLang="en-US" sz="2400" dirty="0">
              <a:solidFill>
                <a:schemeClr val="tx2"/>
              </a:solidFill>
              <a:latin typeface="Bookman Old Style" panose="02050604050505020204" pitchFamily="18" charset="0"/>
            </a:endParaRPr>
          </a:p>
          <a:p>
            <a:endParaRPr lang="en-US"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47850" y="3276600"/>
            <a:ext cx="4552950" cy="31623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47D644AF-64BE-411A-9540-9B9A944DD121}" type="slidenum">
              <a:rPr lang="en-US" smtClean="0"/>
              <a:pPr/>
              <a:t>11</a:t>
            </a:fld>
            <a:endParaRPr lang="en-US"/>
          </a:p>
        </p:txBody>
      </p:sp>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574374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762000"/>
            <a:ext cx="7620000" cy="5638800"/>
          </a:xfrm>
        </p:spPr>
        <p:txBody>
          <a:bodyPr/>
          <a:lstStyle/>
          <a:p>
            <a:pPr marL="114300" lvl="1" indent="0" algn="justLow">
              <a:buClr>
                <a:schemeClr val="accent1"/>
              </a:buClr>
              <a:buNone/>
            </a:pPr>
            <a:r>
              <a:rPr lang="en-US" altLang="en-US" sz="2400" u="sng" dirty="0">
                <a:solidFill>
                  <a:srgbClr val="0070C0"/>
                </a:solidFill>
                <a:latin typeface="Bookman Old Style" panose="02050604050505020204" pitchFamily="18" charset="0"/>
              </a:rPr>
              <a:t>Geometrical </a:t>
            </a:r>
            <a:r>
              <a:rPr lang="en-US" altLang="en-US" sz="2400" u="sng" dirty="0" smtClean="0">
                <a:solidFill>
                  <a:srgbClr val="0070C0"/>
                </a:solidFill>
                <a:latin typeface="Bookman Old Style" panose="02050604050505020204" pitchFamily="18" charset="0"/>
              </a:rPr>
              <a:t>Isomers </a:t>
            </a:r>
            <a:r>
              <a:rPr lang="en-US" altLang="en-US" sz="2400" u="sng" dirty="0" smtClean="0">
                <a:solidFill>
                  <a:srgbClr val="FF0000"/>
                </a:solidFill>
                <a:latin typeface="Bookman Old Style" panose="02050604050505020204" pitchFamily="18" charset="0"/>
              </a:rPr>
              <a:t>(Stereoisomers)</a:t>
            </a:r>
            <a:r>
              <a:rPr lang="en-US" altLang="en-US" sz="2400" dirty="0" smtClean="0">
                <a:solidFill>
                  <a:srgbClr val="FF0000"/>
                </a:solidFill>
                <a:latin typeface="Bookman Old Style" panose="02050604050505020204" pitchFamily="18" charset="0"/>
              </a:rPr>
              <a:t> </a:t>
            </a:r>
            <a:r>
              <a:rPr lang="en-US" altLang="en-US" sz="2400" dirty="0" smtClean="0">
                <a:latin typeface="Bookman Old Style" panose="02050604050505020204" pitchFamily="18" charset="0"/>
              </a:rPr>
              <a:t>are </a:t>
            </a:r>
            <a:r>
              <a:rPr lang="en-US" altLang="en-US" sz="2400" dirty="0">
                <a:solidFill>
                  <a:schemeClr val="tx2"/>
                </a:solidFill>
                <a:latin typeface="Bookman Old Style" panose="02050604050505020204" pitchFamily="18" charset="0"/>
              </a:rPr>
              <a:t>compounds with the </a:t>
            </a:r>
            <a:r>
              <a:rPr lang="en-US" altLang="en-US" sz="2400" b="1" dirty="0">
                <a:solidFill>
                  <a:schemeClr val="tx2"/>
                </a:solidFill>
                <a:latin typeface="Bookman Old Style" panose="02050604050505020204" pitchFamily="18" charset="0"/>
              </a:rPr>
              <a:t>same covalent</a:t>
            </a:r>
            <a:r>
              <a:rPr lang="en-US" altLang="en-US" sz="2400" dirty="0">
                <a:solidFill>
                  <a:schemeClr val="tx2"/>
                </a:solidFill>
                <a:latin typeface="Bookman Old Style" panose="02050604050505020204" pitchFamily="18" charset="0"/>
              </a:rPr>
              <a:t> arrangement but </a:t>
            </a:r>
            <a:r>
              <a:rPr lang="en-US" altLang="en-US" sz="2400" b="1" dirty="0">
                <a:solidFill>
                  <a:schemeClr val="tx2"/>
                </a:solidFill>
                <a:latin typeface="Bookman Old Style" panose="02050604050505020204" pitchFamily="18" charset="0"/>
              </a:rPr>
              <a:t>different </a:t>
            </a:r>
            <a:r>
              <a:rPr lang="en-US" altLang="en-US" sz="2400" dirty="0">
                <a:solidFill>
                  <a:schemeClr val="tx2"/>
                </a:solidFill>
                <a:latin typeface="Bookman Old Style" panose="02050604050505020204" pitchFamily="18" charset="0"/>
              </a:rPr>
              <a:t>arrangement around a carbon-carbon double </a:t>
            </a:r>
            <a:r>
              <a:rPr lang="en-US" altLang="en-US" sz="2400" dirty="0" smtClean="0">
                <a:solidFill>
                  <a:schemeClr val="tx2"/>
                </a:solidFill>
                <a:latin typeface="Bookman Old Style" panose="02050604050505020204" pitchFamily="18" charset="0"/>
              </a:rPr>
              <a:t>bond</a:t>
            </a:r>
          </a:p>
          <a:p>
            <a:pPr marL="342900" lvl="1">
              <a:buClr>
                <a:schemeClr val="accent1"/>
              </a:buClr>
            </a:pPr>
            <a:endParaRPr lang="en-US" altLang="en-US" sz="3600" dirty="0"/>
          </a:p>
          <a:p>
            <a:endParaRPr lang="en-US" altLang="en-US" dirty="0" smtClean="0"/>
          </a:p>
          <a:p>
            <a:endParaRPr lang="en-US" dirty="0"/>
          </a:p>
        </p:txBody>
      </p:sp>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7400" y="2514600"/>
            <a:ext cx="3790950" cy="12001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47D644AF-64BE-411A-9540-9B9A944DD121}" type="slidenum">
              <a:rPr lang="en-US" smtClean="0"/>
              <a:pPr/>
              <a:t>12</a:t>
            </a:fld>
            <a:endParaRPr lang="en-US"/>
          </a:p>
        </p:txBody>
      </p:sp>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4270197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rgbClr val="660066"/>
                </a:solidFill>
                <a:effectLst>
                  <a:outerShdw blurRad="38100" dist="38100" dir="2700000" algn="tl">
                    <a:srgbClr val="C0C0C0"/>
                  </a:outerShdw>
                </a:effectLst>
                <a:latin typeface="Bookman Old Style" panose="02050604050505020204" pitchFamily="18" charset="0"/>
              </a:rPr>
              <a:t>Alkyl groups</a:t>
            </a:r>
            <a:endParaRPr lang="en-US" dirty="0">
              <a:solidFill>
                <a:srgbClr val="660066"/>
              </a:solidFill>
              <a:latin typeface="Bookman Old Style" panose="02050604050505020204" pitchFamily="18" charset="0"/>
            </a:endParaRPr>
          </a:p>
        </p:txBody>
      </p:sp>
      <p:sp>
        <p:nvSpPr>
          <p:cNvPr id="3" name="Content Placeholder 2"/>
          <p:cNvSpPr>
            <a:spLocks noGrp="1"/>
          </p:cNvSpPr>
          <p:nvPr>
            <p:ph idx="1"/>
          </p:nvPr>
        </p:nvSpPr>
        <p:spPr/>
        <p:txBody>
          <a:bodyPr/>
          <a:lstStyle/>
          <a:p>
            <a:pPr algn="just">
              <a:buClr>
                <a:schemeClr val="folHlink"/>
              </a:buClr>
              <a:buFont typeface="Wingdings" pitchFamily="2" charset="2"/>
              <a:buChar char="Ø"/>
              <a:defRPr/>
            </a:pPr>
            <a:r>
              <a:rPr lang="en-US" dirty="0">
                <a:latin typeface="Bookman Old Style" panose="02050604050505020204" pitchFamily="18" charset="0"/>
                <a:cs typeface="Arial" pitchFamily="34" charset="0"/>
              </a:rPr>
              <a:t>Alkyl groups are formed by loss of a hydrogen atom from the corresponding </a:t>
            </a:r>
            <a:r>
              <a:rPr lang="en-US" dirty="0" err="1" smtClean="0">
                <a:latin typeface="Bookman Old Style" panose="02050604050505020204" pitchFamily="18" charset="0"/>
                <a:cs typeface="Arial" pitchFamily="34" charset="0"/>
              </a:rPr>
              <a:t>alkane</a:t>
            </a:r>
            <a:endParaRPr lang="en-US" dirty="0" smtClean="0">
              <a:latin typeface="Bookman Old Style" panose="02050604050505020204" pitchFamily="18" charset="0"/>
              <a:cs typeface="Arial" pitchFamily="34" charset="0"/>
            </a:endParaRPr>
          </a:p>
          <a:p>
            <a:pPr algn="just">
              <a:buClr>
                <a:schemeClr val="folHlink"/>
              </a:buClr>
              <a:buNone/>
              <a:defRPr/>
            </a:pPr>
            <a:r>
              <a:rPr lang="en-US" sz="2000" dirty="0" smtClean="0">
                <a:effectLst>
                  <a:outerShdw blurRad="38100" dist="38100" dir="2700000" algn="tl">
                    <a:srgbClr val="C0C0C0"/>
                  </a:outerShdw>
                </a:effectLst>
                <a:latin typeface="Times New Roman"/>
                <a:cs typeface="Times New Roman"/>
              </a:rPr>
              <a:t> </a:t>
            </a:r>
            <a:r>
              <a:rPr lang="en-US" dirty="0" smtClean="0">
                <a:effectLst>
                  <a:outerShdw blurRad="38100" dist="38100" dir="2700000" algn="tl">
                    <a:srgbClr val="C0C0C0"/>
                  </a:outerShdw>
                </a:effectLst>
                <a:latin typeface="Bookman Old Style" pitchFamily="18" charset="0"/>
                <a:cs typeface="Times New Roman"/>
              </a:rPr>
              <a:t>( e.g. CH</a:t>
            </a:r>
            <a:r>
              <a:rPr lang="en-US" baseline="-25000" dirty="0" smtClean="0">
                <a:effectLst>
                  <a:outerShdw blurRad="38100" dist="38100" dir="2700000" algn="tl">
                    <a:srgbClr val="C0C0C0"/>
                  </a:outerShdw>
                </a:effectLst>
                <a:latin typeface="Bookman Old Style" pitchFamily="18" charset="0"/>
                <a:cs typeface="Times New Roman"/>
              </a:rPr>
              <a:t>4  </a:t>
            </a:r>
            <a:r>
              <a:rPr lang="en-US" dirty="0" smtClean="0">
                <a:effectLst>
                  <a:outerShdw blurRad="38100" dist="38100" dir="2700000" algn="tl">
                    <a:srgbClr val="C0C0C0"/>
                  </a:outerShdw>
                </a:effectLst>
                <a:latin typeface="Bookman Old Style" pitchFamily="18" charset="0"/>
                <a:cs typeface="Times New Roman"/>
              </a:rPr>
              <a:t>Methane – 1 H = -CH</a:t>
            </a:r>
            <a:r>
              <a:rPr lang="en-US" baseline="-25000" dirty="0" smtClean="0">
                <a:effectLst>
                  <a:outerShdw blurRad="38100" dist="38100" dir="2700000" algn="tl">
                    <a:srgbClr val="C0C0C0"/>
                  </a:outerShdw>
                </a:effectLst>
                <a:latin typeface="Bookman Old Style" pitchFamily="18" charset="0"/>
                <a:cs typeface="Times New Roman"/>
              </a:rPr>
              <a:t>3 </a:t>
            </a:r>
            <a:r>
              <a:rPr lang="en-US" dirty="0" smtClean="0">
                <a:effectLst>
                  <a:outerShdw blurRad="38100" dist="38100" dir="2700000" algn="tl">
                    <a:srgbClr val="C0C0C0"/>
                  </a:outerShdw>
                </a:effectLst>
                <a:latin typeface="Bookman Old Style" pitchFamily="18" charset="0"/>
                <a:cs typeface="Times New Roman"/>
              </a:rPr>
              <a:t>Methyl group )</a:t>
            </a:r>
          </a:p>
          <a:p>
            <a:pPr algn="just">
              <a:buClr>
                <a:schemeClr val="folHlink"/>
              </a:buClr>
              <a:buFont typeface="Wingdings" pitchFamily="2" charset="2"/>
              <a:buChar char="Ø"/>
              <a:defRPr/>
            </a:pPr>
            <a:r>
              <a:rPr lang="en-US" dirty="0" smtClean="0">
                <a:latin typeface="Bookman Old Style" panose="02050604050505020204" pitchFamily="18" charset="0"/>
                <a:cs typeface="Arial" pitchFamily="34" charset="0"/>
              </a:rPr>
              <a:t>Alkyl </a:t>
            </a:r>
            <a:r>
              <a:rPr lang="en-US" dirty="0">
                <a:latin typeface="Bookman Old Style" panose="02050604050505020204" pitchFamily="18" charset="0"/>
                <a:cs typeface="Arial" pitchFamily="34" charset="0"/>
              </a:rPr>
              <a:t>groups are named by dropping the </a:t>
            </a:r>
            <a:r>
              <a:rPr lang="en-US" dirty="0">
                <a:solidFill>
                  <a:srgbClr val="FF0000"/>
                </a:solidFill>
                <a:latin typeface="Bookman Old Style" panose="02050604050505020204" pitchFamily="18" charset="0"/>
                <a:cs typeface="Arial" pitchFamily="34" charset="0"/>
              </a:rPr>
              <a:t>-</a:t>
            </a:r>
            <a:r>
              <a:rPr lang="en-US" dirty="0" err="1">
                <a:solidFill>
                  <a:srgbClr val="FF0000"/>
                </a:solidFill>
                <a:latin typeface="Bookman Old Style" panose="02050604050505020204" pitchFamily="18" charset="0"/>
                <a:cs typeface="Arial" pitchFamily="34" charset="0"/>
              </a:rPr>
              <a:t>ane</a:t>
            </a:r>
            <a:r>
              <a:rPr lang="en-US" dirty="0">
                <a:solidFill>
                  <a:srgbClr val="FF0000"/>
                </a:solidFill>
                <a:latin typeface="Bookman Old Style" panose="02050604050505020204" pitchFamily="18" charset="0"/>
                <a:cs typeface="Arial" pitchFamily="34" charset="0"/>
              </a:rPr>
              <a:t> </a:t>
            </a:r>
            <a:r>
              <a:rPr lang="en-US" dirty="0">
                <a:latin typeface="Bookman Old Style" panose="02050604050505020204" pitchFamily="18" charset="0"/>
                <a:cs typeface="Arial" pitchFamily="34" charset="0"/>
              </a:rPr>
              <a:t>suffix of the alkanes and </a:t>
            </a:r>
            <a:r>
              <a:rPr lang="en-US" dirty="0">
                <a:solidFill>
                  <a:srgbClr val="0070C0"/>
                </a:solidFill>
                <a:latin typeface="Bookman Old Style" panose="02050604050505020204" pitchFamily="18" charset="0"/>
                <a:cs typeface="Arial" pitchFamily="34" charset="0"/>
              </a:rPr>
              <a:t>adding the suffix </a:t>
            </a:r>
            <a:r>
              <a:rPr lang="en-US" dirty="0">
                <a:solidFill>
                  <a:srgbClr val="FF0000"/>
                </a:solidFill>
                <a:latin typeface="Bookman Old Style" panose="02050604050505020204" pitchFamily="18" charset="0"/>
                <a:cs typeface="Arial" pitchFamily="34" charset="0"/>
              </a:rPr>
              <a:t>-</a:t>
            </a:r>
            <a:r>
              <a:rPr lang="en-US" dirty="0" err="1">
                <a:solidFill>
                  <a:srgbClr val="FF0000"/>
                </a:solidFill>
                <a:latin typeface="Bookman Old Style" panose="02050604050505020204" pitchFamily="18" charset="0"/>
                <a:cs typeface="Arial" pitchFamily="34" charset="0"/>
              </a:rPr>
              <a:t>yl</a:t>
            </a:r>
            <a:r>
              <a:rPr lang="en-US" dirty="0">
                <a:latin typeface="Bookman Old Style" panose="02050604050505020204" pitchFamily="18" charset="0"/>
                <a:cs typeface="Arial" pitchFamily="34" charset="0"/>
              </a:rPr>
              <a:t>. Methane becomes a methyl group, ethane an ethyl group, etc. </a:t>
            </a:r>
          </a:p>
          <a:p>
            <a:endParaRPr lang="en-US" dirty="0" smtClean="0"/>
          </a:p>
        </p:txBody>
      </p: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09775" y="4114800"/>
            <a:ext cx="3171825" cy="1752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AutoShape 7" descr="data:image/jpeg;base64,/9j/4AAQSkZJRgABAQAAAQABAAD/2wCEAAkGBxETEREUEBIQFRIVFRYaExYYGRsbExMcFRYiGBkbHx8cHiohJCAnJxwWLT0nMSstLy4wGiEzOT8uNyk5OisBCgoKBQUFDgUFDisZExkrKysrKysrKysrKysrKysrKysrKysrKysrKysrKysrKysrKysrKysrKysrKysrKysrK//AABEIAFgAkAMBIgACEQEDEQH/xAAbAAEAAgMBAQAAAAAAAAAAAAAABAUCAwYBB//EADIQAAICAQMDAgQGAgIDAQAAAAECAxEABBIhBRMxQVEUIjKBBiNCYXGRYqEzslKCsRX/xAAUAQEAAAAAAAAAAAAAAAAAAAAA/8QAFBEBAAAAAAAAAAAAAAAAAAAAAP/aAAwDAQACEQMRAD8A+44xjAZX6jqyJBqJir7YBKWArc3ZvdXNc0a5GWGcx1H8K6eWLVK0WkOqmE5jkZFMi77CNurd8tpyPHGB0+MYwGMYwGMYwGa9RMEVnb6VUk/wBZzZkfqMReGVV+po3A/kqQMBLrUUwgk3M22Pjye20n2+VGyRlF/+EFk0Tx7/AMqQmTdI7AKdPJHwGYi9zL9ry9wNM+pVGjVruRiqceSEZ/8A4jZ7HqFZnUeUIDf+wsZB6103vNpbvbHMXemZTXYkjHKkHy68Z70rp3Zeer2OyFbZmPCBTyxJ9MCyxjGAxlZ+IpHWAmP6+5Dt+YqCTMgosASAfB4PBPByLp59SdZEs6RRjsTkCOVpFYiSEWwaNKIvjz9R8eoXuQpNOx1McnG1YpFPvbOhH/U5q0s2sLKJYNKqfqKah3YceimBQea9RlU3wndf4ntfGdx+ze34vZZ7fa/Vtq/HH13+rA6fGQNdLqgw7EOndKFl5nja7NilhcV45v1PHHMnRtIUBmVEfm1Ry6jnimKKTxXoPvgbsYxgMYyl18+oGqAgSJx2bYSStGB8/BG2N7Pn2+/oF1jOd6HqdWdNaxwvJ8Rqw4edwqBdVIAFbtMWAoAcLQAyx7+p7MzSRxJIqsYxG7ShiFseY0N36UcDLpsDK+qLCg825f8AIdmNb/tSPtk/KnQRRKYWWVy0q7q3l1lG2y1EkACwbFDkD1rNmqm1gdhFBpWTjazTujHjm1EDAc36nAssrfwzp2j0Wkjddrpp4VZf/ErGARxxwRmPUJZeyncCozSRrIEYsqqzhWpyqnwfNCrzfoYURnRHc0FJVmLbLvm2s8+1+g8XyE3GVunm1hcCSDSql/My6h2YD9lMCg/2MssDF0BFMARYNHkWDY/3WCgsNQ3AEA1yAaJF+xof0MyxgMhSahhqY4+NrRSMfe1dAP8Ascm5zB/Fen2xkTaQ6kzxw9vevcG/UrE4rduuua9xgdPjGMBjGMBmOwXdC6q/WvbMsYGMcYUUoAFk0BQtjZP8kkn75ljI3UdV2o3et20XV1fPvWBE6RDEJdWUhhjbvbXZECtL+WsluRyTcjf3lpkHvKmoWNUH5ySys1+sRij8V6hxzfG39+J2Bi6AghgCCKIPIIPkHK38L7Do9M8cUUQkijkKRqFjUyIGNAfuclazV7HgXbfdkKXdbaieS/HP0VXHm/TnDpzKpaFECJAERADxt2AgV6V4+2BNxjGAxjK/rOolQRdkpvaVV+cHaRRJHHIuq3c1d01UQsMgN0pDEsW59qyI4PF3HMJgPHiwB/GVMnXpozKHjRn+ICRp84CL8OkpDFEkJPLcha9OPJw6h13UKuvZUCrF09J4Q3/KHdZjTqRQ/wCMCt36f34DqMZTaXrbM7RvEFdJHRqfcPliWZSDtF2si37GwNwFnLpPUHkle/oOn00qrx8hmMgYXQsfIv8AvAt8YxgMYxgMidV0InhkiatsilWsbgQfIIPkH2yXjAqNL+HtPFqEmgigiIiljYRxqpfuNGwJK147Z4/y9K5t8pxqJG1jJvlCIENKimM2CTuYix4HjK6LrOrMenPbhMsmt1UJXeQhWIajZbbLFGJLIUnjxzwFx1jpEep7AmWN0ilMhR0Dq/5TxgUeBW+758fvnvSukRadpeykcaSMrbEQIoIUKT8vBJoc5E0f4gEkaSLGQr/DVZ5A1KhhdAixu8Xzkzoc7vFch3MJZ0ugLEUzxg0OLpRgT8YxgM1ywq23cL2ncv7Eev8As5szw4FZGuknMojeJ2V7l7cnzo4XZ8xRrU0tVx9NZIm6ZC4IaNaMZjIHCshFbSBwQLNe1mqs5zcOj1PagjUSr249PG/CqyFZoQ/bcclSqyE80aXJms0EyzoIe92x8P2jvYqtahm1O6zzujKgXfjisCf1Xo4kVu2Ujd33OxVjuOwIfodGB2qo+quOQcmaPQpGF2jkRxx7j9TLFe0H+Nzf2c5TqzahUQONQEVokdg5HcMmuhG1abcbQkX/AJEe+dL0VHEVPvHzSbQxtghclASebC7fPOBPxjGAxjGAxjGBVj4R9SwEiHVIAXjWUhwBVFow3j518j9Q98lL0+IMGCCw5kHmldlKswHgEhnuvO4nyc5ttHqVUxxo1rLrXPyrtqczPGyP5ElyRjgjgvkjqfTZVCdo6hgYpbqRi3fOztOefpFS3+nnx7BMk6AvcgKMqRRBKjCtf5X0Cw4WhQ8qx9iMtoIVQUgAG5moe7sWY/ckn75y3XviVWWu8ArTSGQNSKnwTqo839dGq4IB9suOhRsBJxKsZK9sSElx8o3fUSfN+uBa4xjAYxjAYxjAYxjAYxjAYxjAYxjAYxjAYxjAYxjA/9k="/>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Slide Number Placeholder 4"/>
          <p:cNvSpPr>
            <a:spLocks noGrp="1"/>
          </p:cNvSpPr>
          <p:nvPr>
            <p:ph type="sldNum" sz="quarter" idx="12"/>
          </p:nvPr>
        </p:nvSpPr>
        <p:spPr/>
        <p:txBody>
          <a:bodyPr/>
          <a:lstStyle/>
          <a:p>
            <a:fld id="{47D644AF-64BE-411A-9540-9B9A944DD121}" type="slidenum">
              <a:rPr lang="en-US" smtClean="0"/>
              <a:pPr/>
              <a:t>13</a:t>
            </a:fld>
            <a:endParaRPr lang="en-US"/>
          </a:p>
        </p:txBody>
      </p:sp>
      <p:pic>
        <p:nvPicPr>
          <p:cNvPr id="7"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Box 7"/>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1719971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 xmlns:p14="http://schemas.microsoft.com/office/powerpoint/2010/main" val="3432499776"/>
              </p:ext>
            </p:extLst>
          </p:nvPr>
        </p:nvGraphicFramePr>
        <p:xfrm>
          <a:off x="2346496" y="1676400"/>
          <a:ext cx="3597104" cy="1204913"/>
        </p:xfrm>
        <a:graphic>
          <a:graphicData uri="http://schemas.openxmlformats.org/presentationml/2006/ole">
            <p:oleObj spid="_x0000_s4182" name="CS ChemDraw Drawing" r:id="rId3" imgW="3890520" imgH="1302480" progId="ChemDraw.Document.6.0">
              <p:embed/>
            </p:oleObj>
          </a:graphicData>
        </a:graphic>
      </p:graphicFrame>
      <p:sp>
        <p:nvSpPr>
          <p:cNvPr id="5" name="Rectangle 4"/>
          <p:cNvSpPr/>
          <p:nvPr/>
        </p:nvSpPr>
        <p:spPr>
          <a:xfrm>
            <a:off x="533400" y="685800"/>
            <a:ext cx="7467600" cy="646331"/>
          </a:xfrm>
          <a:prstGeom prst="rect">
            <a:avLst/>
          </a:prstGeom>
        </p:spPr>
        <p:txBody>
          <a:bodyPr wrap="square">
            <a:spAutoFit/>
          </a:bodyPr>
          <a:lstStyle/>
          <a:p>
            <a:r>
              <a:rPr lang="en-US" b="1" dirty="0" smtClean="0">
                <a:solidFill>
                  <a:schemeClr val="hlink"/>
                </a:solidFill>
                <a:latin typeface="Bookman Old Style" panose="02050604050505020204" pitchFamily="18" charset="0"/>
                <a:cs typeface="Arial" pitchFamily="34" charset="0"/>
              </a:rPr>
              <a:t>                               Propyl </a:t>
            </a:r>
            <a:r>
              <a:rPr lang="en-US" b="1" dirty="0">
                <a:solidFill>
                  <a:schemeClr val="hlink"/>
                </a:solidFill>
                <a:latin typeface="Bookman Old Style" panose="02050604050505020204" pitchFamily="18" charset="0"/>
                <a:cs typeface="Arial" pitchFamily="34" charset="0"/>
              </a:rPr>
              <a:t>group  C</a:t>
            </a:r>
            <a:r>
              <a:rPr lang="en-US" b="1" baseline="-25000" dirty="0">
                <a:solidFill>
                  <a:schemeClr val="hlink"/>
                </a:solidFill>
                <a:latin typeface="Bookman Old Style" panose="02050604050505020204" pitchFamily="18" charset="0"/>
                <a:cs typeface="Arial" pitchFamily="34" charset="0"/>
              </a:rPr>
              <a:t>3</a:t>
            </a:r>
            <a:r>
              <a:rPr lang="en-US" b="1" dirty="0">
                <a:solidFill>
                  <a:schemeClr val="hlink"/>
                </a:solidFill>
                <a:latin typeface="Bookman Old Style" panose="02050604050505020204" pitchFamily="18" charset="0"/>
                <a:cs typeface="Arial" pitchFamily="34" charset="0"/>
              </a:rPr>
              <a:t>H</a:t>
            </a:r>
            <a:r>
              <a:rPr lang="en-US" b="1" baseline="-25000" dirty="0">
                <a:solidFill>
                  <a:schemeClr val="hlink"/>
                </a:solidFill>
                <a:latin typeface="Bookman Old Style" panose="02050604050505020204" pitchFamily="18" charset="0"/>
                <a:cs typeface="Arial" pitchFamily="34" charset="0"/>
              </a:rPr>
              <a:t>7</a:t>
            </a:r>
            <a:r>
              <a:rPr lang="en-US" b="1" dirty="0">
                <a:solidFill>
                  <a:schemeClr val="accent2"/>
                </a:solidFill>
                <a:latin typeface="Bookman Old Style" panose="02050604050505020204" pitchFamily="18" charset="0"/>
                <a:cs typeface="Arial" pitchFamily="34" charset="0"/>
              </a:rPr>
              <a:t> </a:t>
            </a:r>
            <a:br>
              <a:rPr lang="en-US" b="1" dirty="0">
                <a:solidFill>
                  <a:schemeClr val="accent2"/>
                </a:solidFill>
                <a:latin typeface="Bookman Old Style" panose="02050604050505020204" pitchFamily="18" charset="0"/>
                <a:cs typeface="Arial" pitchFamily="34" charset="0"/>
              </a:rPr>
            </a:br>
            <a:r>
              <a:rPr lang="en-US" b="1" dirty="0">
                <a:solidFill>
                  <a:schemeClr val="accent2"/>
                </a:solidFill>
                <a:latin typeface="Bookman Old Style" panose="02050604050505020204" pitchFamily="18" charset="0"/>
                <a:cs typeface="Arial" pitchFamily="34" charset="0"/>
              </a:rPr>
              <a:t>		</a:t>
            </a:r>
            <a:r>
              <a:rPr lang="en-US" b="1" dirty="0">
                <a:solidFill>
                  <a:schemeClr val="hlink"/>
                </a:solidFill>
                <a:latin typeface="Bookman Old Style" panose="02050604050505020204" pitchFamily="18" charset="0"/>
                <a:cs typeface="Arial" pitchFamily="34" charset="0"/>
              </a:rPr>
              <a:t>(can give two isomeric alky groups)</a:t>
            </a:r>
            <a:endParaRPr lang="en-US" dirty="0"/>
          </a:p>
        </p:txBody>
      </p:sp>
      <p:sp>
        <p:nvSpPr>
          <p:cNvPr id="7" name="Rectangle 6"/>
          <p:cNvSpPr/>
          <p:nvPr/>
        </p:nvSpPr>
        <p:spPr>
          <a:xfrm>
            <a:off x="2286000" y="3105835"/>
            <a:ext cx="4572000" cy="646331"/>
          </a:xfrm>
          <a:prstGeom prst="rect">
            <a:avLst/>
          </a:prstGeom>
        </p:spPr>
        <p:txBody>
          <a:bodyPr>
            <a:spAutoFit/>
          </a:bodyPr>
          <a:lstStyle/>
          <a:p>
            <a:pPr algn="ctr">
              <a:defRPr/>
            </a:pPr>
            <a:r>
              <a:rPr lang="en-US" b="1" dirty="0">
                <a:solidFill>
                  <a:srgbClr val="0070C0"/>
                </a:solidFill>
                <a:effectLst>
                  <a:outerShdw blurRad="38100" dist="38100" dir="2700000" algn="tl">
                    <a:srgbClr val="C0C0C0"/>
                  </a:outerShdw>
                </a:effectLst>
                <a:latin typeface="Bookman Old Style" panose="02050604050505020204" pitchFamily="18" charset="0"/>
              </a:rPr>
              <a:t>Butyl </a:t>
            </a:r>
            <a:r>
              <a:rPr lang="en-US" b="1" dirty="0">
                <a:solidFill>
                  <a:srgbClr val="0070C0"/>
                </a:solidFill>
                <a:latin typeface="Bookman Old Style" panose="02050604050505020204" pitchFamily="18" charset="0"/>
              </a:rPr>
              <a:t>Group  C</a:t>
            </a:r>
            <a:r>
              <a:rPr lang="en-US" b="1" baseline="-25000" dirty="0">
                <a:solidFill>
                  <a:srgbClr val="0070C0"/>
                </a:solidFill>
                <a:latin typeface="Bookman Old Style" panose="02050604050505020204" pitchFamily="18" charset="0"/>
              </a:rPr>
              <a:t>4</a:t>
            </a:r>
            <a:r>
              <a:rPr lang="en-US" b="1" dirty="0">
                <a:solidFill>
                  <a:srgbClr val="0070C0"/>
                </a:solidFill>
                <a:latin typeface="Bookman Old Style" panose="02050604050505020204" pitchFamily="18" charset="0"/>
              </a:rPr>
              <a:t>H</a:t>
            </a:r>
            <a:r>
              <a:rPr lang="en-US" b="1" baseline="-25000" dirty="0">
                <a:solidFill>
                  <a:srgbClr val="0070C0"/>
                </a:solidFill>
                <a:latin typeface="Bookman Old Style" panose="02050604050505020204" pitchFamily="18" charset="0"/>
              </a:rPr>
              <a:t>9</a:t>
            </a:r>
            <a:r>
              <a:rPr lang="en-US" b="1" dirty="0">
                <a:solidFill>
                  <a:srgbClr val="0070C0"/>
                </a:solidFill>
                <a:latin typeface="Bookman Old Style" panose="02050604050505020204" pitchFamily="18" charset="0"/>
              </a:rPr>
              <a:t> </a:t>
            </a:r>
          </a:p>
          <a:p>
            <a:pPr algn="ctr">
              <a:defRPr/>
            </a:pPr>
            <a:r>
              <a:rPr lang="en-US" b="1" dirty="0">
                <a:solidFill>
                  <a:srgbClr val="0070C0"/>
                </a:solidFill>
                <a:latin typeface="Bookman Old Style" panose="02050604050505020204" pitchFamily="18" charset="0"/>
              </a:rPr>
              <a:t>(can give four isomeric alky groups)</a:t>
            </a:r>
            <a:endParaRPr lang="en-GB" b="1" dirty="0">
              <a:solidFill>
                <a:srgbClr val="0070C0"/>
              </a:solidFill>
              <a:latin typeface="Bookman Old Style" panose="02050604050505020204" pitchFamily="18" charset="0"/>
            </a:endParaRPr>
          </a:p>
        </p:txBody>
      </p:sp>
      <p:graphicFrame>
        <p:nvGraphicFramePr>
          <p:cNvPr id="8" name="Object 7"/>
          <p:cNvGraphicFramePr>
            <a:graphicFrameLocks noGrp="1" noChangeAspect="1"/>
          </p:cNvGraphicFramePr>
          <p:nvPr>
            <p:extLst>
              <p:ext uri="{D42A27DB-BD31-4B8C-83A1-F6EECF244321}">
                <p14:modId xmlns="" xmlns:p14="http://schemas.microsoft.com/office/powerpoint/2010/main" val="1606414791"/>
              </p:ext>
            </p:extLst>
          </p:nvPr>
        </p:nvGraphicFramePr>
        <p:xfrm>
          <a:off x="152400" y="4343400"/>
          <a:ext cx="8229600" cy="1601787"/>
        </p:xfrm>
        <a:graphic>
          <a:graphicData uri="http://schemas.openxmlformats.org/presentationml/2006/ole">
            <p:oleObj spid="_x0000_s4183" name="CS ChemDraw Drawing" r:id="rId4" imgW="3221736" imgH="627888" progId="ChemDraw.Document.6.0">
              <p:embed/>
            </p:oleObj>
          </a:graphicData>
        </a:graphic>
      </p:graphicFrame>
      <p:sp>
        <p:nvSpPr>
          <p:cNvPr id="2" name="Slide Number Placeholder 1"/>
          <p:cNvSpPr>
            <a:spLocks noGrp="1"/>
          </p:cNvSpPr>
          <p:nvPr>
            <p:ph type="sldNum" sz="quarter" idx="12"/>
          </p:nvPr>
        </p:nvSpPr>
        <p:spPr/>
        <p:txBody>
          <a:bodyPr/>
          <a:lstStyle/>
          <a:p>
            <a:fld id="{47D644AF-64BE-411A-9540-9B9A944DD121}" type="slidenum">
              <a:rPr lang="en-US" smtClean="0"/>
              <a:pPr/>
              <a:t>14</a:t>
            </a:fld>
            <a:endParaRPr lang="en-US"/>
          </a:p>
        </p:txBody>
      </p:sp>
      <p:pic>
        <p:nvPicPr>
          <p:cNvPr id="9" name="Picture 8"/>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TextBox 9"/>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51023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7030A0"/>
                </a:solidFill>
                <a:effectLst>
                  <a:outerShdw blurRad="38100" dist="38100" dir="2700000" algn="tl">
                    <a:srgbClr val="C0C0C0"/>
                  </a:outerShdw>
                </a:effectLst>
                <a:latin typeface="Bookman Old Style" panose="02050604050505020204" pitchFamily="18" charset="0"/>
              </a:rPr>
              <a:t>   IUPAC </a:t>
            </a:r>
            <a:r>
              <a:rPr lang="en-US" sz="4000" b="1" dirty="0">
                <a:solidFill>
                  <a:srgbClr val="7030A0"/>
                </a:solidFill>
                <a:effectLst>
                  <a:outerShdw blurRad="38100" dist="38100" dir="2700000" algn="tl">
                    <a:srgbClr val="C0C0C0"/>
                  </a:outerShdw>
                </a:effectLst>
                <a:latin typeface="Bookman Old Style" panose="02050604050505020204" pitchFamily="18" charset="0"/>
              </a:rPr>
              <a:t>Nomenclature </a:t>
            </a:r>
            <a:r>
              <a:rPr lang="en-US" sz="4000" b="1" dirty="0" smtClean="0">
                <a:solidFill>
                  <a:srgbClr val="7030A0"/>
                </a:solidFill>
                <a:effectLst>
                  <a:outerShdw blurRad="38100" dist="38100" dir="2700000" algn="tl">
                    <a:srgbClr val="C0C0C0"/>
                  </a:outerShdw>
                </a:effectLst>
                <a:latin typeface="Bookman Old Style" panose="02050604050505020204" pitchFamily="18" charset="0"/>
              </a:rPr>
              <a:t/>
            </a:r>
            <a:br>
              <a:rPr lang="en-US" sz="4000" b="1" dirty="0" smtClean="0">
                <a:solidFill>
                  <a:srgbClr val="7030A0"/>
                </a:solidFill>
                <a:effectLst>
                  <a:outerShdw blurRad="38100" dist="38100" dir="2700000" algn="tl">
                    <a:srgbClr val="C0C0C0"/>
                  </a:outerShdw>
                </a:effectLst>
                <a:latin typeface="Bookman Old Style" panose="02050604050505020204" pitchFamily="18" charset="0"/>
              </a:rPr>
            </a:br>
            <a:r>
              <a:rPr lang="en-US" sz="4000" b="1" dirty="0" smtClean="0">
                <a:solidFill>
                  <a:srgbClr val="7030A0"/>
                </a:solidFill>
                <a:effectLst>
                  <a:outerShdw blurRad="38100" dist="38100" dir="2700000" algn="tl">
                    <a:srgbClr val="C0C0C0"/>
                  </a:outerShdw>
                </a:effectLst>
                <a:latin typeface="Bookman Old Style" panose="02050604050505020204" pitchFamily="18" charset="0"/>
              </a:rPr>
              <a:t>Of </a:t>
            </a:r>
            <a:r>
              <a:rPr lang="en-US" sz="4000" b="1" dirty="0">
                <a:solidFill>
                  <a:srgbClr val="7030A0"/>
                </a:solidFill>
                <a:effectLst>
                  <a:outerShdw blurRad="38100" dist="38100" dir="2700000" algn="tl">
                    <a:srgbClr val="C0C0C0"/>
                  </a:outerShdw>
                </a:effectLst>
                <a:latin typeface="Bookman Old Style" panose="02050604050505020204" pitchFamily="18" charset="0"/>
              </a:rPr>
              <a:t>Branched-Chain Alkanes</a:t>
            </a:r>
            <a:endParaRPr lang="en-US" sz="4000" dirty="0">
              <a:solidFill>
                <a:srgbClr val="7030A0"/>
              </a:solidFill>
              <a:latin typeface="Bookman Old Style" panose="02050604050505020204" pitchFamily="18" charset="0"/>
            </a:endParaRPr>
          </a:p>
        </p:txBody>
      </p:sp>
      <p:sp>
        <p:nvSpPr>
          <p:cNvPr id="3" name="Content Placeholder 2"/>
          <p:cNvSpPr>
            <a:spLocks noGrp="1"/>
          </p:cNvSpPr>
          <p:nvPr>
            <p:ph idx="1"/>
          </p:nvPr>
        </p:nvSpPr>
        <p:spPr/>
        <p:txBody>
          <a:bodyPr>
            <a:normAutofit fontScale="92500"/>
          </a:bodyPr>
          <a:lstStyle/>
          <a:p>
            <a:pPr marL="114300" indent="0" algn="just">
              <a:buNone/>
              <a:defRPr/>
            </a:pPr>
            <a:r>
              <a:rPr lang="en-US" sz="2800" dirty="0">
                <a:latin typeface="Bookman Old Style" panose="02050604050505020204" pitchFamily="18" charset="0"/>
                <a:cs typeface="Arial" pitchFamily="34" charset="0"/>
              </a:rPr>
              <a:t>1- </a:t>
            </a:r>
            <a:r>
              <a:rPr lang="en-US" dirty="0">
                <a:latin typeface="Bookman Old Style" panose="02050604050505020204" pitchFamily="18" charset="0"/>
                <a:cs typeface="Arial" pitchFamily="34" charset="0"/>
              </a:rPr>
              <a:t>Locate the longest continuous chain of carbon atoms; this chain determines the root name for the alkane. </a:t>
            </a:r>
          </a:p>
          <a:p>
            <a:pPr algn="just">
              <a:buNone/>
              <a:defRPr/>
            </a:pPr>
            <a:r>
              <a:rPr lang="en-US" dirty="0">
                <a:latin typeface="Bookman Old Style" panose="02050604050505020204" pitchFamily="18" charset="0"/>
                <a:cs typeface="Arial" pitchFamily="34" charset="0"/>
              </a:rPr>
              <a:t>    Sometimes, you may need to go around corners and zigzag to find the longest (parent) chain.  (the parent chain is in blue):</a:t>
            </a:r>
          </a:p>
          <a:p>
            <a:pPr algn="just">
              <a:buNone/>
              <a:defRPr/>
            </a:pPr>
            <a:endParaRPr lang="en-US" dirty="0">
              <a:latin typeface="Bookman Old Style" panose="02050604050505020204" pitchFamily="18" charset="0"/>
              <a:cs typeface="Arial" pitchFamily="34" charset="0"/>
            </a:endParaRPr>
          </a:p>
          <a:p>
            <a:pPr algn="just">
              <a:buNone/>
              <a:defRPr/>
            </a:pPr>
            <a:endParaRPr lang="en-US" dirty="0">
              <a:latin typeface="Bookman Old Style" panose="02050604050505020204" pitchFamily="18" charset="0"/>
              <a:cs typeface="Arial" pitchFamily="34" charset="0"/>
            </a:endParaRPr>
          </a:p>
          <a:p>
            <a:pPr algn="just">
              <a:buNone/>
              <a:defRPr/>
            </a:pPr>
            <a:endParaRPr lang="en-US" dirty="0">
              <a:latin typeface="Bookman Old Style" panose="02050604050505020204" pitchFamily="18" charset="0"/>
              <a:cs typeface="Arial" pitchFamily="34" charset="0"/>
            </a:endParaRPr>
          </a:p>
          <a:p>
            <a:pPr algn="just">
              <a:buNone/>
              <a:defRPr/>
            </a:pPr>
            <a:endParaRPr lang="en-US" dirty="0">
              <a:latin typeface="Bookman Old Style" panose="02050604050505020204" pitchFamily="18" charset="0"/>
              <a:cs typeface="Arial" pitchFamily="34" charset="0"/>
            </a:endParaRPr>
          </a:p>
          <a:p>
            <a:pPr algn="just">
              <a:buNone/>
              <a:defRPr/>
            </a:pPr>
            <a:endParaRPr lang="en-US" dirty="0">
              <a:latin typeface="Bookman Old Style" panose="02050604050505020204" pitchFamily="18" charset="0"/>
              <a:cs typeface="Arial" pitchFamily="34" charset="0"/>
            </a:endParaRPr>
          </a:p>
          <a:p>
            <a:pPr algn="just">
              <a:buFont typeface="Wingdings" pitchFamily="2" charset="2"/>
              <a:buChar char="Ø"/>
              <a:defRPr/>
            </a:pPr>
            <a:r>
              <a:rPr lang="en-US" dirty="0">
                <a:latin typeface="Bookman Old Style" panose="02050604050505020204" pitchFamily="18" charset="0"/>
                <a:cs typeface="Arial" pitchFamily="34" charset="0"/>
              </a:rPr>
              <a:t>If the parent chain for example has 6 carbon atoms, therefore, it is a derivative of </a:t>
            </a:r>
            <a:r>
              <a:rPr lang="en-US" i="1" dirty="0">
                <a:latin typeface="Bookman Old Style" panose="02050604050505020204" pitchFamily="18" charset="0"/>
                <a:cs typeface="Arial" pitchFamily="34" charset="0"/>
              </a:rPr>
              <a:t>hexane </a:t>
            </a:r>
            <a:r>
              <a:rPr lang="en-US" dirty="0">
                <a:latin typeface="Bookman Old Style" panose="02050604050505020204" pitchFamily="18" charset="0"/>
                <a:cs typeface="Arial" pitchFamily="34" charset="0"/>
              </a:rPr>
              <a:t>and if it has 4 carbon atoms it is derivative of </a:t>
            </a:r>
            <a:r>
              <a:rPr lang="en-US" i="1" dirty="0">
                <a:latin typeface="Bookman Old Style" panose="02050604050505020204" pitchFamily="18" charset="0"/>
                <a:cs typeface="Arial" pitchFamily="34" charset="0"/>
              </a:rPr>
              <a:t>butane</a:t>
            </a:r>
            <a:r>
              <a:rPr lang="en-US" dirty="0">
                <a:latin typeface="Bookman Old Style" panose="02050604050505020204" pitchFamily="18" charset="0"/>
                <a:cs typeface="Arial" pitchFamily="34" charset="0"/>
              </a:rPr>
              <a:t> and so on</a:t>
            </a:r>
            <a:r>
              <a:rPr lang="en-US" i="1" dirty="0">
                <a:latin typeface="Bookman Old Style" panose="02050604050505020204" pitchFamily="18" charset="0"/>
                <a:cs typeface="Arial" pitchFamily="34" charset="0"/>
              </a:rPr>
              <a:t> </a:t>
            </a:r>
            <a:r>
              <a:rPr lang="en-US" dirty="0">
                <a:latin typeface="Bookman Old Style" panose="02050604050505020204" pitchFamily="18" charset="0"/>
                <a:cs typeface="Arial" pitchFamily="34" charset="0"/>
              </a:rPr>
              <a:t>. </a:t>
            </a:r>
          </a:p>
          <a:p>
            <a:pPr>
              <a:buNone/>
              <a:defRPr/>
            </a:pPr>
            <a:endParaRPr lang="en-US" sz="2400" dirty="0">
              <a:latin typeface="Bookman Old Style" panose="02050604050505020204" pitchFamily="18" charset="0"/>
              <a:cs typeface="Arial" pitchFamily="34" charset="0"/>
            </a:endParaRPr>
          </a:p>
          <a:p>
            <a:endParaRPr lang="en-US" dirty="0"/>
          </a:p>
        </p:txBody>
      </p:sp>
      <p:graphicFrame>
        <p:nvGraphicFramePr>
          <p:cNvPr id="4" name="Object 3"/>
          <p:cNvGraphicFramePr>
            <a:graphicFrameLocks noChangeAspect="1"/>
          </p:cNvGraphicFramePr>
          <p:nvPr>
            <p:extLst>
              <p:ext uri="{D42A27DB-BD31-4B8C-83A1-F6EECF244321}">
                <p14:modId xmlns="" xmlns:p14="http://schemas.microsoft.com/office/powerpoint/2010/main" val="499132846"/>
              </p:ext>
            </p:extLst>
          </p:nvPr>
        </p:nvGraphicFramePr>
        <p:xfrm>
          <a:off x="1817688" y="3429000"/>
          <a:ext cx="4659312" cy="1719263"/>
        </p:xfrm>
        <a:graphic>
          <a:graphicData uri="http://schemas.openxmlformats.org/presentationml/2006/ole">
            <p:oleObj spid="_x0000_s5163" name="CS ChemDraw Drawing" r:id="rId3" imgW="4023360" imgH="1299240" progId="ChemDraw.Document.6.0">
              <p:embed/>
            </p:oleObj>
          </a:graphicData>
        </a:graphic>
      </p:graphicFrame>
      <p:sp>
        <p:nvSpPr>
          <p:cNvPr id="5" name="Slide Number Placeholder 4"/>
          <p:cNvSpPr>
            <a:spLocks noGrp="1"/>
          </p:cNvSpPr>
          <p:nvPr>
            <p:ph type="sldNum" sz="quarter" idx="12"/>
          </p:nvPr>
        </p:nvSpPr>
        <p:spPr/>
        <p:txBody>
          <a:bodyPr/>
          <a:lstStyle/>
          <a:p>
            <a:fld id="{47D644AF-64BE-411A-9540-9B9A944DD121}" type="slidenum">
              <a:rPr lang="en-US" smtClean="0"/>
              <a:pPr/>
              <a:t>15</a:t>
            </a:fld>
            <a:endParaRPr lang="en-US"/>
          </a:p>
        </p:txBody>
      </p:sp>
      <p:pic>
        <p:nvPicPr>
          <p:cNvPr id="6"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graphicFrame>
        <p:nvGraphicFramePr>
          <p:cNvPr id="5164" name="Object 44"/>
          <p:cNvGraphicFramePr>
            <a:graphicFrameLocks noChangeAspect="1"/>
          </p:cNvGraphicFramePr>
          <p:nvPr/>
        </p:nvGraphicFramePr>
        <p:xfrm>
          <a:off x="152400" y="3352800"/>
          <a:ext cx="8153400" cy="1828800"/>
        </p:xfrm>
        <a:graphic>
          <a:graphicData uri="http://schemas.openxmlformats.org/presentationml/2006/ole">
            <p:oleObj spid="_x0000_s5164" name="CS ChemDraw Drawing" r:id="rId5" imgW="6193536" imgH="1287780" progId="ChemDraw.Document.6.0">
              <p:embed/>
            </p:oleObj>
          </a:graphicData>
        </a:graphic>
      </p:graphicFrame>
    </p:spTree>
    <p:extLst>
      <p:ext uri="{BB962C8B-B14F-4D97-AF65-F5344CB8AC3E}">
        <p14:creationId xmlns="" xmlns:p14="http://schemas.microsoft.com/office/powerpoint/2010/main" val="1122610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381000"/>
            <a:ext cx="7620000" cy="6019800"/>
          </a:xfrm>
        </p:spPr>
        <p:txBody>
          <a:bodyPr/>
          <a:lstStyle/>
          <a:p>
            <a:pPr marL="114300" indent="0">
              <a:buNone/>
            </a:pPr>
            <a:r>
              <a:rPr lang="en-US" sz="2000" dirty="0" smtClean="0">
                <a:latin typeface="Bookman Old Style" panose="02050604050505020204" pitchFamily="18" charset="0"/>
                <a:cs typeface="Arial" pitchFamily="34" charset="0"/>
              </a:rPr>
              <a:t>     </a:t>
            </a:r>
          </a:p>
          <a:p>
            <a:pPr marL="114300" indent="0">
              <a:buNone/>
            </a:pPr>
            <a:r>
              <a:rPr lang="en-US" sz="2000" dirty="0" smtClean="0">
                <a:latin typeface="Bookman Old Style" panose="02050604050505020204" pitchFamily="18" charset="0"/>
                <a:cs typeface="Arial" pitchFamily="34" charset="0"/>
              </a:rPr>
              <a:t>2- </a:t>
            </a:r>
            <a:r>
              <a:rPr lang="en-US" sz="2000" dirty="0">
                <a:latin typeface="Bookman Old Style" panose="02050604050505020204" pitchFamily="18" charset="0"/>
                <a:cs typeface="Arial" pitchFamily="34" charset="0"/>
              </a:rPr>
              <a:t>Number the longest chain beginning with the end of the chain nearer  to the substituent.</a:t>
            </a:r>
          </a:p>
          <a:p>
            <a:endParaRPr lang="en-US" dirty="0"/>
          </a:p>
        </p:txBody>
      </p:sp>
      <p:graphicFrame>
        <p:nvGraphicFramePr>
          <p:cNvPr id="4" name="Object 3"/>
          <p:cNvGraphicFramePr>
            <a:graphicFrameLocks noChangeAspect="1"/>
          </p:cNvGraphicFramePr>
          <p:nvPr>
            <p:extLst>
              <p:ext uri="{D42A27DB-BD31-4B8C-83A1-F6EECF244321}">
                <p14:modId xmlns="" xmlns:p14="http://schemas.microsoft.com/office/powerpoint/2010/main" val="2042207738"/>
              </p:ext>
            </p:extLst>
          </p:nvPr>
        </p:nvGraphicFramePr>
        <p:xfrm>
          <a:off x="609600" y="1524000"/>
          <a:ext cx="7162800" cy="2236788"/>
        </p:xfrm>
        <a:graphic>
          <a:graphicData uri="http://schemas.openxmlformats.org/presentationml/2006/ole">
            <p:oleObj spid="_x0000_s6187" name="CS ChemDraw Drawing" r:id="rId4" imgW="4849368" imgH="1514856" progId="ChemDraw.Document.6.0">
              <p:embed/>
            </p:oleObj>
          </a:graphicData>
        </a:graphic>
      </p:graphicFrame>
      <p:sp>
        <p:nvSpPr>
          <p:cNvPr id="2" name="Slide Number Placeholder 1"/>
          <p:cNvSpPr>
            <a:spLocks noGrp="1"/>
          </p:cNvSpPr>
          <p:nvPr>
            <p:ph type="sldNum" sz="quarter" idx="12"/>
          </p:nvPr>
        </p:nvSpPr>
        <p:spPr/>
        <p:txBody>
          <a:bodyPr/>
          <a:lstStyle/>
          <a:p>
            <a:fld id="{47D644AF-64BE-411A-9540-9B9A944DD121}" type="slidenum">
              <a:rPr lang="en-US" smtClean="0"/>
              <a:pPr/>
              <a:t>16</a:t>
            </a:fld>
            <a:endParaRPr lang="en-US"/>
          </a:p>
        </p:txBody>
      </p:sp>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377675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normAutofit/>
          </a:bodyPr>
          <a:lstStyle/>
          <a:p>
            <a:pPr marL="114300" indent="0" algn="justLow">
              <a:buNone/>
            </a:pPr>
            <a:endParaRPr lang="en-US" sz="2000" dirty="0" smtClean="0">
              <a:solidFill>
                <a:srgbClr val="000000"/>
              </a:solidFill>
              <a:latin typeface="Bookman Old Style" panose="02050604050505020204" pitchFamily="18" charset="0"/>
              <a:cs typeface="Arial" pitchFamily="34" charset="0"/>
            </a:endParaRPr>
          </a:p>
          <a:p>
            <a:pPr marL="114300" indent="0" algn="justLow">
              <a:buNone/>
            </a:pPr>
            <a:r>
              <a:rPr lang="en-US" sz="2000" dirty="0" smtClean="0">
                <a:solidFill>
                  <a:srgbClr val="000000"/>
                </a:solidFill>
                <a:latin typeface="Bookman Old Style" panose="02050604050505020204" pitchFamily="18" charset="0"/>
                <a:cs typeface="Arial" pitchFamily="34" charset="0"/>
              </a:rPr>
              <a:t>3- </a:t>
            </a:r>
            <a:r>
              <a:rPr lang="en-US" sz="2000" dirty="0">
                <a:solidFill>
                  <a:srgbClr val="000000"/>
                </a:solidFill>
                <a:latin typeface="Bookman Old Style" panose="02050604050505020204" pitchFamily="18" charset="0"/>
                <a:cs typeface="Arial" pitchFamily="34" charset="0"/>
              </a:rPr>
              <a:t>Use the </a:t>
            </a:r>
            <a:r>
              <a:rPr lang="en-US" sz="2000" b="1" dirty="0">
                <a:solidFill>
                  <a:srgbClr val="000000"/>
                </a:solidFill>
                <a:latin typeface="Bookman Old Style" panose="02050604050505020204" pitchFamily="18" charset="0"/>
                <a:cs typeface="Arial" pitchFamily="34" charset="0"/>
              </a:rPr>
              <a:t>numbers </a:t>
            </a:r>
            <a:r>
              <a:rPr lang="en-US" sz="2000" dirty="0">
                <a:solidFill>
                  <a:srgbClr val="000000"/>
                </a:solidFill>
                <a:latin typeface="Bookman Old Style" panose="02050604050505020204" pitchFamily="18" charset="0"/>
                <a:cs typeface="Arial" pitchFamily="34" charset="0"/>
              </a:rPr>
              <a:t>obtained by application of </a:t>
            </a:r>
            <a:r>
              <a:rPr lang="en-US" sz="2000" dirty="0">
                <a:solidFill>
                  <a:srgbClr val="0000FF"/>
                </a:solidFill>
                <a:latin typeface="Bookman Old Style" panose="02050604050505020204" pitchFamily="18" charset="0"/>
                <a:cs typeface="Arial" pitchFamily="34" charset="0"/>
              </a:rPr>
              <a:t>rule 2 </a:t>
            </a:r>
            <a:r>
              <a:rPr lang="en-US" sz="2000" dirty="0">
                <a:solidFill>
                  <a:srgbClr val="000000"/>
                </a:solidFill>
                <a:latin typeface="Bookman Old Style" panose="02050604050505020204" pitchFamily="18" charset="0"/>
                <a:cs typeface="Arial" pitchFamily="34" charset="0"/>
              </a:rPr>
              <a:t>to </a:t>
            </a:r>
            <a:r>
              <a:rPr lang="en-US" sz="2000" b="1" dirty="0">
                <a:solidFill>
                  <a:srgbClr val="810000"/>
                </a:solidFill>
                <a:latin typeface="Bookman Old Style" panose="02050604050505020204" pitchFamily="18" charset="0"/>
                <a:cs typeface="Arial" pitchFamily="34" charset="0"/>
              </a:rPr>
              <a:t>designate the location of the substituent group</a:t>
            </a:r>
            <a:r>
              <a:rPr lang="en-US" sz="2000" dirty="0">
                <a:solidFill>
                  <a:srgbClr val="000000"/>
                </a:solidFill>
                <a:latin typeface="Bookman Old Style" panose="02050604050505020204" pitchFamily="18" charset="0"/>
                <a:cs typeface="Arial" pitchFamily="34" charset="0"/>
              </a:rPr>
              <a:t>.</a:t>
            </a:r>
          </a:p>
          <a:p>
            <a:pPr marL="114300" indent="0" algn="justLow">
              <a:buNone/>
            </a:pPr>
            <a:endParaRPr lang="en-US" sz="2000" dirty="0" smtClean="0"/>
          </a:p>
          <a:p>
            <a:pPr marL="114300" indent="0" algn="justLow">
              <a:buNone/>
            </a:pPr>
            <a:endParaRPr lang="en-US" sz="2000" dirty="0"/>
          </a:p>
          <a:p>
            <a:pPr marL="114300" indent="0" algn="justLow">
              <a:buNone/>
            </a:pPr>
            <a:endParaRPr lang="en-US" sz="2000" dirty="0" smtClean="0"/>
          </a:p>
          <a:p>
            <a:pPr marL="114300" indent="0" algn="justLow">
              <a:buNone/>
            </a:pPr>
            <a:endParaRPr lang="en-US" sz="2000" dirty="0"/>
          </a:p>
          <a:p>
            <a:pPr marL="114300" indent="0" algn="justLow">
              <a:buNone/>
            </a:pPr>
            <a:endParaRPr lang="en-US" sz="2000" dirty="0" smtClean="0"/>
          </a:p>
          <a:p>
            <a:pPr marL="114300" indent="0" algn="justLow">
              <a:buNone/>
            </a:pPr>
            <a:endParaRPr lang="en-US" sz="2000" dirty="0"/>
          </a:p>
          <a:p>
            <a:pPr marL="114300" indent="0" algn="justLow">
              <a:buNone/>
            </a:pPr>
            <a:endParaRPr lang="en-US" sz="2000" dirty="0" smtClean="0"/>
          </a:p>
          <a:p>
            <a:pPr marL="114300" indent="0" algn="justLow">
              <a:buNone/>
            </a:pPr>
            <a:endParaRPr lang="en-US" sz="2000" dirty="0"/>
          </a:p>
          <a:p>
            <a:pPr marL="114300" indent="0" algn="justLow">
              <a:buNone/>
            </a:pPr>
            <a:endParaRPr lang="en-US" sz="2000" dirty="0" smtClean="0"/>
          </a:p>
          <a:p>
            <a:pPr marL="114300" indent="0" algn="justLow">
              <a:buNone/>
            </a:pPr>
            <a:r>
              <a:rPr lang="en-US" sz="2000" dirty="0">
                <a:solidFill>
                  <a:srgbClr val="000000"/>
                </a:solidFill>
                <a:latin typeface="Bookman Old Style" panose="02050604050505020204" pitchFamily="18" charset="0"/>
                <a:cs typeface="Arial" pitchFamily="34" charset="0"/>
              </a:rPr>
              <a:t> In writing the full name the </a:t>
            </a:r>
            <a:r>
              <a:rPr lang="en-US" sz="2000" b="1" dirty="0">
                <a:solidFill>
                  <a:srgbClr val="008100"/>
                </a:solidFill>
                <a:latin typeface="Bookman Old Style" panose="02050604050505020204" pitchFamily="18" charset="0"/>
                <a:cs typeface="Arial" pitchFamily="34" charset="0"/>
              </a:rPr>
              <a:t>root name </a:t>
            </a:r>
            <a:r>
              <a:rPr lang="en-US" sz="2000" dirty="0">
                <a:solidFill>
                  <a:srgbClr val="000000"/>
                </a:solidFill>
                <a:latin typeface="Bookman Old Style" panose="02050604050505020204" pitchFamily="18" charset="0"/>
                <a:cs typeface="Arial" pitchFamily="34" charset="0"/>
              </a:rPr>
              <a:t>is placed </a:t>
            </a:r>
            <a:r>
              <a:rPr lang="en-US" sz="2000" b="1" dirty="0">
                <a:solidFill>
                  <a:srgbClr val="008100"/>
                </a:solidFill>
                <a:latin typeface="Bookman Old Style" panose="02050604050505020204" pitchFamily="18" charset="0"/>
                <a:cs typeface="Arial" pitchFamily="34" charset="0"/>
              </a:rPr>
              <a:t>last</a:t>
            </a:r>
            <a:r>
              <a:rPr lang="en-US" sz="2000" dirty="0">
                <a:solidFill>
                  <a:srgbClr val="000000"/>
                </a:solidFill>
                <a:latin typeface="Bookman Old Style" panose="02050604050505020204" pitchFamily="18" charset="0"/>
                <a:cs typeface="Arial" pitchFamily="34" charset="0"/>
              </a:rPr>
              <a:t>; the </a:t>
            </a:r>
            <a:r>
              <a:rPr lang="en-US" sz="2000" b="1" dirty="0">
                <a:solidFill>
                  <a:srgbClr val="9B3300"/>
                </a:solidFill>
                <a:latin typeface="Bookman Old Style" panose="02050604050505020204" pitchFamily="18" charset="0"/>
                <a:cs typeface="Arial" pitchFamily="34" charset="0"/>
              </a:rPr>
              <a:t>substituent group</a:t>
            </a:r>
            <a:r>
              <a:rPr lang="en-US" sz="2000" dirty="0">
                <a:solidFill>
                  <a:srgbClr val="000000"/>
                </a:solidFill>
                <a:latin typeface="Bookman Old Style" panose="02050604050505020204" pitchFamily="18" charset="0"/>
                <a:cs typeface="Arial" pitchFamily="34" charset="0"/>
              </a:rPr>
              <a:t>, preceded by the</a:t>
            </a:r>
            <a:r>
              <a:rPr lang="ar-SA" sz="2000" dirty="0">
                <a:solidFill>
                  <a:srgbClr val="000000"/>
                </a:solidFill>
                <a:latin typeface="Bookman Old Style" panose="02050604050505020204" pitchFamily="18" charset="0"/>
                <a:cs typeface="Arial" pitchFamily="34" charset="0"/>
              </a:rPr>
              <a:t> </a:t>
            </a:r>
            <a:r>
              <a:rPr lang="en-US" sz="2000" b="1" dirty="0">
                <a:solidFill>
                  <a:srgbClr val="9B3300"/>
                </a:solidFill>
                <a:latin typeface="Bookman Old Style" panose="02050604050505020204" pitchFamily="18" charset="0"/>
                <a:cs typeface="Arial" pitchFamily="34" charset="0"/>
              </a:rPr>
              <a:t>number </a:t>
            </a:r>
            <a:r>
              <a:rPr lang="en-US" sz="2000" dirty="0">
                <a:solidFill>
                  <a:srgbClr val="000000"/>
                </a:solidFill>
                <a:latin typeface="Bookman Old Style" panose="02050604050505020204" pitchFamily="18" charset="0"/>
                <a:cs typeface="Arial" pitchFamily="34" charset="0"/>
              </a:rPr>
              <a:t>indicating its </a:t>
            </a:r>
            <a:r>
              <a:rPr lang="en-US" sz="2000" b="1" dirty="0">
                <a:solidFill>
                  <a:srgbClr val="9B3300"/>
                </a:solidFill>
                <a:latin typeface="Bookman Old Style" panose="02050604050505020204" pitchFamily="18" charset="0"/>
                <a:cs typeface="Arial" pitchFamily="34" charset="0"/>
              </a:rPr>
              <a:t>location </a:t>
            </a:r>
            <a:r>
              <a:rPr lang="en-US" sz="2000" dirty="0">
                <a:solidFill>
                  <a:srgbClr val="000000"/>
                </a:solidFill>
                <a:latin typeface="Bookman Old Style" panose="02050604050505020204" pitchFamily="18" charset="0"/>
                <a:cs typeface="Arial" pitchFamily="34" charset="0"/>
              </a:rPr>
              <a:t>on the chain, is placed </a:t>
            </a:r>
            <a:r>
              <a:rPr lang="en-US" sz="2000" b="1" dirty="0">
                <a:solidFill>
                  <a:srgbClr val="9B3300"/>
                </a:solidFill>
                <a:latin typeface="Bookman Old Style" panose="02050604050505020204" pitchFamily="18" charset="0"/>
                <a:cs typeface="Arial" pitchFamily="34" charset="0"/>
              </a:rPr>
              <a:t>first</a:t>
            </a:r>
            <a:r>
              <a:rPr lang="en-US" sz="2000" dirty="0">
                <a:solidFill>
                  <a:srgbClr val="000000"/>
                </a:solidFill>
                <a:latin typeface="Bookman Old Style" panose="02050604050505020204" pitchFamily="18" charset="0"/>
                <a:cs typeface="Arial" pitchFamily="34" charset="0"/>
              </a:rPr>
              <a:t>.</a:t>
            </a:r>
          </a:p>
          <a:p>
            <a:endParaRPr lang="en-US" dirty="0"/>
          </a:p>
        </p:txBody>
      </p:sp>
      <p:pic>
        <p:nvPicPr>
          <p:cNvPr id="4" name="Picture 4"/>
          <p:cNvPicPr>
            <a:picLocks noChangeAspect="1" noChangeArrowheads="1"/>
          </p:cNvPicPr>
          <p:nvPr/>
        </p:nvPicPr>
        <p:blipFill>
          <a:blip r:embed="rId2" cstate="print"/>
          <a:srcRect t="17390"/>
          <a:stretch>
            <a:fillRect/>
          </a:stretch>
        </p:blipFill>
        <p:spPr bwMode="auto">
          <a:xfrm>
            <a:off x="762000" y="1981200"/>
            <a:ext cx="7467600" cy="2446283"/>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47D644AF-64BE-411A-9540-9B9A944DD121}" type="slidenum">
              <a:rPr lang="en-US" smtClean="0"/>
              <a:pPr/>
              <a:t>17</a:t>
            </a:fld>
            <a:endParaRPr lang="en-US"/>
          </a:p>
        </p:txBody>
      </p:sp>
      <p:pic>
        <p:nvPicPr>
          <p:cNvPr id="5"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3011297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457200"/>
            <a:ext cx="7620000" cy="5943600"/>
          </a:xfrm>
        </p:spPr>
        <p:txBody>
          <a:bodyPr>
            <a:normAutofit/>
          </a:bodyPr>
          <a:lstStyle/>
          <a:p>
            <a:endParaRPr lang="en-US" sz="2000" dirty="0" smtClean="0">
              <a:latin typeface="Bookman Old Style" panose="02050604050505020204" pitchFamily="18" charset="0"/>
              <a:cs typeface="Arial" pitchFamily="34" charset="0"/>
            </a:endParaRPr>
          </a:p>
          <a:p>
            <a:r>
              <a:rPr lang="en-US" sz="2000" dirty="0" smtClean="0">
                <a:latin typeface="Bookman Old Style" panose="02050604050505020204" pitchFamily="18" charset="0"/>
                <a:cs typeface="Arial" pitchFamily="34" charset="0"/>
              </a:rPr>
              <a:t>When </a:t>
            </a:r>
            <a:r>
              <a:rPr lang="en-US" sz="2000" dirty="0">
                <a:latin typeface="Bookman Old Style" panose="02050604050505020204" pitchFamily="18" charset="0"/>
                <a:cs typeface="Arial" pitchFamily="34" charset="0"/>
              </a:rPr>
              <a:t>two or more substituents are present, </a:t>
            </a:r>
            <a:r>
              <a:rPr lang="en-US" sz="2000" b="1" dirty="0">
                <a:latin typeface="Bookman Old Style" panose="02050604050505020204" pitchFamily="18" charset="0"/>
                <a:cs typeface="Arial" pitchFamily="34" charset="0"/>
              </a:rPr>
              <a:t>give each substituent a number</a:t>
            </a:r>
            <a:r>
              <a:rPr lang="ar-SA" sz="2000" b="1" dirty="0">
                <a:latin typeface="Bookman Old Style" panose="02050604050505020204" pitchFamily="18" charset="0"/>
                <a:cs typeface="Arial" pitchFamily="34" charset="0"/>
              </a:rPr>
              <a:t>  </a:t>
            </a:r>
            <a:r>
              <a:rPr lang="en-US" sz="2000" b="1" dirty="0">
                <a:latin typeface="Bookman Old Style" panose="02050604050505020204" pitchFamily="18" charset="0"/>
                <a:cs typeface="Arial" pitchFamily="34" charset="0"/>
              </a:rPr>
              <a:t>corresponding to its location </a:t>
            </a:r>
            <a:r>
              <a:rPr lang="en-US" sz="2000" dirty="0">
                <a:latin typeface="Bookman Old Style" panose="02050604050505020204" pitchFamily="18" charset="0"/>
                <a:cs typeface="Arial" pitchFamily="34" charset="0"/>
              </a:rPr>
              <a:t>on the longest chain.</a:t>
            </a:r>
          </a:p>
          <a:p>
            <a:endParaRPr lang="en-US" sz="2000" dirty="0" smtClean="0">
              <a:latin typeface="Bookman Old Style" panose="02050604050505020204" pitchFamily="18" charset="0"/>
            </a:endParaRPr>
          </a:p>
          <a:p>
            <a:endParaRPr lang="en-US" sz="2000" dirty="0">
              <a:latin typeface="Bookman Old Style" panose="02050604050505020204" pitchFamily="18" charset="0"/>
            </a:endParaRPr>
          </a:p>
          <a:p>
            <a:endParaRPr lang="en-US" sz="2000" dirty="0" smtClean="0">
              <a:latin typeface="Bookman Old Style" panose="02050604050505020204" pitchFamily="18" charset="0"/>
            </a:endParaRPr>
          </a:p>
          <a:p>
            <a:endParaRPr lang="en-US" sz="2000" dirty="0">
              <a:latin typeface="Bookman Old Style" panose="02050604050505020204" pitchFamily="18" charset="0"/>
            </a:endParaRPr>
          </a:p>
          <a:p>
            <a:endParaRPr lang="en-US" sz="2000" dirty="0" smtClean="0">
              <a:latin typeface="Bookman Old Style" panose="02050604050505020204" pitchFamily="18" charset="0"/>
            </a:endParaRPr>
          </a:p>
          <a:p>
            <a:endParaRPr lang="en-US" sz="2000" dirty="0">
              <a:latin typeface="Bookman Old Style" panose="02050604050505020204" pitchFamily="18" charset="0"/>
            </a:endParaRPr>
          </a:p>
          <a:p>
            <a:endParaRPr lang="en-US" sz="2000" dirty="0" smtClean="0">
              <a:solidFill>
                <a:srgbClr val="000000"/>
              </a:solidFill>
              <a:latin typeface="Bookman Old Style" panose="02050604050505020204" pitchFamily="18" charset="0"/>
              <a:cs typeface="Arial" pitchFamily="34" charset="0"/>
            </a:endParaRPr>
          </a:p>
          <a:p>
            <a:pPr algn="justLow"/>
            <a:r>
              <a:rPr lang="en-US" sz="2000" dirty="0" smtClean="0">
                <a:solidFill>
                  <a:srgbClr val="000000"/>
                </a:solidFill>
                <a:latin typeface="Bookman Old Style" panose="02050604050505020204" pitchFamily="18" charset="0"/>
                <a:cs typeface="Arial" pitchFamily="34" charset="0"/>
              </a:rPr>
              <a:t> </a:t>
            </a:r>
            <a:r>
              <a:rPr lang="en-US" sz="2000" dirty="0">
                <a:solidFill>
                  <a:srgbClr val="000000"/>
                </a:solidFill>
                <a:latin typeface="Bookman Old Style" panose="02050604050505020204" pitchFamily="18" charset="0"/>
                <a:cs typeface="Arial" pitchFamily="34" charset="0"/>
              </a:rPr>
              <a:t>The </a:t>
            </a:r>
            <a:r>
              <a:rPr lang="en-US" sz="2000" b="1" dirty="0">
                <a:solidFill>
                  <a:srgbClr val="000000"/>
                </a:solidFill>
                <a:latin typeface="Bookman Old Style" panose="02050604050505020204" pitchFamily="18" charset="0"/>
                <a:cs typeface="Arial" pitchFamily="34" charset="0"/>
              </a:rPr>
              <a:t>substituent groups </a:t>
            </a:r>
            <a:r>
              <a:rPr lang="en-US" sz="2000" dirty="0">
                <a:solidFill>
                  <a:srgbClr val="000000"/>
                </a:solidFill>
                <a:latin typeface="Bookman Old Style" panose="02050604050505020204" pitchFamily="18" charset="0"/>
                <a:cs typeface="Arial" pitchFamily="34" charset="0"/>
              </a:rPr>
              <a:t>are listed </a:t>
            </a:r>
            <a:r>
              <a:rPr lang="en-US" sz="2000" b="1" dirty="0">
                <a:solidFill>
                  <a:srgbClr val="9B3365"/>
                </a:solidFill>
                <a:latin typeface="Bookman Old Style" panose="02050604050505020204" pitchFamily="18" charset="0"/>
                <a:cs typeface="Arial" pitchFamily="34" charset="0"/>
              </a:rPr>
              <a:t>alphabetically </a:t>
            </a:r>
            <a:r>
              <a:rPr lang="en-US" sz="2000" dirty="0">
                <a:latin typeface="Bookman Old Style" panose="02050604050505020204" pitchFamily="18" charset="0"/>
                <a:cs typeface="Arial" pitchFamily="34" charset="0"/>
              </a:rPr>
              <a:t>regardless of their order of occurrence in the molecule. </a:t>
            </a:r>
            <a:r>
              <a:rPr lang="en-US" sz="2000" dirty="0">
                <a:solidFill>
                  <a:srgbClr val="C00000"/>
                </a:solidFill>
                <a:latin typeface="Bookman Old Style" panose="02050604050505020204" pitchFamily="18" charset="0"/>
                <a:cs typeface="Arial" pitchFamily="34" charset="0"/>
              </a:rPr>
              <a:t>Cl</a:t>
            </a:r>
            <a:r>
              <a:rPr lang="en-US" sz="2000" dirty="0">
                <a:solidFill>
                  <a:srgbClr val="000000"/>
                </a:solidFill>
                <a:latin typeface="Bookman Old Style" panose="02050604050505020204" pitchFamily="18" charset="0"/>
                <a:cs typeface="Arial" pitchFamily="34" charset="0"/>
              </a:rPr>
              <a:t> is called </a:t>
            </a:r>
            <a:r>
              <a:rPr lang="en-US" sz="2000" dirty="0" err="1">
                <a:solidFill>
                  <a:srgbClr val="000000"/>
                </a:solidFill>
                <a:latin typeface="Bookman Old Style" panose="02050604050505020204" pitchFamily="18" charset="0"/>
                <a:cs typeface="Arial" pitchFamily="34" charset="0"/>
              </a:rPr>
              <a:t>chloro</a:t>
            </a:r>
            <a:r>
              <a:rPr lang="en-US" sz="2000" dirty="0">
                <a:solidFill>
                  <a:srgbClr val="000000"/>
                </a:solidFill>
                <a:latin typeface="Bookman Old Style" panose="02050604050505020204" pitchFamily="18" charset="0"/>
                <a:cs typeface="Arial" pitchFamily="34" charset="0"/>
              </a:rPr>
              <a:t>, </a:t>
            </a:r>
            <a:r>
              <a:rPr lang="en-US" sz="2000" dirty="0">
                <a:solidFill>
                  <a:srgbClr val="C00000"/>
                </a:solidFill>
                <a:latin typeface="Bookman Old Style" panose="02050604050505020204" pitchFamily="18" charset="0"/>
                <a:cs typeface="Arial" pitchFamily="34" charset="0"/>
              </a:rPr>
              <a:t>Br</a:t>
            </a:r>
            <a:r>
              <a:rPr lang="en-US" sz="2000" dirty="0">
                <a:solidFill>
                  <a:srgbClr val="000000"/>
                </a:solidFill>
                <a:latin typeface="Bookman Old Style" panose="02050604050505020204" pitchFamily="18" charset="0"/>
                <a:cs typeface="Arial" pitchFamily="34" charset="0"/>
              </a:rPr>
              <a:t> called </a:t>
            </a:r>
            <a:r>
              <a:rPr lang="en-US" sz="2000" dirty="0" err="1">
                <a:solidFill>
                  <a:srgbClr val="000000"/>
                </a:solidFill>
                <a:latin typeface="Bookman Old Style" panose="02050604050505020204" pitchFamily="18" charset="0"/>
                <a:cs typeface="Arial" pitchFamily="34" charset="0"/>
              </a:rPr>
              <a:t>bromo</a:t>
            </a:r>
            <a:r>
              <a:rPr lang="en-US" sz="2000" dirty="0">
                <a:solidFill>
                  <a:srgbClr val="000000"/>
                </a:solidFill>
                <a:latin typeface="Bookman Old Style" panose="02050604050505020204" pitchFamily="18" charset="0"/>
                <a:cs typeface="Arial" pitchFamily="34" charset="0"/>
              </a:rPr>
              <a:t>, </a:t>
            </a:r>
            <a:r>
              <a:rPr lang="en-US" sz="2000" dirty="0">
                <a:solidFill>
                  <a:srgbClr val="C00000"/>
                </a:solidFill>
                <a:latin typeface="Bookman Old Style" panose="02050604050505020204" pitchFamily="18" charset="0"/>
                <a:cs typeface="Arial" pitchFamily="34" charset="0"/>
              </a:rPr>
              <a:t>I </a:t>
            </a:r>
            <a:r>
              <a:rPr lang="en-US" sz="2000" dirty="0">
                <a:solidFill>
                  <a:srgbClr val="000000"/>
                </a:solidFill>
                <a:latin typeface="Bookman Old Style" panose="02050604050505020204" pitchFamily="18" charset="0"/>
                <a:cs typeface="Arial" pitchFamily="34" charset="0"/>
              </a:rPr>
              <a:t>called </a:t>
            </a:r>
            <a:r>
              <a:rPr lang="en-US" sz="2000" dirty="0" err="1">
                <a:solidFill>
                  <a:srgbClr val="000000"/>
                </a:solidFill>
                <a:latin typeface="Bookman Old Style" panose="02050604050505020204" pitchFamily="18" charset="0"/>
                <a:cs typeface="Arial" pitchFamily="34" charset="0"/>
              </a:rPr>
              <a:t>iodo</a:t>
            </a:r>
            <a:r>
              <a:rPr lang="en-US" sz="2000" dirty="0">
                <a:solidFill>
                  <a:srgbClr val="000000"/>
                </a:solidFill>
                <a:latin typeface="Bookman Old Style" panose="02050604050505020204" pitchFamily="18" charset="0"/>
                <a:cs typeface="Arial" pitchFamily="34" charset="0"/>
              </a:rPr>
              <a:t>, </a:t>
            </a:r>
            <a:r>
              <a:rPr lang="en-US" sz="2000" dirty="0">
                <a:solidFill>
                  <a:srgbClr val="CC0000"/>
                </a:solidFill>
                <a:latin typeface="Bookman Old Style" panose="02050604050505020204" pitchFamily="18" charset="0"/>
                <a:cs typeface="Arial" pitchFamily="34" charset="0"/>
              </a:rPr>
              <a:t>F </a:t>
            </a:r>
            <a:r>
              <a:rPr lang="en-US" sz="2000" dirty="0">
                <a:solidFill>
                  <a:srgbClr val="000000"/>
                </a:solidFill>
                <a:latin typeface="Bookman Old Style" panose="02050604050505020204" pitchFamily="18" charset="0"/>
                <a:cs typeface="Arial" pitchFamily="34" charset="0"/>
              </a:rPr>
              <a:t>called </a:t>
            </a:r>
            <a:r>
              <a:rPr lang="en-US" sz="2000" dirty="0" err="1">
                <a:solidFill>
                  <a:srgbClr val="000000"/>
                </a:solidFill>
                <a:latin typeface="Bookman Old Style" panose="02050604050505020204" pitchFamily="18" charset="0"/>
                <a:cs typeface="Arial" pitchFamily="34" charset="0"/>
              </a:rPr>
              <a:t>fluoro</a:t>
            </a:r>
            <a:r>
              <a:rPr lang="en-US" sz="2000" dirty="0">
                <a:solidFill>
                  <a:srgbClr val="000000"/>
                </a:solidFill>
                <a:latin typeface="Bookman Old Style" panose="02050604050505020204" pitchFamily="18" charset="0"/>
                <a:cs typeface="Arial" pitchFamily="34" charset="0"/>
              </a:rPr>
              <a:t>, </a:t>
            </a:r>
            <a:r>
              <a:rPr lang="en-US" sz="2000" dirty="0">
                <a:solidFill>
                  <a:srgbClr val="C00000"/>
                </a:solidFill>
                <a:latin typeface="Bookman Old Style" panose="02050604050505020204" pitchFamily="18" charset="0"/>
                <a:cs typeface="Arial" pitchFamily="34" charset="0"/>
              </a:rPr>
              <a:t>NO</a:t>
            </a:r>
            <a:r>
              <a:rPr lang="en-US" sz="2000" baseline="-25000" dirty="0">
                <a:solidFill>
                  <a:srgbClr val="C00000"/>
                </a:solidFill>
                <a:latin typeface="Bookman Old Style" panose="02050604050505020204" pitchFamily="18" charset="0"/>
                <a:cs typeface="Arial" pitchFamily="34" charset="0"/>
              </a:rPr>
              <a:t>2</a:t>
            </a:r>
            <a:r>
              <a:rPr lang="en-US" sz="2000" dirty="0">
                <a:solidFill>
                  <a:srgbClr val="000000"/>
                </a:solidFill>
                <a:latin typeface="Bookman Old Style" panose="02050604050505020204" pitchFamily="18" charset="0"/>
                <a:cs typeface="Arial" pitchFamily="34" charset="0"/>
              </a:rPr>
              <a:t>  called nitro, </a:t>
            </a:r>
            <a:r>
              <a:rPr lang="en-US" sz="2000" dirty="0">
                <a:solidFill>
                  <a:srgbClr val="C00000"/>
                </a:solidFill>
                <a:latin typeface="Bookman Old Style" panose="02050604050505020204" pitchFamily="18" charset="0"/>
                <a:cs typeface="Arial" pitchFamily="34" charset="0"/>
              </a:rPr>
              <a:t>CN</a:t>
            </a:r>
            <a:r>
              <a:rPr lang="en-US" sz="2000" dirty="0">
                <a:solidFill>
                  <a:srgbClr val="000000"/>
                </a:solidFill>
                <a:latin typeface="Bookman Old Style" panose="02050604050505020204" pitchFamily="18" charset="0"/>
                <a:cs typeface="Arial" pitchFamily="34" charset="0"/>
              </a:rPr>
              <a:t> called </a:t>
            </a:r>
            <a:r>
              <a:rPr lang="en-US" sz="2000" dirty="0" err="1">
                <a:solidFill>
                  <a:srgbClr val="000000"/>
                </a:solidFill>
                <a:latin typeface="Bookman Old Style" panose="02050604050505020204" pitchFamily="18" charset="0"/>
                <a:cs typeface="Arial" pitchFamily="34" charset="0"/>
              </a:rPr>
              <a:t>cyano</a:t>
            </a:r>
            <a:endParaRPr lang="en-US" sz="2000" dirty="0">
              <a:solidFill>
                <a:srgbClr val="000000"/>
              </a:solidFill>
              <a:latin typeface="Bookman Old Style" panose="02050604050505020204" pitchFamily="18" charset="0"/>
              <a:cs typeface="Arial" pitchFamily="34" charset="0"/>
            </a:endParaRPr>
          </a:p>
          <a:p>
            <a:pPr algn="justLow"/>
            <a:endParaRPr lang="en-US" sz="2000" dirty="0">
              <a:latin typeface="Bookman Old Style" panose="02050604050505020204" pitchFamily="18" charset="0"/>
            </a:endParaRPr>
          </a:p>
        </p:txBody>
      </p:sp>
      <p:pic>
        <p:nvPicPr>
          <p:cNvPr id="4" name="Picture 4"/>
          <p:cNvPicPr>
            <a:picLocks noChangeAspect="1" noChangeArrowheads="1"/>
          </p:cNvPicPr>
          <p:nvPr/>
        </p:nvPicPr>
        <p:blipFill>
          <a:blip r:embed="rId3" cstate="print"/>
          <a:srcRect/>
          <a:stretch>
            <a:fillRect/>
          </a:stretch>
        </p:blipFill>
        <p:spPr bwMode="auto">
          <a:xfrm>
            <a:off x="1981200" y="1752600"/>
            <a:ext cx="5257800" cy="22098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47D644AF-64BE-411A-9540-9B9A944DD121}" type="slidenum">
              <a:rPr lang="en-US" smtClean="0"/>
              <a:pPr/>
              <a:t>18</a:t>
            </a:fld>
            <a:endParaRPr lang="en-US"/>
          </a:p>
        </p:txBody>
      </p:sp>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1770823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381000"/>
            <a:ext cx="7620000" cy="6019800"/>
          </a:xfrm>
        </p:spPr>
        <p:txBody>
          <a:bodyPr/>
          <a:lstStyle/>
          <a:p>
            <a:pPr marL="114300" indent="0">
              <a:buNone/>
            </a:pPr>
            <a:endParaRPr lang="en-US" sz="2000" dirty="0" smtClean="0">
              <a:latin typeface="Bookman Old Style" panose="02050604050505020204" pitchFamily="18" charset="0"/>
              <a:cs typeface="Arial" pitchFamily="34" charset="0"/>
            </a:endParaRPr>
          </a:p>
          <a:p>
            <a:pPr marL="114300" indent="0">
              <a:buNone/>
            </a:pPr>
            <a:r>
              <a:rPr lang="en-US" sz="2000" dirty="0" smtClean="0">
                <a:latin typeface="Bookman Old Style" panose="02050604050505020204" pitchFamily="18" charset="0"/>
                <a:cs typeface="Arial" pitchFamily="34" charset="0"/>
              </a:rPr>
              <a:t>5- </a:t>
            </a:r>
            <a:r>
              <a:rPr lang="en-US" sz="2000" dirty="0">
                <a:latin typeface="Bookman Old Style" panose="02050604050505020204" pitchFamily="18" charset="0"/>
                <a:cs typeface="Arial" pitchFamily="34" charset="0"/>
              </a:rPr>
              <a:t>When two or more substituents are identical, indicate this by the use of the prefixes </a:t>
            </a:r>
            <a:r>
              <a:rPr lang="en-US" sz="2000" b="1" dirty="0">
                <a:latin typeface="Bookman Old Style" panose="02050604050505020204" pitchFamily="18" charset="0"/>
                <a:cs typeface="Arial" pitchFamily="34" charset="0"/>
              </a:rPr>
              <a:t>di-</a:t>
            </a:r>
            <a:r>
              <a:rPr lang="en-US" sz="2000" dirty="0">
                <a:latin typeface="Bookman Old Style" panose="02050604050505020204" pitchFamily="18" charset="0"/>
                <a:cs typeface="Arial" pitchFamily="34" charset="0"/>
              </a:rPr>
              <a:t>, </a:t>
            </a:r>
            <a:r>
              <a:rPr lang="en-US" sz="2000" b="1" dirty="0">
                <a:latin typeface="Bookman Old Style" panose="02050604050505020204" pitchFamily="18" charset="0"/>
                <a:cs typeface="Arial" pitchFamily="34" charset="0"/>
              </a:rPr>
              <a:t>tri-</a:t>
            </a:r>
            <a:r>
              <a:rPr lang="en-US" sz="2000" dirty="0">
                <a:latin typeface="Bookman Old Style" panose="02050604050505020204" pitchFamily="18" charset="0"/>
                <a:cs typeface="Arial" pitchFamily="34" charset="0"/>
              </a:rPr>
              <a:t>, </a:t>
            </a:r>
            <a:r>
              <a:rPr lang="en-US" sz="2000" b="1" dirty="0">
                <a:latin typeface="Bookman Old Style" panose="02050604050505020204" pitchFamily="18" charset="0"/>
                <a:cs typeface="Arial" pitchFamily="34" charset="0"/>
              </a:rPr>
              <a:t>tetra-</a:t>
            </a:r>
            <a:r>
              <a:rPr lang="en-US" sz="2000" dirty="0">
                <a:latin typeface="Bookman Old Style" panose="02050604050505020204" pitchFamily="18" charset="0"/>
                <a:cs typeface="Arial" pitchFamily="34" charset="0"/>
              </a:rPr>
              <a:t>, and so on.</a:t>
            </a:r>
          </a:p>
          <a:p>
            <a:endParaRPr lang="en-US" sz="2000" dirty="0" smtClean="0">
              <a:latin typeface="Bookman Old Style" panose="02050604050505020204" pitchFamily="18" charset="0"/>
            </a:endParaRPr>
          </a:p>
          <a:p>
            <a:endParaRPr lang="en-US" sz="2000" dirty="0">
              <a:latin typeface="Bookman Old Style" panose="02050604050505020204" pitchFamily="18" charset="0"/>
            </a:endParaRPr>
          </a:p>
          <a:p>
            <a:endParaRPr lang="en-US" sz="2000" dirty="0" smtClean="0">
              <a:latin typeface="Bookman Old Style" panose="02050604050505020204" pitchFamily="18" charset="0"/>
            </a:endParaRPr>
          </a:p>
          <a:p>
            <a:endParaRPr lang="en-US" sz="2000" dirty="0">
              <a:latin typeface="Bookman Old Style" panose="02050604050505020204" pitchFamily="18" charset="0"/>
            </a:endParaRPr>
          </a:p>
          <a:p>
            <a:endParaRPr lang="en-US" sz="2000" dirty="0" smtClean="0">
              <a:latin typeface="Bookman Old Style" panose="02050604050505020204" pitchFamily="18" charset="0"/>
            </a:endParaRPr>
          </a:p>
          <a:p>
            <a:endParaRPr lang="en-US" sz="2000" dirty="0">
              <a:latin typeface="Bookman Old Style" panose="02050604050505020204" pitchFamily="18" charset="0"/>
            </a:endParaRPr>
          </a:p>
          <a:p>
            <a:endParaRPr lang="en-US" sz="2000" dirty="0" smtClean="0">
              <a:latin typeface="Bookman Old Style" panose="02050604050505020204" pitchFamily="18" charset="0"/>
            </a:endParaRPr>
          </a:p>
          <a:p>
            <a:endParaRPr lang="en-US" sz="2000" dirty="0">
              <a:latin typeface="Bookman Old Style" panose="02050604050505020204" pitchFamily="18" charset="0"/>
            </a:endParaRPr>
          </a:p>
          <a:p>
            <a:endParaRPr lang="en-US" sz="2000" dirty="0" smtClean="0">
              <a:latin typeface="Bookman Old Style" panose="02050604050505020204" pitchFamily="18" charset="0"/>
            </a:endParaRPr>
          </a:p>
          <a:p>
            <a:r>
              <a:rPr lang="en-US" sz="2000" dirty="0">
                <a:solidFill>
                  <a:srgbClr val="000000"/>
                </a:solidFill>
                <a:latin typeface="Bookman Old Style" panose="02050604050505020204" pitchFamily="18" charset="0"/>
                <a:cs typeface="Arial" pitchFamily="34" charset="0"/>
              </a:rPr>
              <a:t> In case of deciding </a:t>
            </a:r>
            <a:r>
              <a:rPr lang="en-US" sz="2000" b="1" dirty="0">
                <a:solidFill>
                  <a:srgbClr val="9B3365"/>
                </a:solidFill>
                <a:latin typeface="Bookman Old Style" panose="02050604050505020204" pitchFamily="18" charset="0"/>
                <a:cs typeface="Arial" pitchFamily="34" charset="0"/>
              </a:rPr>
              <a:t>alphabetical </a:t>
            </a:r>
            <a:r>
              <a:rPr lang="en-US" sz="2000" dirty="0">
                <a:solidFill>
                  <a:srgbClr val="000000"/>
                </a:solidFill>
                <a:latin typeface="Bookman Old Style" panose="02050604050505020204" pitchFamily="18" charset="0"/>
                <a:cs typeface="Arial" pitchFamily="34" charset="0"/>
              </a:rPr>
              <a:t>order of many substituent  </a:t>
            </a:r>
            <a:r>
              <a:rPr lang="en-US" sz="2000" b="1" dirty="0">
                <a:solidFill>
                  <a:srgbClr val="C00000"/>
                </a:solidFill>
                <a:latin typeface="Bookman Old Style" panose="02050604050505020204" pitchFamily="18" charset="0"/>
                <a:cs typeface="Arial" pitchFamily="34" charset="0"/>
              </a:rPr>
              <a:t>disregard</a:t>
            </a:r>
            <a:r>
              <a:rPr lang="en-US" sz="2000" b="1" dirty="0">
                <a:solidFill>
                  <a:srgbClr val="000000"/>
                </a:solidFill>
                <a:latin typeface="Bookman Old Style" panose="02050604050505020204" pitchFamily="18" charset="0"/>
                <a:cs typeface="Arial" pitchFamily="34" charset="0"/>
              </a:rPr>
              <a:t> </a:t>
            </a:r>
            <a:r>
              <a:rPr lang="en-US" sz="2000" dirty="0">
                <a:solidFill>
                  <a:srgbClr val="000000"/>
                </a:solidFill>
                <a:latin typeface="Bookman Old Style" panose="02050604050505020204" pitchFamily="18" charset="0"/>
                <a:cs typeface="Arial" pitchFamily="34" charset="0"/>
              </a:rPr>
              <a:t>multiplying prefixes such as “</a:t>
            </a:r>
            <a:r>
              <a:rPr lang="en-US" sz="2000" b="1" dirty="0" err="1">
                <a:solidFill>
                  <a:srgbClr val="FF0000"/>
                </a:solidFill>
                <a:latin typeface="Bookman Old Style" panose="02050604050505020204" pitchFamily="18" charset="0"/>
                <a:cs typeface="Arial" pitchFamily="34" charset="0"/>
              </a:rPr>
              <a:t>di</a:t>
            </a:r>
            <a:r>
              <a:rPr lang="en-US" sz="2000" dirty="0" err="1">
                <a:solidFill>
                  <a:srgbClr val="000000"/>
                </a:solidFill>
                <a:latin typeface="Bookman Old Style" panose="02050604050505020204" pitchFamily="18" charset="0"/>
                <a:cs typeface="Arial" pitchFamily="34" charset="0"/>
              </a:rPr>
              <a:t>”and</a:t>
            </a:r>
            <a:r>
              <a:rPr lang="en-US" sz="2000" dirty="0">
                <a:solidFill>
                  <a:srgbClr val="000000"/>
                </a:solidFill>
                <a:latin typeface="Bookman Old Style" panose="02050604050505020204" pitchFamily="18" charset="0"/>
                <a:cs typeface="Arial" pitchFamily="34" charset="0"/>
              </a:rPr>
              <a:t> “</a:t>
            </a:r>
            <a:r>
              <a:rPr lang="en-US" sz="2000" b="1" dirty="0">
                <a:solidFill>
                  <a:srgbClr val="FF0000"/>
                </a:solidFill>
                <a:latin typeface="Bookman Old Style" panose="02050604050505020204" pitchFamily="18" charset="0"/>
                <a:cs typeface="Arial" pitchFamily="34" charset="0"/>
              </a:rPr>
              <a:t>tri</a:t>
            </a:r>
            <a:r>
              <a:rPr lang="en-US" sz="2000" dirty="0">
                <a:solidFill>
                  <a:srgbClr val="000000"/>
                </a:solidFill>
                <a:latin typeface="Bookman Old Style" panose="02050604050505020204" pitchFamily="18" charset="0"/>
                <a:cs typeface="Arial" pitchFamily="34" charset="0"/>
              </a:rPr>
              <a:t>”, “</a:t>
            </a:r>
            <a:r>
              <a:rPr lang="en-US" sz="2000" dirty="0">
                <a:solidFill>
                  <a:srgbClr val="FF0000"/>
                </a:solidFill>
                <a:latin typeface="Bookman Old Style" panose="02050604050505020204" pitchFamily="18" charset="0"/>
                <a:cs typeface="Arial" pitchFamily="34" charset="0"/>
              </a:rPr>
              <a:t>tetra</a:t>
            </a:r>
            <a:r>
              <a:rPr lang="en-US" sz="2000" dirty="0">
                <a:latin typeface="Bookman Old Style" panose="02050604050505020204" pitchFamily="18" charset="0"/>
                <a:cs typeface="Arial" pitchFamily="34" charset="0"/>
              </a:rPr>
              <a:t>”</a:t>
            </a:r>
            <a:r>
              <a:rPr lang="en-US" sz="2000" dirty="0">
                <a:solidFill>
                  <a:srgbClr val="000000"/>
                </a:solidFill>
                <a:latin typeface="Bookman Old Style" panose="02050604050505020204" pitchFamily="18" charset="0"/>
                <a:cs typeface="Arial" pitchFamily="34" charset="0"/>
              </a:rPr>
              <a:t>, </a:t>
            </a:r>
            <a:r>
              <a:rPr lang="en-US" sz="2000" dirty="0">
                <a:latin typeface="Bookman Old Style" panose="02050604050505020204" pitchFamily="18" charset="0"/>
                <a:cs typeface="Arial" pitchFamily="34" charset="0"/>
              </a:rPr>
              <a:t>“</a:t>
            </a:r>
            <a:r>
              <a:rPr lang="en-US" sz="2000" dirty="0" err="1">
                <a:solidFill>
                  <a:srgbClr val="FF0000"/>
                </a:solidFill>
                <a:latin typeface="Bookman Old Style" panose="02050604050505020204" pitchFamily="18" charset="0"/>
                <a:cs typeface="Arial" pitchFamily="34" charset="0"/>
              </a:rPr>
              <a:t>penta</a:t>
            </a:r>
            <a:r>
              <a:rPr lang="en-US" sz="2000" dirty="0">
                <a:latin typeface="Bookman Old Style" panose="02050604050505020204" pitchFamily="18" charset="0"/>
                <a:cs typeface="Arial" pitchFamily="34" charset="0"/>
              </a:rPr>
              <a:t>”</a:t>
            </a:r>
            <a:r>
              <a:rPr lang="en-US" sz="2000" dirty="0">
                <a:solidFill>
                  <a:srgbClr val="000000"/>
                </a:solidFill>
                <a:latin typeface="Bookman Old Style" panose="02050604050505020204" pitchFamily="18" charset="0"/>
                <a:cs typeface="Arial" pitchFamily="34" charset="0"/>
              </a:rPr>
              <a:t>, ….</a:t>
            </a:r>
          </a:p>
          <a:p>
            <a:endParaRPr lang="en-US" sz="2000" dirty="0">
              <a:latin typeface="Bookman Old Style" panose="02050604050505020204" pitchFamily="18" charset="0"/>
            </a:endParaRPr>
          </a:p>
        </p:txBody>
      </p:sp>
      <p:pic>
        <p:nvPicPr>
          <p:cNvPr id="4" name="Picture 4"/>
          <p:cNvPicPr>
            <a:picLocks noChangeAspect="1" noChangeArrowheads="1"/>
          </p:cNvPicPr>
          <p:nvPr/>
        </p:nvPicPr>
        <p:blipFill>
          <a:blip r:embed="rId3" cstate="print"/>
          <a:srcRect/>
          <a:stretch>
            <a:fillRect/>
          </a:stretch>
        </p:blipFill>
        <p:spPr bwMode="auto">
          <a:xfrm>
            <a:off x="838200" y="1524000"/>
            <a:ext cx="7162800" cy="2441864"/>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47D644AF-64BE-411A-9540-9B9A944DD121}" type="slidenum">
              <a:rPr lang="en-US" smtClean="0"/>
              <a:pPr/>
              <a:t>19</a:t>
            </a:fld>
            <a:endParaRPr lang="en-US"/>
          </a:p>
        </p:txBody>
      </p:sp>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117409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solidFill>
                  <a:srgbClr val="7030A0"/>
                </a:solidFill>
                <a:effectLst>
                  <a:outerShdw blurRad="38100" dist="38100" dir="2700000" algn="tl">
                    <a:srgbClr val="C0C0C0"/>
                  </a:outerShdw>
                </a:effectLst>
                <a:latin typeface="Bookman Old Style" panose="02050604050505020204" pitchFamily="18" charset="0"/>
              </a:rPr>
              <a:t>Learning Objectives</a:t>
            </a:r>
            <a:endParaRPr lang="en-US" dirty="0">
              <a:solidFill>
                <a:srgbClr val="7030A0"/>
              </a:solidFill>
              <a:latin typeface="Bookman Old Style" panose="02050604050505020204" pitchFamily="18" charset="0"/>
            </a:endParaRPr>
          </a:p>
        </p:txBody>
      </p:sp>
      <p:sp>
        <p:nvSpPr>
          <p:cNvPr id="3" name="Content Placeholder 2"/>
          <p:cNvSpPr>
            <a:spLocks noGrp="1"/>
          </p:cNvSpPr>
          <p:nvPr>
            <p:ph idx="1"/>
          </p:nvPr>
        </p:nvSpPr>
        <p:spPr/>
        <p:txBody>
          <a:bodyPr>
            <a:normAutofit fontScale="25000" lnSpcReduction="20000"/>
          </a:bodyPr>
          <a:lstStyle/>
          <a:p>
            <a:pPr algn="just">
              <a:defRPr/>
            </a:pPr>
            <a:r>
              <a:rPr lang="en-US" sz="6400" b="1" dirty="0">
                <a:solidFill>
                  <a:schemeClr val="accent1"/>
                </a:solidFill>
                <a:effectLst>
                  <a:outerShdw blurRad="38100" dist="38100" dir="2700000" algn="tl">
                    <a:srgbClr val="C0C0C0"/>
                  </a:outerShdw>
                </a:effectLst>
                <a:latin typeface="Bookman Old Style" panose="02050604050505020204" pitchFamily="18" charset="0"/>
              </a:rPr>
              <a:t>Chapter one discusses the following topics and the student by the end of this chapter will:</a:t>
            </a:r>
          </a:p>
          <a:p>
            <a:pPr algn="just">
              <a:defRPr/>
            </a:pPr>
            <a:endParaRPr lang="en-US" b="1" dirty="0">
              <a:solidFill>
                <a:schemeClr val="accent1"/>
              </a:solidFill>
              <a:effectLst>
                <a:outerShdw blurRad="38100" dist="38100" dir="2700000" algn="tl">
                  <a:srgbClr val="C0C0C0"/>
                </a:outerShdw>
              </a:effectLst>
            </a:endParaRPr>
          </a:p>
          <a:p>
            <a:pPr algn="just">
              <a:buClr>
                <a:schemeClr val="folHlink"/>
              </a:buClr>
              <a:buFont typeface="Wingdings" pitchFamily="2" charset="2"/>
              <a:buChar char="Ø"/>
              <a:defRPr/>
            </a:pPr>
            <a:r>
              <a:rPr lang="en-US" sz="5500" dirty="0">
                <a:latin typeface="Bookman Old Style" panose="02050604050505020204" pitchFamily="18" charset="0"/>
              </a:rPr>
              <a:t> </a:t>
            </a:r>
            <a:r>
              <a:rPr lang="en-US" sz="6400" dirty="0">
                <a:effectLst>
                  <a:outerShdw blurRad="38100" dist="38100" dir="2700000" algn="tl">
                    <a:srgbClr val="C0C0C0"/>
                  </a:outerShdw>
                </a:effectLst>
                <a:latin typeface="Bookman Old Style" panose="02050604050505020204" pitchFamily="18" charset="0"/>
                <a:cs typeface="Arial" pitchFamily="34" charset="0"/>
              </a:rPr>
              <a:t>Know the classification of hydrocarbon</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general formula of simple alkanes and their names from methane to </a:t>
            </a:r>
            <a:r>
              <a:rPr lang="en-US" sz="6400" dirty="0" err="1">
                <a:effectLst>
                  <a:outerShdw blurRad="38100" dist="38100" dir="2700000" algn="tl">
                    <a:srgbClr val="C0C0C0"/>
                  </a:outerShdw>
                </a:effectLst>
                <a:latin typeface="Bookman Old Style" panose="02050604050505020204" pitchFamily="18" charset="0"/>
                <a:cs typeface="Arial" pitchFamily="34" charset="0"/>
              </a:rPr>
              <a:t>decane</a:t>
            </a:r>
            <a:r>
              <a:rPr lang="en-US" sz="6400" dirty="0">
                <a:effectLst>
                  <a:outerShdw blurRad="38100" dist="38100" dir="2700000" algn="tl">
                    <a:srgbClr val="C0C0C0"/>
                  </a:outerShdw>
                </a:effectLst>
                <a:latin typeface="Bookman Old Style" panose="02050604050505020204" pitchFamily="18" charset="0"/>
                <a:cs typeface="Arial" pitchFamily="34" charset="0"/>
              </a:rPr>
              <a:t>.</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the different methods of representing molecular formulas</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the different classes of carbon and hydrogen atoms</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 know the hybridization and geometry of alkanes</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the rules for naming branched chain alkanes and how to use them.</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the physical properties of alkanes and factors affecting them.</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the different methods used for preparing alkanes</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the different reaction of alkanes.</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why are cycloalkanes are special class of  hydrocarbons</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the cis/trans isomerism in cycloalkanes</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Know the rules for naming cycloalkanes and how to use them.</a:t>
            </a:r>
          </a:p>
          <a:p>
            <a:pPr algn="just">
              <a:buClr>
                <a:schemeClr val="folHlink"/>
              </a:buClr>
              <a:buFont typeface="Wingdings" pitchFamily="2" charset="2"/>
              <a:buChar char="Ø"/>
              <a:defRPr/>
            </a:pPr>
            <a:r>
              <a:rPr lang="en-US" sz="6400" dirty="0">
                <a:effectLst>
                  <a:outerShdw blurRad="38100" dist="38100" dir="2700000" algn="tl">
                    <a:srgbClr val="C0C0C0"/>
                  </a:outerShdw>
                </a:effectLst>
                <a:latin typeface="Bookman Old Style" panose="02050604050505020204" pitchFamily="18" charset="0"/>
                <a:cs typeface="Arial" pitchFamily="34" charset="0"/>
              </a:rPr>
              <a:t> know the halogenation reactions of different cycloalkanes.</a:t>
            </a:r>
          </a:p>
          <a:p>
            <a:endParaRPr lang="en-US" sz="5500"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47D644AF-64BE-411A-9540-9B9A944DD121}" type="slidenum">
              <a:rPr lang="en-US" smtClean="0"/>
              <a:pPr/>
              <a:t>2</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4126244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lstStyle/>
          <a:p>
            <a:pPr marL="114300" indent="0">
              <a:buNone/>
            </a:pPr>
            <a:endParaRPr lang="en-US" sz="2000" dirty="0" smtClean="0">
              <a:latin typeface="Bookman Old Style" panose="02050604050505020204" pitchFamily="18" charset="0"/>
              <a:cs typeface="Arial" pitchFamily="34" charset="0"/>
            </a:endParaRPr>
          </a:p>
          <a:p>
            <a:pPr marL="114300" indent="0">
              <a:buNone/>
            </a:pPr>
            <a:endParaRPr lang="en-US" sz="2000" dirty="0">
              <a:latin typeface="Bookman Old Style" panose="02050604050505020204" pitchFamily="18" charset="0"/>
              <a:cs typeface="Arial" pitchFamily="34" charset="0"/>
            </a:endParaRPr>
          </a:p>
          <a:p>
            <a:pPr marL="114300" indent="0">
              <a:buNone/>
            </a:pPr>
            <a:r>
              <a:rPr lang="en-US" sz="2000" dirty="0" smtClean="0">
                <a:latin typeface="Bookman Old Style" panose="02050604050505020204" pitchFamily="18" charset="0"/>
                <a:cs typeface="Arial" pitchFamily="34" charset="0"/>
              </a:rPr>
              <a:t>6- </a:t>
            </a:r>
            <a:r>
              <a:rPr lang="en-US" sz="2000" dirty="0">
                <a:latin typeface="Bookman Old Style" panose="02050604050505020204" pitchFamily="18" charset="0"/>
                <a:cs typeface="Arial" pitchFamily="34" charset="0"/>
              </a:rPr>
              <a:t>When two substituents are present on the same carbon, use the number twice.</a:t>
            </a:r>
          </a:p>
          <a:p>
            <a:endParaRPr lang="en-US" dirty="0"/>
          </a:p>
        </p:txBody>
      </p:sp>
      <p:graphicFrame>
        <p:nvGraphicFramePr>
          <p:cNvPr id="4" name="Object 3"/>
          <p:cNvGraphicFramePr>
            <a:graphicFrameLocks noChangeAspect="1"/>
          </p:cNvGraphicFramePr>
          <p:nvPr/>
        </p:nvGraphicFramePr>
        <p:xfrm>
          <a:off x="3124200" y="2590800"/>
          <a:ext cx="3175000" cy="2895600"/>
        </p:xfrm>
        <a:graphic>
          <a:graphicData uri="http://schemas.openxmlformats.org/presentationml/2006/ole">
            <p:oleObj spid="_x0000_s7210" name="CS ChemDraw Drawing" r:id="rId3" imgW="1877649" imgH="1697517" progId="ChemDraw.Document.6.0">
              <p:embed/>
            </p:oleObj>
          </a:graphicData>
        </a:graphic>
      </p:graphicFrame>
      <p:sp>
        <p:nvSpPr>
          <p:cNvPr id="2" name="Slide Number Placeholder 1"/>
          <p:cNvSpPr>
            <a:spLocks noGrp="1"/>
          </p:cNvSpPr>
          <p:nvPr>
            <p:ph type="sldNum" sz="quarter" idx="12"/>
          </p:nvPr>
        </p:nvSpPr>
        <p:spPr/>
        <p:txBody>
          <a:bodyPr/>
          <a:lstStyle/>
          <a:p>
            <a:fld id="{47D644AF-64BE-411A-9540-9B9A944DD121}" type="slidenum">
              <a:rPr lang="en-US" smtClean="0"/>
              <a:pPr/>
              <a:t>20</a:t>
            </a:fld>
            <a:endParaRPr lang="en-US"/>
          </a:p>
        </p:txBody>
      </p:sp>
      <p:pic>
        <p:nvPicPr>
          <p:cNvPr id="5"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3106115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lstStyle/>
          <a:p>
            <a:pPr marL="114300" indent="0" algn="just">
              <a:buNone/>
              <a:defRPr/>
            </a:pPr>
            <a:endParaRPr lang="en-US" sz="2000" dirty="0" smtClean="0">
              <a:solidFill>
                <a:srgbClr val="000000"/>
              </a:solidFill>
              <a:latin typeface="Bookman Old Style" panose="02050604050505020204" pitchFamily="18" charset="0"/>
              <a:cs typeface="Arial" pitchFamily="34" charset="0"/>
            </a:endParaRPr>
          </a:p>
          <a:p>
            <a:pPr marL="114300" indent="0" algn="just">
              <a:buNone/>
              <a:defRPr/>
            </a:pPr>
            <a:endParaRPr lang="en-US" sz="2000" dirty="0">
              <a:solidFill>
                <a:srgbClr val="000000"/>
              </a:solidFill>
              <a:latin typeface="Bookman Old Style" panose="02050604050505020204" pitchFamily="18" charset="0"/>
              <a:cs typeface="Arial" pitchFamily="34" charset="0"/>
            </a:endParaRPr>
          </a:p>
          <a:p>
            <a:pPr marL="114300" indent="0" algn="just">
              <a:buNone/>
              <a:defRPr/>
            </a:pPr>
            <a:r>
              <a:rPr lang="en-US" sz="2000" dirty="0" smtClean="0">
                <a:solidFill>
                  <a:srgbClr val="000000"/>
                </a:solidFill>
                <a:latin typeface="Bookman Old Style" panose="02050604050505020204" pitchFamily="18" charset="0"/>
                <a:cs typeface="Arial" pitchFamily="34" charset="0"/>
              </a:rPr>
              <a:t>When </a:t>
            </a:r>
            <a:r>
              <a:rPr lang="en-US" sz="2000" dirty="0">
                <a:solidFill>
                  <a:srgbClr val="000000"/>
                </a:solidFill>
                <a:latin typeface="Bookman Old Style" panose="02050604050505020204" pitchFamily="18" charset="0"/>
                <a:cs typeface="Arial" pitchFamily="34" charset="0"/>
              </a:rPr>
              <a:t>two chains of equal length compete for selection as the parent chain, </a:t>
            </a:r>
            <a:r>
              <a:rPr lang="en-US" sz="2000" b="1" dirty="0">
                <a:solidFill>
                  <a:srgbClr val="C00000"/>
                </a:solidFill>
                <a:latin typeface="Bookman Old Style" panose="02050604050505020204" pitchFamily="18" charset="0"/>
                <a:cs typeface="Arial" pitchFamily="34" charset="0"/>
              </a:rPr>
              <a:t>choose the chain with the greater number of substituents</a:t>
            </a:r>
            <a:r>
              <a:rPr lang="en-US" sz="2000" dirty="0" smtClean="0">
                <a:solidFill>
                  <a:srgbClr val="000000"/>
                </a:solidFill>
                <a:latin typeface="Bookman Old Style" panose="02050604050505020204" pitchFamily="18" charset="0"/>
              </a:rPr>
              <a:t>.</a:t>
            </a:r>
          </a:p>
          <a:p>
            <a:pPr marL="114300" indent="0" algn="just">
              <a:buNone/>
              <a:defRPr/>
            </a:pPr>
            <a:endParaRPr lang="en-US" sz="2400" dirty="0">
              <a:solidFill>
                <a:srgbClr val="000000"/>
              </a:solidFill>
            </a:endParaRPr>
          </a:p>
          <a:p>
            <a:pPr algn="just">
              <a:buNone/>
              <a:defRPr/>
            </a:pPr>
            <a:endParaRPr lang="en-US" sz="2400" dirty="0"/>
          </a:p>
          <a:p>
            <a:endParaRPr lang="en-US" dirty="0"/>
          </a:p>
        </p:txBody>
      </p:sp>
      <p:pic>
        <p:nvPicPr>
          <p:cNvPr id="4" name="Picture 4"/>
          <p:cNvPicPr>
            <a:picLocks noChangeAspect="1" noChangeArrowheads="1"/>
          </p:cNvPicPr>
          <p:nvPr/>
        </p:nvPicPr>
        <p:blipFill>
          <a:blip r:embed="rId2" cstate="print"/>
          <a:srcRect l="15625" r="15625"/>
          <a:stretch>
            <a:fillRect/>
          </a:stretch>
        </p:blipFill>
        <p:spPr bwMode="auto">
          <a:xfrm>
            <a:off x="1295400" y="2057400"/>
            <a:ext cx="6305550" cy="3535187"/>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47D644AF-64BE-411A-9540-9B9A944DD121}" type="slidenum">
              <a:rPr lang="en-US" smtClean="0"/>
              <a:pPr/>
              <a:t>21</a:t>
            </a:fld>
            <a:endParaRPr lang="en-US"/>
          </a:p>
        </p:txBody>
      </p:sp>
      <p:pic>
        <p:nvPicPr>
          <p:cNvPr id="5"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2982557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867400"/>
          </a:xfrm>
        </p:spPr>
        <p:txBody>
          <a:bodyPr/>
          <a:lstStyle/>
          <a:p>
            <a:pPr marL="114300" indent="0" algn="justLow">
              <a:buNone/>
            </a:pPr>
            <a:endParaRPr lang="en-US" sz="2000" dirty="0" smtClean="0">
              <a:solidFill>
                <a:srgbClr val="000000"/>
              </a:solidFill>
              <a:latin typeface="Bookman Old Style" panose="02050604050505020204" pitchFamily="18" charset="0"/>
              <a:cs typeface="Arial" pitchFamily="34" charset="0"/>
            </a:endParaRPr>
          </a:p>
          <a:p>
            <a:pPr marL="114300" indent="0" algn="justLow">
              <a:buNone/>
            </a:pPr>
            <a:r>
              <a:rPr lang="en-US" sz="2000" dirty="0" smtClean="0">
                <a:solidFill>
                  <a:srgbClr val="000000"/>
                </a:solidFill>
                <a:latin typeface="Bookman Old Style" panose="02050604050505020204" pitchFamily="18" charset="0"/>
                <a:cs typeface="Arial" pitchFamily="34" charset="0"/>
              </a:rPr>
              <a:t>8- </a:t>
            </a:r>
            <a:r>
              <a:rPr lang="en-US" sz="2000" dirty="0">
                <a:solidFill>
                  <a:srgbClr val="000000"/>
                </a:solidFill>
                <a:latin typeface="Bookman Old Style" panose="02050604050505020204" pitchFamily="18" charset="0"/>
                <a:cs typeface="Arial" pitchFamily="34" charset="0"/>
              </a:rPr>
              <a:t>When branching occurs at an equal distance from both ends of the longest chain, </a:t>
            </a:r>
            <a:r>
              <a:rPr lang="en-US" sz="2000" b="1" dirty="0">
                <a:solidFill>
                  <a:srgbClr val="008100"/>
                </a:solidFill>
                <a:latin typeface="Bookman Old Style" panose="02050604050505020204" pitchFamily="18" charset="0"/>
                <a:cs typeface="Arial" pitchFamily="34" charset="0"/>
              </a:rPr>
              <a:t>choose the name that gives the lower number at the first point of difference</a:t>
            </a:r>
            <a:r>
              <a:rPr lang="en-US" sz="2000" dirty="0">
                <a:solidFill>
                  <a:srgbClr val="000000"/>
                </a:solidFill>
                <a:latin typeface="Bookman Old Style" panose="02050604050505020204" pitchFamily="18" charset="0"/>
                <a:cs typeface="Arial" pitchFamily="34" charset="0"/>
              </a:rPr>
              <a:t>.</a:t>
            </a: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1143000" y="2362200"/>
            <a:ext cx="6248400" cy="32639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47D644AF-64BE-411A-9540-9B9A944DD121}" type="slidenum">
              <a:rPr lang="en-US" smtClean="0"/>
              <a:pPr/>
              <a:t>22</a:t>
            </a:fld>
            <a:endParaRPr lang="en-US"/>
          </a:p>
        </p:txBody>
      </p:sp>
      <p:pic>
        <p:nvPicPr>
          <p:cNvPr id="5"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3705899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7030A0"/>
                </a:solidFill>
                <a:latin typeface="Bookman Old Style" panose="02050604050505020204" pitchFamily="18" charset="0"/>
              </a:rPr>
              <a:t>Important Notes</a:t>
            </a:r>
            <a:endParaRPr lang="en-US" sz="4400" dirty="0">
              <a:solidFill>
                <a:srgbClr val="7030A0"/>
              </a:solidFill>
              <a:latin typeface="Bookman Old Style" panose="02050604050505020204" pitchFamily="18" charset="0"/>
            </a:endParaRPr>
          </a:p>
        </p:txBody>
      </p:sp>
      <p:sp>
        <p:nvSpPr>
          <p:cNvPr id="3" name="Content Placeholder 2"/>
          <p:cNvSpPr>
            <a:spLocks noGrp="1"/>
          </p:cNvSpPr>
          <p:nvPr>
            <p:ph idx="1"/>
          </p:nvPr>
        </p:nvSpPr>
        <p:spPr/>
        <p:txBody>
          <a:bodyPr>
            <a:normAutofit fontScale="92500"/>
          </a:bodyPr>
          <a:lstStyle/>
          <a:p>
            <a:pPr algn="just">
              <a:buFont typeface="Wingdings" pitchFamily="2" charset="2"/>
              <a:buChar char="Ø"/>
              <a:defRPr/>
            </a:pPr>
            <a:r>
              <a:rPr lang="en-US" dirty="0">
                <a:latin typeface="Bookman Old Style" panose="02050604050505020204" pitchFamily="18" charset="0"/>
                <a:cs typeface="Arial" pitchFamily="34" charset="0"/>
              </a:rPr>
              <a:t>The common names </a:t>
            </a:r>
            <a:r>
              <a:rPr lang="en-US" b="1" dirty="0">
                <a:solidFill>
                  <a:srgbClr val="FF0000"/>
                </a:solidFill>
                <a:latin typeface="Bookman Old Style" panose="02050604050505020204" pitchFamily="18" charset="0"/>
                <a:cs typeface="Arial" pitchFamily="34" charset="0"/>
              </a:rPr>
              <a:t>isopropyl, isobutyl, </a:t>
            </a:r>
            <a:r>
              <a:rPr lang="en-US" b="1" i="1" dirty="0">
                <a:solidFill>
                  <a:srgbClr val="FF0000"/>
                </a:solidFill>
                <a:latin typeface="Bookman Old Style" panose="02050604050505020204" pitchFamily="18" charset="0"/>
                <a:cs typeface="Arial" pitchFamily="34" charset="0"/>
              </a:rPr>
              <a:t>sec-butyl, </a:t>
            </a:r>
            <a:r>
              <a:rPr lang="en-US" b="1" i="1" dirty="0" err="1">
                <a:solidFill>
                  <a:srgbClr val="FF0000"/>
                </a:solidFill>
                <a:latin typeface="Bookman Old Style" panose="02050604050505020204" pitchFamily="18" charset="0"/>
                <a:cs typeface="Arial" pitchFamily="34" charset="0"/>
              </a:rPr>
              <a:t>tert</a:t>
            </a:r>
            <a:r>
              <a:rPr lang="en-US" b="1" i="1" dirty="0">
                <a:solidFill>
                  <a:srgbClr val="FF0000"/>
                </a:solidFill>
                <a:latin typeface="Bookman Old Style" panose="02050604050505020204" pitchFamily="18" charset="0"/>
                <a:cs typeface="Arial" pitchFamily="34" charset="0"/>
              </a:rPr>
              <a:t>-butyl </a:t>
            </a:r>
            <a:r>
              <a:rPr lang="en-US" b="1" i="1" dirty="0">
                <a:latin typeface="Bookman Old Style" panose="02050604050505020204" pitchFamily="18" charset="0"/>
                <a:cs typeface="Arial" pitchFamily="34" charset="0"/>
              </a:rPr>
              <a:t>are approved by </a:t>
            </a:r>
            <a:r>
              <a:rPr lang="en-US" b="1" dirty="0">
                <a:latin typeface="Bookman Old Style" panose="02050604050505020204" pitchFamily="18" charset="0"/>
                <a:cs typeface="Arial" pitchFamily="34" charset="0"/>
              </a:rPr>
              <a:t>the IUPAC for the substituted groups. </a:t>
            </a:r>
          </a:p>
          <a:p>
            <a:pPr algn="just">
              <a:buFont typeface="Wingdings" pitchFamily="2" charset="2"/>
              <a:buChar char="Ø"/>
              <a:defRPr/>
            </a:pPr>
            <a:r>
              <a:rPr lang="en-US" dirty="0">
                <a:latin typeface="Bookman Old Style" panose="02050604050505020204" pitchFamily="18" charset="0"/>
                <a:cs typeface="Arial" pitchFamily="34" charset="0"/>
              </a:rPr>
              <a:t>Substituent groups are cited in the name in alphabetical order, regardless of their order of occurrence in the molecule. Multiplication prefixes </a:t>
            </a:r>
            <a:r>
              <a:rPr lang="en-US" dirty="0">
                <a:solidFill>
                  <a:srgbClr val="007033"/>
                </a:solidFill>
                <a:latin typeface="Bookman Old Style" panose="02050604050505020204" pitchFamily="18" charset="0"/>
                <a:cs typeface="Arial" pitchFamily="34" charset="0"/>
              </a:rPr>
              <a:t>di, tri, </a:t>
            </a:r>
            <a:r>
              <a:rPr lang="en-US" dirty="0" err="1">
                <a:solidFill>
                  <a:srgbClr val="007033"/>
                </a:solidFill>
                <a:latin typeface="Bookman Old Style" panose="02050604050505020204" pitchFamily="18" charset="0"/>
                <a:cs typeface="Arial" pitchFamily="34" charset="0"/>
              </a:rPr>
              <a:t>ect</a:t>
            </a:r>
            <a:r>
              <a:rPr lang="en-US" dirty="0">
                <a:solidFill>
                  <a:srgbClr val="007033"/>
                </a:solidFill>
                <a:latin typeface="Bookman Old Style" panose="02050604050505020204" pitchFamily="18" charset="0"/>
                <a:cs typeface="Arial" pitchFamily="34" charset="0"/>
              </a:rPr>
              <a:t>. and structural prefixes  </a:t>
            </a:r>
            <a:r>
              <a:rPr lang="en-US" i="1" dirty="0">
                <a:solidFill>
                  <a:srgbClr val="007033"/>
                </a:solidFill>
                <a:latin typeface="Bookman Old Style" panose="02050604050505020204" pitchFamily="18" charset="0"/>
                <a:cs typeface="Arial" pitchFamily="34" charset="0"/>
              </a:rPr>
              <a:t>sec</a:t>
            </a:r>
            <a:r>
              <a:rPr lang="en-US" dirty="0">
                <a:solidFill>
                  <a:srgbClr val="007033"/>
                </a:solidFill>
                <a:latin typeface="Bookman Old Style" panose="02050604050505020204" pitchFamily="18" charset="0"/>
                <a:cs typeface="Arial" pitchFamily="34" charset="0"/>
              </a:rPr>
              <a:t>., </a:t>
            </a:r>
            <a:r>
              <a:rPr lang="en-US" i="1" dirty="0" err="1">
                <a:solidFill>
                  <a:srgbClr val="007033"/>
                </a:solidFill>
                <a:latin typeface="Bookman Old Style" panose="02050604050505020204" pitchFamily="18" charset="0"/>
                <a:cs typeface="Arial" pitchFamily="34" charset="0"/>
              </a:rPr>
              <a:t>tert</a:t>
            </a:r>
            <a:r>
              <a:rPr lang="en-US" i="1" dirty="0">
                <a:solidFill>
                  <a:srgbClr val="007033"/>
                </a:solidFill>
                <a:latin typeface="Bookman Old Style" panose="02050604050505020204" pitchFamily="18" charset="0"/>
                <a:cs typeface="Arial" pitchFamily="34" charset="0"/>
              </a:rPr>
              <a:t>.</a:t>
            </a:r>
            <a:r>
              <a:rPr lang="en-US" dirty="0">
                <a:solidFill>
                  <a:srgbClr val="007033"/>
                </a:solidFill>
                <a:latin typeface="Bookman Old Style" panose="02050604050505020204" pitchFamily="18" charset="0"/>
                <a:cs typeface="Arial" pitchFamily="34" charset="0"/>
              </a:rPr>
              <a:t>  </a:t>
            </a:r>
            <a:r>
              <a:rPr lang="en-US" dirty="0">
                <a:latin typeface="Bookman Old Style" panose="02050604050505020204" pitchFamily="18" charset="0"/>
                <a:cs typeface="Arial" pitchFamily="34" charset="0"/>
              </a:rPr>
              <a:t>written in italics and separated from the name by a hyphen) </a:t>
            </a:r>
            <a:r>
              <a:rPr lang="en-US" dirty="0">
                <a:solidFill>
                  <a:srgbClr val="007033"/>
                </a:solidFill>
                <a:latin typeface="Bookman Old Style" panose="02050604050505020204" pitchFamily="18" charset="0"/>
                <a:cs typeface="Arial" pitchFamily="34" charset="0"/>
              </a:rPr>
              <a:t>are ignored</a:t>
            </a:r>
            <a:r>
              <a:rPr lang="en-US" dirty="0">
                <a:latin typeface="Bookman Old Style" panose="02050604050505020204" pitchFamily="18" charset="0"/>
                <a:cs typeface="Arial" pitchFamily="34" charset="0"/>
              </a:rPr>
              <a:t>, </a:t>
            </a:r>
            <a:r>
              <a:rPr lang="en-US" dirty="0">
                <a:solidFill>
                  <a:srgbClr val="FF0000"/>
                </a:solidFill>
                <a:latin typeface="Bookman Old Style" panose="02050604050505020204" pitchFamily="18" charset="0"/>
                <a:cs typeface="Arial" pitchFamily="34" charset="0"/>
              </a:rPr>
              <a:t>but</a:t>
            </a:r>
            <a:r>
              <a:rPr lang="en-US" dirty="0">
                <a:latin typeface="Bookman Old Style" panose="02050604050505020204" pitchFamily="18" charset="0"/>
                <a:cs typeface="Arial" pitchFamily="34" charset="0"/>
              </a:rPr>
              <a:t> prefixes </a:t>
            </a:r>
            <a:r>
              <a:rPr lang="en-US" dirty="0" err="1">
                <a:solidFill>
                  <a:srgbClr val="C00000"/>
                </a:solidFill>
                <a:latin typeface="Bookman Old Style" panose="02050604050505020204" pitchFamily="18" charset="0"/>
                <a:cs typeface="Arial" pitchFamily="34" charset="0"/>
              </a:rPr>
              <a:t>iso</a:t>
            </a:r>
            <a:r>
              <a:rPr lang="en-US" dirty="0">
                <a:solidFill>
                  <a:srgbClr val="C00000"/>
                </a:solidFill>
                <a:latin typeface="Bookman Old Style" panose="02050604050505020204" pitchFamily="18" charset="0"/>
                <a:cs typeface="Arial" pitchFamily="34" charset="0"/>
              </a:rPr>
              <a:t> and </a:t>
            </a:r>
            <a:r>
              <a:rPr lang="en-US" dirty="0" err="1">
                <a:solidFill>
                  <a:srgbClr val="C00000"/>
                </a:solidFill>
                <a:latin typeface="Bookman Old Style" panose="02050604050505020204" pitchFamily="18" charset="0"/>
                <a:cs typeface="Arial" pitchFamily="34" charset="0"/>
              </a:rPr>
              <a:t>cyclo</a:t>
            </a:r>
            <a:r>
              <a:rPr lang="en-US" dirty="0">
                <a:solidFill>
                  <a:srgbClr val="C00000"/>
                </a:solidFill>
                <a:latin typeface="Bookman Old Style" panose="02050604050505020204" pitchFamily="18" charset="0"/>
                <a:cs typeface="Arial" pitchFamily="34" charset="0"/>
              </a:rPr>
              <a:t> are not!  </a:t>
            </a:r>
          </a:p>
          <a:p>
            <a:pPr algn="just">
              <a:buFont typeface="Wingdings" pitchFamily="2" charset="2"/>
              <a:buChar char="Ø"/>
              <a:defRPr/>
            </a:pPr>
            <a:r>
              <a:rPr lang="en-US" dirty="0">
                <a:latin typeface="Bookman Old Style" panose="02050604050505020204" pitchFamily="18" charset="0"/>
                <a:cs typeface="Arial" pitchFamily="34" charset="0"/>
              </a:rPr>
              <a:t> Thus “</a:t>
            </a:r>
            <a:r>
              <a:rPr lang="en-US" i="1" dirty="0" err="1">
                <a:latin typeface="Bookman Old Style" panose="02050604050505020204" pitchFamily="18" charset="0"/>
                <a:cs typeface="Arial" pitchFamily="34" charset="0"/>
              </a:rPr>
              <a:t>tert</a:t>
            </a:r>
            <a:r>
              <a:rPr lang="en-US" i="1" dirty="0">
                <a:latin typeface="Bookman Old Style" panose="02050604050505020204" pitchFamily="18" charset="0"/>
                <a:cs typeface="Arial" pitchFamily="34" charset="0"/>
              </a:rPr>
              <a:t>-</a:t>
            </a:r>
            <a:r>
              <a:rPr lang="en-US" i="1" dirty="0">
                <a:solidFill>
                  <a:srgbClr val="FF0000"/>
                </a:solidFill>
                <a:latin typeface="Bookman Old Style" panose="02050604050505020204" pitchFamily="18" charset="0"/>
                <a:cs typeface="Arial" pitchFamily="34" charset="0"/>
              </a:rPr>
              <a:t>b</a:t>
            </a:r>
            <a:r>
              <a:rPr lang="en-US" i="1" dirty="0">
                <a:latin typeface="Bookman Old Style" panose="02050604050505020204" pitchFamily="18" charset="0"/>
                <a:cs typeface="Arial" pitchFamily="34" charset="0"/>
              </a:rPr>
              <a:t>utyl” precedes “</a:t>
            </a:r>
            <a:r>
              <a:rPr lang="en-US" i="1" dirty="0">
                <a:solidFill>
                  <a:srgbClr val="FF0000"/>
                </a:solidFill>
                <a:latin typeface="Bookman Old Style" panose="02050604050505020204" pitchFamily="18" charset="0"/>
                <a:cs typeface="Arial" pitchFamily="34" charset="0"/>
              </a:rPr>
              <a:t>e</a:t>
            </a:r>
            <a:r>
              <a:rPr lang="en-US" i="1" dirty="0">
                <a:latin typeface="Bookman Old Style" panose="02050604050505020204" pitchFamily="18" charset="0"/>
                <a:cs typeface="Arial" pitchFamily="34" charset="0"/>
              </a:rPr>
              <a:t>thyl”, but  </a:t>
            </a:r>
            <a:r>
              <a:rPr lang="en-US" dirty="0">
                <a:solidFill>
                  <a:srgbClr val="FF0000"/>
                </a:solidFill>
                <a:latin typeface="Bookman Old Style" panose="02050604050505020204" pitchFamily="18" charset="0"/>
                <a:cs typeface="Arial" pitchFamily="34" charset="0"/>
              </a:rPr>
              <a:t>e</a:t>
            </a:r>
            <a:r>
              <a:rPr lang="en-US" dirty="0">
                <a:latin typeface="Bookman Old Style" panose="02050604050505020204" pitchFamily="18" charset="0"/>
                <a:cs typeface="Arial" pitchFamily="34" charset="0"/>
              </a:rPr>
              <a:t>thyl </a:t>
            </a:r>
            <a:r>
              <a:rPr lang="en-US" dirty="0" err="1">
                <a:latin typeface="Bookman Old Style" panose="02050604050505020204" pitchFamily="18" charset="0"/>
                <a:cs typeface="Arial" pitchFamily="34" charset="0"/>
              </a:rPr>
              <a:t>preceeds</a:t>
            </a:r>
            <a:r>
              <a:rPr lang="en-US" i="1" dirty="0">
                <a:latin typeface="Bookman Old Style" panose="02050604050505020204" pitchFamily="18" charset="0"/>
                <a:cs typeface="Arial" pitchFamily="34" charset="0"/>
              </a:rPr>
              <a:t> “</a:t>
            </a:r>
            <a:r>
              <a:rPr lang="en-US" i="1" dirty="0">
                <a:solidFill>
                  <a:srgbClr val="FF0000"/>
                </a:solidFill>
                <a:latin typeface="Bookman Old Style" panose="02050604050505020204" pitchFamily="18" charset="0"/>
                <a:cs typeface="Arial" pitchFamily="34" charset="0"/>
              </a:rPr>
              <a:t>i</a:t>
            </a:r>
            <a:r>
              <a:rPr lang="en-US" i="1" dirty="0">
                <a:latin typeface="Bookman Old Style" panose="02050604050505020204" pitchFamily="18" charset="0"/>
                <a:cs typeface="Arial" pitchFamily="34" charset="0"/>
              </a:rPr>
              <a:t>sopropyl”</a:t>
            </a:r>
            <a:r>
              <a:rPr lang="en-US" i="1" dirty="0">
                <a:latin typeface="Bookman Old Style" panose="02050604050505020204" pitchFamily="18" charset="0"/>
              </a:rPr>
              <a:t> </a:t>
            </a:r>
          </a:p>
          <a:p>
            <a:pPr algn="just">
              <a:buClr>
                <a:schemeClr val="folHlink"/>
              </a:buClr>
              <a:buFont typeface="Wingdings" pitchFamily="2" charset="2"/>
              <a:buChar char="Ø"/>
              <a:defRPr/>
            </a:pPr>
            <a:r>
              <a:rPr lang="en-US" i="1" dirty="0">
                <a:latin typeface="Bookman Old Style" panose="02050604050505020204" pitchFamily="18" charset="0"/>
                <a:cs typeface="Arial" pitchFamily="34" charset="0"/>
              </a:rPr>
              <a:t>3-</a:t>
            </a:r>
            <a:r>
              <a:rPr lang="en-US" b="1" i="1" dirty="0">
                <a:solidFill>
                  <a:srgbClr val="C00000"/>
                </a:solidFill>
                <a:latin typeface="Bookman Old Style" panose="02050604050505020204" pitchFamily="18" charset="0"/>
                <a:cs typeface="Arial" pitchFamily="34" charset="0"/>
              </a:rPr>
              <a:t>e</a:t>
            </a:r>
            <a:r>
              <a:rPr lang="en-US" i="1" dirty="0">
                <a:latin typeface="Bookman Old Style" panose="02050604050505020204" pitchFamily="18" charset="0"/>
                <a:cs typeface="Arial" pitchFamily="34" charset="0"/>
              </a:rPr>
              <a:t>thyl</a:t>
            </a:r>
            <a:r>
              <a:rPr lang="en-US" dirty="0">
                <a:latin typeface="Bookman Old Style" panose="02050604050505020204" pitchFamily="18" charset="0"/>
                <a:cs typeface="Arial" pitchFamily="34" charset="0"/>
              </a:rPr>
              <a:t> comes before </a:t>
            </a:r>
            <a:r>
              <a:rPr lang="en-US" i="1" dirty="0">
                <a:latin typeface="Bookman Old Style" panose="02050604050505020204" pitchFamily="18" charset="0"/>
                <a:cs typeface="Arial" pitchFamily="34" charset="0"/>
              </a:rPr>
              <a:t>2,2-di</a:t>
            </a:r>
            <a:r>
              <a:rPr lang="en-US" b="1" i="1" dirty="0">
                <a:solidFill>
                  <a:srgbClr val="C00000"/>
                </a:solidFill>
                <a:latin typeface="Bookman Old Style" panose="02050604050505020204" pitchFamily="18" charset="0"/>
                <a:cs typeface="Arial" pitchFamily="34" charset="0"/>
              </a:rPr>
              <a:t>m</a:t>
            </a:r>
            <a:r>
              <a:rPr lang="en-US" i="1" dirty="0">
                <a:latin typeface="Bookman Old Style" panose="02050604050505020204" pitchFamily="18" charset="0"/>
                <a:cs typeface="Arial" pitchFamily="34" charset="0"/>
              </a:rPr>
              <a:t>ethyl</a:t>
            </a:r>
            <a:r>
              <a:rPr lang="en-US" dirty="0">
                <a:latin typeface="Bookman Old Style" panose="02050604050505020204" pitchFamily="18" charset="0"/>
                <a:cs typeface="Arial" pitchFamily="34" charset="0"/>
              </a:rPr>
              <a:t>            </a:t>
            </a:r>
          </a:p>
          <a:p>
            <a:pPr algn="just">
              <a:buClr>
                <a:schemeClr val="folHlink"/>
              </a:buClr>
              <a:buFont typeface="Wingdings" pitchFamily="2" charset="2"/>
              <a:buChar char="Ø"/>
              <a:defRPr/>
            </a:pPr>
            <a:r>
              <a:rPr lang="en-US" dirty="0">
                <a:latin typeface="Bookman Old Style" panose="02050604050505020204" pitchFamily="18" charset="0"/>
                <a:cs typeface="Arial" pitchFamily="34" charset="0"/>
              </a:rPr>
              <a:t> </a:t>
            </a:r>
            <a:r>
              <a:rPr lang="en-US" i="1" dirty="0">
                <a:latin typeface="Bookman Old Style" panose="02050604050505020204" pitchFamily="18" charset="0"/>
                <a:cs typeface="Arial" pitchFamily="34" charset="0"/>
              </a:rPr>
              <a:t>4-</a:t>
            </a:r>
            <a:r>
              <a:rPr lang="en-US" b="1" i="1" dirty="0">
                <a:solidFill>
                  <a:srgbClr val="C00000"/>
                </a:solidFill>
                <a:latin typeface="Bookman Old Style" panose="02050604050505020204" pitchFamily="18" charset="0"/>
                <a:cs typeface="Arial" pitchFamily="34" charset="0"/>
              </a:rPr>
              <a:t>h</a:t>
            </a:r>
            <a:r>
              <a:rPr lang="en-US" i="1" dirty="0">
                <a:latin typeface="Bookman Old Style" panose="02050604050505020204" pitchFamily="18" charset="0"/>
                <a:cs typeface="Arial" pitchFamily="34" charset="0"/>
              </a:rPr>
              <a:t>exyl</a:t>
            </a:r>
            <a:r>
              <a:rPr lang="en-US" dirty="0">
                <a:latin typeface="Bookman Old Style" panose="02050604050505020204" pitchFamily="18" charset="0"/>
                <a:cs typeface="Arial" pitchFamily="34" charset="0"/>
              </a:rPr>
              <a:t> comes before </a:t>
            </a:r>
            <a:r>
              <a:rPr lang="en-US" i="1" dirty="0">
                <a:latin typeface="Bookman Old Style" panose="02050604050505020204" pitchFamily="18" charset="0"/>
                <a:cs typeface="Arial" pitchFamily="34" charset="0"/>
              </a:rPr>
              <a:t>2,3-di</a:t>
            </a:r>
            <a:r>
              <a:rPr lang="en-US" b="1" i="1" dirty="0">
                <a:solidFill>
                  <a:srgbClr val="C00000"/>
                </a:solidFill>
                <a:latin typeface="Bookman Old Style" panose="02050604050505020204" pitchFamily="18" charset="0"/>
                <a:cs typeface="Arial" pitchFamily="34" charset="0"/>
              </a:rPr>
              <a:t>i</a:t>
            </a:r>
            <a:r>
              <a:rPr lang="en-US" i="1" dirty="0">
                <a:latin typeface="Bookman Old Style" panose="02050604050505020204" pitchFamily="18" charset="0"/>
                <a:cs typeface="Arial" pitchFamily="34" charset="0"/>
              </a:rPr>
              <a:t>sopropyl</a:t>
            </a:r>
            <a:r>
              <a:rPr lang="en-US" dirty="0">
                <a:latin typeface="Bookman Old Style" panose="02050604050505020204" pitchFamily="18" charset="0"/>
                <a:cs typeface="Arial" pitchFamily="34" charset="0"/>
              </a:rPr>
              <a:t> </a:t>
            </a:r>
          </a:p>
          <a:p>
            <a:pPr algn="just">
              <a:buClr>
                <a:schemeClr val="folHlink"/>
              </a:buClr>
              <a:buFont typeface="Wingdings" pitchFamily="2" charset="2"/>
              <a:buChar char="Ø"/>
              <a:defRPr/>
            </a:pPr>
            <a:r>
              <a:rPr lang="en-US" i="1" dirty="0">
                <a:latin typeface="Bookman Old Style" panose="02050604050505020204" pitchFamily="18" charset="0"/>
                <a:cs typeface="Arial" pitchFamily="34" charset="0"/>
              </a:rPr>
              <a:t>3-Tert-</a:t>
            </a:r>
            <a:r>
              <a:rPr lang="en-US" i="1" dirty="0">
                <a:solidFill>
                  <a:srgbClr val="FF0000"/>
                </a:solidFill>
                <a:latin typeface="Bookman Old Style" panose="02050604050505020204" pitchFamily="18" charset="0"/>
                <a:cs typeface="Arial" pitchFamily="34" charset="0"/>
              </a:rPr>
              <a:t>b</a:t>
            </a:r>
            <a:r>
              <a:rPr lang="en-US" i="1" dirty="0">
                <a:latin typeface="Bookman Old Style" panose="02050604050505020204" pitchFamily="18" charset="0"/>
                <a:cs typeface="Arial" pitchFamily="34" charset="0"/>
              </a:rPr>
              <a:t>utyl </a:t>
            </a:r>
            <a:r>
              <a:rPr lang="en-US" dirty="0">
                <a:latin typeface="Bookman Old Style" panose="02050604050505020204" pitchFamily="18" charset="0"/>
                <a:cs typeface="Arial" pitchFamily="34" charset="0"/>
              </a:rPr>
              <a:t>comes before </a:t>
            </a:r>
            <a:r>
              <a:rPr lang="en-US" i="1" dirty="0">
                <a:latin typeface="Bookman Old Style" panose="02050604050505020204" pitchFamily="18" charset="0"/>
                <a:cs typeface="Arial" pitchFamily="34" charset="0"/>
              </a:rPr>
              <a:t>3-</a:t>
            </a:r>
            <a:r>
              <a:rPr lang="en-US" b="1" i="1" dirty="0">
                <a:solidFill>
                  <a:srgbClr val="FF0000"/>
                </a:solidFill>
                <a:latin typeface="Bookman Old Style" panose="02050604050505020204" pitchFamily="18" charset="0"/>
                <a:cs typeface="Arial" pitchFamily="34" charset="0"/>
              </a:rPr>
              <a:t>i</a:t>
            </a:r>
            <a:r>
              <a:rPr lang="en-US" b="1" i="1" dirty="0">
                <a:latin typeface="Bookman Old Style" panose="02050604050505020204" pitchFamily="18" charset="0"/>
                <a:cs typeface="Arial" pitchFamily="34" charset="0"/>
              </a:rPr>
              <a:t>sopropyl</a:t>
            </a:r>
            <a:r>
              <a:rPr lang="en-US" dirty="0">
                <a:latin typeface="Bookman Old Style" panose="02050604050505020204" pitchFamily="18" charset="0"/>
                <a:cs typeface="Arial" pitchFamily="34" charset="0"/>
              </a:rPr>
              <a:t> </a:t>
            </a:r>
          </a:p>
          <a:p>
            <a:endParaRPr lang="en-US" dirty="0"/>
          </a:p>
        </p:txBody>
      </p:sp>
      <p:sp>
        <p:nvSpPr>
          <p:cNvPr id="4" name="Slide Number Placeholder 3"/>
          <p:cNvSpPr>
            <a:spLocks noGrp="1"/>
          </p:cNvSpPr>
          <p:nvPr>
            <p:ph type="sldNum" sz="quarter" idx="12"/>
          </p:nvPr>
        </p:nvSpPr>
        <p:spPr/>
        <p:txBody>
          <a:bodyPr/>
          <a:lstStyle/>
          <a:p>
            <a:fld id="{47D644AF-64BE-411A-9540-9B9A944DD121}" type="slidenum">
              <a:rPr lang="en-US" smtClean="0"/>
              <a:pPr/>
              <a:t>23</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2869954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 xmlns:p14="http://schemas.microsoft.com/office/powerpoint/2010/main" val="1540963024"/>
              </p:ext>
            </p:extLst>
          </p:nvPr>
        </p:nvGraphicFramePr>
        <p:xfrm>
          <a:off x="838200" y="838200"/>
          <a:ext cx="6742916" cy="1585913"/>
        </p:xfrm>
        <a:graphic>
          <a:graphicData uri="http://schemas.openxmlformats.org/presentationml/2006/ole">
            <p:oleObj spid="_x0000_s8234" name="CS ChemDraw Drawing" r:id="rId3" imgW="4799076" imgH="1129284" progId="ChemDraw.Document.6.0">
              <p:embed/>
            </p:oleObj>
          </a:graphicData>
        </a:graphic>
      </p:graphicFrame>
      <p:pic>
        <p:nvPicPr>
          <p:cNvPr id="6" name="Picture 12" descr="nomprb3"/>
          <p:cNvPicPr>
            <a:picLocks noChangeAspect="1" noChangeArrowheads="1"/>
          </p:cNvPicPr>
          <p:nvPr/>
        </p:nvPicPr>
        <p:blipFill>
          <a:blip r:embed="rId4" cstate="print"/>
          <a:srcRect/>
          <a:stretch>
            <a:fillRect/>
          </a:stretch>
        </p:blipFill>
        <p:spPr bwMode="auto">
          <a:xfrm>
            <a:off x="381000" y="2667000"/>
            <a:ext cx="7543800" cy="3352800"/>
          </a:xfrm>
          <a:prstGeom prst="rect">
            <a:avLst/>
          </a:prstGeom>
          <a:solidFill>
            <a:schemeClr val="bg1"/>
          </a:solidFill>
          <a:ln w="9525">
            <a:noFill/>
            <a:miter lim="800000"/>
            <a:headEnd/>
            <a:tailEnd/>
          </a:ln>
        </p:spPr>
      </p:pic>
      <p:sp>
        <p:nvSpPr>
          <p:cNvPr id="8" name="Rectangle 2"/>
          <p:cNvSpPr>
            <a:spLocks noGrp="1" noChangeArrowheads="1"/>
          </p:cNvSpPr>
          <p:nvPr>
            <p:ph type="title" idx="4294967295"/>
          </p:nvPr>
        </p:nvSpPr>
        <p:spPr>
          <a:xfrm>
            <a:off x="0" y="76200"/>
            <a:ext cx="8222673" cy="838200"/>
          </a:xfrm>
        </p:spPr>
        <p:txBody>
          <a:bodyPr lIns="91440" rIns="91440" bIns="45720" anchor="ctr"/>
          <a:lstStyle/>
          <a:p>
            <a:pPr algn="ctr" eaLnBrk="1" hangingPunct="1"/>
            <a:r>
              <a:rPr lang="en-US" sz="3800" b="1" dirty="0" smtClean="0">
                <a:solidFill>
                  <a:srgbClr val="7030A0"/>
                </a:solidFill>
                <a:latin typeface="Bookman Old Style" panose="02050604050505020204" pitchFamily="18" charset="0"/>
              </a:rPr>
              <a:t>      Examples of The IUPAC Rules</a:t>
            </a:r>
          </a:p>
        </p:txBody>
      </p:sp>
      <p:cxnSp>
        <p:nvCxnSpPr>
          <p:cNvPr id="10" name="Straight Connector 9"/>
          <p:cNvCxnSpPr/>
          <p:nvPr/>
        </p:nvCxnSpPr>
        <p:spPr>
          <a:xfrm>
            <a:off x="457200" y="2590800"/>
            <a:ext cx="7848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47D644AF-64BE-411A-9540-9B9A944DD121}" type="slidenum">
              <a:rPr lang="en-US" smtClean="0"/>
              <a:pPr/>
              <a:t>24</a:t>
            </a:fld>
            <a:endParaRPr lang="en-US"/>
          </a:p>
        </p:txBody>
      </p:sp>
      <p:pic>
        <p:nvPicPr>
          <p:cNvPr id="7"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TextBox 8"/>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
        <p:nvSpPr>
          <p:cNvPr id="11" name="Rectangle 10"/>
          <p:cNvSpPr/>
          <p:nvPr/>
        </p:nvSpPr>
        <p:spPr>
          <a:xfrm>
            <a:off x="304800" y="6096000"/>
            <a:ext cx="7391400" cy="646331"/>
          </a:xfrm>
          <a:prstGeom prst="rect">
            <a:avLst/>
          </a:prstGeom>
        </p:spPr>
        <p:txBody>
          <a:bodyPr wrap="square">
            <a:spAutoFit/>
          </a:bodyPr>
          <a:lstStyle/>
          <a:p>
            <a:pPr>
              <a:buClr>
                <a:schemeClr val="folHlink"/>
              </a:buClr>
            </a:pPr>
            <a:r>
              <a:rPr lang="en-US" dirty="0" smtClean="0">
                <a:latin typeface="Times New Roman"/>
                <a:cs typeface="Times New Roman"/>
              </a:rPr>
              <a:t>Thus the parent chain will be the one with 4 </a:t>
            </a:r>
            <a:r>
              <a:rPr lang="en-US" dirty="0" err="1" smtClean="0">
                <a:latin typeface="Times New Roman"/>
                <a:cs typeface="Times New Roman"/>
              </a:rPr>
              <a:t>substituents</a:t>
            </a:r>
            <a:r>
              <a:rPr lang="en-US" dirty="0" smtClean="0">
                <a:latin typeface="Times New Roman"/>
                <a:cs typeface="Times New Roman"/>
              </a:rPr>
              <a:t> </a:t>
            </a:r>
            <a:r>
              <a:rPr lang="en-US" dirty="0" smtClean="0">
                <a:latin typeface="Times New Roman"/>
                <a:cs typeface="Times New Roman"/>
              </a:rPr>
              <a:t>and the correct </a:t>
            </a:r>
            <a:r>
              <a:rPr lang="en-US" dirty="0" err="1" smtClean="0">
                <a:latin typeface="Times New Roman"/>
                <a:cs typeface="Times New Roman"/>
              </a:rPr>
              <a:t>IUPAc</a:t>
            </a:r>
            <a:r>
              <a:rPr lang="en-US" dirty="0" smtClean="0">
                <a:latin typeface="Times New Roman"/>
                <a:cs typeface="Times New Roman"/>
              </a:rPr>
              <a:t> name of this compound  is : </a:t>
            </a:r>
            <a:r>
              <a:rPr lang="en-US" b="1" dirty="0" smtClean="0">
                <a:solidFill>
                  <a:srgbClr val="C00000"/>
                </a:solidFill>
                <a:latin typeface="Times New Roman"/>
                <a:cs typeface="Times New Roman"/>
              </a:rPr>
              <a:t>3-Ethyl-2,2,5-trimethylhexane</a:t>
            </a:r>
            <a:endParaRPr lang="en-GB" b="1" dirty="0">
              <a:solidFill>
                <a:srgbClr val="C00000"/>
              </a:solidFill>
              <a:latin typeface="Times New Roman"/>
              <a:cs typeface="Times New Roman"/>
            </a:endParaRPr>
          </a:p>
        </p:txBody>
      </p:sp>
    </p:spTree>
    <p:extLst>
      <p:ext uri="{BB962C8B-B14F-4D97-AF65-F5344CB8AC3E}">
        <p14:creationId xmlns="" xmlns:p14="http://schemas.microsoft.com/office/powerpoint/2010/main" val="290994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solidFill>
                  <a:srgbClr val="7030A0"/>
                </a:solidFill>
                <a:latin typeface="Bookman Old Style" panose="02050604050505020204" pitchFamily="18" charset="0"/>
              </a:rPr>
              <a:t>Physical Properties</a:t>
            </a:r>
            <a:endParaRPr lang="en-US" dirty="0">
              <a:solidFill>
                <a:srgbClr val="7030A0"/>
              </a:solidFill>
              <a:latin typeface="Bookman Old Style" panose="02050604050505020204" pitchFamily="18" charset="0"/>
            </a:endParaRPr>
          </a:p>
        </p:txBody>
      </p:sp>
      <p:sp>
        <p:nvSpPr>
          <p:cNvPr id="3" name="Content Placeholder 2"/>
          <p:cNvSpPr>
            <a:spLocks noGrp="1"/>
          </p:cNvSpPr>
          <p:nvPr>
            <p:ph idx="1"/>
          </p:nvPr>
        </p:nvSpPr>
        <p:spPr>
          <a:xfrm>
            <a:off x="457200" y="1371600"/>
            <a:ext cx="7620000" cy="4800600"/>
          </a:xfrm>
        </p:spPr>
        <p:txBody>
          <a:bodyPr/>
          <a:lstStyle/>
          <a:p>
            <a:pPr marL="0" indent="0" algn="just">
              <a:buClr>
                <a:schemeClr val="folHlink"/>
              </a:buClr>
              <a:buNone/>
              <a:defRPr/>
            </a:pPr>
            <a:r>
              <a:rPr lang="en-US" altLang="en-US" sz="2000" b="1" dirty="0">
                <a:latin typeface="Bookman Old Style" panose="02050604050505020204" pitchFamily="18" charset="0"/>
              </a:rPr>
              <a:t>C1-C4 </a:t>
            </a:r>
            <a:r>
              <a:rPr lang="en-US" altLang="en-US" sz="2000" dirty="0">
                <a:latin typeface="Bookman Old Style" panose="02050604050505020204" pitchFamily="18" charset="0"/>
              </a:rPr>
              <a:t>unbranched</a:t>
            </a:r>
            <a:r>
              <a:rPr lang="en-US" altLang="en-US" sz="2000" b="1" dirty="0">
                <a:latin typeface="Bookman Old Style" panose="02050604050505020204" pitchFamily="18" charset="0"/>
              </a:rPr>
              <a:t> </a:t>
            </a:r>
            <a:r>
              <a:rPr lang="en-US" altLang="en-US" sz="2000" dirty="0">
                <a:latin typeface="Bookman Old Style" panose="02050604050505020204" pitchFamily="18" charset="0"/>
              </a:rPr>
              <a:t>alkanes are </a:t>
            </a:r>
            <a:r>
              <a:rPr lang="en-US" altLang="en-US" sz="2000" dirty="0">
                <a:solidFill>
                  <a:srgbClr val="FF0000"/>
                </a:solidFill>
                <a:latin typeface="Bookman Old Style" panose="02050604050505020204" pitchFamily="18" charset="0"/>
              </a:rPr>
              <a:t>gases</a:t>
            </a:r>
            <a:r>
              <a:rPr lang="en-US" altLang="en-US" sz="2000" b="1" dirty="0">
                <a:latin typeface="Bookman Old Style" panose="02050604050505020204" pitchFamily="18" charset="0"/>
              </a:rPr>
              <a:t>; the C5-C17 </a:t>
            </a:r>
            <a:r>
              <a:rPr lang="en-US" altLang="en-US" sz="2000" dirty="0">
                <a:latin typeface="Bookman Old Style" panose="02050604050505020204" pitchFamily="18" charset="0"/>
              </a:rPr>
              <a:t>unbranched alkanes are </a:t>
            </a:r>
            <a:r>
              <a:rPr lang="en-US" altLang="en-US" sz="2000" dirty="0">
                <a:solidFill>
                  <a:srgbClr val="FF0000"/>
                </a:solidFill>
                <a:latin typeface="Bookman Old Style" panose="02050604050505020204" pitchFamily="18" charset="0"/>
              </a:rPr>
              <a:t>liquids</a:t>
            </a:r>
            <a:r>
              <a:rPr lang="en-US" altLang="en-US" sz="2000" b="1" dirty="0">
                <a:latin typeface="Bookman Old Style" panose="02050604050505020204" pitchFamily="18" charset="0"/>
              </a:rPr>
              <a:t>; </a:t>
            </a:r>
            <a:r>
              <a:rPr lang="en-US" altLang="en-US" sz="2000" dirty="0">
                <a:latin typeface="Bookman Old Style" panose="02050604050505020204" pitchFamily="18" charset="0"/>
              </a:rPr>
              <a:t>the unbranched alkanes with </a:t>
            </a:r>
            <a:r>
              <a:rPr lang="en-US" altLang="en-US" sz="2000" b="1" dirty="0">
                <a:latin typeface="Bookman Old Style" panose="02050604050505020204" pitchFamily="18" charset="0"/>
              </a:rPr>
              <a:t>18 or more carbon </a:t>
            </a:r>
            <a:r>
              <a:rPr lang="en-US" altLang="en-US" sz="2000" b="1" dirty="0" smtClean="0">
                <a:latin typeface="Bookman Old Style" panose="02050604050505020204" pitchFamily="18" charset="0"/>
              </a:rPr>
              <a:t>atoms </a:t>
            </a:r>
            <a:r>
              <a:rPr lang="en-US" sz="2000" dirty="0" smtClean="0">
                <a:latin typeface="Bookman Old Style" panose="02050604050505020204" pitchFamily="18" charset="0"/>
                <a:cs typeface="Arial" pitchFamily="34" charset="0"/>
              </a:rPr>
              <a:t>are </a:t>
            </a:r>
            <a:r>
              <a:rPr lang="en-US" sz="2000" dirty="0">
                <a:solidFill>
                  <a:srgbClr val="FF0000"/>
                </a:solidFill>
                <a:latin typeface="Bookman Old Style" panose="02050604050505020204" pitchFamily="18" charset="0"/>
                <a:cs typeface="Arial" pitchFamily="34" charset="0"/>
              </a:rPr>
              <a:t>solids</a:t>
            </a:r>
            <a:r>
              <a:rPr lang="en-US" sz="2000" dirty="0">
                <a:latin typeface="Bookman Old Style" panose="02050604050505020204" pitchFamily="18" charset="0"/>
                <a:cs typeface="Arial" pitchFamily="34" charset="0"/>
              </a:rPr>
              <a:t>. </a:t>
            </a:r>
            <a:endParaRPr lang="en-US" sz="2000" dirty="0" smtClean="0">
              <a:latin typeface="Bookman Old Style" panose="02050604050505020204" pitchFamily="18" charset="0"/>
              <a:cs typeface="Arial" pitchFamily="34" charset="0"/>
            </a:endParaRPr>
          </a:p>
          <a:p>
            <a:pPr marL="0" indent="0" algn="just">
              <a:buClr>
                <a:schemeClr val="folHlink"/>
              </a:buClr>
              <a:buNone/>
              <a:defRPr/>
            </a:pPr>
            <a:endParaRPr lang="en-US" sz="2000" dirty="0">
              <a:latin typeface="Bookman Old Style" panose="02050604050505020204" pitchFamily="18" charset="0"/>
              <a:cs typeface="Arial" pitchFamily="34" charset="0"/>
            </a:endParaRPr>
          </a:p>
          <a:p>
            <a:pPr marL="0" indent="0" algn="just">
              <a:buClr>
                <a:schemeClr val="folHlink"/>
              </a:buClr>
              <a:buNone/>
              <a:defRPr/>
            </a:pPr>
            <a:r>
              <a:rPr lang="en-US" sz="2000" dirty="0">
                <a:latin typeface="Bookman Old Style" panose="02050604050505020204" pitchFamily="18" charset="0"/>
                <a:cs typeface="Arial" pitchFamily="34" charset="0"/>
              </a:rPr>
              <a:t>Alkanes are </a:t>
            </a:r>
            <a:r>
              <a:rPr lang="en-US" sz="2000" dirty="0">
                <a:solidFill>
                  <a:srgbClr val="FF0000"/>
                </a:solidFill>
                <a:latin typeface="Bookman Old Style" panose="02050604050505020204" pitchFamily="18" charset="0"/>
                <a:cs typeface="Arial" pitchFamily="34" charset="0"/>
              </a:rPr>
              <a:t>non- polar  </a:t>
            </a:r>
            <a:r>
              <a:rPr lang="en-US" sz="2000" dirty="0">
                <a:latin typeface="Bookman Old Style" panose="02050604050505020204" pitchFamily="18" charset="0"/>
                <a:cs typeface="Arial" pitchFamily="34" charset="0"/>
              </a:rPr>
              <a:t>so are </a:t>
            </a:r>
            <a:r>
              <a:rPr lang="en-US" sz="2000" dirty="0">
                <a:solidFill>
                  <a:srgbClr val="FF0000"/>
                </a:solidFill>
                <a:latin typeface="Bookman Old Style" panose="02050604050505020204" pitchFamily="18" charset="0"/>
                <a:cs typeface="Arial" pitchFamily="34" charset="0"/>
              </a:rPr>
              <a:t>immiscible </a:t>
            </a:r>
            <a:r>
              <a:rPr lang="en-US" sz="2000" dirty="0">
                <a:latin typeface="Bookman Old Style" panose="02050604050505020204" pitchFamily="18" charset="0"/>
                <a:cs typeface="Arial" pitchFamily="34" charset="0"/>
              </a:rPr>
              <a:t>with  water , they are </a:t>
            </a:r>
            <a:r>
              <a:rPr lang="en-US" sz="2000" dirty="0">
                <a:solidFill>
                  <a:srgbClr val="FF0000"/>
                </a:solidFill>
                <a:latin typeface="Bookman Old Style" panose="02050604050505020204" pitchFamily="18" charset="0"/>
                <a:cs typeface="Arial" pitchFamily="34" charset="0"/>
              </a:rPr>
              <a:t>soluble </a:t>
            </a:r>
            <a:r>
              <a:rPr lang="en-US" sz="2000" dirty="0">
                <a:latin typeface="Bookman Old Style" panose="02050604050505020204" pitchFamily="18" charset="0"/>
                <a:cs typeface="Arial" pitchFamily="34" charset="0"/>
              </a:rPr>
              <a:t>in most </a:t>
            </a:r>
            <a:r>
              <a:rPr lang="en-US" sz="2000" dirty="0">
                <a:solidFill>
                  <a:srgbClr val="FF0000"/>
                </a:solidFill>
                <a:latin typeface="Bookman Old Style" panose="02050604050505020204" pitchFamily="18" charset="0"/>
                <a:cs typeface="Arial" pitchFamily="34" charset="0"/>
              </a:rPr>
              <a:t>organic solvents</a:t>
            </a:r>
            <a:r>
              <a:rPr lang="en-US" sz="2000" dirty="0" smtClean="0">
                <a:solidFill>
                  <a:srgbClr val="FF0000"/>
                </a:solidFill>
                <a:latin typeface="Bookman Old Style" panose="02050604050505020204" pitchFamily="18" charset="0"/>
                <a:cs typeface="Arial" pitchFamily="34" charset="0"/>
              </a:rPr>
              <a:t>.</a:t>
            </a:r>
          </a:p>
          <a:p>
            <a:pPr marL="0" indent="0" algn="just">
              <a:buClr>
                <a:schemeClr val="folHlink"/>
              </a:buClr>
              <a:buNone/>
              <a:defRPr/>
            </a:pPr>
            <a:endParaRPr lang="en-US" sz="2000" dirty="0" smtClean="0">
              <a:latin typeface="Bookman Old Style" panose="02050604050505020204" pitchFamily="18" charset="0"/>
              <a:cs typeface="Arial" pitchFamily="34" charset="0"/>
            </a:endParaRPr>
          </a:p>
          <a:p>
            <a:pPr marL="0" indent="0" algn="just">
              <a:buClr>
                <a:schemeClr val="folHlink"/>
              </a:buClr>
              <a:buNone/>
              <a:defRPr/>
            </a:pPr>
            <a:r>
              <a:rPr lang="en-US" sz="2000" dirty="0">
                <a:latin typeface="Bookman Old Style" panose="02050604050505020204" pitchFamily="18" charset="0"/>
                <a:cs typeface="Arial" pitchFamily="34" charset="0"/>
              </a:rPr>
              <a:t> </a:t>
            </a:r>
            <a:r>
              <a:rPr lang="en-US" sz="2400" b="1" u="sng" dirty="0" smtClean="0">
                <a:solidFill>
                  <a:srgbClr val="0070C0"/>
                </a:solidFill>
                <a:latin typeface="Bookman Old Style" panose="02050604050505020204" pitchFamily="18" charset="0"/>
                <a:cs typeface="Arial" pitchFamily="34" charset="0"/>
              </a:rPr>
              <a:t>Boiling </a:t>
            </a:r>
            <a:r>
              <a:rPr lang="en-US" sz="2400" b="1" u="sng" dirty="0">
                <a:solidFill>
                  <a:srgbClr val="0070C0"/>
                </a:solidFill>
                <a:latin typeface="Bookman Old Style" panose="02050604050505020204" pitchFamily="18" charset="0"/>
                <a:cs typeface="Arial" pitchFamily="34" charset="0"/>
              </a:rPr>
              <a:t>points and </a:t>
            </a:r>
            <a:r>
              <a:rPr lang="en-US" sz="2400" b="1" u="sng" dirty="0" smtClean="0">
                <a:solidFill>
                  <a:srgbClr val="0070C0"/>
                </a:solidFill>
                <a:latin typeface="Bookman Old Style" panose="02050604050505020204" pitchFamily="18" charset="0"/>
                <a:cs typeface="Arial" pitchFamily="34" charset="0"/>
              </a:rPr>
              <a:t>Melting </a:t>
            </a:r>
            <a:r>
              <a:rPr lang="en-US" sz="2400" b="1" u="sng" dirty="0">
                <a:solidFill>
                  <a:srgbClr val="0070C0"/>
                </a:solidFill>
                <a:latin typeface="Bookman Old Style" panose="02050604050505020204" pitchFamily="18" charset="0"/>
                <a:cs typeface="Arial" pitchFamily="34" charset="0"/>
              </a:rPr>
              <a:t>points</a:t>
            </a:r>
          </a:p>
          <a:p>
            <a:pPr marL="0" indent="0" algn="just">
              <a:buClr>
                <a:schemeClr val="folHlink"/>
              </a:buClr>
              <a:buFont typeface="Wingdings" pitchFamily="2" charset="2"/>
              <a:buChar char="Ø"/>
              <a:defRPr/>
            </a:pPr>
            <a:r>
              <a:rPr lang="en-US" sz="2000" dirty="0">
                <a:latin typeface="Bookman Old Style" panose="02050604050505020204" pitchFamily="18" charset="0"/>
                <a:cs typeface="Arial" pitchFamily="34" charset="0"/>
              </a:rPr>
              <a:t> The boiling points and melting points of alkanes increase with </a:t>
            </a:r>
            <a:r>
              <a:rPr lang="en-US" sz="2000" dirty="0" smtClean="0">
                <a:latin typeface="Bookman Old Style" panose="02050604050505020204" pitchFamily="18" charset="0"/>
                <a:cs typeface="Arial" pitchFamily="34" charset="0"/>
              </a:rPr>
              <a:t>increasing the numbers of carbon atoms and increasing molecular weights. </a:t>
            </a:r>
            <a:endParaRPr lang="en-US" sz="2000" dirty="0">
              <a:latin typeface="Bookman Old Style" panose="02050604050505020204" pitchFamily="18" charset="0"/>
              <a:cs typeface="Arial" pitchFamily="34" charset="0"/>
            </a:endParaRPr>
          </a:p>
          <a:p>
            <a:pPr marL="0" indent="0" algn="just">
              <a:buClr>
                <a:schemeClr val="folHlink"/>
              </a:buClr>
              <a:buFont typeface="Wingdings" pitchFamily="2" charset="2"/>
              <a:buChar char="Ø"/>
              <a:defRPr/>
            </a:pPr>
            <a:r>
              <a:rPr lang="en-US" sz="2000" dirty="0">
                <a:latin typeface="Bookman Old Style" panose="02050604050505020204" pitchFamily="18" charset="0"/>
                <a:cs typeface="Arial" pitchFamily="34" charset="0"/>
              </a:rPr>
              <a:t> </a:t>
            </a:r>
            <a:r>
              <a:rPr lang="en-US" sz="2000" dirty="0">
                <a:solidFill>
                  <a:srgbClr val="FF0000"/>
                </a:solidFill>
                <a:latin typeface="Bookman Old Style" panose="02050604050505020204" pitchFamily="18" charset="0"/>
                <a:cs typeface="Arial" pitchFamily="34" charset="0"/>
              </a:rPr>
              <a:t>Branching</a:t>
            </a:r>
            <a:r>
              <a:rPr lang="en-US" sz="2000" dirty="0">
                <a:latin typeface="Bookman Old Style" panose="02050604050505020204" pitchFamily="18" charset="0"/>
                <a:cs typeface="Arial" pitchFamily="34" charset="0"/>
              </a:rPr>
              <a:t> </a:t>
            </a:r>
            <a:r>
              <a:rPr lang="en-US" sz="2000" dirty="0">
                <a:solidFill>
                  <a:srgbClr val="FF0000"/>
                </a:solidFill>
                <a:latin typeface="Bookman Old Style" panose="02050604050505020204" pitchFamily="18" charset="0"/>
                <a:cs typeface="Arial" pitchFamily="34" charset="0"/>
              </a:rPr>
              <a:t>reduces</a:t>
            </a:r>
            <a:r>
              <a:rPr lang="en-US" sz="2000" dirty="0">
                <a:latin typeface="Bookman Old Style" panose="02050604050505020204" pitchFamily="18" charset="0"/>
                <a:cs typeface="Arial" pitchFamily="34" charset="0"/>
              </a:rPr>
              <a:t> the boiling point, the more branching </a:t>
            </a:r>
            <a:r>
              <a:rPr lang="en-US" sz="2000" dirty="0" smtClean="0">
                <a:latin typeface="Bookman Old Style" panose="02050604050505020204" pitchFamily="18" charset="0"/>
                <a:cs typeface="Arial" pitchFamily="34" charset="0"/>
              </a:rPr>
              <a:t>leads to </a:t>
            </a:r>
            <a:r>
              <a:rPr lang="en-US" sz="2000" dirty="0">
                <a:latin typeface="Bookman Old Style" panose="02050604050505020204" pitchFamily="18" charset="0"/>
                <a:cs typeface="Arial" pitchFamily="34" charset="0"/>
              </a:rPr>
              <a:t>lower the boiling point. </a:t>
            </a:r>
          </a:p>
          <a:p>
            <a:pPr marL="0" indent="0" algn="just">
              <a:buClr>
                <a:schemeClr val="folHlink"/>
              </a:buClr>
              <a:buNone/>
              <a:defRPr/>
            </a:pPr>
            <a:endParaRPr lang="en-US" sz="2000" dirty="0">
              <a:solidFill>
                <a:srgbClr val="FF0000"/>
              </a:solidFill>
              <a:latin typeface="Bookman Old Style" panose="02050604050505020204" pitchFamily="18" charset="0"/>
              <a:cs typeface="Arial" pitchFamily="34" charset="0"/>
            </a:endParaRPr>
          </a:p>
          <a:p>
            <a:pPr marL="0" indent="0" algn="just">
              <a:buClr>
                <a:schemeClr val="folHlink"/>
              </a:buClr>
              <a:buFont typeface="Wingdings" pitchFamily="2" charset="2"/>
              <a:buChar char="Ø"/>
              <a:defRPr/>
            </a:pPr>
            <a:endParaRPr lang="en-US" sz="2000" dirty="0">
              <a:latin typeface="Bookman Old Style" panose="02050604050505020204" pitchFamily="18"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47D644AF-64BE-411A-9540-9B9A944DD121}" type="slidenum">
              <a:rPr lang="en-US" smtClean="0"/>
              <a:pPr/>
              <a:t>25</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3075790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7030A0"/>
                </a:solidFill>
                <a:latin typeface="Bookman Old Style" panose="02050604050505020204" pitchFamily="18" charset="0"/>
              </a:rPr>
              <a:t>Example</a:t>
            </a:r>
            <a:endParaRPr lang="en-US" dirty="0">
              <a:solidFill>
                <a:srgbClr val="7030A0"/>
              </a:solidFill>
              <a:latin typeface="Bookman Old Style" panose="02050604050505020204" pitchFamily="18" charset="0"/>
            </a:endParaRPr>
          </a:p>
        </p:txBody>
      </p:sp>
      <p:pic>
        <p:nvPicPr>
          <p:cNvPr id="10244" name="Picture 4" descr="http://images.books24x7.com/bookimages/id_17311/fig9-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371600" y="1430384"/>
            <a:ext cx="6324600" cy="4734416"/>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47D644AF-64BE-411A-9540-9B9A944DD121}" type="slidenum">
              <a:rPr lang="en-US" smtClean="0"/>
              <a:pPr/>
              <a:t>26</a:t>
            </a:fld>
            <a:endParaRPr lang="en-US"/>
          </a:p>
        </p:txBody>
      </p:sp>
      <p:pic>
        <p:nvPicPr>
          <p:cNvPr id="5"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2506622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030A0"/>
                </a:solidFill>
                <a:latin typeface="Bookman Old Style" panose="02050604050505020204" pitchFamily="18" charset="0"/>
              </a:rPr>
              <a:t>Preparation Of Alkanes</a:t>
            </a:r>
          </a:p>
        </p:txBody>
      </p:sp>
      <p:sp>
        <p:nvSpPr>
          <p:cNvPr id="4" name="عنصر نائب للمحتوى 2"/>
          <p:cNvSpPr>
            <a:spLocks noGrp="1"/>
          </p:cNvSpPr>
          <p:nvPr>
            <p:ph idx="1"/>
          </p:nvPr>
        </p:nvSpPr>
        <p:spPr/>
        <p:txBody>
          <a:bodyPr/>
          <a:lstStyle/>
          <a:p>
            <a:pPr eaLnBrk="1" hangingPunct="1">
              <a:buFont typeface="Wingdings 2" pitchFamily="18" charset="2"/>
              <a:buNone/>
              <a:defRPr/>
            </a:pPr>
            <a:r>
              <a:rPr lang="en-US" sz="2400" dirty="0" smtClean="0">
                <a:solidFill>
                  <a:srgbClr val="FF0000"/>
                </a:solidFill>
                <a:latin typeface="Bookman Old Style" panose="02050604050505020204" pitchFamily="18" charset="0"/>
              </a:rPr>
              <a:t>1- Hydrogenation of unsaturated hydrocarbon</a:t>
            </a:r>
          </a:p>
          <a:p>
            <a:pPr eaLnBrk="1" hangingPunct="1">
              <a:buFont typeface="Wingdings 2" pitchFamily="18" charset="2"/>
              <a:buNone/>
              <a:defRPr/>
            </a:pPr>
            <a:endParaRPr lang="en-US" sz="2400" dirty="0" smtClean="0"/>
          </a:p>
          <a:p>
            <a:pPr eaLnBrk="1" hangingPunct="1">
              <a:buFont typeface="Wingdings 2" pitchFamily="18" charset="2"/>
              <a:buNone/>
              <a:defRPr/>
            </a:pPr>
            <a:r>
              <a:rPr lang="en-US" sz="2400" dirty="0" smtClean="0"/>
              <a:t>  </a:t>
            </a:r>
          </a:p>
          <a:p>
            <a:pPr eaLnBrk="1" hangingPunct="1">
              <a:buFont typeface="Wingdings 2" pitchFamily="18" charset="2"/>
              <a:buNone/>
              <a:defRPr/>
            </a:pPr>
            <a:endParaRPr lang="en-US" sz="2400" dirty="0" smtClean="0"/>
          </a:p>
          <a:p>
            <a:pPr eaLnBrk="1" hangingPunct="1">
              <a:buFont typeface="Wingdings 2" pitchFamily="18" charset="2"/>
              <a:buNone/>
              <a:defRPr/>
            </a:pPr>
            <a:r>
              <a:rPr lang="en-US" sz="2400" dirty="0" smtClean="0">
                <a:solidFill>
                  <a:srgbClr val="FF0000"/>
                </a:solidFill>
                <a:latin typeface="Bookman Old Style" panose="02050604050505020204" pitchFamily="18" charset="0"/>
              </a:rPr>
              <a:t>2- Hydrolysis of Grignard reagent</a:t>
            </a:r>
          </a:p>
          <a:p>
            <a:pPr eaLnBrk="1" hangingPunct="1">
              <a:buFont typeface="Wingdings 2" pitchFamily="18" charset="2"/>
              <a:buNone/>
              <a:defRPr/>
            </a:pPr>
            <a:endParaRPr lang="ar-SA" sz="2400" dirty="0" smtClean="0"/>
          </a:p>
        </p:txBody>
      </p:sp>
      <p:graphicFrame>
        <p:nvGraphicFramePr>
          <p:cNvPr id="5" name="Object 4"/>
          <p:cNvGraphicFramePr>
            <a:graphicFrameLocks noChangeAspect="1"/>
          </p:cNvGraphicFramePr>
          <p:nvPr/>
        </p:nvGraphicFramePr>
        <p:xfrm>
          <a:off x="1295400" y="2362200"/>
          <a:ext cx="6324600" cy="841375"/>
        </p:xfrm>
        <a:graphic>
          <a:graphicData uri="http://schemas.openxmlformats.org/presentationml/2006/ole">
            <p:oleObj spid="_x0000_s11334" name="ChemSketch" r:id="rId3" imgW="3483864" imgH="463296" progId="">
              <p:embed/>
            </p:oleObj>
          </a:graphicData>
        </a:graphic>
      </p:graphicFrame>
      <p:graphicFrame>
        <p:nvGraphicFramePr>
          <p:cNvPr id="6" name="Object 5"/>
          <p:cNvGraphicFramePr>
            <a:graphicFrameLocks noChangeAspect="1"/>
          </p:cNvGraphicFramePr>
          <p:nvPr/>
        </p:nvGraphicFramePr>
        <p:xfrm>
          <a:off x="838200" y="4267200"/>
          <a:ext cx="7239000" cy="2051050"/>
        </p:xfrm>
        <a:graphic>
          <a:graphicData uri="http://schemas.openxmlformats.org/presentationml/2006/ole">
            <p:oleObj spid="_x0000_s11335" name="ChemSketch" r:id="rId4" imgW="4136136" imgH="1149096" progId="">
              <p:embed/>
            </p:oleObj>
          </a:graphicData>
        </a:graphic>
      </p:graphicFrame>
      <p:sp>
        <p:nvSpPr>
          <p:cNvPr id="3" name="Slide Number Placeholder 2"/>
          <p:cNvSpPr>
            <a:spLocks noGrp="1"/>
          </p:cNvSpPr>
          <p:nvPr>
            <p:ph type="sldNum" sz="quarter" idx="12"/>
          </p:nvPr>
        </p:nvSpPr>
        <p:spPr/>
        <p:txBody>
          <a:bodyPr/>
          <a:lstStyle/>
          <a:p>
            <a:fld id="{47D644AF-64BE-411A-9540-9B9A944DD121}" type="slidenum">
              <a:rPr lang="en-US" smtClean="0"/>
              <a:pPr/>
              <a:t>27</a:t>
            </a:fld>
            <a:endParaRPr lang="en-US"/>
          </a:p>
        </p:txBody>
      </p:sp>
      <p:pic>
        <p:nvPicPr>
          <p:cNvPr id="7"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Box 7"/>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64758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381000"/>
            <a:ext cx="7620000" cy="6019800"/>
          </a:xfrm>
        </p:spPr>
        <p:txBody>
          <a:bodyPr>
            <a:normAutofit/>
          </a:bodyPr>
          <a:lstStyle/>
          <a:p>
            <a:pPr marL="114300" indent="0">
              <a:buNone/>
            </a:pPr>
            <a:r>
              <a:rPr lang="en-US" sz="2000" b="1" dirty="0" smtClean="0">
                <a:solidFill>
                  <a:srgbClr val="FF0000"/>
                </a:solidFill>
                <a:latin typeface="Bookman Old Style" panose="02050604050505020204" pitchFamily="18" charset="0"/>
              </a:rPr>
              <a:t>    3- Reduction </a:t>
            </a:r>
            <a:r>
              <a:rPr lang="en-US" sz="2000" b="1" dirty="0">
                <a:solidFill>
                  <a:srgbClr val="FF0000"/>
                </a:solidFill>
                <a:latin typeface="Bookman Old Style" panose="02050604050505020204" pitchFamily="18" charset="0"/>
              </a:rPr>
              <a:t>of alkyl halides</a:t>
            </a:r>
          </a:p>
          <a:p>
            <a:pPr marL="114300" indent="0">
              <a:buNone/>
            </a:pPr>
            <a:r>
              <a:rPr lang="en-US" sz="2000" b="1" dirty="0">
                <a:solidFill>
                  <a:srgbClr val="7030A0"/>
                </a:solidFill>
                <a:latin typeface="Bookman Old Style" panose="02050604050505020204" pitchFamily="18" charset="0"/>
              </a:rPr>
              <a:t>a) By metal and acid or by metal hydrides</a:t>
            </a:r>
          </a:p>
          <a:p>
            <a:pPr marL="114300" indent="0">
              <a:buNone/>
            </a:pPr>
            <a:endParaRPr lang="en-US" sz="2000" b="1" dirty="0" smtClean="0">
              <a:solidFill>
                <a:srgbClr val="7030A0"/>
              </a:solidFill>
              <a:latin typeface="Bookman Old Style" panose="02050604050505020204" pitchFamily="18" charset="0"/>
            </a:endParaRPr>
          </a:p>
          <a:p>
            <a:pPr marL="114300" indent="0">
              <a:buNone/>
            </a:pPr>
            <a:endParaRPr lang="en-US" sz="2000" b="1" dirty="0">
              <a:solidFill>
                <a:srgbClr val="7030A0"/>
              </a:solidFill>
              <a:latin typeface="Bookman Old Style" panose="02050604050505020204" pitchFamily="18" charset="0"/>
            </a:endParaRPr>
          </a:p>
          <a:p>
            <a:pPr marL="114300" indent="0">
              <a:buNone/>
            </a:pPr>
            <a:endParaRPr lang="en-US" sz="2000" b="1" dirty="0" smtClean="0">
              <a:solidFill>
                <a:srgbClr val="7030A0"/>
              </a:solidFill>
              <a:latin typeface="Bookman Old Style" panose="02050604050505020204" pitchFamily="18" charset="0"/>
            </a:endParaRPr>
          </a:p>
          <a:p>
            <a:pPr marL="114300" indent="0">
              <a:buNone/>
            </a:pPr>
            <a:endParaRPr lang="en-US" sz="2000" b="1" dirty="0">
              <a:solidFill>
                <a:srgbClr val="7030A0"/>
              </a:solidFill>
              <a:latin typeface="Bookman Old Style" panose="02050604050505020204" pitchFamily="18" charset="0"/>
            </a:endParaRPr>
          </a:p>
          <a:p>
            <a:pPr marL="114300" indent="0">
              <a:buNone/>
            </a:pPr>
            <a:endParaRPr lang="en-US" sz="2000" b="1" dirty="0" smtClean="0">
              <a:solidFill>
                <a:srgbClr val="7030A0"/>
              </a:solidFill>
              <a:latin typeface="Bookman Old Style" panose="02050604050505020204" pitchFamily="18" charset="0"/>
            </a:endParaRPr>
          </a:p>
          <a:p>
            <a:pPr marL="114300" indent="0">
              <a:buNone/>
            </a:pPr>
            <a:r>
              <a:rPr lang="en-US" sz="2000" b="1" dirty="0">
                <a:solidFill>
                  <a:srgbClr val="7030A0"/>
                </a:solidFill>
                <a:latin typeface="Bookman Old Style" panose="02050604050505020204" pitchFamily="18" charset="0"/>
              </a:rPr>
              <a:t>b) By sodium metal (Coupling reaction)(</a:t>
            </a:r>
            <a:r>
              <a:rPr lang="en-US" sz="2000" b="1" dirty="0" err="1">
                <a:solidFill>
                  <a:srgbClr val="7030A0"/>
                </a:solidFill>
                <a:latin typeface="Bookman Old Style" panose="02050604050505020204" pitchFamily="18" charset="0"/>
              </a:rPr>
              <a:t>Wurtz</a:t>
            </a:r>
            <a:r>
              <a:rPr lang="en-US" sz="2000" b="1" dirty="0">
                <a:solidFill>
                  <a:srgbClr val="7030A0"/>
                </a:solidFill>
                <a:latin typeface="Bookman Old Style" panose="02050604050505020204" pitchFamily="18" charset="0"/>
              </a:rPr>
              <a:t> reaction)</a:t>
            </a:r>
          </a:p>
          <a:p>
            <a:pPr marL="114300" indent="0">
              <a:buNone/>
            </a:pPr>
            <a:endParaRPr lang="en-US" sz="2000" b="1" dirty="0" smtClean="0">
              <a:solidFill>
                <a:srgbClr val="7030A0"/>
              </a:solidFill>
              <a:latin typeface="Bookman Old Style" panose="02050604050505020204" pitchFamily="18" charset="0"/>
            </a:endParaRPr>
          </a:p>
          <a:p>
            <a:pPr marL="114300" indent="0" algn="r">
              <a:buNone/>
            </a:pPr>
            <a:r>
              <a:rPr lang="en-US" sz="2000" dirty="0" smtClean="0"/>
              <a:t> Symmetrical </a:t>
            </a:r>
            <a:r>
              <a:rPr lang="en-US" sz="2000" dirty="0"/>
              <a:t>alkane</a:t>
            </a:r>
          </a:p>
          <a:p>
            <a:pPr marL="114300" indent="0">
              <a:buNone/>
            </a:pPr>
            <a:r>
              <a:rPr lang="en-US" sz="2000" b="1" dirty="0" smtClean="0">
                <a:solidFill>
                  <a:srgbClr val="7030A0"/>
                </a:solidFill>
                <a:latin typeface="Bookman Old Style" panose="02050604050505020204" pitchFamily="18" charset="0"/>
              </a:rPr>
              <a:t>c</a:t>
            </a:r>
            <a:r>
              <a:rPr lang="en-US" sz="2000" b="1" dirty="0">
                <a:solidFill>
                  <a:srgbClr val="7030A0"/>
                </a:solidFill>
                <a:latin typeface="Bookman Old Style" panose="02050604050505020204" pitchFamily="18" charset="0"/>
              </a:rPr>
              <a:t>) By lithium </a:t>
            </a:r>
            <a:r>
              <a:rPr lang="en-US" sz="2000" b="1" dirty="0" err="1">
                <a:solidFill>
                  <a:srgbClr val="7030A0"/>
                </a:solidFill>
                <a:latin typeface="Bookman Old Style" panose="02050604050505020204" pitchFamily="18" charset="0"/>
              </a:rPr>
              <a:t>dialkyl</a:t>
            </a:r>
            <a:r>
              <a:rPr lang="en-US" sz="2000" b="1" dirty="0">
                <a:solidFill>
                  <a:srgbClr val="7030A0"/>
                </a:solidFill>
                <a:latin typeface="Bookman Old Style" panose="02050604050505020204" pitchFamily="18" charset="0"/>
              </a:rPr>
              <a:t> </a:t>
            </a:r>
            <a:r>
              <a:rPr lang="en-US" sz="2000" b="1" dirty="0" err="1">
                <a:solidFill>
                  <a:srgbClr val="7030A0"/>
                </a:solidFill>
                <a:latin typeface="Bookman Old Style" panose="02050604050505020204" pitchFamily="18" charset="0"/>
              </a:rPr>
              <a:t>cuprate</a:t>
            </a:r>
            <a:r>
              <a:rPr lang="en-US" sz="2000" b="1" dirty="0">
                <a:solidFill>
                  <a:srgbClr val="7030A0"/>
                </a:solidFill>
                <a:latin typeface="Bookman Old Style" panose="02050604050505020204" pitchFamily="18" charset="0"/>
              </a:rPr>
              <a:t> </a:t>
            </a:r>
            <a:r>
              <a:rPr lang="en-US" sz="2000" b="1" dirty="0" smtClean="0">
                <a:solidFill>
                  <a:srgbClr val="7030A0"/>
                </a:solidFill>
                <a:latin typeface="Bookman Old Style" panose="02050604050505020204" pitchFamily="18" charset="0"/>
              </a:rPr>
              <a:t>(</a:t>
            </a:r>
            <a:r>
              <a:rPr lang="en-US" sz="2000" b="1" dirty="0">
                <a:solidFill>
                  <a:srgbClr val="7030A0"/>
                </a:solidFill>
                <a:latin typeface="Bookman Old Style" panose="02050604050505020204" pitchFamily="18" charset="0"/>
              </a:rPr>
              <a:t>Corey-House (Gilman </a:t>
            </a:r>
            <a:r>
              <a:rPr lang="en-US" sz="2000" b="1" dirty="0" smtClean="0">
                <a:solidFill>
                  <a:srgbClr val="7030A0"/>
                </a:solidFill>
                <a:latin typeface="Bookman Old Style" panose="02050604050505020204" pitchFamily="18" charset="0"/>
              </a:rPr>
              <a:t>reagent))</a:t>
            </a:r>
            <a:endParaRPr lang="en-US" sz="2000" b="1" dirty="0">
              <a:solidFill>
                <a:srgbClr val="7030A0"/>
              </a:solidFill>
              <a:latin typeface="Bookman Old Style" panose="02050604050505020204" pitchFamily="18" charset="0"/>
            </a:endParaRPr>
          </a:p>
          <a:p>
            <a:pPr marL="114300" indent="0">
              <a:buNone/>
            </a:pPr>
            <a:endParaRPr lang="en-US" sz="2000" b="1" dirty="0">
              <a:solidFill>
                <a:srgbClr val="7030A0"/>
              </a:solidFill>
              <a:latin typeface="Bookman Old Style" panose="02050604050505020204" pitchFamily="18" charset="0"/>
            </a:endParaRPr>
          </a:p>
          <a:p>
            <a:pPr marL="114300" indent="0">
              <a:buNone/>
            </a:pPr>
            <a:endParaRPr lang="en-US" sz="2000" b="1" dirty="0">
              <a:solidFill>
                <a:srgbClr val="7030A0"/>
              </a:solidFill>
              <a:latin typeface="Bookman Old Style" panose="02050604050505020204" pitchFamily="18" charset="0"/>
            </a:endParaRPr>
          </a:p>
        </p:txBody>
      </p:sp>
      <p:graphicFrame>
        <p:nvGraphicFramePr>
          <p:cNvPr id="2" name="Object 1"/>
          <p:cNvGraphicFramePr>
            <a:graphicFrameLocks noChangeAspect="1"/>
          </p:cNvGraphicFramePr>
          <p:nvPr>
            <p:extLst>
              <p:ext uri="{D42A27DB-BD31-4B8C-83A1-F6EECF244321}">
                <p14:modId xmlns="" xmlns:p14="http://schemas.microsoft.com/office/powerpoint/2010/main" val="1130380302"/>
              </p:ext>
            </p:extLst>
          </p:nvPr>
        </p:nvGraphicFramePr>
        <p:xfrm>
          <a:off x="1066800" y="1219200"/>
          <a:ext cx="6172200" cy="1676400"/>
        </p:xfrm>
        <a:graphic>
          <a:graphicData uri="http://schemas.openxmlformats.org/presentationml/2006/ole">
            <p:oleObj spid="_x0000_s12386" name="CS ChemDraw Drawing" r:id="rId4" imgW="5071872" imgH="1315212" progId="ChemDraw.Document.6.0">
              <p:embed/>
            </p:oleObj>
          </a:graphicData>
        </a:graphic>
      </p:graphicFrame>
      <p:graphicFrame>
        <p:nvGraphicFramePr>
          <p:cNvPr id="4" name="Object 3"/>
          <p:cNvGraphicFramePr>
            <a:graphicFrameLocks noChangeAspect="1"/>
          </p:cNvGraphicFramePr>
          <p:nvPr>
            <p:extLst>
              <p:ext uri="{D42A27DB-BD31-4B8C-83A1-F6EECF244321}">
                <p14:modId xmlns="" xmlns:p14="http://schemas.microsoft.com/office/powerpoint/2010/main" val="2583681806"/>
              </p:ext>
            </p:extLst>
          </p:nvPr>
        </p:nvGraphicFramePr>
        <p:xfrm>
          <a:off x="457200" y="3301614"/>
          <a:ext cx="7696200" cy="533400"/>
        </p:xfrm>
        <a:graphic>
          <a:graphicData uri="http://schemas.openxmlformats.org/presentationml/2006/ole">
            <p:oleObj spid="_x0000_s12387" name="ChemSketch" r:id="rId5" imgW="5279136" imgH="359664" progId="">
              <p:embed/>
            </p:oleObj>
          </a:graphicData>
        </a:graphic>
      </p:graphicFrame>
      <p:sp>
        <p:nvSpPr>
          <p:cNvPr id="6" name="Slide Number Placeholder 5"/>
          <p:cNvSpPr>
            <a:spLocks noGrp="1"/>
          </p:cNvSpPr>
          <p:nvPr>
            <p:ph type="sldNum" sz="quarter" idx="12"/>
          </p:nvPr>
        </p:nvSpPr>
        <p:spPr/>
        <p:txBody>
          <a:bodyPr/>
          <a:lstStyle/>
          <a:p>
            <a:fld id="{47D644AF-64BE-411A-9540-9B9A944DD121}" type="slidenum">
              <a:rPr lang="en-US" smtClean="0"/>
              <a:pPr/>
              <a:t>28</a:t>
            </a:fld>
            <a:endParaRPr lang="en-US"/>
          </a:p>
        </p:txBody>
      </p:sp>
      <p:sp>
        <p:nvSpPr>
          <p:cNvPr id="8" name="TextBox 7"/>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graphicFrame>
        <p:nvGraphicFramePr>
          <p:cNvPr id="9" name="Object 8"/>
          <p:cNvGraphicFramePr>
            <a:graphicFrameLocks noChangeAspect="1"/>
          </p:cNvGraphicFramePr>
          <p:nvPr>
            <p:extLst>
              <p:ext uri="{D42A27DB-BD31-4B8C-83A1-F6EECF244321}">
                <p14:modId xmlns="" xmlns:p14="http://schemas.microsoft.com/office/powerpoint/2010/main" val="3418076430"/>
              </p:ext>
            </p:extLst>
          </p:nvPr>
        </p:nvGraphicFramePr>
        <p:xfrm>
          <a:off x="762000" y="4793220"/>
          <a:ext cx="6738707" cy="1455180"/>
        </p:xfrm>
        <a:graphic>
          <a:graphicData uri="http://schemas.openxmlformats.org/presentationml/2006/ole">
            <p:oleObj spid="_x0000_s12388" name="CS ChemDraw Drawing" r:id="rId6" imgW="4719240" imgH="1019880" progId="ChemDraw.Document.6.0">
              <p:embed/>
            </p:oleObj>
          </a:graphicData>
        </a:graphic>
      </p:graphicFrame>
    </p:spTree>
    <p:extLst>
      <p:ext uri="{BB962C8B-B14F-4D97-AF65-F5344CB8AC3E}">
        <p14:creationId xmlns="" xmlns:p14="http://schemas.microsoft.com/office/powerpoint/2010/main" val="1617612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030A0"/>
                </a:solidFill>
                <a:effectLst>
                  <a:outerShdw blurRad="38100" dist="38100" dir="2700000" algn="tl">
                    <a:srgbClr val="C0C0C0"/>
                  </a:outerShdw>
                </a:effectLst>
                <a:latin typeface="Bookman Old Style" panose="02050604050505020204" pitchFamily="18" charset="0"/>
              </a:rPr>
              <a:t>Reactions Of Alkanes</a:t>
            </a:r>
            <a:endParaRPr lang="en-US" dirty="0">
              <a:solidFill>
                <a:srgbClr val="7030A0"/>
              </a:solidFill>
              <a:latin typeface="Bookman Old Style" panose="02050604050505020204" pitchFamily="18" charset="0"/>
            </a:endParaRPr>
          </a:p>
        </p:txBody>
      </p:sp>
      <p:sp>
        <p:nvSpPr>
          <p:cNvPr id="3" name="Content Placeholder 2"/>
          <p:cNvSpPr>
            <a:spLocks noGrp="1"/>
          </p:cNvSpPr>
          <p:nvPr>
            <p:ph idx="1"/>
          </p:nvPr>
        </p:nvSpPr>
        <p:spPr>
          <a:xfrm>
            <a:off x="457200" y="1371600"/>
            <a:ext cx="7620000" cy="4800600"/>
          </a:xfrm>
        </p:spPr>
        <p:txBody>
          <a:bodyPr>
            <a:normAutofit fontScale="92500" lnSpcReduction="10000"/>
          </a:bodyPr>
          <a:lstStyle/>
          <a:p>
            <a:pPr algn="just">
              <a:buClr>
                <a:schemeClr val="folHlink"/>
              </a:buClr>
              <a:buFont typeface="Wingdings" pitchFamily="2" charset="2"/>
              <a:buChar char="Ø"/>
              <a:defRPr/>
            </a:pPr>
            <a:r>
              <a:rPr lang="en-US" sz="2000" dirty="0">
                <a:latin typeface="Bookman Old Style" panose="02050604050505020204" pitchFamily="18" charset="0"/>
                <a:cs typeface="Arial" pitchFamily="34" charset="0"/>
              </a:rPr>
              <a:t>Chemically alkanes are very unreactive and stable at room temperature towards acids , bases and most reactive metals. </a:t>
            </a:r>
          </a:p>
          <a:p>
            <a:pPr algn="just">
              <a:buClr>
                <a:schemeClr val="folHlink"/>
              </a:buClr>
              <a:buFont typeface="Wingdings" pitchFamily="2" charset="2"/>
              <a:buChar char="Ø"/>
              <a:defRPr/>
            </a:pPr>
            <a:r>
              <a:rPr lang="en-US" sz="2000" dirty="0">
                <a:latin typeface="Bookman Old Style" panose="02050604050505020204" pitchFamily="18" charset="0"/>
                <a:cs typeface="Arial" pitchFamily="34" charset="0"/>
              </a:rPr>
              <a:t>Despite their relative inertness ( thus they known as </a:t>
            </a:r>
            <a:r>
              <a:rPr lang="en-US" sz="2000" dirty="0" err="1">
                <a:solidFill>
                  <a:srgbClr val="CC0000"/>
                </a:solidFill>
                <a:latin typeface="Bookman Old Style" panose="02050604050505020204" pitchFamily="18" charset="0"/>
                <a:cs typeface="Arial" pitchFamily="34" charset="0"/>
              </a:rPr>
              <a:t>paraffines</a:t>
            </a:r>
            <a:r>
              <a:rPr lang="en-US" sz="2000" dirty="0">
                <a:latin typeface="Bookman Old Style" panose="02050604050505020204" pitchFamily="18" charset="0"/>
                <a:cs typeface="Arial" pitchFamily="34" charset="0"/>
              </a:rPr>
              <a:t> </a:t>
            </a:r>
            <a:r>
              <a:rPr lang="en-US" sz="2000" dirty="0" err="1">
                <a:latin typeface="Bookman Old Style" panose="02050604050505020204" pitchFamily="18" charset="0"/>
                <a:cs typeface="Arial" pitchFamily="34" charset="0"/>
              </a:rPr>
              <a:t>i.e</a:t>
            </a:r>
            <a:r>
              <a:rPr lang="en-US" sz="2000" dirty="0">
                <a:latin typeface="Bookman Old Style" panose="02050604050505020204" pitchFamily="18" charset="0"/>
                <a:cs typeface="Arial" pitchFamily="34" charset="0"/>
              </a:rPr>
              <a:t> lacking affinity) , alkanes undergo halogenation reactions</a:t>
            </a:r>
            <a:r>
              <a:rPr lang="en-US" sz="2000" dirty="0" smtClean="0">
                <a:latin typeface="Bookman Old Style" panose="02050604050505020204" pitchFamily="18" charset="0"/>
                <a:cs typeface="Arial" pitchFamily="34" charset="0"/>
              </a:rPr>
              <a:t>.</a:t>
            </a:r>
          </a:p>
          <a:p>
            <a:pPr marL="0" indent="0" algn="just">
              <a:buClr>
                <a:schemeClr val="folHlink"/>
              </a:buClr>
              <a:buNone/>
              <a:defRPr/>
            </a:pPr>
            <a:r>
              <a:rPr lang="en-US" b="1" u="sng" dirty="0" smtClean="0">
                <a:solidFill>
                  <a:srgbClr val="C00000"/>
                </a:solidFill>
                <a:latin typeface="Bookman Old Style" panose="02050604050505020204" pitchFamily="18" charset="0"/>
              </a:rPr>
              <a:t>1. Halogenation</a:t>
            </a:r>
            <a:r>
              <a:rPr lang="en-US" b="1" u="sng" dirty="0">
                <a:solidFill>
                  <a:srgbClr val="C00000"/>
                </a:solidFill>
                <a:latin typeface="Bookman Old Style" panose="02050604050505020204" pitchFamily="18" charset="0"/>
              </a:rPr>
              <a:t>:</a:t>
            </a:r>
            <a:r>
              <a:rPr lang="en-US" dirty="0">
                <a:solidFill>
                  <a:srgbClr val="C00000"/>
                </a:solidFill>
                <a:latin typeface="Bookman Old Style" panose="02050604050505020204" pitchFamily="18" charset="0"/>
              </a:rPr>
              <a:t> </a:t>
            </a:r>
          </a:p>
          <a:p>
            <a:pPr algn="just">
              <a:buClr>
                <a:schemeClr val="folHlink"/>
              </a:buClr>
              <a:buFont typeface="Wingdings" pitchFamily="2" charset="2"/>
              <a:buChar char="Ø"/>
              <a:defRPr/>
            </a:pPr>
            <a:r>
              <a:rPr lang="en-US" dirty="0">
                <a:latin typeface="Bookman Old Style" panose="02050604050505020204" pitchFamily="18" charset="0"/>
                <a:cs typeface="Arial" pitchFamily="34" charset="0"/>
              </a:rPr>
              <a:t> Halogenation is the replacement of one or</a:t>
            </a:r>
            <a:r>
              <a:rPr lang="en-US" i="1" dirty="0">
                <a:solidFill>
                  <a:srgbClr val="C00000"/>
                </a:solidFill>
                <a:latin typeface="Bookman Old Style" panose="02050604050505020204" pitchFamily="18" charset="0"/>
              </a:rPr>
              <a:t> </a:t>
            </a:r>
            <a:r>
              <a:rPr lang="en-US" dirty="0">
                <a:latin typeface="Bookman Old Style" panose="02050604050505020204" pitchFamily="18" charset="0"/>
                <a:cs typeface="Arial" pitchFamily="34" charset="0"/>
              </a:rPr>
              <a:t>more hydrogen atoms in an organic compound by a halogen (fluorine, chlorine, bromine or iodine). </a:t>
            </a:r>
          </a:p>
          <a:p>
            <a:pPr algn="just">
              <a:buClr>
                <a:schemeClr val="folHlink"/>
              </a:buClr>
              <a:buFont typeface="Wingdings" pitchFamily="2" charset="2"/>
              <a:buChar char="Ø"/>
              <a:defRPr/>
            </a:pPr>
            <a:r>
              <a:rPr lang="en-US" dirty="0">
                <a:latin typeface="Bookman Old Style" panose="02050604050505020204" pitchFamily="18" charset="0"/>
                <a:cs typeface="Arial" pitchFamily="34" charset="0"/>
              </a:rPr>
              <a:t>The halogenation of an alkane appears to be a simple </a:t>
            </a:r>
            <a:r>
              <a:rPr lang="en-US" b="1" dirty="0">
                <a:solidFill>
                  <a:srgbClr val="7030A0"/>
                </a:solidFill>
                <a:latin typeface="Bookman Old Style" panose="02050604050505020204" pitchFamily="18" charset="0"/>
                <a:cs typeface="Arial" pitchFamily="34" charset="0"/>
              </a:rPr>
              <a:t>free radical </a:t>
            </a:r>
            <a:r>
              <a:rPr lang="en-US" b="1" dirty="0">
                <a:solidFill>
                  <a:srgbClr val="CC0000"/>
                </a:solidFill>
                <a:latin typeface="Bookman Old Style" panose="02050604050505020204" pitchFamily="18" charset="0"/>
                <a:cs typeface="Arial" pitchFamily="34" charset="0"/>
              </a:rPr>
              <a:t>substitution reaction</a:t>
            </a:r>
            <a:r>
              <a:rPr lang="en-US" dirty="0">
                <a:latin typeface="Bookman Old Style" panose="02050604050505020204" pitchFamily="18" charset="0"/>
                <a:cs typeface="Arial" pitchFamily="34" charset="0"/>
              </a:rPr>
              <a:t> in which a C-H bond is broken and a new C-X bond is formed; the reaction takes place in </a:t>
            </a:r>
            <a:r>
              <a:rPr lang="en-US" dirty="0">
                <a:solidFill>
                  <a:srgbClr val="00B050"/>
                </a:solidFill>
                <a:latin typeface="Bookman Old Style" panose="02050604050505020204" pitchFamily="18" charset="0"/>
                <a:cs typeface="Arial" pitchFamily="34" charset="0"/>
              </a:rPr>
              <a:t>presence of heat or UV light </a:t>
            </a:r>
            <a:r>
              <a:rPr lang="en-US" dirty="0">
                <a:solidFill>
                  <a:srgbClr val="CC0000"/>
                </a:solidFill>
                <a:latin typeface="Bookman Old Style" panose="02050604050505020204" pitchFamily="18" charset="0"/>
                <a:cs typeface="Arial" pitchFamily="34" charset="0"/>
              </a:rPr>
              <a:t>( no reaction in the dark to form the attacking radicals)</a:t>
            </a:r>
          </a:p>
          <a:p>
            <a:pPr marL="114300" indent="0" algn="just">
              <a:buClr>
                <a:schemeClr val="folHlink"/>
              </a:buClr>
              <a:buNone/>
              <a:defRPr/>
            </a:pPr>
            <a:endParaRPr lang="en-US" sz="2000" dirty="0">
              <a:latin typeface="Bookman Old Style" panose="02050604050505020204" pitchFamily="18" charset="0"/>
              <a:cs typeface="Arial" pitchFamily="34" charset="0"/>
            </a:endParaRPr>
          </a:p>
          <a:p>
            <a:pPr marL="114300" indent="0">
              <a:buNone/>
            </a:pPr>
            <a:endParaRPr lang="en-US" dirty="0"/>
          </a:p>
        </p:txBody>
      </p:sp>
      <p:graphicFrame>
        <p:nvGraphicFramePr>
          <p:cNvPr id="4" name="Object 3"/>
          <p:cNvGraphicFramePr>
            <a:graphicFrameLocks noChangeAspect="1"/>
          </p:cNvGraphicFramePr>
          <p:nvPr>
            <p:extLst>
              <p:ext uri="{D42A27DB-BD31-4B8C-83A1-F6EECF244321}">
                <p14:modId xmlns="" xmlns:p14="http://schemas.microsoft.com/office/powerpoint/2010/main" val="69188367"/>
              </p:ext>
            </p:extLst>
          </p:nvPr>
        </p:nvGraphicFramePr>
        <p:xfrm>
          <a:off x="1600200" y="5791200"/>
          <a:ext cx="5867400" cy="762000"/>
        </p:xfrm>
        <a:graphic>
          <a:graphicData uri="http://schemas.openxmlformats.org/presentationml/2006/ole">
            <p:oleObj spid="_x0000_s13343" name="CS ChemDraw Drawing" r:id="rId3" imgW="2665476" imgH="320040" progId="ChemDraw.Document.6.0">
              <p:embed/>
            </p:oleObj>
          </a:graphicData>
        </a:graphic>
      </p:graphicFrame>
      <p:sp>
        <p:nvSpPr>
          <p:cNvPr id="5" name="Slide Number Placeholder 4"/>
          <p:cNvSpPr>
            <a:spLocks noGrp="1"/>
          </p:cNvSpPr>
          <p:nvPr>
            <p:ph type="sldNum" sz="quarter" idx="12"/>
          </p:nvPr>
        </p:nvSpPr>
        <p:spPr/>
        <p:txBody>
          <a:bodyPr/>
          <a:lstStyle/>
          <a:p>
            <a:fld id="{47D644AF-64BE-411A-9540-9B9A944DD121}" type="slidenum">
              <a:rPr lang="en-US" smtClean="0"/>
              <a:pPr/>
              <a:t>29</a:t>
            </a:fld>
            <a:endParaRPr lang="en-US"/>
          </a:p>
        </p:txBody>
      </p:sp>
      <p:pic>
        <p:nvPicPr>
          <p:cNvPr id="6"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515379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800" b="1" dirty="0">
                <a:solidFill>
                  <a:srgbClr val="7030A0"/>
                </a:solidFill>
                <a:effectLst>
                  <a:outerShdw blurRad="38100" dist="38100" dir="2700000" algn="tl">
                    <a:srgbClr val="C0C0C0"/>
                  </a:outerShdw>
                </a:effectLst>
                <a:latin typeface="Bookman Old Style" panose="02050604050505020204" pitchFamily="18" charset="0"/>
              </a:rPr>
              <a:t>Hydrocarbons ( C,H) </a:t>
            </a:r>
            <a:r>
              <a:rPr lang="en-GB" sz="4800" b="1" dirty="0">
                <a:solidFill>
                  <a:srgbClr val="7030A0"/>
                </a:solidFill>
                <a:effectLst>
                  <a:outerShdw blurRad="38100" dist="38100" dir="2700000" algn="tl">
                    <a:srgbClr val="C0C0C0"/>
                  </a:outerShdw>
                </a:effectLst>
                <a:latin typeface="Bookman Old Style" panose="02050604050505020204" pitchFamily="18" charset="0"/>
              </a:rPr>
              <a:t/>
            </a:r>
            <a:br>
              <a:rPr lang="en-GB" sz="4800" b="1" dirty="0">
                <a:solidFill>
                  <a:srgbClr val="7030A0"/>
                </a:solidFill>
                <a:effectLst>
                  <a:outerShdw blurRad="38100" dist="38100" dir="2700000" algn="tl">
                    <a:srgbClr val="C0C0C0"/>
                  </a:outerShdw>
                </a:effectLst>
                <a:latin typeface="Bookman Old Style" panose="02050604050505020204" pitchFamily="18" charset="0"/>
              </a:rPr>
            </a:br>
            <a:endParaRPr lang="en-US" dirty="0">
              <a:solidFill>
                <a:srgbClr val="7030A0"/>
              </a:solidFill>
              <a:latin typeface="Bookman Old Style" panose="02050604050505020204" pitchFamily="18" charset="0"/>
            </a:endParaRPr>
          </a:p>
        </p:txBody>
      </p:sp>
      <p:cxnSp>
        <p:nvCxnSpPr>
          <p:cNvPr id="5" name="Straight Connector 4"/>
          <p:cNvCxnSpPr/>
          <p:nvPr/>
        </p:nvCxnSpPr>
        <p:spPr>
          <a:xfrm>
            <a:off x="4038600" y="914400"/>
            <a:ext cx="0" cy="914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295400" y="1828800"/>
            <a:ext cx="5715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295400" y="1828800"/>
            <a:ext cx="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010400" y="1828800"/>
            <a:ext cx="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105400" y="3810000"/>
            <a:ext cx="1828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097973" y="3581400"/>
            <a:ext cx="195002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104900" y="3581400"/>
            <a:ext cx="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048000" y="3581400"/>
            <a:ext cx="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105400" y="3810000"/>
            <a:ext cx="0" cy="914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934200" y="3810000"/>
            <a:ext cx="0" cy="76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845627" y="2538846"/>
            <a:ext cx="3155373"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en-US" b="1" dirty="0">
                <a:solidFill>
                  <a:srgbClr val="002060"/>
                </a:solidFill>
                <a:effectLst>
                  <a:outerShdw blurRad="38100" dist="38100" dir="2700000" algn="tl">
                    <a:srgbClr val="C0C0C0"/>
                  </a:outerShdw>
                </a:effectLst>
              </a:rPr>
              <a:t> </a:t>
            </a:r>
            <a:r>
              <a:rPr lang="en-US" altLang="en-US" sz="1600" b="1" dirty="0">
                <a:solidFill>
                  <a:srgbClr val="002060"/>
                </a:solidFill>
                <a:latin typeface="Bookman Old Style" panose="02050604050505020204" pitchFamily="18" charset="0"/>
              </a:rPr>
              <a:t>Unsaturated</a:t>
            </a:r>
          </a:p>
          <a:p>
            <a:pPr>
              <a:defRPr/>
            </a:pPr>
            <a:r>
              <a:rPr lang="en-US" sz="1600" b="1" dirty="0">
                <a:solidFill>
                  <a:srgbClr val="002060"/>
                </a:solidFill>
                <a:latin typeface="Bookman Old Style" panose="02050604050505020204" pitchFamily="18" charset="0"/>
              </a:rPr>
              <a:t>i.e. </a:t>
            </a:r>
            <a:r>
              <a:rPr lang="en-US" sz="1600" b="1" dirty="0">
                <a:solidFill>
                  <a:srgbClr val="00B050"/>
                </a:solidFill>
                <a:latin typeface="Bookman Old Style" panose="02050604050505020204" pitchFamily="18" charset="0"/>
              </a:rPr>
              <a:t>contain multiple </a:t>
            </a:r>
            <a:r>
              <a:rPr lang="en-US" sz="1600" b="1" dirty="0" smtClean="0">
                <a:solidFill>
                  <a:srgbClr val="00B050"/>
                </a:solidFill>
                <a:latin typeface="Bookman Old Style" panose="02050604050505020204" pitchFamily="18" charset="0"/>
              </a:rPr>
              <a:t>bonds</a:t>
            </a:r>
          </a:p>
          <a:p>
            <a:pPr>
              <a:defRPr/>
            </a:pPr>
            <a:r>
              <a:rPr lang="en-US" sz="1600" b="1" dirty="0" smtClean="0">
                <a:solidFill>
                  <a:srgbClr val="00B050"/>
                </a:solidFill>
                <a:latin typeface="Bookman Old Style" panose="02050604050505020204" pitchFamily="18" charset="0"/>
              </a:rPr>
              <a:t> </a:t>
            </a:r>
            <a:r>
              <a:rPr lang="en-US" sz="1600" b="1" dirty="0">
                <a:solidFill>
                  <a:srgbClr val="00B050"/>
                </a:solidFill>
                <a:latin typeface="Bookman Old Style" panose="02050604050505020204" pitchFamily="18" charset="0"/>
              </a:rPr>
              <a:t>(double or triple)</a:t>
            </a:r>
          </a:p>
        </p:txBody>
      </p:sp>
      <p:sp>
        <p:nvSpPr>
          <p:cNvPr id="25" name="Rectangle 24"/>
          <p:cNvSpPr/>
          <p:nvPr/>
        </p:nvSpPr>
        <p:spPr>
          <a:xfrm>
            <a:off x="609600" y="2545773"/>
            <a:ext cx="2209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en-US" b="1" dirty="0">
                <a:solidFill>
                  <a:schemeClr val="accent1"/>
                </a:solidFill>
                <a:effectLst>
                  <a:outerShdw blurRad="38100" dist="38100" dir="2700000" algn="tl">
                    <a:srgbClr val="C0C0C0"/>
                  </a:outerShdw>
                </a:effectLst>
              </a:rPr>
              <a:t> </a:t>
            </a:r>
            <a:r>
              <a:rPr lang="en-US" altLang="en-US" sz="1600" b="1" dirty="0">
                <a:solidFill>
                  <a:srgbClr val="002060"/>
                </a:solidFill>
                <a:latin typeface="Bookman Old Style" panose="02050604050505020204" pitchFamily="18" charset="0"/>
              </a:rPr>
              <a:t>Saturated </a:t>
            </a:r>
          </a:p>
          <a:p>
            <a:pPr>
              <a:defRPr/>
            </a:pPr>
            <a:r>
              <a:rPr lang="en-US" altLang="en-US" sz="1600" b="1" dirty="0">
                <a:solidFill>
                  <a:srgbClr val="002060"/>
                </a:solidFill>
                <a:latin typeface="Bookman Old Style" panose="02050604050505020204" pitchFamily="18" charset="0"/>
              </a:rPr>
              <a:t>i.e. </a:t>
            </a:r>
            <a:r>
              <a:rPr lang="en-US" altLang="en-US" sz="1600" b="1" dirty="0">
                <a:solidFill>
                  <a:srgbClr val="00B050"/>
                </a:solidFill>
                <a:latin typeface="Bookman Old Style" panose="02050604050505020204" pitchFamily="18" charset="0"/>
              </a:rPr>
              <a:t>contain only single bonds</a:t>
            </a:r>
            <a:endParaRPr lang="en-US" sz="1600" dirty="0">
              <a:solidFill>
                <a:srgbClr val="00B050"/>
              </a:solidFill>
              <a:latin typeface="Bookman Old Style" panose="02050604050505020204" pitchFamily="18" charset="0"/>
            </a:endParaRPr>
          </a:p>
        </p:txBody>
      </p:sp>
      <p:sp>
        <p:nvSpPr>
          <p:cNvPr id="26" name="Rectangle 25"/>
          <p:cNvSpPr/>
          <p:nvPr/>
        </p:nvSpPr>
        <p:spPr>
          <a:xfrm>
            <a:off x="609600" y="4191000"/>
            <a:ext cx="1752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en-US" sz="1600" b="1" dirty="0">
                <a:solidFill>
                  <a:srgbClr val="002060"/>
                </a:solidFill>
                <a:latin typeface="Bookman Old Style" panose="02050604050505020204" pitchFamily="18" charset="0"/>
              </a:rPr>
              <a:t>Opened chain</a:t>
            </a:r>
          </a:p>
          <a:p>
            <a:pPr>
              <a:defRPr/>
            </a:pPr>
            <a:r>
              <a:rPr lang="en-US" altLang="en-US" sz="1600" b="1" dirty="0">
                <a:solidFill>
                  <a:schemeClr val="accent1"/>
                </a:solidFill>
                <a:latin typeface="Bookman Old Style" panose="02050604050505020204" pitchFamily="18" charset="0"/>
              </a:rPr>
              <a:t>e.g</a:t>
            </a:r>
            <a:r>
              <a:rPr lang="en-US" altLang="en-US" sz="1600" b="1" dirty="0" smtClean="0">
                <a:solidFill>
                  <a:schemeClr val="accent1"/>
                </a:solidFill>
                <a:latin typeface="Bookman Old Style" panose="02050604050505020204" pitchFamily="18" charset="0"/>
              </a:rPr>
              <a:t>.</a:t>
            </a:r>
          </a:p>
          <a:p>
            <a:pPr>
              <a:defRPr/>
            </a:pPr>
            <a:r>
              <a:rPr lang="en-US" altLang="en-US" sz="1600" b="1" dirty="0" smtClean="0">
                <a:solidFill>
                  <a:srgbClr val="00B050"/>
                </a:solidFill>
                <a:latin typeface="Bookman Old Style" panose="02050604050505020204" pitchFamily="18" charset="0"/>
              </a:rPr>
              <a:t> </a:t>
            </a:r>
            <a:r>
              <a:rPr lang="en-US" altLang="en-US" sz="1600" b="1" dirty="0">
                <a:solidFill>
                  <a:srgbClr val="00B050"/>
                </a:solidFill>
                <a:latin typeface="Bookman Old Style" panose="02050604050505020204" pitchFamily="18" charset="0"/>
              </a:rPr>
              <a:t>Alkanes</a:t>
            </a:r>
          </a:p>
          <a:p>
            <a:pPr algn="ctr"/>
            <a:endParaRPr lang="en-US" sz="1600" dirty="0">
              <a:latin typeface="Bookman Old Style" panose="02050604050505020204" pitchFamily="18" charset="0"/>
            </a:endParaRPr>
          </a:p>
        </p:txBody>
      </p:sp>
      <p:sp>
        <p:nvSpPr>
          <p:cNvPr id="27" name="Rectangle 26"/>
          <p:cNvSpPr/>
          <p:nvPr/>
        </p:nvSpPr>
        <p:spPr>
          <a:xfrm>
            <a:off x="2590800" y="4191000"/>
            <a:ext cx="1752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en-US" sz="1600" b="1" dirty="0">
                <a:solidFill>
                  <a:srgbClr val="002060"/>
                </a:solidFill>
                <a:latin typeface="Bookman Old Style" panose="02050604050505020204" pitchFamily="18" charset="0"/>
              </a:rPr>
              <a:t>Cyclic</a:t>
            </a:r>
          </a:p>
          <a:p>
            <a:pPr>
              <a:defRPr/>
            </a:pPr>
            <a:r>
              <a:rPr lang="en-US" altLang="en-US" sz="1600" b="1" dirty="0">
                <a:solidFill>
                  <a:schemeClr val="accent1"/>
                </a:solidFill>
                <a:latin typeface="Bookman Old Style" panose="02050604050505020204" pitchFamily="18" charset="0"/>
              </a:rPr>
              <a:t>e.g. </a:t>
            </a:r>
            <a:r>
              <a:rPr lang="en-US" altLang="en-US" sz="1600" b="1" dirty="0">
                <a:solidFill>
                  <a:srgbClr val="00B050"/>
                </a:solidFill>
                <a:latin typeface="Bookman Old Style" panose="02050604050505020204" pitchFamily="18" charset="0"/>
              </a:rPr>
              <a:t>Cycloalkanes</a:t>
            </a:r>
          </a:p>
          <a:p>
            <a:pPr algn="ctr"/>
            <a:endParaRPr lang="en-US" dirty="0"/>
          </a:p>
        </p:txBody>
      </p:sp>
      <p:sp>
        <p:nvSpPr>
          <p:cNvPr id="28" name="Rectangle 27"/>
          <p:cNvSpPr/>
          <p:nvPr/>
        </p:nvSpPr>
        <p:spPr>
          <a:xfrm>
            <a:off x="4495800" y="4876800"/>
            <a:ext cx="1927513"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en-US" sz="1600" b="1" dirty="0">
                <a:solidFill>
                  <a:srgbClr val="002060"/>
                </a:solidFill>
                <a:latin typeface="Bookman Old Style" panose="02050604050505020204" pitchFamily="18" charset="0"/>
              </a:rPr>
              <a:t>Opened chain</a:t>
            </a:r>
          </a:p>
          <a:p>
            <a:pPr>
              <a:defRPr/>
            </a:pPr>
            <a:r>
              <a:rPr lang="en-US" altLang="en-US" sz="1600" b="1" dirty="0">
                <a:solidFill>
                  <a:schemeClr val="accent1"/>
                </a:solidFill>
                <a:latin typeface="Bookman Old Style" panose="02050604050505020204" pitchFamily="18" charset="0"/>
              </a:rPr>
              <a:t>e.g. </a:t>
            </a:r>
            <a:r>
              <a:rPr lang="en-US" altLang="en-US" sz="1600" b="1" dirty="0">
                <a:solidFill>
                  <a:srgbClr val="00B050"/>
                </a:solidFill>
                <a:latin typeface="Bookman Old Style" panose="02050604050505020204" pitchFamily="18" charset="0"/>
              </a:rPr>
              <a:t>Alkenes and Alkynes</a:t>
            </a:r>
            <a:endParaRPr lang="en-GB" sz="1600" b="1" dirty="0">
              <a:solidFill>
                <a:srgbClr val="00B050"/>
              </a:solidFill>
              <a:latin typeface="Bookman Old Style" panose="02050604050505020204" pitchFamily="18" charset="0"/>
            </a:endParaRPr>
          </a:p>
          <a:p>
            <a:pPr algn="ctr"/>
            <a:endParaRPr lang="en-US" dirty="0"/>
          </a:p>
        </p:txBody>
      </p:sp>
      <p:sp>
        <p:nvSpPr>
          <p:cNvPr id="29" name="Rectangle 28"/>
          <p:cNvSpPr/>
          <p:nvPr/>
        </p:nvSpPr>
        <p:spPr>
          <a:xfrm>
            <a:off x="6553200" y="4876800"/>
            <a:ext cx="160020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en-US" sz="1600" b="1" dirty="0">
                <a:solidFill>
                  <a:srgbClr val="002060"/>
                </a:solidFill>
                <a:latin typeface="Bookman Old Style" panose="02050604050505020204" pitchFamily="18" charset="0"/>
              </a:rPr>
              <a:t>Cyclic</a:t>
            </a:r>
          </a:p>
          <a:p>
            <a:pPr>
              <a:defRPr/>
            </a:pPr>
            <a:r>
              <a:rPr lang="en-US" altLang="en-US" sz="1600" b="1" dirty="0">
                <a:solidFill>
                  <a:schemeClr val="accent1"/>
                </a:solidFill>
                <a:latin typeface="Bookman Old Style" panose="02050604050505020204" pitchFamily="18" charset="0"/>
              </a:rPr>
              <a:t>e.g. </a:t>
            </a:r>
            <a:r>
              <a:rPr lang="en-US" altLang="en-US" sz="1600" b="1" dirty="0" err="1">
                <a:solidFill>
                  <a:srgbClr val="00B050"/>
                </a:solidFill>
                <a:latin typeface="Bookman Old Style" panose="02050604050505020204" pitchFamily="18" charset="0"/>
              </a:rPr>
              <a:t>Cycloalkenes</a:t>
            </a:r>
            <a:r>
              <a:rPr lang="en-US" altLang="en-US" sz="1600" b="1" dirty="0">
                <a:solidFill>
                  <a:srgbClr val="00B050"/>
                </a:solidFill>
                <a:latin typeface="Bookman Old Style" panose="02050604050505020204" pitchFamily="18" charset="0"/>
              </a:rPr>
              <a:t> and Aromatic </a:t>
            </a:r>
            <a:r>
              <a:rPr lang="en-US" altLang="en-US" sz="1600" b="1" dirty="0" err="1" smtClean="0">
                <a:solidFill>
                  <a:srgbClr val="00B050"/>
                </a:solidFill>
                <a:latin typeface="Bookman Old Style" panose="02050604050505020204" pitchFamily="18" charset="0"/>
              </a:rPr>
              <a:t>compouds</a:t>
            </a:r>
            <a:endParaRPr lang="en-GB" sz="1600" b="1" dirty="0">
              <a:solidFill>
                <a:srgbClr val="00B050"/>
              </a:solidFill>
              <a:latin typeface="Bookman Old Style" panose="02050604050505020204" pitchFamily="18" charset="0"/>
            </a:endParaRPr>
          </a:p>
          <a:p>
            <a:pPr algn="ctr"/>
            <a:endParaRPr lang="en-US" dirty="0"/>
          </a:p>
        </p:txBody>
      </p:sp>
      <p:sp>
        <p:nvSpPr>
          <p:cNvPr id="4" name="Slide Number Placeholder 3"/>
          <p:cNvSpPr>
            <a:spLocks noGrp="1"/>
          </p:cNvSpPr>
          <p:nvPr>
            <p:ph type="sldNum" sz="quarter" idx="12"/>
          </p:nvPr>
        </p:nvSpPr>
        <p:spPr/>
        <p:txBody>
          <a:bodyPr/>
          <a:lstStyle/>
          <a:p>
            <a:fld id="{47D644AF-64BE-411A-9540-9B9A944DD121}" type="slidenum">
              <a:rPr lang="en-US" smtClean="0"/>
              <a:pPr/>
              <a:t>3</a:t>
            </a:fld>
            <a:endParaRPr lang="en-US"/>
          </a:p>
        </p:txBody>
      </p:sp>
      <p:pic>
        <p:nvPicPr>
          <p:cNvPr id="22" name="Picture 2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0" name="TextBox 29"/>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19213919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 xmlns:p14="http://schemas.microsoft.com/office/powerpoint/2010/main" val="1157190137"/>
              </p:ext>
            </p:extLst>
          </p:nvPr>
        </p:nvGraphicFramePr>
        <p:xfrm>
          <a:off x="463550" y="803275"/>
          <a:ext cx="7661275" cy="3195638"/>
        </p:xfrm>
        <a:graphic>
          <a:graphicData uri="http://schemas.openxmlformats.org/presentationml/2006/ole">
            <p:oleObj spid="_x0000_s14396" name="CS ChemDraw Drawing" r:id="rId3" imgW="7070040" imgH="2949120" progId="ChemDraw.Document.6.0">
              <p:embed/>
            </p:oleObj>
          </a:graphicData>
        </a:graphic>
      </p:graphicFrame>
      <p:graphicFrame>
        <p:nvGraphicFramePr>
          <p:cNvPr id="5" name="Object 4"/>
          <p:cNvGraphicFramePr>
            <a:graphicFrameLocks noChangeAspect="1"/>
          </p:cNvGraphicFramePr>
          <p:nvPr>
            <p:extLst>
              <p:ext uri="{D42A27DB-BD31-4B8C-83A1-F6EECF244321}">
                <p14:modId xmlns="" xmlns:p14="http://schemas.microsoft.com/office/powerpoint/2010/main" val="3638778895"/>
              </p:ext>
            </p:extLst>
          </p:nvPr>
        </p:nvGraphicFramePr>
        <p:xfrm>
          <a:off x="914400" y="4418013"/>
          <a:ext cx="5638800" cy="1700212"/>
        </p:xfrm>
        <a:graphic>
          <a:graphicData uri="http://schemas.openxmlformats.org/presentationml/2006/ole">
            <p:oleObj spid="_x0000_s14397" name="CS ChemDraw Drawing" r:id="rId4" imgW="3084840" imgH="1148760" progId="ChemDraw.Document.6.0">
              <p:embed/>
            </p:oleObj>
          </a:graphicData>
        </a:graphic>
      </p:graphicFrame>
      <p:sp>
        <p:nvSpPr>
          <p:cNvPr id="2" name="Slide Number Placeholder 1"/>
          <p:cNvSpPr>
            <a:spLocks noGrp="1"/>
          </p:cNvSpPr>
          <p:nvPr>
            <p:ph type="sldNum" sz="quarter" idx="12"/>
          </p:nvPr>
        </p:nvSpPr>
        <p:spPr/>
        <p:txBody>
          <a:bodyPr/>
          <a:lstStyle/>
          <a:p>
            <a:fld id="{47D644AF-64BE-411A-9540-9B9A944DD121}" type="slidenum">
              <a:rPr lang="en-US" smtClean="0"/>
              <a:pPr/>
              <a:t>30</a:t>
            </a:fld>
            <a:endParaRPr lang="en-US"/>
          </a:p>
        </p:txBody>
      </p:sp>
      <p:pic>
        <p:nvPicPr>
          <p:cNvPr id="6"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1125389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2438400"/>
            <a:ext cx="7620000" cy="4800600"/>
          </a:xfrm>
        </p:spPr>
        <p:txBody>
          <a:bodyPr>
            <a:normAutofit/>
          </a:bodyPr>
          <a:lstStyle/>
          <a:p>
            <a:pPr eaLnBrk="0" hangingPunct="0">
              <a:spcBef>
                <a:spcPct val="50000"/>
              </a:spcBef>
              <a:buClr>
                <a:srgbClr val="0BD0D9"/>
              </a:buClr>
              <a:buSzPct val="95000"/>
              <a:buFont typeface="Wingdings 2" pitchFamily="18" charset="2"/>
              <a:buNone/>
              <a:defRPr/>
            </a:pPr>
            <a:r>
              <a:rPr lang="en-US" sz="2400" b="1" u="sng" dirty="0">
                <a:solidFill>
                  <a:srgbClr val="00B050"/>
                </a:solidFill>
                <a:latin typeface="Bookman Old Style" panose="02050604050505020204" pitchFamily="18" charset="0"/>
              </a:rPr>
              <a:t>If there are different types of </a:t>
            </a:r>
            <a:r>
              <a:rPr lang="en-US" sz="2400" b="1" u="sng" dirty="0" smtClean="0">
                <a:solidFill>
                  <a:srgbClr val="00B050"/>
                </a:solidFill>
                <a:latin typeface="Bookman Old Style" panose="02050604050505020204" pitchFamily="18" charset="0"/>
              </a:rPr>
              <a:t>carbon</a:t>
            </a:r>
            <a:endParaRPr lang="en-US" sz="2400" b="1" u="sng" dirty="0">
              <a:solidFill>
                <a:srgbClr val="00B050"/>
              </a:solidFill>
              <a:latin typeface="Bookman Old Style" panose="02050604050505020204" pitchFamily="18" charset="0"/>
            </a:endParaRPr>
          </a:p>
          <a:p>
            <a:pPr marL="114300" indent="0" algn="justLow" eaLnBrk="0" hangingPunct="0">
              <a:spcBef>
                <a:spcPct val="50000"/>
              </a:spcBef>
              <a:buClr>
                <a:srgbClr val="0BD0D9"/>
              </a:buClr>
              <a:buSzPct val="95000"/>
              <a:buNone/>
              <a:defRPr/>
            </a:pPr>
            <a:r>
              <a:rPr lang="en-US" sz="2000" dirty="0" smtClean="0">
                <a:latin typeface="Bookman Old Style" panose="02050604050505020204" pitchFamily="18" charset="0"/>
                <a:cs typeface="Arial" pitchFamily="34" charset="0"/>
              </a:rPr>
              <a:t>In the higher alkanes, </a:t>
            </a:r>
            <a:r>
              <a:rPr lang="en-US" sz="2000" dirty="0" err="1" smtClean="0">
                <a:latin typeface="Bookman Old Style" panose="02050604050505020204" pitchFamily="18" charset="0"/>
                <a:cs typeface="Arial" pitchFamily="34" charset="0"/>
              </a:rPr>
              <a:t>replacment</a:t>
            </a:r>
            <a:r>
              <a:rPr lang="en-US" sz="2000" dirty="0" smtClean="0">
                <a:latin typeface="Bookman Old Style" panose="02050604050505020204" pitchFamily="18" charset="0"/>
                <a:cs typeface="Arial" pitchFamily="34" charset="0"/>
              </a:rPr>
              <a:t> </a:t>
            </a:r>
            <a:r>
              <a:rPr lang="en-US" sz="2000" dirty="0" smtClean="0">
                <a:latin typeface="Bookman Old Style" panose="02050604050505020204" pitchFamily="18" charset="0"/>
                <a:cs typeface="Arial" pitchFamily="34" charset="0"/>
              </a:rPr>
              <a:t>of different </a:t>
            </a:r>
            <a:r>
              <a:rPr lang="en-US" sz="2000" dirty="0" err="1" smtClean="0">
                <a:latin typeface="Bookman Old Style" panose="02050604050505020204" pitchFamily="18" charset="0"/>
                <a:cs typeface="Arial" pitchFamily="34" charset="0"/>
              </a:rPr>
              <a:t>hydrogn</a:t>
            </a:r>
            <a:r>
              <a:rPr lang="en-US" sz="2000" dirty="0" smtClean="0">
                <a:latin typeface="Bookman Old Style" panose="02050604050505020204" pitchFamily="18" charset="0"/>
                <a:cs typeface="Arial" pitchFamily="34" charset="0"/>
              </a:rPr>
              <a:t> atoms may lead to </a:t>
            </a:r>
            <a:r>
              <a:rPr lang="en-US" sz="2000" dirty="0">
                <a:latin typeface="Bookman Old Style" panose="02050604050505020204" pitchFamily="18" charset="0"/>
                <a:cs typeface="Arial" pitchFamily="34" charset="0"/>
              </a:rPr>
              <a:t>isomeric </a:t>
            </a:r>
            <a:r>
              <a:rPr lang="en-US" sz="2000" dirty="0" smtClean="0">
                <a:latin typeface="Bookman Old Style" panose="02050604050505020204" pitchFamily="18" charset="0"/>
                <a:cs typeface="Arial" pitchFamily="34" charset="0"/>
              </a:rPr>
              <a:t>products. </a:t>
            </a:r>
          </a:p>
          <a:p>
            <a:pPr marL="114300" indent="0" algn="justLow" eaLnBrk="0" hangingPunct="0">
              <a:spcBef>
                <a:spcPct val="50000"/>
              </a:spcBef>
              <a:buClr>
                <a:srgbClr val="0BD0D9"/>
              </a:buClr>
              <a:buSzPct val="95000"/>
              <a:buNone/>
              <a:defRPr/>
            </a:pPr>
            <a:r>
              <a:rPr lang="en-US" sz="2000" dirty="0" smtClean="0">
                <a:latin typeface="Bookman Old Style" panose="02050604050505020204" pitchFamily="18" charset="0"/>
                <a:cs typeface="Arial" pitchFamily="34" charset="0"/>
              </a:rPr>
              <a:t>The </a:t>
            </a:r>
            <a:r>
              <a:rPr lang="en-US" sz="2000" dirty="0">
                <a:latin typeface="Bookman Old Style" panose="02050604050505020204" pitchFamily="18" charset="0"/>
                <a:cs typeface="Arial" pitchFamily="34" charset="0"/>
              </a:rPr>
              <a:t>preferred order for the  hydrogens to be substituted is 3° then 2° then 1° </a:t>
            </a:r>
            <a:r>
              <a:rPr lang="en-US" sz="2000" dirty="0" smtClean="0">
                <a:latin typeface="Bookman Old Style" panose="02050604050505020204" pitchFamily="18" charset="0"/>
                <a:cs typeface="Arial" pitchFamily="34" charset="0"/>
              </a:rPr>
              <a:t>. </a:t>
            </a:r>
            <a:endParaRPr lang="en-US" sz="2000" dirty="0">
              <a:latin typeface="Bookman Old Style" panose="02050604050505020204" pitchFamily="18" charset="0"/>
              <a:cs typeface="Arial" pitchFamily="34" charset="0"/>
            </a:endParaRPr>
          </a:p>
          <a:p>
            <a:pPr marL="114300" indent="0">
              <a:buNone/>
            </a:pPr>
            <a:endParaRPr lang="en-US" sz="2000" dirty="0">
              <a:latin typeface="Bookman Old Style" panose="02050604050505020204" pitchFamily="18" charset="0"/>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994382366"/>
              </p:ext>
            </p:extLst>
          </p:nvPr>
        </p:nvGraphicFramePr>
        <p:xfrm>
          <a:off x="381000" y="1295400"/>
          <a:ext cx="7772400" cy="1066800"/>
        </p:xfrm>
        <a:graphic>
          <a:graphicData uri="http://schemas.openxmlformats.org/presentationml/2006/ole">
            <p:oleObj spid="_x0000_s15418" name="CS ChemDraw Drawing" r:id="rId4" imgW="3610356" imgH="504444" progId="ChemDraw.Document.6.0">
              <p:embed/>
            </p:oleObj>
          </a:graphicData>
        </a:graphic>
      </p:graphicFrame>
      <p:graphicFrame>
        <p:nvGraphicFramePr>
          <p:cNvPr id="5" name="Object 4"/>
          <p:cNvGraphicFramePr>
            <a:graphicFrameLocks noChangeAspect="1"/>
          </p:cNvGraphicFramePr>
          <p:nvPr>
            <p:extLst>
              <p:ext uri="{D42A27DB-BD31-4B8C-83A1-F6EECF244321}">
                <p14:modId xmlns="" xmlns:p14="http://schemas.microsoft.com/office/powerpoint/2010/main" val="1831645430"/>
              </p:ext>
            </p:extLst>
          </p:nvPr>
        </p:nvGraphicFramePr>
        <p:xfrm>
          <a:off x="457200" y="4495800"/>
          <a:ext cx="7620000" cy="1304925"/>
        </p:xfrm>
        <a:graphic>
          <a:graphicData uri="http://schemas.openxmlformats.org/presentationml/2006/ole">
            <p:oleObj spid="_x0000_s15419" name="CS ChemDraw Drawing" r:id="rId5" imgW="3334512" imgH="608076" progId="ChemDraw.Document.6.0">
              <p:embed/>
            </p:oleObj>
          </a:graphicData>
        </a:graphic>
      </p:graphicFrame>
      <p:sp>
        <p:nvSpPr>
          <p:cNvPr id="2" name="Slide Number Placeholder 1"/>
          <p:cNvSpPr>
            <a:spLocks noGrp="1"/>
          </p:cNvSpPr>
          <p:nvPr>
            <p:ph type="sldNum" sz="quarter" idx="12"/>
          </p:nvPr>
        </p:nvSpPr>
        <p:spPr/>
        <p:txBody>
          <a:bodyPr/>
          <a:lstStyle/>
          <a:p>
            <a:fld id="{47D644AF-64BE-411A-9540-9B9A944DD121}" type="slidenum">
              <a:rPr lang="en-US" smtClean="0"/>
              <a:pPr/>
              <a:t>31</a:t>
            </a:fld>
            <a:endParaRPr lang="en-US"/>
          </a:p>
        </p:txBody>
      </p:sp>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
        <p:nvSpPr>
          <p:cNvPr id="8" name="Rectangle 7"/>
          <p:cNvSpPr/>
          <p:nvPr/>
        </p:nvSpPr>
        <p:spPr>
          <a:xfrm>
            <a:off x="914400" y="533400"/>
            <a:ext cx="7239000" cy="830997"/>
          </a:xfrm>
          <a:prstGeom prst="rect">
            <a:avLst/>
          </a:prstGeom>
        </p:spPr>
        <p:txBody>
          <a:bodyPr wrap="square">
            <a:spAutoFit/>
          </a:bodyPr>
          <a:lstStyle/>
          <a:p>
            <a:pPr eaLnBrk="0" hangingPunct="0">
              <a:spcBef>
                <a:spcPct val="20000"/>
              </a:spcBef>
              <a:buClr>
                <a:srgbClr val="0BD0D9"/>
              </a:buClr>
              <a:buSzPct val="95000"/>
              <a:buFont typeface="Wingdings 2" pitchFamily="18" charset="2"/>
              <a:buNone/>
              <a:defRPr/>
            </a:pPr>
            <a:r>
              <a:rPr lang="en-US" sz="2400" b="1" u="sng" dirty="0" smtClean="0">
                <a:solidFill>
                  <a:srgbClr val="00B050"/>
                </a:solidFill>
                <a:effectLst>
                  <a:outerShdw blurRad="38100" dist="38100" dir="2700000" algn="tl">
                    <a:srgbClr val="C0C0C0"/>
                  </a:outerShdw>
                </a:effectLst>
                <a:latin typeface="Bookman Old Style" pitchFamily="18" charset="0"/>
                <a:cs typeface="Times New Roman"/>
              </a:rPr>
              <a:t>If  there is one type of the carbon atoms in the molecule (e.g. methane and ethane)</a:t>
            </a:r>
            <a:endParaRPr lang="en-US" sz="2400" b="1" u="sng" dirty="0">
              <a:solidFill>
                <a:srgbClr val="00B050"/>
              </a:solidFill>
              <a:effectLst>
                <a:outerShdw blurRad="38100" dist="38100" dir="2700000" algn="tl">
                  <a:srgbClr val="C0C0C0"/>
                </a:outerShdw>
              </a:effectLst>
              <a:latin typeface="Bookman Old Style" pitchFamily="18" charset="0"/>
              <a:cs typeface="Times New Roman"/>
            </a:endParaRPr>
          </a:p>
        </p:txBody>
      </p:sp>
    </p:spTree>
    <p:extLst>
      <p:ext uri="{BB962C8B-B14F-4D97-AF65-F5344CB8AC3E}">
        <p14:creationId xmlns="" xmlns:p14="http://schemas.microsoft.com/office/powerpoint/2010/main" val="331813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b="1" dirty="0" smtClean="0">
                <a:solidFill>
                  <a:srgbClr val="FF0000"/>
                </a:solidFill>
                <a:latin typeface="Bookman Old Style" panose="02050604050505020204" pitchFamily="18" charset="0"/>
                <a:ea typeface="Majalla UI"/>
                <a:cs typeface="Majalla UI"/>
              </a:rPr>
              <a:t>   2. combustion </a:t>
            </a:r>
            <a:r>
              <a:rPr lang="en-US" altLang="en-US" sz="4000" b="1" dirty="0">
                <a:solidFill>
                  <a:srgbClr val="FF0000"/>
                </a:solidFill>
                <a:latin typeface="Bookman Old Style" panose="02050604050505020204" pitchFamily="18" charset="0"/>
                <a:ea typeface="Majalla UI"/>
                <a:cs typeface="Majalla UI"/>
              </a:rPr>
              <a:t>of </a:t>
            </a:r>
            <a:r>
              <a:rPr lang="en-US" altLang="en-US" sz="4000" b="1" dirty="0" smtClean="0">
                <a:solidFill>
                  <a:srgbClr val="FF0000"/>
                </a:solidFill>
                <a:latin typeface="Bookman Old Style" panose="02050604050505020204" pitchFamily="18" charset="0"/>
                <a:ea typeface="Majalla UI"/>
                <a:cs typeface="Majalla UI"/>
              </a:rPr>
              <a:t>alkanes</a:t>
            </a:r>
            <a:endParaRPr lang="en-US" sz="4000" b="1" dirty="0">
              <a:latin typeface="Bookman Old Style" panose="02050604050505020204" pitchFamily="18" charset="0"/>
            </a:endParaRPr>
          </a:p>
        </p:txBody>
      </p:sp>
      <p:sp>
        <p:nvSpPr>
          <p:cNvPr id="3" name="Content Placeholder 2"/>
          <p:cNvSpPr>
            <a:spLocks noGrp="1"/>
          </p:cNvSpPr>
          <p:nvPr>
            <p:ph idx="1"/>
          </p:nvPr>
        </p:nvSpPr>
        <p:spPr/>
        <p:txBody>
          <a:bodyPr/>
          <a:lstStyle/>
          <a:p>
            <a:pPr marL="114300" indent="0">
              <a:buNone/>
            </a:pPr>
            <a:r>
              <a:rPr lang="en-US" dirty="0" smtClean="0">
                <a:latin typeface="Bookman Old Style" panose="02050604050505020204" pitchFamily="18" charset="0"/>
              </a:rPr>
              <a:t>Alkanes are oxidized to carbon dioxide and water.</a:t>
            </a:r>
          </a:p>
          <a:p>
            <a:pPr marL="114300" indent="0">
              <a:buNone/>
            </a:pPr>
            <a:endParaRPr lang="en-US" dirty="0"/>
          </a:p>
        </p:txBody>
      </p:sp>
      <p:pic>
        <p:nvPicPr>
          <p:cNvPr id="16388" name="Picture 4" descr="http://wikipremed.com/03_organic_mechanisms_800/030201_020_combustion.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2286000"/>
            <a:ext cx="7620000" cy="723900"/>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5" name="Object 4"/>
          <p:cNvGraphicFramePr>
            <a:graphicFrameLocks noChangeAspect="1"/>
          </p:cNvGraphicFramePr>
          <p:nvPr>
            <p:extLst>
              <p:ext uri="{D42A27DB-BD31-4B8C-83A1-F6EECF244321}">
                <p14:modId xmlns="" xmlns:p14="http://schemas.microsoft.com/office/powerpoint/2010/main" val="3435982794"/>
              </p:ext>
            </p:extLst>
          </p:nvPr>
        </p:nvGraphicFramePr>
        <p:xfrm>
          <a:off x="609600" y="3352800"/>
          <a:ext cx="7401339" cy="1371600"/>
        </p:xfrm>
        <a:graphic>
          <a:graphicData uri="http://schemas.openxmlformats.org/presentationml/2006/ole">
            <p:oleObj spid="_x0000_s16414" name="CS ChemDraw Drawing" r:id="rId4" imgW="3546000" imgH="657720" progId="ChemDraw.Document.6.0">
              <p:embed/>
            </p:oleObj>
          </a:graphicData>
        </a:graphic>
      </p:graphicFrame>
      <p:sp>
        <p:nvSpPr>
          <p:cNvPr id="4" name="Slide Number Placeholder 3"/>
          <p:cNvSpPr>
            <a:spLocks noGrp="1"/>
          </p:cNvSpPr>
          <p:nvPr>
            <p:ph type="sldNum" sz="quarter" idx="12"/>
          </p:nvPr>
        </p:nvSpPr>
        <p:spPr/>
        <p:txBody>
          <a:bodyPr/>
          <a:lstStyle/>
          <a:p>
            <a:fld id="{47D644AF-64BE-411A-9540-9B9A944DD121}" type="slidenum">
              <a:rPr lang="en-US" smtClean="0"/>
              <a:pPr/>
              <a:t>32</a:t>
            </a:fld>
            <a:endParaRPr lang="en-US"/>
          </a:p>
        </p:txBody>
      </p:sp>
      <p:pic>
        <p:nvPicPr>
          <p:cNvPr id="7"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Box 7"/>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757739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7030A0"/>
                </a:solidFill>
                <a:latin typeface="Bookman Old Style" panose="02050604050505020204" pitchFamily="18" charset="0"/>
              </a:rPr>
              <a:t>Cycloalkanes</a:t>
            </a:r>
            <a:endParaRPr lang="en-US" sz="4400" dirty="0">
              <a:solidFill>
                <a:srgbClr val="7030A0"/>
              </a:solidFill>
              <a:latin typeface="Bookman Old Style" panose="02050604050505020204" pitchFamily="18" charset="0"/>
            </a:endParaRPr>
          </a:p>
        </p:txBody>
      </p:sp>
      <p:sp>
        <p:nvSpPr>
          <p:cNvPr id="3" name="Content Placeholder 2"/>
          <p:cNvSpPr>
            <a:spLocks noGrp="1"/>
          </p:cNvSpPr>
          <p:nvPr>
            <p:ph idx="1"/>
          </p:nvPr>
        </p:nvSpPr>
        <p:spPr/>
        <p:txBody>
          <a:bodyPr/>
          <a:lstStyle/>
          <a:p>
            <a:pPr algn="just">
              <a:buClr>
                <a:schemeClr val="folHlink"/>
              </a:buClr>
              <a:buFont typeface="Wingdings" pitchFamily="2" charset="2"/>
              <a:buChar char="Ø"/>
              <a:defRPr/>
            </a:pPr>
            <a:r>
              <a:rPr lang="en-US" altLang="en-US" sz="2000" b="1" dirty="0">
                <a:solidFill>
                  <a:srgbClr val="CC0000"/>
                </a:solidFill>
                <a:latin typeface="Bookman Old Style" panose="02050604050505020204" pitchFamily="18" charset="0"/>
                <a:cs typeface="Arial" pitchFamily="34" charset="0"/>
              </a:rPr>
              <a:t>Cycloalkanes</a:t>
            </a:r>
            <a:r>
              <a:rPr lang="en-US" altLang="en-US" sz="2000" dirty="0">
                <a:latin typeface="Bookman Old Style" panose="02050604050505020204" pitchFamily="18" charset="0"/>
                <a:cs typeface="Arial" pitchFamily="34" charset="0"/>
              </a:rPr>
              <a:t> are alkanes that have carbon atoms forming  rings (</a:t>
            </a:r>
            <a:r>
              <a:rPr lang="en-US" altLang="en-US" sz="2000" dirty="0" smtClean="0">
                <a:latin typeface="Bookman Old Style" panose="02050604050505020204" pitchFamily="18" charset="0"/>
                <a:cs typeface="Arial" pitchFamily="34" charset="0"/>
              </a:rPr>
              <a:t>called </a:t>
            </a:r>
            <a:r>
              <a:rPr lang="en-US" altLang="en-US" sz="2000" dirty="0" err="1" smtClean="0">
                <a:latin typeface="Bookman Old Style" panose="02050604050505020204" pitchFamily="18" charset="0"/>
                <a:cs typeface="Arial" pitchFamily="34" charset="0"/>
              </a:rPr>
              <a:t>alicyclic</a:t>
            </a:r>
            <a:r>
              <a:rPr lang="en-US" altLang="en-US" sz="2000" dirty="0" smtClean="0">
                <a:latin typeface="Bookman Old Style" panose="02050604050505020204" pitchFamily="18" charset="0"/>
                <a:cs typeface="Arial" pitchFamily="34" charset="0"/>
              </a:rPr>
              <a:t> </a:t>
            </a:r>
            <a:r>
              <a:rPr lang="en-US" altLang="en-US" sz="2000" dirty="0">
                <a:latin typeface="Bookman Old Style" panose="02050604050505020204" pitchFamily="18" charset="0"/>
                <a:cs typeface="Arial" pitchFamily="34" charset="0"/>
              </a:rPr>
              <a:t>compounds).</a:t>
            </a:r>
          </a:p>
          <a:p>
            <a:pPr algn="just">
              <a:buClr>
                <a:schemeClr val="folHlink"/>
              </a:buClr>
              <a:buFont typeface="Wingdings" pitchFamily="2" charset="2"/>
              <a:buChar char="Ø"/>
              <a:defRPr/>
            </a:pPr>
            <a:r>
              <a:rPr lang="en-US" altLang="en-US" sz="2000" dirty="0" smtClean="0">
                <a:latin typeface="Bookman Old Style" panose="02050604050505020204" pitchFamily="18" charset="0"/>
                <a:cs typeface="Arial" pitchFamily="34" charset="0"/>
              </a:rPr>
              <a:t> </a:t>
            </a:r>
            <a:r>
              <a:rPr lang="en-US" altLang="en-US" sz="2000" dirty="0">
                <a:latin typeface="Bookman Old Style" panose="02050604050505020204" pitchFamily="18" charset="0"/>
                <a:cs typeface="Arial" pitchFamily="34" charset="0"/>
              </a:rPr>
              <a:t>Simple cycloalkanes have the formula (CH</a:t>
            </a:r>
            <a:r>
              <a:rPr lang="en-US" altLang="en-US" sz="2000" baseline="-25000" dirty="0">
                <a:latin typeface="Bookman Old Style" panose="02050604050505020204" pitchFamily="18" charset="0"/>
                <a:cs typeface="Arial" pitchFamily="34" charset="0"/>
              </a:rPr>
              <a:t>2</a:t>
            </a:r>
            <a:r>
              <a:rPr lang="en-US" altLang="en-US" sz="2000" dirty="0">
                <a:latin typeface="Bookman Old Style" panose="02050604050505020204" pitchFamily="18" charset="0"/>
                <a:cs typeface="Arial" pitchFamily="34" charset="0"/>
              </a:rPr>
              <a:t>)</a:t>
            </a:r>
            <a:r>
              <a:rPr lang="en-US" altLang="en-US" sz="2000" i="1" baseline="-25000" dirty="0">
                <a:latin typeface="Bookman Old Style" panose="02050604050505020204" pitchFamily="18" charset="0"/>
                <a:cs typeface="Arial" pitchFamily="34" charset="0"/>
              </a:rPr>
              <a:t>n</a:t>
            </a:r>
            <a:r>
              <a:rPr lang="en-US" altLang="en-US" sz="2000" dirty="0">
                <a:latin typeface="Bookman Old Style" panose="02050604050505020204" pitchFamily="18" charset="0"/>
                <a:cs typeface="Arial" pitchFamily="34" charset="0"/>
              </a:rPr>
              <a:t>, or C</a:t>
            </a:r>
            <a:r>
              <a:rPr lang="en-US" altLang="en-US" sz="2000" i="1" baseline="-25000" dirty="0">
                <a:latin typeface="Bookman Old Style" panose="02050604050505020204" pitchFamily="18" charset="0"/>
                <a:cs typeface="Arial" pitchFamily="34" charset="0"/>
              </a:rPr>
              <a:t>n</a:t>
            </a:r>
            <a:r>
              <a:rPr lang="en-US" altLang="en-US" sz="2000" dirty="0">
                <a:latin typeface="Bookman Old Style" panose="02050604050505020204" pitchFamily="18" charset="0"/>
                <a:cs typeface="Arial" pitchFamily="34" charset="0"/>
              </a:rPr>
              <a:t>H</a:t>
            </a:r>
            <a:r>
              <a:rPr lang="en-US" altLang="en-US" sz="2000" baseline="-25000" dirty="0">
                <a:latin typeface="Bookman Old Style" panose="02050604050505020204" pitchFamily="18" charset="0"/>
                <a:cs typeface="Arial" pitchFamily="34" charset="0"/>
              </a:rPr>
              <a:t>2</a:t>
            </a:r>
            <a:r>
              <a:rPr lang="en-US" altLang="en-US" sz="2000" i="1" baseline="-25000" dirty="0">
                <a:latin typeface="Bookman Old Style" panose="02050604050505020204" pitchFamily="18" charset="0"/>
                <a:cs typeface="Arial" pitchFamily="34" charset="0"/>
              </a:rPr>
              <a:t>n</a:t>
            </a:r>
            <a:r>
              <a:rPr lang="en-US" altLang="en-US" sz="2000" i="1" dirty="0">
                <a:latin typeface="Bookman Old Style" panose="02050604050505020204" pitchFamily="18" charset="0"/>
                <a:cs typeface="Arial" pitchFamily="34" charset="0"/>
              </a:rPr>
              <a:t> </a:t>
            </a:r>
          </a:p>
          <a:p>
            <a:pPr algn="just">
              <a:buClr>
                <a:schemeClr val="folHlink"/>
              </a:buClr>
              <a:buFont typeface="Wingdings" pitchFamily="2" charset="2"/>
              <a:buNone/>
              <a:defRPr/>
            </a:pPr>
            <a:endParaRPr lang="en-US" altLang="en-US" sz="2400" i="1" dirty="0">
              <a:latin typeface="Bookman Old Style" panose="02050604050505020204" pitchFamily="18" charset="0"/>
              <a:cs typeface="Arial" pitchFamily="34" charset="0"/>
            </a:endParaRPr>
          </a:p>
          <a:p>
            <a:pPr>
              <a:defRPr/>
            </a:pPr>
            <a:r>
              <a:rPr lang="en-US" altLang="en-US" sz="2000" b="1" u="sng" dirty="0">
                <a:solidFill>
                  <a:srgbClr val="C00000"/>
                </a:solidFill>
                <a:effectLst>
                  <a:outerShdw blurRad="38100" dist="38100" dir="2700000" algn="tl">
                    <a:srgbClr val="C0C0C0"/>
                  </a:outerShdw>
                </a:effectLst>
                <a:latin typeface="Bookman Old Style" panose="02050604050505020204" pitchFamily="18" charset="0"/>
                <a:cs typeface="Arial" pitchFamily="34" charset="0"/>
              </a:rPr>
              <a:t>Nomenclature of  </a:t>
            </a:r>
            <a:r>
              <a:rPr lang="en-US" altLang="en-US" sz="2000" b="1" u="sng" dirty="0" err="1">
                <a:solidFill>
                  <a:srgbClr val="C00000"/>
                </a:solidFill>
                <a:effectLst>
                  <a:outerShdw blurRad="38100" dist="38100" dir="2700000" algn="tl">
                    <a:srgbClr val="C0C0C0"/>
                  </a:outerShdw>
                </a:effectLst>
                <a:latin typeface="Bookman Old Style" panose="02050604050505020204" pitchFamily="18" charset="0"/>
                <a:cs typeface="Arial" pitchFamily="34" charset="0"/>
              </a:rPr>
              <a:t>Unsubstituted</a:t>
            </a:r>
            <a:r>
              <a:rPr lang="en-US" altLang="en-US" sz="2000" b="1" u="sng" dirty="0">
                <a:solidFill>
                  <a:srgbClr val="C00000"/>
                </a:solidFill>
                <a:effectLst>
                  <a:outerShdw blurRad="38100" dist="38100" dir="2700000" algn="tl">
                    <a:srgbClr val="C0C0C0"/>
                  </a:outerShdw>
                </a:effectLst>
                <a:latin typeface="Bookman Old Style" panose="02050604050505020204" pitchFamily="18" charset="0"/>
                <a:cs typeface="Arial" pitchFamily="34" charset="0"/>
              </a:rPr>
              <a:t> </a:t>
            </a:r>
            <a:r>
              <a:rPr lang="en-US" sz="2000" b="1" u="sng" dirty="0">
                <a:solidFill>
                  <a:srgbClr val="C00000"/>
                </a:solidFill>
                <a:effectLst>
                  <a:outerShdw blurRad="38100" dist="38100" dir="2700000" algn="tl">
                    <a:srgbClr val="C0C0C0"/>
                  </a:outerShdw>
                </a:effectLst>
                <a:latin typeface="Bookman Old Style" panose="02050604050505020204" pitchFamily="18" charset="0"/>
                <a:cs typeface="Arial" pitchFamily="34" charset="0"/>
              </a:rPr>
              <a:t>Cycloalkanes</a:t>
            </a:r>
            <a:r>
              <a:rPr lang="en-US" sz="2000" b="1" u="sng" dirty="0">
                <a:solidFill>
                  <a:srgbClr val="C00000"/>
                </a:solidFill>
                <a:latin typeface="Bookman Old Style" panose="02050604050505020204" pitchFamily="18" charset="0"/>
                <a:cs typeface="Arial" pitchFamily="34" charset="0"/>
              </a:rPr>
              <a:t> </a:t>
            </a:r>
          </a:p>
          <a:p>
            <a:pPr algn="just">
              <a:defRPr/>
            </a:pPr>
            <a:r>
              <a:rPr lang="en-US" sz="2000" b="1" dirty="0">
                <a:solidFill>
                  <a:srgbClr val="00B050"/>
                </a:solidFill>
                <a:latin typeface="Bookman Old Style" panose="02050604050505020204" pitchFamily="18" charset="0"/>
                <a:cs typeface="Arial" pitchFamily="34" charset="0"/>
              </a:rPr>
              <a:t>1. Cycloalkanes with only one ring:</a:t>
            </a:r>
            <a:endParaRPr lang="en-US" altLang="en-US" sz="2000" b="1" dirty="0">
              <a:solidFill>
                <a:srgbClr val="00B050"/>
              </a:solidFill>
              <a:latin typeface="Bookman Old Style" panose="02050604050505020204" pitchFamily="18" charset="0"/>
              <a:cs typeface="Arial" pitchFamily="34" charset="0"/>
            </a:endParaRPr>
          </a:p>
          <a:p>
            <a:pPr marL="114300" indent="0">
              <a:buNone/>
            </a:pPr>
            <a:endParaRPr lang="en-US" dirty="0"/>
          </a:p>
        </p:txBody>
      </p:sp>
      <p:graphicFrame>
        <p:nvGraphicFramePr>
          <p:cNvPr id="4" name="Object 3"/>
          <p:cNvGraphicFramePr>
            <a:graphicFrameLocks noChangeAspect="1"/>
          </p:cNvGraphicFramePr>
          <p:nvPr>
            <p:extLst>
              <p:ext uri="{D42A27DB-BD31-4B8C-83A1-F6EECF244321}">
                <p14:modId xmlns="" xmlns:p14="http://schemas.microsoft.com/office/powerpoint/2010/main" val="715838343"/>
              </p:ext>
            </p:extLst>
          </p:nvPr>
        </p:nvGraphicFramePr>
        <p:xfrm>
          <a:off x="425450" y="4262438"/>
          <a:ext cx="6580188" cy="2614612"/>
        </p:xfrm>
        <a:graphic>
          <a:graphicData uri="http://schemas.openxmlformats.org/presentationml/2006/ole">
            <p:oleObj spid="_x0000_s17433" name="CS ChemDraw Drawing" r:id="rId3" imgW="3159720" imgH="1084680" progId="ChemDraw.Document.6.0">
              <p:embed/>
            </p:oleObj>
          </a:graphicData>
        </a:graphic>
      </p:graphicFrame>
      <p:sp>
        <p:nvSpPr>
          <p:cNvPr id="5" name="Slide Number Placeholder 4"/>
          <p:cNvSpPr>
            <a:spLocks noGrp="1"/>
          </p:cNvSpPr>
          <p:nvPr>
            <p:ph type="sldNum" sz="quarter" idx="12"/>
          </p:nvPr>
        </p:nvSpPr>
        <p:spPr/>
        <p:txBody>
          <a:bodyPr/>
          <a:lstStyle/>
          <a:p>
            <a:fld id="{47D644AF-64BE-411A-9540-9B9A944DD121}" type="slidenum">
              <a:rPr lang="en-US" smtClean="0"/>
              <a:pPr/>
              <a:t>33</a:t>
            </a:fld>
            <a:endParaRPr lang="en-US"/>
          </a:p>
        </p:txBody>
      </p:sp>
      <p:pic>
        <p:nvPicPr>
          <p:cNvPr id="6"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3509691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 </a:t>
            </a:r>
            <a:r>
              <a:rPr lang="en-US" altLang="en-US" sz="3600" b="1" dirty="0" smtClean="0">
                <a:solidFill>
                  <a:srgbClr val="7030A0"/>
                </a:solidFill>
                <a:latin typeface="Bookman Old Style" panose="02050604050505020204" pitchFamily="18" charset="0"/>
              </a:rPr>
              <a:t>Naming </a:t>
            </a:r>
            <a:r>
              <a:rPr lang="en-US" altLang="en-US" sz="3600" b="1" dirty="0">
                <a:solidFill>
                  <a:srgbClr val="7030A0"/>
                </a:solidFill>
                <a:latin typeface="Bookman Old Style" panose="02050604050505020204" pitchFamily="18" charset="0"/>
              </a:rPr>
              <a:t>Substituted Cycloalkanes</a:t>
            </a:r>
            <a:endParaRPr lang="en-US" sz="3600" b="1" dirty="0">
              <a:solidFill>
                <a:srgbClr val="7030A0"/>
              </a:solidFill>
              <a:latin typeface="Bookman Old Style" panose="02050604050505020204" pitchFamily="18" charset="0"/>
            </a:endParaRPr>
          </a:p>
        </p:txBody>
      </p:sp>
      <p:pic>
        <p:nvPicPr>
          <p:cNvPr id="4" name="Picture 5" descr="nomprb5"/>
          <p:cNvPicPr>
            <a:picLocks noChangeAspect="1" noChangeArrowheads="1"/>
          </p:cNvPicPr>
          <p:nvPr/>
        </p:nvPicPr>
        <p:blipFill>
          <a:blip r:embed="rId2" cstate="print"/>
          <a:srcRect/>
          <a:stretch>
            <a:fillRect/>
          </a:stretch>
        </p:blipFill>
        <p:spPr bwMode="auto">
          <a:xfrm>
            <a:off x="685800" y="4842164"/>
            <a:ext cx="6781800" cy="1981200"/>
          </a:xfrm>
          <a:prstGeom prst="rect">
            <a:avLst/>
          </a:prstGeom>
          <a:solidFill>
            <a:schemeClr val="bg1"/>
          </a:solidFill>
          <a:ln w="9525">
            <a:noFill/>
            <a:miter lim="800000"/>
            <a:headEnd/>
            <a:tailEnd/>
          </a:ln>
        </p:spPr>
      </p:pic>
      <p:sp>
        <p:nvSpPr>
          <p:cNvPr id="3" name="Content Placeholder 2"/>
          <p:cNvSpPr>
            <a:spLocks noGrp="1"/>
          </p:cNvSpPr>
          <p:nvPr>
            <p:ph idx="1"/>
          </p:nvPr>
        </p:nvSpPr>
        <p:spPr>
          <a:xfrm>
            <a:off x="457200" y="1447800"/>
            <a:ext cx="7620000" cy="4800600"/>
          </a:xfrm>
        </p:spPr>
        <p:txBody>
          <a:bodyPr/>
          <a:lstStyle/>
          <a:p>
            <a:pPr marL="0" indent="0" algn="just">
              <a:lnSpc>
                <a:spcPct val="90000"/>
              </a:lnSpc>
              <a:buClr>
                <a:schemeClr val="folHlink"/>
              </a:buClr>
              <a:buFont typeface="Wingdings" pitchFamily="2" charset="2"/>
              <a:buChar char="Ø"/>
              <a:defRPr/>
            </a:pPr>
            <a:r>
              <a:rPr lang="en-US" altLang="en-US" sz="2000" dirty="0">
                <a:latin typeface="Bookman Old Style" panose="02050604050505020204" pitchFamily="18" charset="0"/>
                <a:cs typeface="Arial" pitchFamily="34" charset="0"/>
              </a:rPr>
              <a:t>Count the number of carbon atoms in the ring and the number in the largest substituent chain. If the number of carbon atoms in the ring is equal to or greater than the number in the substituent, the compound is named as an alkyl-substituted cycloalkane i.e. use the prefix </a:t>
            </a:r>
            <a:r>
              <a:rPr lang="en-US" altLang="en-US" sz="2000" b="1" dirty="0" err="1">
                <a:solidFill>
                  <a:srgbClr val="CC0000"/>
                </a:solidFill>
                <a:latin typeface="Bookman Old Style" panose="02050604050505020204" pitchFamily="18" charset="0"/>
                <a:cs typeface="Arial" pitchFamily="34" charset="0"/>
              </a:rPr>
              <a:t>cyclo</a:t>
            </a:r>
            <a:r>
              <a:rPr lang="en-US" altLang="en-US" sz="2000" dirty="0">
                <a:latin typeface="Bookman Old Style" panose="02050604050505020204" pitchFamily="18" charset="0"/>
                <a:cs typeface="Arial" pitchFamily="34" charset="0"/>
              </a:rPr>
              <a:t> followed by the suffix indicate the number of carbon atoms.</a:t>
            </a:r>
            <a:r>
              <a:rPr lang="en-CA" sz="2000" dirty="0">
                <a:latin typeface="Bookman Old Style" panose="02050604050505020204" pitchFamily="18" charset="0"/>
                <a:cs typeface="Arial" pitchFamily="34" charset="0"/>
              </a:rPr>
              <a:t> </a:t>
            </a:r>
          </a:p>
          <a:p>
            <a:pPr marL="0" indent="0" algn="just">
              <a:lnSpc>
                <a:spcPct val="90000"/>
              </a:lnSpc>
              <a:buClr>
                <a:schemeClr val="folHlink"/>
              </a:buClr>
              <a:buFont typeface="Wingdings" pitchFamily="2" charset="2"/>
              <a:buChar char="Ø"/>
              <a:defRPr/>
            </a:pPr>
            <a:r>
              <a:rPr lang="en-US" altLang="en-US" sz="2000" dirty="0">
                <a:latin typeface="Bookman Old Style" panose="02050604050505020204" pitchFamily="18" charset="0"/>
                <a:cs typeface="Arial" pitchFamily="34" charset="0"/>
              </a:rPr>
              <a:t>For an alkyl- or halo-substituted cycloalkane, start at a point of attachment as </a:t>
            </a:r>
            <a:r>
              <a:rPr lang="en-US" altLang="en-US" sz="2000" b="1" dirty="0">
                <a:solidFill>
                  <a:schemeClr val="accent1"/>
                </a:solidFill>
                <a:latin typeface="Bookman Old Style" panose="02050604050505020204" pitchFamily="18" charset="0"/>
                <a:cs typeface="Arial" pitchFamily="34" charset="0"/>
              </a:rPr>
              <a:t>C</a:t>
            </a:r>
            <a:r>
              <a:rPr lang="en-US" altLang="en-US" sz="2000" b="1" baseline="-25000" dirty="0">
                <a:solidFill>
                  <a:schemeClr val="accent1"/>
                </a:solidFill>
                <a:latin typeface="Bookman Old Style" panose="02050604050505020204" pitchFamily="18" charset="0"/>
                <a:cs typeface="Arial" pitchFamily="34" charset="0"/>
              </a:rPr>
              <a:t>1</a:t>
            </a:r>
            <a:r>
              <a:rPr lang="en-US" altLang="en-US" sz="2000" baseline="-25000" dirty="0">
                <a:latin typeface="Bookman Old Style" panose="02050604050505020204" pitchFamily="18" charset="0"/>
                <a:cs typeface="Arial" pitchFamily="34" charset="0"/>
              </a:rPr>
              <a:t> </a:t>
            </a:r>
            <a:r>
              <a:rPr lang="en-US" altLang="en-US" sz="2000" dirty="0">
                <a:latin typeface="Bookman Old Style" panose="02050604050505020204" pitchFamily="18" charset="0"/>
                <a:cs typeface="Arial" pitchFamily="34" charset="0"/>
              </a:rPr>
              <a:t>and number the substituents on the ring so that the </a:t>
            </a:r>
            <a:r>
              <a:rPr lang="en-US" altLang="en-US" sz="2000" i="1" dirty="0">
                <a:latin typeface="Bookman Old Style" panose="02050604050505020204" pitchFamily="18" charset="0"/>
                <a:cs typeface="Arial" pitchFamily="34" charset="0"/>
              </a:rPr>
              <a:t>second</a:t>
            </a:r>
            <a:r>
              <a:rPr lang="en-US" altLang="en-US" sz="2000" dirty="0">
                <a:latin typeface="Bookman Old Style" panose="02050604050505020204" pitchFamily="18" charset="0"/>
                <a:cs typeface="Arial" pitchFamily="34" charset="0"/>
              </a:rPr>
              <a:t> substituent has as low a number as possible.</a:t>
            </a:r>
          </a:p>
          <a:p>
            <a:pPr marL="0" indent="0" algn="just">
              <a:lnSpc>
                <a:spcPct val="90000"/>
              </a:lnSpc>
              <a:buClr>
                <a:schemeClr val="folHlink"/>
              </a:buClr>
              <a:buFont typeface="Wingdings" pitchFamily="2" charset="2"/>
              <a:buChar char="Ø"/>
              <a:defRPr/>
            </a:pPr>
            <a:r>
              <a:rPr lang="en-US" altLang="en-US" sz="2000" dirty="0">
                <a:latin typeface="Bookman Old Style" panose="02050604050505020204" pitchFamily="18" charset="0"/>
                <a:cs typeface="Arial" pitchFamily="34" charset="0"/>
              </a:rPr>
              <a:t> Number the substituents and write the name with the substituents in alphabetical order.</a:t>
            </a:r>
          </a:p>
          <a:p>
            <a:pPr marL="114300" indent="0">
              <a:buNone/>
            </a:pPr>
            <a:endParaRPr lang="en-US" dirty="0"/>
          </a:p>
        </p:txBody>
      </p:sp>
      <p:sp>
        <p:nvSpPr>
          <p:cNvPr id="5" name="Slide Number Placeholder 4"/>
          <p:cNvSpPr>
            <a:spLocks noGrp="1"/>
          </p:cNvSpPr>
          <p:nvPr>
            <p:ph type="sldNum" sz="quarter" idx="12"/>
          </p:nvPr>
        </p:nvSpPr>
        <p:spPr/>
        <p:txBody>
          <a:bodyPr/>
          <a:lstStyle/>
          <a:p>
            <a:fld id="{47D644AF-64BE-411A-9540-9B9A944DD121}" type="slidenum">
              <a:rPr lang="en-US" smtClean="0"/>
              <a:pPr/>
              <a:t>34</a:t>
            </a:fld>
            <a:endParaRPr lang="en-US"/>
          </a:p>
        </p:txBody>
      </p:sp>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15130467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7620000" cy="3886200"/>
          </a:xfrm>
        </p:spPr>
        <p:txBody>
          <a:bodyPr/>
          <a:lstStyle/>
          <a:p>
            <a:pPr algn="just">
              <a:buClr>
                <a:schemeClr val="folHlink"/>
              </a:buClr>
              <a:buFont typeface="Wingdings" pitchFamily="2" charset="2"/>
              <a:buChar char="Ø"/>
              <a:defRPr/>
            </a:pPr>
            <a:r>
              <a:rPr lang="en-US" altLang="en-US" dirty="0">
                <a:effectLst>
                  <a:outerShdw blurRad="38100" dist="38100" dir="2700000" algn="tl">
                    <a:srgbClr val="C0C0C0"/>
                  </a:outerShdw>
                </a:effectLst>
              </a:rPr>
              <a:t>If </a:t>
            </a:r>
            <a:r>
              <a:rPr lang="en-US" dirty="0">
                <a:effectLst>
                  <a:outerShdw blurRad="38100" dist="38100" dir="2700000" algn="tl">
                    <a:srgbClr val="C0C0C0"/>
                  </a:outerShdw>
                </a:effectLst>
              </a:rPr>
              <a:t>the alkyl substituent is larger and/or complex, the ring is </a:t>
            </a:r>
            <a:r>
              <a:rPr lang="en-US" dirty="0" smtClean="0">
                <a:effectLst>
                  <a:outerShdw blurRad="38100" dist="38100" dir="2700000" algn="tl">
                    <a:srgbClr val="C0C0C0"/>
                  </a:outerShdw>
                </a:effectLst>
              </a:rPr>
              <a:t>considered </a:t>
            </a:r>
            <a:r>
              <a:rPr lang="en-US" dirty="0">
                <a:effectLst>
                  <a:outerShdw blurRad="38100" dist="38100" dir="2700000" algn="tl">
                    <a:srgbClr val="C0C0C0"/>
                  </a:outerShdw>
                </a:effectLst>
              </a:rPr>
              <a:t>as  </a:t>
            </a:r>
            <a:r>
              <a:rPr lang="en-US" dirty="0" smtClean="0">
                <a:effectLst>
                  <a:outerShdw blurRad="38100" dist="38100" dir="2700000" algn="tl">
                    <a:srgbClr val="C0C0C0"/>
                  </a:outerShdw>
                </a:effectLst>
              </a:rPr>
              <a:t>a substituent </a:t>
            </a:r>
            <a:r>
              <a:rPr lang="en-US" dirty="0">
                <a:effectLst>
                  <a:outerShdw blurRad="38100" dist="38100" dir="2700000" algn="tl">
                    <a:srgbClr val="C0C0C0"/>
                  </a:outerShdw>
                </a:effectLst>
              </a:rPr>
              <a:t>on alkane chain</a:t>
            </a:r>
            <a:r>
              <a:rPr lang="en-US" dirty="0" smtClean="0">
                <a:effectLst>
                  <a:outerShdw blurRad="38100" dist="38100" dir="2700000" algn="tl">
                    <a:srgbClr val="C0C0C0"/>
                  </a:outerShdw>
                </a:effectLst>
              </a:rPr>
              <a:t>.</a:t>
            </a:r>
          </a:p>
          <a:p>
            <a:pPr algn="just">
              <a:buClr>
                <a:schemeClr val="folHlink"/>
              </a:buClr>
              <a:buFont typeface="Wingdings" pitchFamily="2" charset="2"/>
              <a:buChar char="Ø"/>
              <a:defRPr/>
            </a:pPr>
            <a:endParaRPr lang="en-US" dirty="0">
              <a:effectLst>
                <a:outerShdw blurRad="38100" dist="38100" dir="2700000" algn="tl">
                  <a:srgbClr val="C0C0C0"/>
                </a:outerShdw>
              </a:effectLst>
            </a:endParaRPr>
          </a:p>
          <a:p>
            <a:pPr algn="just">
              <a:buClr>
                <a:schemeClr val="folHlink"/>
              </a:buClr>
              <a:buFont typeface="Wingdings" pitchFamily="2" charset="2"/>
              <a:buChar char="Ø"/>
              <a:defRPr/>
            </a:pPr>
            <a:endParaRPr lang="en-US" dirty="0" smtClean="0">
              <a:effectLst>
                <a:outerShdw blurRad="38100" dist="38100" dir="2700000" algn="tl">
                  <a:srgbClr val="C0C0C0"/>
                </a:outerShdw>
              </a:effectLst>
            </a:endParaRPr>
          </a:p>
          <a:p>
            <a:pPr algn="just">
              <a:buClr>
                <a:schemeClr val="folHlink"/>
              </a:buClr>
              <a:buFont typeface="Wingdings" pitchFamily="2" charset="2"/>
              <a:buChar char="Ø"/>
              <a:defRPr/>
            </a:pPr>
            <a:endParaRPr lang="en-US" dirty="0">
              <a:effectLst>
                <a:outerShdw blurRad="38100" dist="38100" dir="2700000" algn="tl">
                  <a:srgbClr val="C0C0C0"/>
                </a:outerShdw>
              </a:effectLst>
            </a:endParaRPr>
          </a:p>
          <a:p>
            <a:pPr algn="just">
              <a:buClr>
                <a:schemeClr val="folHlink"/>
              </a:buClr>
              <a:buFont typeface="Wingdings" pitchFamily="2" charset="2"/>
              <a:buChar char="Ø"/>
              <a:defRPr/>
            </a:pPr>
            <a:endParaRPr lang="en-US" dirty="0" smtClean="0">
              <a:effectLst>
                <a:outerShdw blurRad="38100" dist="38100" dir="2700000" algn="tl">
                  <a:srgbClr val="C0C0C0"/>
                </a:outerShdw>
              </a:effectLst>
            </a:endParaRPr>
          </a:p>
          <a:p>
            <a:pPr algn="just">
              <a:buClr>
                <a:schemeClr val="folHlink"/>
              </a:buClr>
              <a:buFont typeface="Wingdings" pitchFamily="2" charset="2"/>
              <a:buChar char="Ø"/>
              <a:defRPr/>
            </a:pPr>
            <a:endParaRPr lang="en-US" dirty="0">
              <a:effectLst>
                <a:outerShdw blurRad="38100" dist="38100" dir="2700000" algn="tl">
                  <a:srgbClr val="C0C0C0"/>
                </a:outerShdw>
              </a:effectLst>
            </a:endParaRPr>
          </a:p>
          <a:p>
            <a:pPr algn="just">
              <a:buClr>
                <a:schemeClr val="folHlink"/>
              </a:buClr>
              <a:buFont typeface="Wingdings" pitchFamily="2" charset="2"/>
              <a:buChar char="Ø"/>
              <a:defRPr/>
            </a:pPr>
            <a:r>
              <a:rPr lang="en-US" altLang="en-US" dirty="0"/>
              <a:t> </a:t>
            </a:r>
            <a:r>
              <a:rPr lang="en-US" altLang="en-US" dirty="0">
                <a:effectLst>
                  <a:outerShdw blurRad="38100" dist="38100" dir="2700000" algn="tl">
                    <a:srgbClr val="C0C0C0"/>
                  </a:outerShdw>
                </a:effectLst>
              </a:rPr>
              <a:t>If a functional group (OH. CHO, COOH, CO , NH</a:t>
            </a:r>
            <a:r>
              <a:rPr lang="en-US" altLang="en-US" baseline="-25000" dirty="0">
                <a:effectLst>
                  <a:outerShdw blurRad="38100" dist="38100" dir="2700000" algn="tl">
                    <a:srgbClr val="C0C0C0"/>
                  </a:outerShdw>
                </a:effectLst>
              </a:rPr>
              <a:t>2</a:t>
            </a:r>
            <a:r>
              <a:rPr lang="en-US" altLang="en-US" dirty="0">
                <a:effectLst>
                  <a:outerShdw blurRad="38100" dist="38100" dir="2700000" algn="tl">
                    <a:srgbClr val="C0C0C0"/>
                  </a:outerShdw>
                </a:effectLst>
              </a:rPr>
              <a:t>) is attached to the ring a suitable suffix is used to indicate their presence as appear in the following examples. </a:t>
            </a:r>
            <a:endParaRPr lang="en-GB" dirty="0">
              <a:effectLst>
                <a:outerShdw blurRad="38100" dist="38100" dir="2700000" algn="tl">
                  <a:srgbClr val="C0C0C0"/>
                </a:outerShdw>
              </a:effectLst>
            </a:endParaRPr>
          </a:p>
          <a:p>
            <a:pPr marL="114300" indent="0" algn="just">
              <a:buClr>
                <a:schemeClr val="folHlink"/>
              </a:buClr>
              <a:buNone/>
              <a:defRPr/>
            </a:pPr>
            <a:endParaRPr lang="en-US" dirty="0"/>
          </a:p>
        </p:txBody>
      </p:sp>
      <p:pic>
        <p:nvPicPr>
          <p:cNvPr id="4" name="Picture 7" descr="nomprb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 y="228600"/>
            <a:ext cx="6934200" cy="2071688"/>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pic>
      <p:graphicFrame>
        <p:nvGraphicFramePr>
          <p:cNvPr id="5" name="Object 4"/>
          <p:cNvGraphicFramePr>
            <a:graphicFrameLocks noChangeAspect="1"/>
          </p:cNvGraphicFramePr>
          <p:nvPr>
            <p:extLst>
              <p:ext uri="{D42A27DB-BD31-4B8C-83A1-F6EECF244321}">
                <p14:modId xmlns="" xmlns:p14="http://schemas.microsoft.com/office/powerpoint/2010/main" val="1067378194"/>
              </p:ext>
            </p:extLst>
          </p:nvPr>
        </p:nvGraphicFramePr>
        <p:xfrm>
          <a:off x="838200" y="3352800"/>
          <a:ext cx="7239000" cy="1447800"/>
        </p:xfrm>
        <a:graphic>
          <a:graphicData uri="http://schemas.openxmlformats.org/presentationml/2006/ole">
            <p:oleObj spid="_x0000_s19474" name="CS ChemDraw Drawing" r:id="rId4" imgW="3482340" imgH="874776" progId="ChemDraw.Document.6.0">
              <p:embed/>
            </p:oleObj>
          </a:graphicData>
        </a:graphic>
      </p:graphicFrame>
      <p:sp>
        <p:nvSpPr>
          <p:cNvPr id="6" name="Slide Number Placeholder 5"/>
          <p:cNvSpPr>
            <a:spLocks noGrp="1"/>
          </p:cNvSpPr>
          <p:nvPr>
            <p:ph type="sldNum" sz="quarter" idx="12"/>
          </p:nvPr>
        </p:nvSpPr>
        <p:spPr/>
        <p:txBody>
          <a:bodyPr/>
          <a:lstStyle/>
          <a:p>
            <a:fld id="{47D644AF-64BE-411A-9540-9B9A944DD121}" type="slidenum">
              <a:rPr lang="en-US" smtClean="0"/>
              <a:pPr/>
              <a:t>35</a:t>
            </a:fld>
            <a:endParaRPr lang="en-US"/>
          </a:p>
        </p:txBody>
      </p:sp>
      <p:pic>
        <p:nvPicPr>
          <p:cNvPr id="7"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Box 7"/>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2073554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3580" y="609600"/>
            <a:ext cx="8174620" cy="571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47D644AF-64BE-411A-9540-9B9A944DD121}" type="slidenum">
              <a:rPr lang="en-US" smtClean="0"/>
              <a:pPr/>
              <a:t>36</a:t>
            </a:fld>
            <a:endParaRPr lang="en-US"/>
          </a:p>
        </p:txBody>
      </p:sp>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282723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3200" b="1" dirty="0" smtClean="0">
                <a:solidFill>
                  <a:srgbClr val="7030A0"/>
                </a:solidFill>
                <a:latin typeface="Bookman Old Style" panose="02050604050505020204" pitchFamily="18" charset="0"/>
              </a:rPr>
              <a:t> Cis-Trans </a:t>
            </a:r>
            <a:r>
              <a:rPr lang="en-US" altLang="en-US" sz="3200" b="1" dirty="0">
                <a:solidFill>
                  <a:srgbClr val="7030A0"/>
                </a:solidFill>
                <a:latin typeface="Bookman Old Style" panose="02050604050505020204" pitchFamily="18" charset="0"/>
              </a:rPr>
              <a:t>Isomerism In Cycloalkanes</a:t>
            </a:r>
            <a:endParaRPr lang="en-US" sz="3200" b="1" dirty="0">
              <a:solidFill>
                <a:srgbClr val="7030A0"/>
              </a:solidFill>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algn="just">
              <a:lnSpc>
                <a:spcPct val="90000"/>
              </a:lnSpc>
              <a:buClr>
                <a:schemeClr val="folHlink"/>
              </a:buClr>
              <a:buFont typeface="Wingdings" pitchFamily="2" charset="2"/>
              <a:buChar char="Ø"/>
              <a:defRPr/>
            </a:pPr>
            <a:r>
              <a:rPr lang="en-US" altLang="en-US" sz="2000" dirty="0">
                <a:latin typeface="Bookman Old Style" panose="02050604050505020204" pitchFamily="18" charset="0"/>
                <a:cs typeface="Arial" pitchFamily="34" charset="0"/>
              </a:rPr>
              <a:t>Rotation about C-C bonds in cycloalkanes is limited by the ring structure.</a:t>
            </a:r>
          </a:p>
          <a:p>
            <a:pPr algn="just">
              <a:lnSpc>
                <a:spcPct val="90000"/>
              </a:lnSpc>
              <a:buClr>
                <a:schemeClr val="folHlink"/>
              </a:buClr>
              <a:buFont typeface="Wingdings" pitchFamily="2" charset="2"/>
              <a:buChar char="Ø"/>
              <a:defRPr/>
            </a:pPr>
            <a:r>
              <a:rPr lang="en-US" altLang="en-US" sz="2000" dirty="0">
                <a:latin typeface="Bookman Old Style" panose="02050604050505020204" pitchFamily="18" charset="0"/>
                <a:cs typeface="Arial" pitchFamily="34" charset="0"/>
              </a:rPr>
              <a:t>There are two different 1,2-dimethylcyclopropane isomers, one with the two </a:t>
            </a:r>
            <a:r>
              <a:rPr lang="en-US" altLang="en-US" sz="2000" dirty="0" err="1">
                <a:latin typeface="Bookman Old Style" panose="02050604050505020204" pitchFamily="18" charset="0"/>
                <a:cs typeface="Arial" pitchFamily="34" charset="0"/>
              </a:rPr>
              <a:t>methyls</a:t>
            </a:r>
            <a:r>
              <a:rPr lang="en-US" altLang="en-US" sz="2000" dirty="0">
                <a:latin typeface="Bookman Old Style" panose="02050604050505020204" pitchFamily="18" charset="0"/>
                <a:cs typeface="Arial" pitchFamily="34" charset="0"/>
              </a:rPr>
              <a:t> on the same side </a:t>
            </a:r>
            <a:r>
              <a:rPr lang="en-US" altLang="en-US" sz="2000" b="1" dirty="0">
                <a:solidFill>
                  <a:srgbClr val="CC0000"/>
                </a:solidFill>
                <a:latin typeface="Bookman Old Style" panose="02050604050505020204" pitchFamily="18" charset="0"/>
                <a:cs typeface="Arial" pitchFamily="34" charset="0"/>
              </a:rPr>
              <a:t>(</a:t>
            </a:r>
            <a:r>
              <a:rPr lang="en-US" altLang="en-US" sz="2000" b="1" i="1" dirty="0">
                <a:solidFill>
                  <a:srgbClr val="CC0000"/>
                </a:solidFill>
                <a:latin typeface="Bookman Old Style" panose="02050604050505020204" pitchFamily="18" charset="0"/>
                <a:cs typeface="Arial" pitchFamily="34" charset="0"/>
              </a:rPr>
              <a:t>cis</a:t>
            </a:r>
            <a:r>
              <a:rPr lang="en-US" altLang="en-US" sz="2000" b="1" dirty="0">
                <a:solidFill>
                  <a:srgbClr val="CC0000"/>
                </a:solidFill>
                <a:latin typeface="Bookman Old Style" panose="02050604050505020204" pitchFamily="18" charset="0"/>
                <a:cs typeface="Arial" pitchFamily="34" charset="0"/>
              </a:rPr>
              <a:t>)</a:t>
            </a:r>
            <a:r>
              <a:rPr lang="en-US" altLang="en-US" sz="2000" dirty="0">
                <a:latin typeface="Bookman Old Style" panose="02050604050505020204" pitchFamily="18" charset="0"/>
                <a:cs typeface="Arial" pitchFamily="34" charset="0"/>
              </a:rPr>
              <a:t> of the ring and one with the </a:t>
            </a:r>
            <a:r>
              <a:rPr lang="en-US" altLang="en-US" sz="2000" dirty="0" err="1">
                <a:latin typeface="Bookman Old Style" panose="02050604050505020204" pitchFamily="18" charset="0"/>
                <a:cs typeface="Arial" pitchFamily="34" charset="0"/>
              </a:rPr>
              <a:t>methyls</a:t>
            </a:r>
            <a:r>
              <a:rPr lang="en-US" altLang="en-US" sz="2000" dirty="0">
                <a:latin typeface="Bookman Old Style" panose="02050604050505020204" pitchFamily="18" charset="0"/>
                <a:cs typeface="Arial" pitchFamily="34" charset="0"/>
              </a:rPr>
              <a:t> on opposite sides </a:t>
            </a:r>
            <a:r>
              <a:rPr lang="en-US" altLang="en-US" sz="2000" b="1" dirty="0">
                <a:solidFill>
                  <a:srgbClr val="CC0000"/>
                </a:solidFill>
                <a:latin typeface="Bookman Old Style" panose="02050604050505020204" pitchFamily="18" charset="0"/>
                <a:cs typeface="Arial" pitchFamily="34" charset="0"/>
              </a:rPr>
              <a:t>(</a:t>
            </a:r>
            <a:r>
              <a:rPr lang="en-US" altLang="en-US" sz="2000" b="1" i="1" dirty="0">
                <a:solidFill>
                  <a:srgbClr val="CC0000"/>
                </a:solidFill>
                <a:latin typeface="Bookman Old Style" panose="02050604050505020204" pitchFamily="18" charset="0"/>
                <a:cs typeface="Arial" pitchFamily="34" charset="0"/>
              </a:rPr>
              <a:t>trans</a:t>
            </a:r>
            <a:r>
              <a:rPr lang="en-US" altLang="en-US" sz="2000" b="1" dirty="0" smtClean="0">
                <a:solidFill>
                  <a:srgbClr val="CC0000"/>
                </a:solidFill>
                <a:latin typeface="Bookman Old Style" panose="02050604050505020204" pitchFamily="18" charset="0"/>
                <a:cs typeface="Arial" pitchFamily="34" charset="0"/>
              </a:rPr>
              <a:t>).</a:t>
            </a:r>
          </a:p>
          <a:p>
            <a:pPr marL="114300" indent="0" algn="just">
              <a:lnSpc>
                <a:spcPct val="90000"/>
              </a:lnSpc>
              <a:buClr>
                <a:schemeClr val="folHlink"/>
              </a:buClr>
              <a:buNone/>
              <a:defRPr/>
            </a:pPr>
            <a:endParaRPr lang="en-US" sz="2000" dirty="0">
              <a:latin typeface="Bookman Old Style" panose="02050604050505020204" pitchFamily="18" charset="0"/>
            </a:endParaRPr>
          </a:p>
        </p:txBody>
      </p:sp>
      <p:pic>
        <p:nvPicPr>
          <p:cNvPr id="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0" y="3505200"/>
            <a:ext cx="7924800" cy="2667000"/>
          </a:xfrm>
          <a:prstGeom prst="rect">
            <a:avLst/>
          </a:prstGeom>
          <a:solidFill>
            <a:srgbClr val="FFFFCC"/>
          </a:soli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47D644AF-64BE-411A-9540-9B9A944DD121}" type="slidenum">
              <a:rPr lang="en-US" smtClean="0"/>
              <a:pPr/>
              <a:t>37</a:t>
            </a:fld>
            <a:endParaRPr lang="en-US"/>
          </a:p>
        </p:txBody>
      </p:sp>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1268923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7030A0"/>
                </a:solidFill>
                <a:latin typeface="Bookman Old Style" panose="02050604050505020204" pitchFamily="18" charset="0"/>
              </a:rPr>
              <a:t>Reactions Of Cycloalkanes</a:t>
            </a:r>
          </a:p>
        </p:txBody>
      </p:sp>
      <p:pic>
        <p:nvPicPr>
          <p:cNvPr id="6" name="Picture 2" descr="http://www.knowledgebin.org/kb/images/1/subjects/chemistry/alkadienes-7_files/42.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438400" y="1378527"/>
            <a:ext cx="4576914" cy="280650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Content Placeholder 2"/>
          <p:cNvSpPr>
            <a:spLocks noGrp="1"/>
          </p:cNvSpPr>
          <p:nvPr>
            <p:ph idx="1"/>
          </p:nvPr>
        </p:nvSpPr>
        <p:spPr>
          <a:xfrm>
            <a:off x="457200" y="1295400"/>
            <a:ext cx="7620000" cy="5105400"/>
          </a:xfrm>
        </p:spPr>
        <p:txBody>
          <a:bodyPr/>
          <a:lstStyle/>
          <a:p>
            <a:pPr>
              <a:buFont typeface="Wingdings" panose="05000000000000000000" pitchFamily="2" charset="2"/>
              <a:buChar char="Ø"/>
            </a:pPr>
            <a:r>
              <a:rPr lang="en-US" sz="2000" b="1" dirty="0">
                <a:solidFill>
                  <a:srgbClr val="CC0000"/>
                </a:solidFill>
                <a:effectLst>
                  <a:outerShdw blurRad="38100" dist="38100" dir="2700000" algn="tl">
                    <a:srgbClr val="C0C0C0"/>
                  </a:outerShdw>
                </a:effectLst>
                <a:latin typeface="Bookman Old Style" panose="02050604050505020204" pitchFamily="18" charset="0"/>
              </a:rPr>
              <a:t>Less stable </a:t>
            </a:r>
            <a:r>
              <a:rPr lang="en-US" sz="2000" b="1" dirty="0" smtClean="0">
                <a:solidFill>
                  <a:srgbClr val="CC0000"/>
                </a:solidFill>
                <a:effectLst>
                  <a:outerShdw blurRad="38100" dist="38100" dir="2700000" algn="tl">
                    <a:srgbClr val="C0C0C0"/>
                  </a:outerShdw>
                </a:effectLst>
                <a:latin typeface="Bookman Old Style" panose="02050604050505020204" pitchFamily="18" charset="0"/>
              </a:rPr>
              <a:t>rings</a:t>
            </a:r>
          </a:p>
          <a:p>
            <a:pPr>
              <a:buFont typeface="Wingdings" panose="05000000000000000000" pitchFamily="2" charset="2"/>
              <a:buChar char="Ø"/>
            </a:pPr>
            <a:endParaRPr lang="en-US" sz="2400" b="1" dirty="0">
              <a:solidFill>
                <a:srgbClr val="CC0000"/>
              </a:solidFill>
              <a:effectLst>
                <a:outerShdw blurRad="38100" dist="38100" dir="2700000" algn="tl">
                  <a:srgbClr val="C0C0C0"/>
                </a:outerShdw>
              </a:effectLst>
              <a:latin typeface="Bookman Old Style" panose="02050604050505020204" pitchFamily="18" charset="0"/>
            </a:endParaRPr>
          </a:p>
          <a:p>
            <a:pPr>
              <a:buFont typeface="Wingdings" panose="05000000000000000000" pitchFamily="2" charset="2"/>
              <a:buChar char="Ø"/>
            </a:pPr>
            <a:endParaRPr lang="en-US" sz="2400" b="1" dirty="0">
              <a:solidFill>
                <a:srgbClr val="CC0000"/>
              </a:solidFill>
              <a:effectLst>
                <a:outerShdw blurRad="38100" dist="38100" dir="2700000" algn="tl">
                  <a:srgbClr val="C0C0C0"/>
                </a:outerShdw>
              </a:effectLst>
              <a:latin typeface="Bookman Old Style" panose="02050604050505020204" pitchFamily="18" charset="0"/>
            </a:endParaRPr>
          </a:p>
          <a:p>
            <a:pPr>
              <a:buFont typeface="Wingdings" panose="05000000000000000000" pitchFamily="2" charset="2"/>
              <a:buChar char="Ø"/>
            </a:pPr>
            <a:endParaRPr lang="en-US" dirty="0">
              <a:latin typeface="Bookman Old Style" panose="02050604050505020204" pitchFamily="18" charset="0"/>
            </a:endParaRPr>
          </a:p>
          <a:p>
            <a:pPr marL="114300" indent="0">
              <a:buNone/>
            </a:pPr>
            <a:endParaRPr lang="en-US" dirty="0" smtClean="0">
              <a:latin typeface="Bookman Old Style" panose="02050604050505020204" pitchFamily="18" charset="0"/>
            </a:endParaRPr>
          </a:p>
          <a:p>
            <a:pPr marL="114300" indent="0">
              <a:buNone/>
            </a:pPr>
            <a:endParaRPr lang="en-US" dirty="0" smtClean="0">
              <a:latin typeface="Bookman Old Style" panose="02050604050505020204" pitchFamily="18" charset="0"/>
            </a:endParaRPr>
          </a:p>
          <a:p>
            <a:pPr marL="114300" indent="0">
              <a:buNone/>
            </a:pPr>
            <a:endParaRPr lang="en-US" dirty="0">
              <a:latin typeface="Bookman Old Style" panose="02050604050505020204" pitchFamily="18" charset="0"/>
            </a:endParaRPr>
          </a:p>
          <a:p>
            <a:pPr>
              <a:buFont typeface="Wingdings" panose="05000000000000000000" pitchFamily="2" charset="2"/>
              <a:buChar char="Ø"/>
            </a:pPr>
            <a:r>
              <a:rPr lang="en-US" sz="2000" b="1" dirty="0">
                <a:solidFill>
                  <a:srgbClr val="CC0000"/>
                </a:solidFill>
                <a:effectLst>
                  <a:outerShdw blurRad="38100" dist="38100" dir="2700000" algn="tl">
                    <a:srgbClr val="C0C0C0"/>
                  </a:outerShdw>
                </a:effectLst>
                <a:latin typeface="Bookman Old Style" panose="02050604050505020204" pitchFamily="18" charset="0"/>
              </a:rPr>
              <a:t>More stable 5 and 6 rings</a:t>
            </a:r>
            <a:endParaRPr lang="ar-SA" sz="2000" b="1" dirty="0">
              <a:solidFill>
                <a:srgbClr val="CC0000"/>
              </a:solidFill>
              <a:effectLst>
                <a:outerShdw blurRad="38100" dist="38100" dir="2700000" algn="tl">
                  <a:srgbClr val="C0C0C0"/>
                </a:outerShdw>
              </a:effectLst>
              <a:latin typeface="Bookman Old Style" panose="02050604050505020204" pitchFamily="18" charset="0"/>
            </a:endParaRPr>
          </a:p>
          <a:p>
            <a:endParaRPr lang="en-US" dirty="0"/>
          </a:p>
        </p:txBody>
      </p:sp>
      <p:graphicFrame>
        <p:nvGraphicFramePr>
          <p:cNvPr id="4" name="Object 3"/>
          <p:cNvGraphicFramePr>
            <a:graphicFrameLocks noChangeAspect="1"/>
          </p:cNvGraphicFramePr>
          <p:nvPr>
            <p:extLst>
              <p:ext uri="{D42A27DB-BD31-4B8C-83A1-F6EECF244321}">
                <p14:modId xmlns="" xmlns:p14="http://schemas.microsoft.com/office/powerpoint/2010/main" val="2037927411"/>
              </p:ext>
            </p:extLst>
          </p:nvPr>
        </p:nvGraphicFramePr>
        <p:xfrm>
          <a:off x="2438400" y="4461752"/>
          <a:ext cx="3505200" cy="1939047"/>
        </p:xfrm>
        <a:graphic>
          <a:graphicData uri="http://schemas.openxmlformats.org/presentationml/2006/ole">
            <p:oleObj spid="_x0000_s20501" name="ChemSketch" r:id="rId4" imgW="3060192" imgH="1508760" progId="">
              <p:embed/>
            </p:oleObj>
          </a:graphicData>
        </a:graphic>
      </p:graphicFrame>
      <p:sp>
        <p:nvSpPr>
          <p:cNvPr id="7" name="Slide Number Placeholder 6"/>
          <p:cNvSpPr>
            <a:spLocks noGrp="1"/>
          </p:cNvSpPr>
          <p:nvPr>
            <p:ph type="sldNum" sz="quarter" idx="12"/>
          </p:nvPr>
        </p:nvSpPr>
        <p:spPr/>
        <p:txBody>
          <a:bodyPr/>
          <a:lstStyle/>
          <a:p>
            <a:fld id="{47D644AF-64BE-411A-9540-9B9A944DD121}" type="slidenum">
              <a:rPr lang="en-US" smtClean="0"/>
              <a:pPr/>
              <a:t>38</a:t>
            </a:fld>
            <a:endParaRPr lang="en-US"/>
          </a:p>
        </p:txBody>
      </p:sp>
      <p:pic>
        <p:nvPicPr>
          <p:cNvPr id="8" name="Picture 7"/>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TextBox 8"/>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918943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620000" cy="1143000"/>
          </a:xfrm>
        </p:spPr>
        <p:txBody>
          <a:bodyPr/>
          <a:lstStyle/>
          <a:p>
            <a:pPr algn="ctr"/>
            <a:r>
              <a:rPr lang="en-US" dirty="0">
                <a:solidFill>
                  <a:srgbClr val="7030A0"/>
                </a:solidFill>
                <a:latin typeface="Bookman Old Style" panose="02050604050505020204" pitchFamily="18" charset="0"/>
              </a:rPr>
              <a:t>Thank You for your kind attention !</a:t>
            </a:r>
          </a:p>
        </p:txBody>
      </p:sp>
      <p:sp>
        <p:nvSpPr>
          <p:cNvPr id="3" name="Content Placeholder 2"/>
          <p:cNvSpPr>
            <a:spLocks noGrp="1"/>
          </p:cNvSpPr>
          <p:nvPr>
            <p:ph idx="1"/>
          </p:nvPr>
        </p:nvSpPr>
        <p:spPr>
          <a:xfrm>
            <a:off x="2971800" y="3276600"/>
            <a:ext cx="2667000" cy="1219200"/>
          </a:xfrm>
        </p:spPr>
        <p:txBody>
          <a:bodyPr/>
          <a:lstStyle/>
          <a:p>
            <a:pPr marL="114300" indent="0" algn="ctr">
              <a:buNone/>
            </a:pPr>
            <a:r>
              <a:rPr lang="en-US" altLang="ko-KR" sz="2400" dirty="0" smtClean="0">
                <a:solidFill>
                  <a:srgbClr val="FF0000"/>
                </a:solidFill>
                <a:latin typeface="Bookman Old Style" panose="02050604050505020204" pitchFamily="18" charset="0"/>
                <a:ea typeface="Gulim" pitchFamily="34" charset="-127"/>
              </a:rPr>
              <a:t>Questions</a:t>
            </a:r>
            <a:endParaRPr lang="en-US" altLang="en-US" sz="2400" dirty="0">
              <a:solidFill>
                <a:srgbClr val="FF0000"/>
              </a:solidFill>
              <a:latin typeface="Bookman Old Style" panose="02050604050505020204" pitchFamily="18" charset="0"/>
              <a:ea typeface="Gulim" pitchFamily="34" charset="-127"/>
            </a:endParaRPr>
          </a:p>
          <a:p>
            <a:pPr marL="114300" indent="0">
              <a:buNone/>
            </a:pPr>
            <a:endParaRPr lang="en-US" dirty="0"/>
          </a:p>
        </p:txBody>
      </p:sp>
      <p:sp>
        <p:nvSpPr>
          <p:cNvPr id="4" name="Slide Number Placeholder 3"/>
          <p:cNvSpPr>
            <a:spLocks noGrp="1"/>
          </p:cNvSpPr>
          <p:nvPr>
            <p:ph type="sldNum" sz="quarter" idx="12"/>
          </p:nvPr>
        </p:nvSpPr>
        <p:spPr/>
        <p:txBody>
          <a:bodyPr/>
          <a:lstStyle/>
          <a:p>
            <a:fld id="{47D644AF-64BE-411A-9540-9B9A944DD121}" type="slidenum">
              <a:rPr lang="en-US" smtClean="0"/>
              <a:pPr/>
              <a:t>39</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306457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dirty="0">
                <a:solidFill>
                  <a:srgbClr val="7030A0"/>
                </a:solidFill>
                <a:latin typeface="Bookman Old Style" panose="02050604050505020204" pitchFamily="18" charset="0"/>
              </a:rPr>
              <a:t>Alkanes : C</a:t>
            </a:r>
            <a:r>
              <a:rPr lang="en-US" baseline="-25000" dirty="0">
                <a:solidFill>
                  <a:srgbClr val="7030A0"/>
                </a:solidFill>
                <a:latin typeface="Bookman Old Style" panose="02050604050505020204" pitchFamily="18" charset="0"/>
              </a:rPr>
              <a:t>n</a:t>
            </a:r>
            <a:r>
              <a:rPr lang="en-US" dirty="0">
                <a:solidFill>
                  <a:srgbClr val="7030A0"/>
                </a:solidFill>
                <a:latin typeface="Bookman Old Style" panose="02050604050505020204" pitchFamily="18" charset="0"/>
              </a:rPr>
              <a:t>H</a:t>
            </a:r>
            <a:r>
              <a:rPr lang="en-US" baseline="-25000" dirty="0">
                <a:solidFill>
                  <a:srgbClr val="7030A0"/>
                </a:solidFill>
                <a:latin typeface="Bookman Old Style" panose="02050604050505020204" pitchFamily="18" charset="0"/>
              </a:rPr>
              <a:t>2n+2</a:t>
            </a:r>
            <a:endParaRPr lang="en-US" dirty="0">
              <a:solidFill>
                <a:srgbClr val="7030A0"/>
              </a:solidFill>
              <a:latin typeface="Bookman Old Style" panose="02050604050505020204" pitchFamily="18" charset="0"/>
            </a:endParaRPr>
          </a:p>
        </p:txBody>
      </p:sp>
      <p:sp>
        <p:nvSpPr>
          <p:cNvPr id="3" name="Slide Number Placeholder 2"/>
          <p:cNvSpPr>
            <a:spLocks noGrp="1"/>
          </p:cNvSpPr>
          <p:nvPr>
            <p:ph type="sldNum" sz="quarter" idx="12"/>
          </p:nvPr>
        </p:nvSpPr>
        <p:spPr/>
        <p:txBody>
          <a:bodyPr/>
          <a:lstStyle/>
          <a:p>
            <a:fld id="{47D644AF-64BE-411A-9540-9B9A944DD121}" type="slidenum">
              <a:rPr lang="en-US" smtClean="0"/>
              <a:pPr/>
              <a:t>4</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77000"/>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graphicFrame>
        <p:nvGraphicFramePr>
          <p:cNvPr id="10" name="Content Placeholder 9"/>
          <p:cNvGraphicFramePr>
            <a:graphicFrameLocks noGrp="1"/>
          </p:cNvGraphicFramePr>
          <p:nvPr>
            <p:ph idx="1"/>
            <p:extLst>
              <p:ext uri="{D42A27DB-BD31-4B8C-83A1-F6EECF244321}">
                <p14:modId xmlns="" xmlns:p14="http://schemas.microsoft.com/office/powerpoint/2010/main" val="4093330995"/>
              </p:ext>
            </p:extLst>
          </p:nvPr>
        </p:nvGraphicFramePr>
        <p:xfrm>
          <a:off x="457200" y="1600200"/>
          <a:ext cx="7620000" cy="4371340"/>
        </p:xfrm>
        <a:graphic>
          <a:graphicData uri="http://schemas.openxmlformats.org/drawingml/2006/table">
            <a:tbl>
              <a:tblPr firstRow="1" bandRow="1">
                <a:tableStyleId>{5C22544A-7EE6-4342-B048-85BDC9FD1C3A}</a:tableStyleId>
              </a:tblPr>
              <a:tblGrid>
                <a:gridCol w="1143000"/>
                <a:gridCol w="1371600"/>
                <a:gridCol w="2514600"/>
                <a:gridCol w="2590800"/>
              </a:tblGrid>
              <a:tr h="370840">
                <a:tc>
                  <a:txBody>
                    <a:bodyPr/>
                    <a:lstStyle/>
                    <a:p>
                      <a:pPr algn="ctr"/>
                      <a:r>
                        <a:rPr lang="en-US" sz="1800" dirty="0" smtClean="0">
                          <a:solidFill>
                            <a:srgbClr val="C00000"/>
                          </a:solidFill>
                          <a:latin typeface="Bookman Old Style" panose="02050604050505020204" pitchFamily="18" charset="0"/>
                          <a:cs typeface="Times New Roman" pitchFamily="18" charset="0"/>
                        </a:rPr>
                        <a:t>Carbon</a:t>
                      </a:r>
                      <a:endParaRPr lang="en-US" dirty="0">
                        <a:latin typeface="Bookman Old Style" panose="02050604050505020204" pitchFamily="18" charset="0"/>
                      </a:endParaRPr>
                    </a:p>
                  </a:txBody>
                  <a:tcPr/>
                </a:tc>
                <a:tc>
                  <a:txBody>
                    <a:bodyPr/>
                    <a:lstStyle/>
                    <a:p>
                      <a:pPr algn="ctr"/>
                      <a:r>
                        <a:rPr lang="en-US" sz="1800" dirty="0" smtClean="0">
                          <a:solidFill>
                            <a:srgbClr val="C00000"/>
                          </a:solidFill>
                          <a:latin typeface="Bookman Old Style" panose="02050604050505020204" pitchFamily="18" charset="0"/>
                          <a:cs typeface="Times New Roman" pitchFamily="18" charset="0"/>
                        </a:rPr>
                        <a:t>Name</a:t>
                      </a:r>
                      <a:endParaRPr lang="en-US" dirty="0">
                        <a:latin typeface="Bookman Old Style" panose="020506040505050202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C00000"/>
                          </a:solidFill>
                          <a:latin typeface="Bookman Old Style" panose="02050604050505020204" pitchFamily="18" charset="0"/>
                          <a:cs typeface="Times New Roman" pitchFamily="18" charset="0"/>
                        </a:rPr>
                        <a:t>Molecular Formula </a:t>
                      </a:r>
                    </a:p>
                  </a:txBody>
                  <a:tcPr/>
                </a:tc>
                <a:tc>
                  <a:txBody>
                    <a:bodyPr/>
                    <a:lstStyle/>
                    <a:p>
                      <a:pPr algn="ctr"/>
                      <a:r>
                        <a:rPr lang="en-US" sz="1800" dirty="0" smtClean="0">
                          <a:solidFill>
                            <a:srgbClr val="C00000"/>
                          </a:solidFill>
                          <a:latin typeface="Bookman Old Style" panose="02050604050505020204" pitchFamily="18" charset="0"/>
                          <a:cs typeface="Times New Roman" pitchFamily="18" charset="0"/>
                        </a:rPr>
                        <a:t>Structural Formula </a:t>
                      </a:r>
                      <a:endParaRPr lang="en-US" dirty="0">
                        <a:latin typeface="Bookman Old Style" panose="02050604050505020204" pitchFamily="18" charset="0"/>
                      </a:endParaRPr>
                    </a:p>
                  </a:txBody>
                  <a:tcPr/>
                </a:tc>
              </a:tr>
              <a:tr h="370840">
                <a:tc>
                  <a:txBody>
                    <a:bodyPr/>
                    <a:lstStyle/>
                    <a:p>
                      <a:pPr algn="ctr"/>
                      <a:r>
                        <a:rPr lang="en-US" sz="2000" dirty="0" smtClean="0">
                          <a:latin typeface="Bookman Old Style" panose="02050604050505020204" pitchFamily="18" charset="0"/>
                          <a:cs typeface="Times New Roman" pitchFamily="18" charset="0"/>
                        </a:rPr>
                        <a:t>1</a:t>
                      </a:r>
                    </a:p>
                  </a:txBody>
                  <a:tcPr marL="47625" marR="47625" marT="47625" marB="476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Bookman Old Style" panose="02050604050505020204" pitchFamily="18" charset="0"/>
                          <a:cs typeface="Times New Roman" pitchFamily="18" charset="0"/>
                        </a:rPr>
                        <a:t>Methane </a:t>
                      </a:r>
                    </a:p>
                  </a:txBody>
                  <a:tcP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4</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4</a:t>
                      </a:r>
                      <a:r>
                        <a:rPr lang="en-US" sz="2000" dirty="0">
                          <a:latin typeface="Bookman Old Style" panose="02050604050505020204" pitchFamily="18" charset="0"/>
                          <a:cs typeface="Times New Roman" pitchFamily="18" charset="0"/>
                        </a:rPr>
                        <a:t> </a:t>
                      </a:r>
                    </a:p>
                  </a:txBody>
                  <a:tcPr marL="47625" marR="47625" marT="47625" marB="47625" anchor="ctr"/>
                </a:tc>
              </a:tr>
              <a:tr h="370840">
                <a:tc>
                  <a:txBody>
                    <a:bodyPr/>
                    <a:lstStyle/>
                    <a:p>
                      <a:pPr algn="ctr"/>
                      <a:r>
                        <a:rPr lang="en-US" sz="2000" dirty="0" smtClean="0">
                          <a:latin typeface="Bookman Old Style" panose="02050604050505020204" pitchFamily="18" charset="0"/>
                          <a:cs typeface="Times New Roman" pitchFamily="18" charset="0"/>
                        </a:rPr>
                        <a:t>2</a:t>
                      </a:r>
                      <a:r>
                        <a:rPr lang="ar-SA" sz="2000" dirty="0">
                          <a:latin typeface="Bookman Old Style" panose="02050604050505020204" pitchFamily="18" charset="0"/>
                          <a:cs typeface="Times New Roman" pitchFamily="18" charset="0"/>
                        </a:rPr>
                        <a:t> </a:t>
                      </a:r>
                    </a:p>
                  </a:txBody>
                  <a:tcPr marL="47625" marR="47625" marT="47625" marB="476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Bookman Old Style" panose="02050604050505020204" pitchFamily="18" charset="0"/>
                          <a:cs typeface="Times New Roman" pitchFamily="18" charset="0"/>
                        </a:rPr>
                        <a:t>Ethane </a:t>
                      </a:r>
                    </a:p>
                  </a:txBody>
                  <a:tcP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2</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6</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 </a:t>
                      </a:r>
                    </a:p>
                  </a:txBody>
                  <a:tcPr marL="47625" marR="47625" marT="47625" marB="47625" anchor="ctr"/>
                </a:tc>
              </a:tr>
              <a:tr h="370840">
                <a:tc>
                  <a:txBody>
                    <a:bodyPr/>
                    <a:lstStyle/>
                    <a:p>
                      <a:pPr algn="ctr"/>
                      <a:r>
                        <a:rPr lang="en-US" sz="2000" dirty="0" smtClean="0">
                          <a:latin typeface="Bookman Old Style" panose="02050604050505020204" pitchFamily="18" charset="0"/>
                          <a:cs typeface="Times New Roman" pitchFamily="18" charset="0"/>
                        </a:rPr>
                        <a:t>3</a:t>
                      </a:r>
                      <a:r>
                        <a:rPr lang="ar-SA"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Propane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8</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2</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 </a:t>
                      </a:r>
                    </a:p>
                  </a:txBody>
                  <a:tcPr marL="47625" marR="47625" marT="47625" marB="47625" anchor="ctr"/>
                </a:tc>
              </a:tr>
              <a:tr h="370840">
                <a:tc>
                  <a:txBody>
                    <a:bodyPr/>
                    <a:lstStyle/>
                    <a:p>
                      <a:pPr algn="ctr"/>
                      <a:r>
                        <a:rPr lang="en-US" sz="2000" dirty="0" smtClean="0">
                          <a:latin typeface="Bookman Old Style" panose="02050604050505020204" pitchFamily="18" charset="0"/>
                          <a:cs typeface="Times New Roman" pitchFamily="18" charset="0"/>
                        </a:rPr>
                        <a:t>4</a:t>
                      </a:r>
                      <a:r>
                        <a:rPr lang="ar-SA"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Butane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4</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10</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smtClean="0">
                          <a:latin typeface="Bookman Old Style" panose="02050604050505020204" pitchFamily="18" charset="0"/>
                          <a:cs typeface="Times New Roman" pitchFamily="18" charset="0"/>
                        </a:rPr>
                        <a:t>CH</a:t>
                      </a:r>
                      <a:r>
                        <a:rPr lang="en-US" sz="2000" baseline="-25000" dirty="0" smtClean="0">
                          <a:latin typeface="Bookman Old Style" panose="02050604050505020204" pitchFamily="18" charset="0"/>
                          <a:cs typeface="Times New Roman" pitchFamily="18" charset="0"/>
                        </a:rPr>
                        <a:t>3</a:t>
                      </a:r>
                      <a:r>
                        <a:rPr lang="en-US" sz="2000" dirty="0" smtClean="0">
                          <a:latin typeface="Bookman Old Style" panose="02050604050505020204" pitchFamily="18" charset="0"/>
                          <a:cs typeface="Times New Roman" pitchFamily="18" charset="0"/>
                        </a:rPr>
                        <a:t>CH</a:t>
                      </a:r>
                      <a:r>
                        <a:rPr lang="en-US" sz="2000" baseline="-25000" dirty="0" smtClean="0">
                          <a:latin typeface="Bookman Old Style" panose="02050604050505020204" pitchFamily="18" charset="0"/>
                          <a:cs typeface="Times New Roman" pitchFamily="18" charset="0"/>
                        </a:rPr>
                        <a:t>2</a:t>
                      </a:r>
                      <a:r>
                        <a:rPr lang="en-US" sz="2000" dirty="0" smtClean="0">
                          <a:latin typeface="Bookman Old Style" panose="02050604050505020204" pitchFamily="18" charset="0"/>
                          <a:cs typeface="Times New Roman" pitchFamily="18" charset="0"/>
                        </a:rPr>
                        <a:t>CH</a:t>
                      </a:r>
                      <a:r>
                        <a:rPr lang="en-US" sz="2000" baseline="-25000" dirty="0" smtClean="0">
                          <a:latin typeface="Bookman Old Style" panose="02050604050505020204" pitchFamily="18" charset="0"/>
                          <a:cs typeface="Times New Roman" pitchFamily="18" charset="0"/>
                        </a:rPr>
                        <a:t>2</a:t>
                      </a:r>
                      <a:r>
                        <a:rPr lang="en-US" sz="2000" dirty="0" smtClean="0">
                          <a:latin typeface="Bookman Old Style" panose="02050604050505020204" pitchFamily="18" charset="0"/>
                          <a:cs typeface="Times New Roman" pitchFamily="18" charset="0"/>
                        </a:rPr>
                        <a:t>CH</a:t>
                      </a:r>
                      <a:r>
                        <a:rPr lang="en-US" sz="2000" baseline="-25000" dirty="0" smtClean="0">
                          <a:latin typeface="Bookman Old Style" panose="02050604050505020204" pitchFamily="18" charset="0"/>
                          <a:cs typeface="Times New Roman" pitchFamily="18" charset="0"/>
                        </a:rPr>
                        <a:t>3</a:t>
                      </a:r>
                      <a:endParaRPr lang="en-US" sz="2000" dirty="0">
                        <a:latin typeface="Bookman Old Style" panose="02050604050505020204" pitchFamily="18" charset="0"/>
                        <a:cs typeface="Times New Roman" pitchFamily="18" charset="0"/>
                      </a:endParaRPr>
                    </a:p>
                  </a:txBody>
                  <a:tcPr marL="47625" marR="47625" marT="47625" marB="47625" anchor="ctr"/>
                </a:tc>
              </a:tr>
              <a:tr h="370840">
                <a:tc>
                  <a:txBody>
                    <a:bodyPr/>
                    <a:lstStyle/>
                    <a:p>
                      <a:pPr algn="ctr"/>
                      <a:r>
                        <a:rPr lang="en-US" sz="2000" dirty="0" smtClean="0">
                          <a:latin typeface="Bookman Old Style" panose="02050604050505020204" pitchFamily="18" charset="0"/>
                          <a:cs typeface="Times New Roman" pitchFamily="18" charset="0"/>
                        </a:rPr>
                        <a:t>5</a:t>
                      </a:r>
                      <a:r>
                        <a:rPr lang="ar-SA"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Pentane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5</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12</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smtClean="0">
                          <a:latin typeface="Bookman Old Style" panose="02050604050505020204" pitchFamily="18" charset="0"/>
                          <a:cs typeface="Times New Roman" pitchFamily="18" charset="0"/>
                        </a:rPr>
                        <a:t>CH</a:t>
                      </a:r>
                      <a:r>
                        <a:rPr lang="en-US" sz="2000" baseline="-25000" dirty="0" smtClean="0">
                          <a:latin typeface="Bookman Old Style" panose="02050604050505020204" pitchFamily="18" charset="0"/>
                          <a:cs typeface="Times New Roman" pitchFamily="18" charset="0"/>
                        </a:rPr>
                        <a:t>3</a:t>
                      </a:r>
                      <a:r>
                        <a:rPr lang="en-US" sz="2000" dirty="0" smtClean="0">
                          <a:latin typeface="Bookman Old Style" panose="02050604050505020204" pitchFamily="18" charset="0"/>
                          <a:cs typeface="Times New Roman" pitchFamily="18" charset="0"/>
                        </a:rPr>
                        <a:t>CH</a:t>
                      </a:r>
                      <a:r>
                        <a:rPr lang="en-US" sz="2000" baseline="-25000" dirty="0" smtClean="0">
                          <a:latin typeface="Bookman Old Style" panose="02050604050505020204" pitchFamily="18" charset="0"/>
                          <a:cs typeface="Times New Roman" pitchFamily="18" charset="0"/>
                        </a:rPr>
                        <a:t>2</a:t>
                      </a:r>
                      <a:r>
                        <a:rPr lang="en-US" sz="2000" dirty="0" smtClean="0">
                          <a:latin typeface="Bookman Old Style" panose="02050604050505020204" pitchFamily="18" charset="0"/>
                          <a:cs typeface="Times New Roman" pitchFamily="18" charset="0"/>
                        </a:rPr>
                        <a:t>CH</a:t>
                      </a:r>
                      <a:r>
                        <a:rPr lang="en-US" sz="2000" baseline="-25000" dirty="0" smtClean="0">
                          <a:latin typeface="Bookman Old Style" panose="02050604050505020204" pitchFamily="18" charset="0"/>
                          <a:cs typeface="Times New Roman" pitchFamily="18" charset="0"/>
                        </a:rPr>
                        <a:t>2</a:t>
                      </a:r>
                      <a:r>
                        <a:rPr lang="en-US" sz="2000" dirty="0" smtClean="0">
                          <a:latin typeface="Bookman Old Style" panose="02050604050505020204" pitchFamily="18" charset="0"/>
                          <a:cs typeface="Times New Roman" pitchFamily="18" charset="0"/>
                        </a:rPr>
                        <a:t>CH</a:t>
                      </a:r>
                      <a:r>
                        <a:rPr lang="en-US" sz="2000" baseline="-25000" dirty="0" smtClean="0">
                          <a:latin typeface="Bookman Old Style" panose="02050604050505020204" pitchFamily="18" charset="0"/>
                          <a:cs typeface="Times New Roman" pitchFamily="18" charset="0"/>
                        </a:rPr>
                        <a:t>2</a:t>
                      </a:r>
                      <a:r>
                        <a:rPr lang="en-US" sz="2000" dirty="0" smtClean="0">
                          <a:latin typeface="Bookman Old Style" panose="02050604050505020204" pitchFamily="18" charset="0"/>
                          <a:cs typeface="Times New Roman" pitchFamily="18" charset="0"/>
                        </a:rPr>
                        <a:t>CH</a:t>
                      </a:r>
                      <a:r>
                        <a:rPr lang="en-US" sz="2000" dirty="0">
                          <a:latin typeface="Bookman Old Style" panose="02050604050505020204" pitchFamily="18" charset="0"/>
                          <a:cs typeface="Times New Roman" pitchFamily="18" charset="0"/>
                        </a:rPr>
                        <a:t> </a:t>
                      </a:r>
                    </a:p>
                  </a:txBody>
                  <a:tcPr marL="47625" marR="47625" marT="47625" marB="47625" anchor="ctr"/>
                </a:tc>
              </a:tr>
              <a:tr h="370840">
                <a:tc>
                  <a:txBody>
                    <a:bodyPr/>
                    <a:lstStyle/>
                    <a:p>
                      <a:pPr algn="ctr"/>
                      <a:r>
                        <a:rPr lang="en-US" sz="2000" dirty="0" smtClean="0">
                          <a:latin typeface="Bookman Old Style" panose="02050604050505020204" pitchFamily="18" charset="0"/>
                          <a:cs typeface="Times New Roman" pitchFamily="18" charset="0"/>
                        </a:rPr>
                        <a:t>6</a:t>
                      </a:r>
                      <a:r>
                        <a:rPr lang="ar-SA"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Hexane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6</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14</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2</a:t>
                      </a:r>
                      <a:r>
                        <a:rPr lang="en-US" sz="2000" dirty="0">
                          <a:latin typeface="Bookman Old Style" panose="02050604050505020204" pitchFamily="18" charset="0"/>
                          <a:cs typeface="Times New Roman" pitchFamily="18" charset="0"/>
                        </a:rPr>
                        <a:t>)</a:t>
                      </a:r>
                      <a:r>
                        <a:rPr lang="en-US" sz="2000" baseline="-25000" dirty="0">
                          <a:latin typeface="Bookman Old Style" panose="02050604050505020204" pitchFamily="18" charset="0"/>
                          <a:cs typeface="Times New Roman" pitchFamily="18" charset="0"/>
                        </a:rPr>
                        <a:t>4</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 </a:t>
                      </a:r>
                    </a:p>
                  </a:txBody>
                  <a:tcPr marL="47625" marR="47625" marT="47625" marB="47625" anchor="ctr"/>
                </a:tc>
              </a:tr>
              <a:tr h="370840">
                <a:tc>
                  <a:txBody>
                    <a:bodyPr/>
                    <a:lstStyle/>
                    <a:p>
                      <a:pPr algn="ctr"/>
                      <a:r>
                        <a:rPr lang="en-US" sz="2000" dirty="0" smtClean="0">
                          <a:latin typeface="Bookman Old Style" panose="02050604050505020204" pitchFamily="18" charset="0"/>
                          <a:cs typeface="Times New Roman" pitchFamily="18" charset="0"/>
                        </a:rPr>
                        <a:t>7</a:t>
                      </a:r>
                      <a:endParaRPr lang="ar-SA" sz="2000" dirty="0">
                        <a:latin typeface="Bookman Old Style" panose="02050604050505020204" pitchFamily="18" charset="0"/>
                        <a:cs typeface="Times New Roman" pitchFamily="18" charset="0"/>
                      </a:endParaRP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Heptane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7</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16</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2</a:t>
                      </a:r>
                      <a:r>
                        <a:rPr lang="en-US" sz="2000" dirty="0">
                          <a:latin typeface="Bookman Old Style" panose="02050604050505020204" pitchFamily="18" charset="0"/>
                          <a:cs typeface="Times New Roman" pitchFamily="18" charset="0"/>
                        </a:rPr>
                        <a:t>)</a:t>
                      </a:r>
                      <a:r>
                        <a:rPr lang="en-US" sz="2000" baseline="-25000" dirty="0">
                          <a:latin typeface="Bookman Old Style" panose="02050604050505020204" pitchFamily="18" charset="0"/>
                          <a:cs typeface="Times New Roman" pitchFamily="18" charset="0"/>
                        </a:rPr>
                        <a:t>5</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 </a:t>
                      </a:r>
                    </a:p>
                  </a:txBody>
                  <a:tcPr marL="47625" marR="47625" marT="47625" marB="47625" anchor="ctr"/>
                </a:tc>
              </a:tr>
              <a:tr h="370840">
                <a:tc>
                  <a:txBody>
                    <a:bodyPr/>
                    <a:lstStyle/>
                    <a:p>
                      <a:pPr algn="ctr"/>
                      <a:r>
                        <a:rPr lang="en-US" sz="2000" dirty="0" smtClean="0">
                          <a:latin typeface="Bookman Old Style" panose="02050604050505020204" pitchFamily="18" charset="0"/>
                          <a:cs typeface="Times New Roman" pitchFamily="18" charset="0"/>
                        </a:rPr>
                        <a:t>8</a:t>
                      </a:r>
                      <a:r>
                        <a:rPr lang="ar-SA"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Octane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8</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18</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2</a:t>
                      </a:r>
                      <a:r>
                        <a:rPr lang="en-US" sz="2000" dirty="0">
                          <a:latin typeface="Bookman Old Style" panose="02050604050505020204" pitchFamily="18" charset="0"/>
                          <a:cs typeface="Times New Roman" pitchFamily="18" charset="0"/>
                        </a:rPr>
                        <a:t>)</a:t>
                      </a:r>
                      <a:r>
                        <a:rPr lang="en-US" sz="2000" baseline="-25000" dirty="0">
                          <a:latin typeface="Bookman Old Style" panose="02050604050505020204" pitchFamily="18" charset="0"/>
                          <a:cs typeface="Times New Roman" pitchFamily="18" charset="0"/>
                        </a:rPr>
                        <a:t>6</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 </a:t>
                      </a:r>
                    </a:p>
                  </a:txBody>
                  <a:tcPr marL="47625" marR="47625" marT="47625" marB="47625" anchor="ctr"/>
                </a:tc>
              </a:tr>
              <a:tr h="370840">
                <a:tc>
                  <a:txBody>
                    <a:bodyPr/>
                    <a:lstStyle/>
                    <a:p>
                      <a:pPr algn="ctr"/>
                      <a:r>
                        <a:rPr lang="en-US" sz="2000" dirty="0" smtClean="0">
                          <a:latin typeface="Bookman Old Style" panose="02050604050505020204" pitchFamily="18" charset="0"/>
                          <a:cs typeface="Times New Roman" pitchFamily="18" charset="0"/>
                        </a:rPr>
                        <a:t>9</a:t>
                      </a:r>
                      <a:r>
                        <a:rPr lang="ar-SA"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err="1">
                          <a:latin typeface="Bookman Old Style" panose="02050604050505020204" pitchFamily="18" charset="0"/>
                          <a:cs typeface="Times New Roman" pitchFamily="18" charset="0"/>
                        </a:rPr>
                        <a:t>Nonane</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9</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20</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2</a:t>
                      </a:r>
                      <a:r>
                        <a:rPr lang="en-US" sz="2000" dirty="0">
                          <a:latin typeface="Bookman Old Style" panose="02050604050505020204" pitchFamily="18" charset="0"/>
                          <a:cs typeface="Times New Roman" pitchFamily="18" charset="0"/>
                        </a:rPr>
                        <a:t>)</a:t>
                      </a:r>
                      <a:r>
                        <a:rPr lang="en-US" sz="2000" baseline="-25000" dirty="0">
                          <a:latin typeface="Bookman Old Style" panose="02050604050505020204" pitchFamily="18" charset="0"/>
                          <a:cs typeface="Times New Roman" pitchFamily="18" charset="0"/>
                        </a:rPr>
                        <a:t>7</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 </a:t>
                      </a:r>
                    </a:p>
                  </a:txBody>
                  <a:tcPr marL="47625" marR="47625" marT="47625" marB="47625" anchor="ctr"/>
                </a:tc>
              </a:tr>
              <a:tr h="370840">
                <a:tc>
                  <a:txBody>
                    <a:bodyPr/>
                    <a:lstStyle/>
                    <a:p>
                      <a:pPr algn="ctr"/>
                      <a:r>
                        <a:rPr lang="en-US" sz="2000" noProof="0" dirty="0" smtClean="0">
                          <a:latin typeface="Bookman Old Style" panose="02050604050505020204" pitchFamily="18" charset="0"/>
                          <a:cs typeface="Times New Roman" pitchFamily="18" charset="0"/>
                        </a:rPr>
                        <a:t>10</a:t>
                      </a:r>
                      <a:r>
                        <a:rPr lang="ar-SA"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err="1">
                          <a:latin typeface="Bookman Old Style" panose="02050604050505020204" pitchFamily="18" charset="0"/>
                          <a:cs typeface="Times New Roman" pitchFamily="18" charset="0"/>
                        </a:rPr>
                        <a:t>Decane</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a:t>
                      </a:r>
                      <a:r>
                        <a:rPr lang="en-US" sz="2000" baseline="-25000" dirty="0">
                          <a:latin typeface="Bookman Old Style" panose="02050604050505020204" pitchFamily="18" charset="0"/>
                          <a:cs typeface="Times New Roman" pitchFamily="18" charset="0"/>
                        </a:rPr>
                        <a:t>10</a:t>
                      </a:r>
                      <a:r>
                        <a:rPr lang="en-US" sz="2000" dirty="0">
                          <a:latin typeface="Bookman Old Style" panose="02050604050505020204" pitchFamily="18" charset="0"/>
                          <a:cs typeface="Times New Roman" pitchFamily="18" charset="0"/>
                        </a:rPr>
                        <a:t>H</a:t>
                      </a:r>
                      <a:r>
                        <a:rPr lang="en-US" sz="2000" baseline="-25000" dirty="0">
                          <a:latin typeface="Bookman Old Style" panose="02050604050505020204" pitchFamily="18" charset="0"/>
                          <a:cs typeface="Times New Roman" pitchFamily="18" charset="0"/>
                        </a:rPr>
                        <a:t>22</a:t>
                      </a:r>
                      <a:r>
                        <a:rPr lang="en-US" sz="2000" dirty="0">
                          <a:latin typeface="Bookman Old Style" panose="02050604050505020204" pitchFamily="18" charset="0"/>
                          <a:cs typeface="Times New Roman" pitchFamily="18" charset="0"/>
                        </a:rPr>
                        <a:t> </a:t>
                      </a:r>
                    </a:p>
                  </a:txBody>
                  <a:tcPr marL="47625" marR="47625" marT="47625" marB="47625" anchor="ctr"/>
                </a:tc>
                <a:tc>
                  <a:txBody>
                    <a:bodyPr/>
                    <a:lstStyle/>
                    <a:p>
                      <a:pPr algn="ct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2</a:t>
                      </a:r>
                      <a:r>
                        <a:rPr lang="en-US" sz="2000" dirty="0">
                          <a:latin typeface="Bookman Old Style" panose="02050604050505020204" pitchFamily="18" charset="0"/>
                          <a:cs typeface="Times New Roman" pitchFamily="18" charset="0"/>
                        </a:rPr>
                        <a:t>)</a:t>
                      </a:r>
                      <a:r>
                        <a:rPr lang="en-US" sz="2000" baseline="-25000" dirty="0">
                          <a:latin typeface="Bookman Old Style" panose="02050604050505020204" pitchFamily="18" charset="0"/>
                          <a:cs typeface="Times New Roman" pitchFamily="18" charset="0"/>
                        </a:rPr>
                        <a:t>8</a:t>
                      </a:r>
                      <a:r>
                        <a:rPr lang="en-US" sz="2000" dirty="0">
                          <a:latin typeface="Bookman Old Style" panose="02050604050505020204" pitchFamily="18" charset="0"/>
                          <a:cs typeface="Times New Roman" pitchFamily="18" charset="0"/>
                        </a:rPr>
                        <a:t>CH</a:t>
                      </a:r>
                      <a:r>
                        <a:rPr lang="en-US" sz="2000" baseline="-25000" dirty="0">
                          <a:latin typeface="Bookman Old Style" panose="02050604050505020204" pitchFamily="18" charset="0"/>
                          <a:cs typeface="Times New Roman" pitchFamily="18" charset="0"/>
                        </a:rPr>
                        <a:t>3</a:t>
                      </a:r>
                      <a:r>
                        <a:rPr lang="en-US" sz="2000" dirty="0">
                          <a:latin typeface="Bookman Old Style" panose="02050604050505020204" pitchFamily="18" charset="0"/>
                          <a:cs typeface="Times New Roman" pitchFamily="18" charset="0"/>
                        </a:rPr>
                        <a:t> </a:t>
                      </a:r>
                    </a:p>
                  </a:txBody>
                  <a:tcPr marL="47625" marR="47625" marT="47625" marB="47625" anchor="ctr"/>
                </a:tc>
              </a:tr>
            </a:tbl>
          </a:graphicData>
        </a:graphic>
      </p:graphicFrame>
    </p:spTree>
    <p:extLst>
      <p:ext uri="{BB962C8B-B14F-4D97-AF65-F5344CB8AC3E}">
        <p14:creationId xmlns="" xmlns:p14="http://schemas.microsoft.com/office/powerpoint/2010/main" val="1580949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pPr algn="ctr"/>
            <a:r>
              <a:rPr lang="en-US" sz="4000" b="1" dirty="0" smtClean="0">
                <a:solidFill>
                  <a:srgbClr val="7030A0"/>
                </a:solidFill>
                <a:latin typeface="Bookman Old Style" panose="02050604050505020204" pitchFamily="18" charset="0"/>
              </a:rPr>
              <a:t>   Representation </a:t>
            </a:r>
            <a:r>
              <a:rPr lang="en-US" sz="4000" b="1" dirty="0">
                <a:solidFill>
                  <a:srgbClr val="7030A0"/>
                </a:solidFill>
                <a:latin typeface="Bookman Old Style" panose="02050604050505020204" pitchFamily="18" charset="0"/>
              </a:rPr>
              <a:t>Of  Molecular Formulae</a:t>
            </a:r>
            <a:endParaRPr lang="en-US" sz="4000" dirty="0">
              <a:solidFill>
                <a:srgbClr val="7030A0"/>
              </a:solidFill>
              <a:latin typeface="Bookman Old Style" panose="02050604050505020204" pitchFamily="18" charset="0"/>
            </a:endParaRPr>
          </a:p>
        </p:txBody>
      </p:sp>
      <p:pic>
        <p:nvPicPr>
          <p:cNvPr id="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708326" y="2209800"/>
            <a:ext cx="7140274" cy="3095625"/>
          </a:xfrm>
        </p:spPr>
      </p:pic>
      <p:sp>
        <p:nvSpPr>
          <p:cNvPr id="3" name="Slide Number Placeholder 2"/>
          <p:cNvSpPr>
            <a:spLocks noGrp="1"/>
          </p:cNvSpPr>
          <p:nvPr>
            <p:ph type="sldNum" sz="quarter" idx="12"/>
          </p:nvPr>
        </p:nvSpPr>
        <p:spPr/>
        <p:txBody>
          <a:bodyPr/>
          <a:lstStyle/>
          <a:p>
            <a:fld id="{47D644AF-64BE-411A-9540-9B9A944DD121}" type="slidenum">
              <a:rPr lang="en-US" smtClean="0"/>
              <a:pPr/>
              <a:t>5</a:t>
            </a:fld>
            <a:endParaRPr lang="en-US"/>
          </a:p>
        </p:txBody>
      </p:sp>
      <p:pic>
        <p:nvPicPr>
          <p:cNvPr id="5"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598315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7030A0"/>
                </a:solidFill>
                <a:effectLst>
                  <a:outerShdw blurRad="38100" dist="38100" dir="2700000" algn="tl">
                    <a:srgbClr val="C0C0C0"/>
                  </a:outerShdw>
                </a:effectLst>
                <a:latin typeface="Bookman Old Style" panose="02050604050505020204" pitchFamily="18" charset="0"/>
              </a:rPr>
              <a:t>Classes Of Carbons and Hydrogens</a:t>
            </a:r>
            <a:endParaRPr lang="en-US" sz="4400" dirty="0">
              <a:solidFill>
                <a:srgbClr val="7030A0"/>
              </a:solidFill>
              <a:latin typeface="Bookman Old Style" panose="02050604050505020204" pitchFamily="18" charset="0"/>
            </a:endParaRPr>
          </a:p>
        </p:txBody>
      </p:sp>
      <p:sp>
        <p:nvSpPr>
          <p:cNvPr id="3" name="Content Placeholder 2"/>
          <p:cNvSpPr>
            <a:spLocks noGrp="1"/>
          </p:cNvSpPr>
          <p:nvPr>
            <p:ph idx="1"/>
          </p:nvPr>
        </p:nvSpPr>
        <p:spPr/>
        <p:txBody>
          <a:bodyPr/>
          <a:lstStyle/>
          <a:p>
            <a:pPr>
              <a:buFont typeface="Wingdings" pitchFamily="2" charset="2"/>
              <a:buChar char="Ø"/>
              <a:defRPr/>
            </a:pPr>
            <a:r>
              <a:rPr lang="en-US" dirty="0">
                <a:latin typeface="Bookman Old Style" panose="02050604050505020204" pitchFamily="18" charset="0"/>
                <a:cs typeface="Arial" pitchFamily="34" charset="0"/>
              </a:rPr>
              <a:t>Primary </a:t>
            </a:r>
            <a:r>
              <a:rPr lang="en-US" dirty="0" smtClean="0">
                <a:latin typeface="Bookman Old Style" panose="02050604050505020204" pitchFamily="18" charset="0"/>
                <a:cs typeface="Arial" pitchFamily="34" charset="0"/>
              </a:rPr>
              <a:t>carbon </a:t>
            </a:r>
            <a:r>
              <a:rPr lang="en-US" sz="2400" dirty="0" smtClean="0">
                <a:solidFill>
                  <a:srgbClr val="CC0000"/>
                </a:solidFill>
                <a:latin typeface="Bookman Old Style" panose="02050604050505020204" pitchFamily="18" charset="0"/>
                <a:cs typeface="Arial" pitchFamily="34" charset="0"/>
              </a:rPr>
              <a:t>1º</a:t>
            </a:r>
            <a:r>
              <a:rPr lang="en-US" dirty="0" smtClean="0">
                <a:latin typeface="Bookman Old Style" panose="02050604050505020204" pitchFamily="18" charset="0"/>
                <a:cs typeface="Arial" pitchFamily="34" charset="0"/>
              </a:rPr>
              <a:t>: </a:t>
            </a:r>
            <a:r>
              <a:rPr lang="en-US" dirty="0" smtClean="0">
                <a:solidFill>
                  <a:srgbClr val="FF0000"/>
                </a:solidFill>
                <a:latin typeface="Bookman Old Style" panose="02050604050505020204" pitchFamily="18" charset="0"/>
                <a:cs typeface="Arial" pitchFamily="34" charset="0"/>
              </a:rPr>
              <a:t>C</a:t>
            </a:r>
            <a:r>
              <a:rPr lang="en-US" dirty="0" smtClean="0">
                <a:latin typeface="Bookman Old Style" panose="02050604050505020204" pitchFamily="18" charset="0"/>
                <a:cs typeface="Arial" pitchFamily="34" charset="0"/>
              </a:rPr>
              <a:t>H</a:t>
            </a:r>
            <a:r>
              <a:rPr lang="en-US" baseline="-25000" dirty="0" smtClean="0">
                <a:latin typeface="Bookman Old Style" panose="02050604050505020204" pitchFamily="18" charset="0"/>
                <a:cs typeface="Arial" pitchFamily="34" charset="0"/>
              </a:rPr>
              <a:t>3</a:t>
            </a:r>
            <a:r>
              <a:rPr lang="en-US" dirty="0" smtClean="0">
                <a:latin typeface="Bookman Old Style" panose="02050604050505020204" pitchFamily="18" charset="0"/>
                <a:cs typeface="Arial" pitchFamily="34" charset="0"/>
              </a:rPr>
              <a:t>-CH</a:t>
            </a:r>
            <a:r>
              <a:rPr lang="en-US" baseline="-25000" dirty="0" smtClean="0">
                <a:latin typeface="Bookman Old Style" panose="02050604050505020204" pitchFamily="18" charset="0"/>
                <a:cs typeface="Arial" pitchFamily="34" charset="0"/>
              </a:rPr>
              <a:t>2</a:t>
            </a:r>
            <a:r>
              <a:rPr lang="en-US" dirty="0" smtClean="0">
                <a:latin typeface="Bookman Old Style" panose="02050604050505020204" pitchFamily="18" charset="0"/>
                <a:cs typeface="Arial" pitchFamily="34" charset="0"/>
              </a:rPr>
              <a:t>-CH</a:t>
            </a:r>
            <a:r>
              <a:rPr lang="en-US" baseline="-25000" dirty="0" smtClean="0">
                <a:latin typeface="Bookman Old Style" panose="02050604050505020204" pitchFamily="18" charset="0"/>
                <a:cs typeface="Arial" pitchFamily="34" charset="0"/>
              </a:rPr>
              <a:t>3</a:t>
            </a:r>
          </a:p>
          <a:p>
            <a:pPr marL="114300" indent="0">
              <a:buNone/>
              <a:defRPr/>
            </a:pPr>
            <a:r>
              <a:rPr lang="en-US" baseline="-25000" dirty="0" smtClean="0">
                <a:latin typeface="Bookman Old Style" panose="02050604050505020204" pitchFamily="18" charset="0"/>
                <a:cs typeface="Arial" pitchFamily="34" charset="0"/>
              </a:rPr>
              <a:t>Carbon bonded to only one other carbon</a:t>
            </a:r>
            <a:endParaRPr lang="en-US" baseline="-25000" dirty="0">
              <a:latin typeface="Bookman Old Style" panose="02050604050505020204" pitchFamily="18" charset="0"/>
              <a:cs typeface="Arial" pitchFamily="34" charset="0"/>
            </a:endParaRPr>
          </a:p>
          <a:p>
            <a:pPr>
              <a:buFont typeface="Wingdings" pitchFamily="2" charset="2"/>
              <a:buChar char="Ø"/>
              <a:defRPr/>
            </a:pPr>
            <a:r>
              <a:rPr lang="en-US" dirty="0">
                <a:latin typeface="Bookman Old Style" panose="02050604050505020204" pitchFamily="18" charset="0"/>
                <a:cs typeface="Arial" pitchFamily="34" charset="0"/>
              </a:rPr>
              <a:t>Secondary carbon </a:t>
            </a:r>
            <a:r>
              <a:rPr lang="en-US" sz="2400" dirty="0" smtClean="0">
                <a:solidFill>
                  <a:srgbClr val="CC0000"/>
                </a:solidFill>
                <a:latin typeface="Bookman Old Style" panose="02050604050505020204" pitchFamily="18" charset="0"/>
                <a:cs typeface="Arial" pitchFamily="34" charset="0"/>
              </a:rPr>
              <a:t>2º</a:t>
            </a:r>
            <a:r>
              <a:rPr lang="en-US" dirty="0" smtClean="0">
                <a:latin typeface="Bookman Old Style" panose="02050604050505020204" pitchFamily="18" charset="0"/>
                <a:cs typeface="Arial" pitchFamily="34" charset="0"/>
              </a:rPr>
              <a:t>: </a:t>
            </a:r>
            <a:r>
              <a:rPr lang="en-US" dirty="0">
                <a:latin typeface="Bookman Old Style" panose="02050604050505020204" pitchFamily="18" charset="0"/>
                <a:cs typeface="Arial" pitchFamily="34" charset="0"/>
              </a:rPr>
              <a:t>CH</a:t>
            </a:r>
            <a:r>
              <a:rPr lang="en-US" baseline="-25000" dirty="0">
                <a:latin typeface="Bookman Old Style" panose="02050604050505020204" pitchFamily="18" charset="0"/>
                <a:cs typeface="Arial" pitchFamily="34" charset="0"/>
              </a:rPr>
              <a:t>3</a:t>
            </a:r>
            <a:r>
              <a:rPr lang="en-US" dirty="0">
                <a:latin typeface="Bookman Old Style" panose="02050604050505020204" pitchFamily="18" charset="0"/>
                <a:cs typeface="Arial" pitchFamily="34" charset="0"/>
              </a:rPr>
              <a:t>-</a:t>
            </a:r>
            <a:r>
              <a:rPr lang="en-US" dirty="0">
                <a:solidFill>
                  <a:srgbClr val="FF0000"/>
                </a:solidFill>
                <a:latin typeface="Bookman Old Style" panose="02050604050505020204" pitchFamily="18" charset="0"/>
                <a:cs typeface="Arial" pitchFamily="34" charset="0"/>
              </a:rPr>
              <a:t>C</a:t>
            </a:r>
            <a:r>
              <a:rPr lang="en-US" dirty="0">
                <a:latin typeface="Bookman Old Style" panose="02050604050505020204" pitchFamily="18" charset="0"/>
                <a:cs typeface="Arial" pitchFamily="34" charset="0"/>
              </a:rPr>
              <a:t>H</a:t>
            </a:r>
            <a:r>
              <a:rPr lang="en-US" baseline="-25000" dirty="0">
                <a:latin typeface="Bookman Old Style" panose="02050604050505020204" pitchFamily="18" charset="0"/>
                <a:cs typeface="Arial" pitchFamily="34" charset="0"/>
              </a:rPr>
              <a:t>2</a:t>
            </a:r>
            <a:r>
              <a:rPr lang="en-US" dirty="0">
                <a:latin typeface="Bookman Old Style" panose="02050604050505020204" pitchFamily="18" charset="0"/>
                <a:cs typeface="Arial" pitchFamily="34" charset="0"/>
              </a:rPr>
              <a:t>-CH</a:t>
            </a:r>
            <a:r>
              <a:rPr lang="en-US" baseline="-25000" dirty="0">
                <a:latin typeface="Bookman Old Style" panose="02050604050505020204" pitchFamily="18" charset="0"/>
                <a:cs typeface="Arial" pitchFamily="34" charset="0"/>
              </a:rPr>
              <a:t>3</a:t>
            </a:r>
          </a:p>
          <a:p>
            <a:pPr>
              <a:buNone/>
              <a:defRPr/>
            </a:pPr>
            <a:r>
              <a:rPr lang="en-US" baseline="-25000" dirty="0">
                <a:latin typeface="Bookman Old Style" panose="02050604050505020204" pitchFamily="18" charset="0"/>
                <a:cs typeface="Arial" pitchFamily="34" charset="0"/>
              </a:rPr>
              <a:t>Carbon bonded to </a:t>
            </a:r>
            <a:r>
              <a:rPr lang="en-US" baseline="-25000" dirty="0" smtClean="0">
                <a:latin typeface="Bookman Old Style" panose="02050604050505020204" pitchFamily="18" charset="0"/>
                <a:cs typeface="Arial" pitchFamily="34" charset="0"/>
              </a:rPr>
              <a:t>two other carbon</a:t>
            </a:r>
            <a:endParaRPr lang="en-US" baseline="-25000" dirty="0">
              <a:latin typeface="Bookman Old Style" panose="02050604050505020204" pitchFamily="18" charset="0"/>
              <a:cs typeface="Arial" pitchFamily="34" charset="0"/>
            </a:endParaRPr>
          </a:p>
          <a:p>
            <a:pPr>
              <a:buFont typeface="Wingdings" pitchFamily="2" charset="2"/>
              <a:buChar char="Ø"/>
              <a:defRPr/>
            </a:pPr>
            <a:r>
              <a:rPr lang="en-US" dirty="0">
                <a:latin typeface="Bookman Old Style" panose="02050604050505020204" pitchFamily="18" charset="0"/>
                <a:cs typeface="Arial" pitchFamily="34" charset="0"/>
              </a:rPr>
              <a:t>Tertiary </a:t>
            </a:r>
            <a:r>
              <a:rPr lang="en-US" dirty="0" smtClean="0">
                <a:latin typeface="Bookman Old Style" panose="02050604050505020204" pitchFamily="18" charset="0"/>
                <a:cs typeface="Arial" pitchFamily="34" charset="0"/>
              </a:rPr>
              <a:t>carbon </a:t>
            </a:r>
            <a:r>
              <a:rPr lang="en-US" sz="2400" dirty="0" smtClean="0">
                <a:solidFill>
                  <a:srgbClr val="CC0000"/>
                </a:solidFill>
                <a:latin typeface="Bookman Old Style" panose="02050604050505020204" pitchFamily="18" charset="0"/>
                <a:cs typeface="Arial" pitchFamily="34" charset="0"/>
              </a:rPr>
              <a:t>3º</a:t>
            </a:r>
            <a:r>
              <a:rPr lang="en-US" dirty="0" smtClean="0">
                <a:latin typeface="Bookman Old Style" panose="02050604050505020204" pitchFamily="18" charset="0"/>
                <a:cs typeface="Arial" pitchFamily="34" charset="0"/>
              </a:rPr>
              <a:t> </a:t>
            </a:r>
            <a:r>
              <a:rPr lang="en-US" dirty="0">
                <a:latin typeface="Bookman Old Style" panose="02050604050505020204" pitchFamily="18" charset="0"/>
                <a:cs typeface="Arial" pitchFamily="34" charset="0"/>
              </a:rPr>
              <a:t>: (CH</a:t>
            </a:r>
            <a:r>
              <a:rPr lang="en-US" baseline="-25000" dirty="0">
                <a:latin typeface="Bookman Old Style" panose="02050604050505020204" pitchFamily="18" charset="0"/>
                <a:cs typeface="Arial" pitchFamily="34" charset="0"/>
              </a:rPr>
              <a:t>3</a:t>
            </a:r>
            <a:r>
              <a:rPr lang="en-US" dirty="0">
                <a:latin typeface="Bookman Old Style" panose="02050604050505020204" pitchFamily="18" charset="0"/>
                <a:cs typeface="Arial" pitchFamily="34" charset="0"/>
              </a:rPr>
              <a:t>)</a:t>
            </a:r>
            <a:r>
              <a:rPr lang="en-US" baseline="-25000" dirty="0">
                <a:latin typeface="Bookman Old Style" panose="02050604050505020204" pitchFamily="18" charset="0"/>
                <a:cs typeface="Arial" pitchFamily="34" charset="0"/>
              </a:rPr>
              <a:t>2</a:t>
            </a:r>
            <a:r>
              <a:rPr lang="en-US" dirty="0">
                <a:latin typeface="Bookman Old Style" panose="02050604050505020204" pitchFamily="18" charset="0"/>
                <a:cs typeface="Arial" pitchFamily="34" charset="0"/>
              </a:rPr>
              <a:t>-</a:t>
            </a:r>
            <a:r>
              <a:rPr lang="en-US" dirty="0">
                <a:solidFill>
                  <a:srgbClr val="FF0000"/>
                </a:solidFill>
                <a:latin typeface="Bookman Old Style" panose="02050604050505020204" pitchFamily="18" charset="0"/>
                <a:cs typeface="Arial" pitchFamily="34" charset="0"/>
              </a:rPr>
              <a:t>C</a:t>
            </a:r>
            <a:r>
              <a:rPr lang="en-US" dirty="0">
                <a:latin typeface="Bookman Old Style" panose="02050604050505020204" pitchFamily="18" charset="0"/>
                <a:cs typeface="Arial" pitchFamily="34" charset="0"/>
              </a:rPr>
              <a:t>H-CH</a:t>
            </a:r>
            <a:r>
              <a:rPr lang="en-US" baseline="-25000" dirty="0">
                <a:latin typeface="Bookman Old Style" panose="02050604050505020204" pitchFamily="18" charset="0"/>
                <a:cs typeface="Arial" pitchFamily="34" charset="0"/>
              </a:rPr>
              <a:t>3</a:t>
            </a:r>
          </a:p>
          <a:p>
            <a:pPr>
              <a:buNone/>
              <a:defRPr/>
            </a:pPr>
            <a:r>
              <a:rPr lang="en-US" baseline="-25000" dirty="0">
                <a:latin typeface="Bookman Old Style" panose="02050604050505020204" pitchFamily="18" charset="0"/>
                <a:cs typeface="Arial" pitchFamily="34" charset="0"/>
              </a:rPr>
              <a:t>Carbon bonded to </a:t>
            </a:r>
            <a:r>
              <a:rPr lang="en-US" baseline="-25000" dirty="0" smtClean="0">
                <a:latin typeface="Bookman Old Style" panose="02050604050505020204" pitchFamily="18" charset="0"/>
                <a:cs typeface="Arial" pitchFamily="34" charset="0"/>
              </a:rPr>
              <a:t>three other carbon</a:t>
            </a:r>
            <a:endParaRPr lang="en-US" baseline="-25000" dirty="0">
              <a:latin typeface="Bookman Old Style" panose="02050604050505020204" pitchFamily="18" charset="0"/>
              <a:cs typeface="Arial" pitchFamily="34" charset="0"/>
            </a:endParaRPr>
          </a:p>
          <a:p>
            <a:pPr algn="just">
              <a:buFont typeface="Wingdings" pitchFamily="2" charset="2"/>
              <a:buChar char="Ø"/>
              <a:defRPr/>
            </a:pPr>
            <a:r>
              <a:rPr lang="en-US" dirty="0">
                <a:latin typeface="Bookman Old Style" panose="02050604050505020204" pitchFamily="18" charset="0"/>
                <a:cs typeface="Arial" pitchFamily="34" charset="0"/>
              </a:rPr>
              <a:t>Hydrogens are also referred to as </a:t>
            </a:r>
            <a:r>
              <a:rPr lang="en-US" dirty="0">
                <a:solidFill>
                  <a:srgbClr val="CC0000"/>
                </a:solidFill>
                <a:latin typeface="Bookman Old Style" panose="02050604050505020204" pitchFamily="18" charset="0"/>
                <a:cs typeface="Arial" pitchFamily="34" charset="0"/>
              </a:rPr>
              <a:t>1º, 2º or 3º</a:t>
            </a:r>
            <a:r>
              <a:rPr lang="en-US" dirty="0">
                <a:latin typeface="Bookman Old Style" panose="02050604050505020204" pitchFamily="18" charset="0"/>
                <a:cs typeface="Arial" pitchFamily="34" charset="0"/>
              </a:rPr>
              <a:t> according to the type of carbon they are bonded to.</a:t>
            </a:r>
          </a:p>
          <a:p>
            <a:endParaRPr lang="en-US"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47D644AF-64BE-411A-9540-9B9A944DD121}" type="slidenum">
              <a:rPr lang="en-US" smtClean="0"/>
              <a:pPr/>
              <a:t>6</a:t>
            </a:fld>
            <a:endParaRPr lang="en-US"/>
          </a:p>
        </p:txBody>
      </p:sp>
      <p:pic>
        <p:nvPicPr>
          <p:cNvPr id="5"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3694566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400" b="1" dirty="0">
                <a:solidFill>
                  <a:srgbClr val="7030A0"/>
                </a:solidFill>
                <a:latin typeface="Bookman Old Style" panose="02050604050505020204" pitchFamily="18" charset="0"/>
              </a:rPr>
              <a:t>ATOMIC </a:t>
            </a:r>
            <a:r>
              <a:rPr lang="en-US" altLang="en-US" sz="4400" b="1" dirty="0" smtClean="0">
                <a:solidFill>
                  <a:srgbClr val="7030A0"/>
                </a:solidFill>
                <a:latin typeface="Bookman Old Style" panose="02050604050505020204" pitchFamily="18" charset="0"/>
              </a:rPr>
              <a:t>ORBITALS</a:t>
            </a:r>
            <a:r>
              <a:rPr lang="en-US" altLang="en-US" sz="4400" b="1" dirty="0" smtClean="0">
                <a:latin typeface="Bookman Old Style" panose="02050604050505020204" pitchFamily="18" charset="0"/>
              </a:rPr>
              <a:t/>
            </a:r>
            <a:br>
              <a:rPr lang="en-US" altLang="en-US" sz="4400" b="1" dirty="0" smtClean="0">
                <a:latin typeface="Bookman Old Style" panose="02050604050505020204" pitchFamily="18" charset="0"/>
              </a:rPr>
            </a:br>
            <a:r>
              <a:rPr lang="en-US" altLang="en-US" sz="1800" dirty="0" smtClean="0">
                <a:solidFill>
                  <a:schemeClr val="tx1"/>
                </a:solidFill>
                <a:latin typeface="Bookman Old Style" panose="02050604050505020204" pitchFamily="18" charset="0"/>
              </a:rPr>
              <a:t>is a specific region in space in which an electron is most like to be found</a:t>
            </a:r>
            <a:endParaRPr lang="en-US" sz="1800" dirty="0">
              <a:solidFill>
                <a:schemeClr val="tx1"/>
              </a:solidFill>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marL="114300" indent="0">
              <a:buNone/>
            </a:pPr>
            <a:r>
              <a:rPr lang="en-US" altLang="en-US" sz="1800" b="1" dirty="0">
                <a:solidFill>
                  <a:srgbClr val="FF0000"/>
                </a:solidFill>
                <a:latin typeface="Bookman Old Style" panose="02050604050505020204" pitchFamily="18" charset="0"/>
              </a:rPr>
              <a:t>S-Orbital</a:t>
            </a:r>
            <a:endParaRPr lang="en-US" sz="1800" dirty="0">
              <a:latin typeface="Bookman Old Style" panose="02050604050505020204" pitchFamily="18" charset="0"/>
            </a:endParaRPr>
          </a:p>
        </p:txBody>
      </p:sp>
      <p:pic>
        <p:nvPicPr>
          <p:cNvPr id="5" name="Picture 30" descr="sandporbitals"/>
          <p:cNvPicPr>
            <a:picLocks noChangeAspect="1" noChangeArrowheads="1"/>
          </p:cNvPicPr>
          <p:nvPr/>
        </p:nvPicPr>
        <p:blipFill>
          <a:blip r:embed="rId2" cstate="print">
            <a:extLst>
              <a:ext uri="{28A0092B-C50C-407E-A947-70E740481C1C}">
                <a14:useLocalDpi xmlns="" xmlns:a14="http://schemas.microsoft.com/office/drawing/2010/main" val="0"/>
              </a:ext>
            </a:extLst>
          </a:blip>
          <a:srcRect r="54379"/>
          <a:stretch>
            <a:fillRect/>
          </a:stretch>
        </p:blipFill>
        <p:spPr bwMode="auto">
          <a:xfrm>
            <a:off x="533400" y="2079356"/>
            <a:ext cx="2057400" cy="18830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9" descr="shape of 2px orbita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95600" y="2430298"/>
            <a:ext cx="2042497" cy="149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10" descr="shape of 2py orbital"/>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105400" y="2310384"/>
            <a:ext cx="1524000" cy="16147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11" descr="shape of 2pz orbital"/>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808460" y="2137690"/>
            <a:ext cx="1259940" cy="1977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9"/>
          <p:cNvSpPr txBox="1"/>
          <p:nvPr/>
        </p:nvSpPr>
        <p:spPr>
          <a:xfrm>
            <a:off x="5140036" y="1627873"/>
            <a:ext cx="1524000" cy="369332"/>
          </a:xfrm>
          <a:prstGeom prst="rect">
            <a:avLst/>
          </a:prstGeom>
          <a:noFill/>
        </p:spPr>
        <p:txBody>
          <a:bodyPr wrap="square" rtlCol="0">
            <a:spAutoFit/>
          </a:bodyPr>
          <a:lstStyle/>
          <a:p>
            <a:r>
              <a:rPr lang="en-US" altLang="en-US" b="1" dirty="0" smtClean="0">
                <a:solidFill>
                  <a:srgbClr val="FF0000"/>
                </a:solidFill>
                <a:latin typeface="Bookman Old Style" panose="02050604050505020204" pitchFamily="18" charset="0"/>
              </a:rPr>
              <a:t>P-Orbital</a:t>
            </a:r>
            <a:endParaRPr lang="en-US" dirty="0">
              <a:latin typeface="Bookman Old Style" panose="02050604050505020204" pitchFamily="18" charset="0"/>
            </a:endParaRPr>
          </a:p>
        </p:txBody>
      </p:sp>
      <p:pic>
        <p:nvPicPr>
          <p:cNvPr id="11" name="Picture 19" descr="Shapes of five 3d orbitals"/>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942109" y="4849569"/>
            <a:ext cx="1422867" cy="13328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Picture 20" descr="Shapes of five 3d orbitals"/>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22175" y="4893667"/>
            <a:ext cx="1284229" cy="1326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Picture 21" descr="Shapes of five 3d orbitals"/>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916271" y="4875873"/>
            <a:ext cx="1123701" cy="14650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 name="Picture 22" descr="Shapes of five 3d orbitals"/>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5254140" y="5063563"/>
            <a:ext cx="1409896" cy="10896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23" descr="Shapes of five 3d orbitals"/>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6826250" y="4729895"/>
            <a:ext cx="1079920" cy="14901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 name="TextBox 16"/>
          <p:cNvSpPr txBox="1"/>
          <p:nvPr/>
        </p:nvSpPr>
        <p:spPr>
          <a:xfrm>
            <a:off x="3414941" y="4381345"/>
            <a:ext cx="1480131" cy="369332"/>
          </a:xfrm>
          <a:prstGeom prst="rect">
            <a:avLst/>
          </a:prstGeom>
          <a:noFill/>
        </p:spPr>
        <p:txBody>
          <a:bodyPr wrap="square" rtlCol="0">
            <a:spAutoFit/>
          </a:bodyPr>
          <a:lstStyle/>
          <a:p>
            <a:r>
              <a:rPr lang="en-US" altLang="en-US" b="1" dirty="0" smtClean="0">
                <a:solidFill>
                  <a:srgbClr val="FF0000"/>
                </a:solidFill>
                <a:latin typeface="Bookman Old Style" panose="02050604050505020204" pitchFamily="18" charset="0"/>
              </a:rPr>
              <a:t>d-Orbital</a:t>
            </a:r>
            <a:endParaRPr lang="en-US"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47D644AF-64BE-411A-9540-9B9A944DD121}" type="slidenum">
              <a:rPr lang="en-US" smtClean="0"/>
              <a:pPr/>
              <a:t>7</a:t>
            </a:fld>
            <a:endParaRPr lang="en-US"/>
          </a:p>
        </p:txBody>
      </p:sp>
      <p:pic>
        <p:nvPicPr>
          <p:cNvPr id="16" name="Picture 15"/>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8" name="TextBox 17"/>
          <p:cNvSpPr txBox="1"/>
          <p:nvPr/>
        </p:nvSpPr>
        <p:spPr>
          <a:xfrm>
            <a:off x="7729830" y="6488668"/>
            <a:ext cx="1414170" cy="369332"/>
          </a:xfrm>
          <a:prstGeom prst="rect">
            <a:avLst/>
          </a:prstGeom>
          <a:noFill/>
        </p:spPr>
        <p:txBody>
          <a:bodyPr wrap="none" rtlCol="0">
            <a:spAutoFit/>
          </a:bodyPr>
          <a:lstStyle/>
          <a:p>
            <a:r>
              <a:rPr lang="en-US" b="1" dirty="0" smtClean="0">
                <a:solidFill>
                  <a:srgbClr val="002060"/>
                </a:solidFill>
                <a:latin typeface="Bookman Old Style" panose="02050604050505020204" pitchFamily="18" charset="0"/>
              </a:rPr>
              <a:t>108 </a:t>
            </a:r>
            <a:r>
              <a:rPr lang="en-US" b="1" dirty="0" err="1" smtClean="0">
                <a:solidFill>
                  <a:srgbClr val="002060"/>
                </a:solidFill>
                <a:latin typeface="Bookman Old Style" panose="02050604050505020204" pitchFamily="18" charset="0"/>
              </a:rPr>
              <a:t>Chem</a:t>
            </a:r>
            <a:endParaRPr lang="en-US" b="1" dirty="0">
              <a:solidFill>
                <a:srgbClr val="002060"/>
              </a:solidFill>
              <a:latin typeface="Bookman Old Style" panose="02050604050505020204" pitchFamily="18" charset="0"/>
            </a:endParaRPr>
          </a:p>
        </p:txBody>
      </p:sp>
    </p:spTree>
    <p:extLst>
      <p:ext uri="{BB962C8B-B14F-4D97-AF65-F5344CB8AC3E}">
        <p14:creationId xmlns="" xmlns:p14="http://schemas.microsoft.com/office/powerpoint/2010/main" val="42418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D644AF-64BE-411A-9540-9B9A944DD121}" type="slidenum">
              <a:rPr lang="en-US" smtClean="0"/>
              <a:pPr/>
              <a:t>8</a:t>
            </a:fld>
            <a:endParaRPr lang="en-US"/>
          </a:p>
        </p:txBody>
      </p:sp>
      <p:pic>
        <p:nvPicPr>
          <p:cNvPr id="3" name="Picture 2" descr="hybrid01.gif"/>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90600" y="838200"/>
            <a:ext cx="6172200" cy="1667372"/>
          </a:xfrm>
          <a:prstGeom prst="rect">
            <a:avLst/>
          </a:prstGeom>
        </p:spPr>
      </p:pic>
      <p:sp>
        <p:nvSpPr>
          <p:cNvPr id="4" name="Rectangle 3"/>
          <p:cNvSpPr/>
          <p:nvPr/>
        </p:nvSpPr>
        <p:spPr>
          <a:xfrm>
            <a:off x="990600" y="304800"/>
            <a:ext cx="7438255" cy="584775"/>
          </a:xfrm>
          <a:prstGeom prst="rect">
            <a:avLst/>
          </a:prstGeom>
        </p:spPr>
        <p:txBody>
          <a:bodyPr wrap="none">
            <a:spAutoFit/>
          </a:bodyPr>
          <a:lstStyle/>
          <a:p>
            <a:r>
              <a:rPr lang="en-US" sz="3200" b="1" dirty="0" smtClean="0">
                <a:solidFill>
                  <a:srgbClr val="7030A0"/>
                </a:solidFill>
                <a:latin typeface="Bookman Old Style" pitchFamily="18" charset="0"/>
                <a:cs typeface="Times New Roman"/>
              </a:rPr>
              <a:t>hybridization of carbon in </a:t>
            </a:r>
            <a:r>
              <a:rPr lang="en-US" sz="3200" b="1" dirty="0" err="1" smtClean="0">
                <a:solidFill>
                  <a:srgbClr val="7030A0"/>
                </a:solidFill>
                <a:latin typeface="Bookman Old Style" pitchFamily="18" charset="0"/>
                <a:cs typeface="Times New Roman"/>
              </a:rPr>
              <a:t>alkane</a:t>
            </a:r>
            <a:r>
              <a:rPr lang="en-US" sz="3200" b="1" dirty="0" smtClean="0">
                <a:solidFill>
                  <a:srgbClr val="7030A0"/>
                </a:solidFill>
                <a:latin typeface="Bookman Old Style" pitchFamily="18" charset="0"/>
                <a:cs typeface="Times New Roman"/>
              </a:rPr>
              <a:t>:</a:t>
            </a:r>
            <a:endParaRPr lang="en-US" sz="3200" b="1" dirty="0">
              <a:solidFill>
                <a:srgbClr val="7030A0"/>
              </a:solidFill>
              <a:latin typeface="Bookman Old Style" pitchFamily="18" charset="0"/>
              <a:cs typeface="Times New Roman"/>
            </a:endParaRPr>
          </a:p>
        </p:txBody>
      </p:sp>
      <p:sp>
        <p:nvSpPr>
          <p:cNvPr id="5" name="Rectangle 4"/>
          <p:cNvSpPr/>
          <p:nvPr/>
        </p:nvSpPr>
        <p:spPr>
          <a:xfrm>
            <a:off x="228600" y="2590800"/>
            <a:ext cx="8001000" cy="369332"/>
          </a:xfrm>
          <a:prstGeom prst="rect">
            <a:avLst/>
          </a:prstGeom>
        </p:spPr>
        <p:txBody>
          <a:bodyPr wrap="square">
            <a:spAutoFit/>
          </a:bodyPr>
          <a:lstStyle/>
          <a:p>
            <a:r>
              <a:rPr lang="en-US" b="1" dirty="0" smtClean="0">
                <a:latin typeface="Times New Roman"/>
                <a:cs typeface="Times New Roman"/>
              </a:rPr>
              <a:t>In the case of a carbon that has 4 single bonds, all of the </a:t>
            </a:r>
            <a:r>
              <a:rPr lang="en-US" b="1" dirty="0" err="1" smtClean="0">
                <a:latin typeface="Times New Roman"/>
                <a:cs typeface="Times New Roman"/>
              </a:rPr>
              <a:t>orbitals</a:t>
            </a:r>
            <a:r>
              <a:rPr lang="en-US" b="1" dirty="0" smtClean="0">
                <a:latin typeface="Times New Roman"/>
                <a:cs typeface="Times New Roman"/>
              </a:rPr>
              <a:t> are hybrids</a:t>
            </a:r>
            <a:endParaRPr lang="en-US" b="1" dirty="0">
              <a:latin typeface="Times New Roman"/>
              <a:cs typeface="Times New Roman"/>
            </a:endParaRPr>
          </a:p>
        </p:txBody>
      </p:sp>
      <p:pic>
        <p:nvPicPr>
          <p:cNvPr id="6" name="Picture 5" descr="hybrid1.gif"/>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 y="3048000"/>
            <a:ext cx="4495800" cy="2955572"/>
          </a:xfrm>
          <a:prstGeom prst="rect">
            <a:avLst/>
          </a:prstGeom>
        </p:spPr>
      </p:pic>
      <p:sp>
        <p:nvSpPr>
          <p:cNvPr id="7" name="Rectangle 6"/>
          <p:cNvSpPr/>
          <p:nvPr/>
        </p:nvSpPr>
        <p:spPr>
          <a:xfrm>
            <a:off x="4038600" y="4648200"/>
            <a:ext cx="4572000" cy="923330"/>
          </a:xfrm>
          <a:prstGeom prst="rect">
            <a:avLst/>
          </a:prstGeom>
        </p:spPr>
        <p:txBody>
          <a:bodyPr>
            <a:spAutoFit/>
          </a:bodyPr>
          <a:lstStyle/>
          <a:p>
            <a:pPr algn="ctr"/>
            <a:r>
              <a:rPr lang="en-US" b="1" dirty="0" smtClean="0">
                <a:latin typeface="Times New Roman"/>
                <a:cs typeface="Times New Roman"/>
              </a:rPr>
              <a:t>4 Molecular orbital (Sp</a:t>
            </a:r>
            <a:r>
              <a:rPr lang="en-US" b="1" baseline="30000" dirty="0" smtClean="0">
                <a:latin typeface="Times New Roman"/>
                <a:cs typeface="Times New Roman"/>
              </a:rPr>
              <a:t>3</a:t>
            </a:r>
            <a:r>
              <a:rPr lang="en-US" b="1" dirty="0" smtClean="0">
                <a:latin typeface="Times New Roman"/>
                <a:cs typeface="Times New Roman"/>
              </a:rPr>
              <a:t>)</a:t>
            </a:r>
          </a:p>
          <a:p>
            <a:pPr algn="ctr"/>
            <a:r>
              <a:rPr lang="en-US" b="1" dirty="0" smtClean="0">
                <a:latin typeface="Times New Roman"/>
                <a:cs typeface="Times New Roman"/>
              </a:rPr>
              <a:t>Each orbital has</a:t>
            </a:r>
          </a:p>
          <a:p>
            <a:pPr algn="ctr"/>
            <a:r>
              <a:rPr lang="en-US" b="1" dirty="0" smtClean="0">
                <a:latin typeface="Times New Roman"/>
                <a:cs typeface="Times New Roman"/>
              </a:rPr>
              <a:t>25% s, 75% p Character</a:t>
            </a:r>
            <a:endParaRPr lang="en-US" b="1" dirty="0">
              <a:latin typeface="Times New Roman"/>
              <a:cs typeface="Times New Roman"/>
            </a:endParaRPr>
          </a:p>
        </p:txBody>
      </p:sp>
      <p:sp>
        <p:nvSpPr>
          <p:cNvPr id="10" name="TextBox 9"/>
          <p:cNvSpPr txBox="1"/>
          <p:nvPr/>
        </p:nvSpPr>
        <p:spPr>
          <a:xfrm>
            <a:off x="5029200" y="4724400"/>
            <a:ext cx="2743200" cy="369332"/>
          </a:xfrm>
          <a:prstGeom prst="rect">
            <a:avLst/>
          </a:prstGeom>
          <a:noFill/>
        </p:spPr>
        <p:txBody>
          <a:bodyPr wrap="square" rtlCol="0">
            <a:spAutoFit/>
          </a:bodyPr>
          <a:lstStyle/>
          <a:p>
            <a:endParaRPr lang="en-US" dirty="0"/>
          </a:p>
        </p:txBody>
      </p:sp>
      <p:pic>
        <p:nvPicPr>
          <p:cNvPr id="11" name="Picture 1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7709" y="7937"/>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7" name="Rectangle 16"/>
          <p:cNvSpPr/>
          <p:nvPr/>
        </p:nvSpPr>
        <p:spPr>
          <a:xfrm>
            <a:off x="4953000" y="4648200"/>
            <a:ext cx="2819400" cy="99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7D644AF-64BE-411A-9540-9B9A944DD121}" type="slidenum">
              <a:rPr lang="en-US" smtClean="0"/>
              <a:pPr/>
              <a:t>9</a:t>
            </a:fld>
            <a:endParaRPr lang="en-US"/>
          </a:p>
        </p:txBody>
      </p:sp>
      <p:sp>
        <p:nvSpPr>
          <p:cNvPr id="3" name="Rectangle 2"/>
          <p:cNvSpPr/>
          <p:nvPr/>
        </p:nvSpPr>
        <p:spPr>
          <a:xfrm>
            <a:off x="533400" y="1219200"/>
            <a:ext cx="4572000" cy="1323439"/>
          </a:xfrm>
          <a:prstGeom prst="rect">
            <a:avLst/>
          </a:prstGeom>
        </p:spPr>
        <p:txBody>
          <a:bodyPr>
            <a:spAutoFit/>
          </a:bodyPr>
          <a:lstStyle/>
          <a:p>
            <a:pPr algn="just"/>
            <a:r>
              <a:rPr lang="en-GB" sz="2000" dirty="0" smtClean="0">
                <a:latin typeface="Times New Roman"/>
                <a:cs typeface="Times New Roman"/>
              </a:rPr>
              <a:t>In ALKANES, the four sp</a:t>
            </a:r>
            <a:r>
              <a:rPr lang="en-GB" sz="2000" baseline="30000" dirty="0" smtClean="0">
                <a:latin typeface="Times New Roman"/>
                <a:cs typeface="Times New Roman"/>
              </a:rPr>
              <a:t>3</a:t>
            </a:r>
            <a:r>
              <a:rPr lang="en-GB" sz="2000" dirty="0" smtClean="0">
                <a:latin typeface="Times New Roman"/>
                <a:cs typeface="Times New Roman"/>
              </a:rPr>
              <a:t> </a:t>
            </a:r>
            <a:r>
              <a:rPr lang="en-GB" sz="2000" dirty="0" err="1" smtClean="0">
                <a:latin typeface="Times New Roman"/>
                <a:cs typeface="Times New Roman"/>
              </a:rPr>
              <a:t>orbitals</a:t>
            </a:r>
            <a:r>
              <a:rPr lang="en-GB" sz="2000" dirty="0" smtClean="0">
                <a:latin typeface="Times New Roman"/>
                <a:cs typeface="Times New Roman"/>
              </a:rPr>
              <a:t> of carbon repel each other into a </a:t>
            </a:r>
            <a:r>
              <a:rPr lang="en-GB" sz="2000" b="1" dirty="0" smtClean="0">
                <a:solidFill>
                  <a:srgbClr val="CC0000"/>
                </a:solidFill>
                <a:latin typeface="Times New Roman"/>
                <a:cs typeface="Times New Roman"/>
              </a:rPr>
              <a:t>TETRAHEDRAL</a:t>
            </a:r>
            <a:r>
              <a:rPr lang="en-GB" sz="2000" dirty="0" smtClean="0">
                <a:latin typeface="Times New Roman"/>
                <a:cs typeface="Times New Roman"/>
              </a:rPr>
              <a:t> arrangement with bond angles of 109.5º.</a:t>
            </a:r>
            <a:endParaRPr lang="en-GB" sz="2000" b="1" dirty="0">
              <a:solidFill>
                <a:srgbClr val="CC3300"/>
              </a:solidFill>
              <a:latin typeface="Times New Roman"/>
              <a:cs typeface="Times New Roman"/>
            </a:endParaRPr>
          </a:p>
        </p:txBody>
      </p:sp>
      <p:sp>
        <p:nvSpPr>
          <p:cNvPr id="4" name="Rectangle 3"/>
          <p:cNvSpPr/>
          <p:nvPr/>
        </p:nvSpPr>
        <p:spPr>
          <a:xfrm>
            <a:off x="152400" y="3352800"/>
            <a:ext cx="2971800" cy="1323439"/>
          </a:xfrm>
          <a:prstGeom prst="rect">
            <a:avLst/>
          </a:prstGeom>
        </p:spPr>
        <p:txBody>
          <a:bodyPr wrap="square">
            <a:spAutoFit/>
          </a:bodyPr>
          <a:lstStyle/>
          <a:p>
            <a:pPr algn="just"/>
            <a:r>
              <a:rPr lang="en-GB" sz="2000" dirty="0" smtClean="0">
                <a:latin typeface="Times New Roman"/>
                <a:cs typeface="Times New Roman"/>
              </a:rPr>
              <a:t>Each sp</a:t>
            </a:r>
            <a:r>
              <a:rPr lang="en-GB" sz="2000" baseline="30000" dirty="0" smtClean="0">
                <a:latin typeface="Times New Roman"/>
                <a:cs typeface="Times New Roman"/>
              </a:rPr>
              <a:t>3</a:t>
            </a:r>
            <a:r>
              <a:rPr lang="en-GB" sz="2000" dirty="0" smtClean="0">
                <a:latin typeface="Times New Roman"/>
                <a:cs typeface="Times New Roman"/>
              </a:rPr>
              <a:t> orbital in carbon overlaps with the 1s orbital of a hydrogen atom to form a C-H bond.</a:t>
            </a:r>
            <a:endParaRPr lang="en-GB" sz="2000" b="1" dirty="0">
              <a:solidFill>
                <a:srgbClr val="CC3300"/>
              </a:solidFill>
              <a:latin typeface="Times New Roman"/>
              <a:cs typeface="Times New Roman"/>
            </a:endParaRPr>
          </a:p>
        </p:txBody>
      </p:sp>
      <p:pic>
        <p:nvPicPr>
          <p:cNvPr id="5" name="Picture 13" descr="sp210g"/>
          <p:cNvPicPr>
            <a:picLocks noChangeAspect="1" noChangeArrowheads="1"/>
          </p:cNvPicPr>
          <p:nvPr/>
        </p:nvPicPr>
        <p:blipFill>
          <a:blip r:embed="rId2" cstate="print"/>
          <a:srcRect/>
          <a:stretch>
            <a:fillRect/>
          </a:stretch>
        </p:blipFill>
        <p:spPr bwMode="auto">
          <a:xfrm>
            <a:off x="3124200" y="3200400"/>
            <a:ext cx="2122488" cy="1985963"/>
          </a:xfrm>
          <a:prstGeom prst="rect">
            <a:avLst/>
          </a:prstGeom>
          <a:noFill/>
          <a:ln w="9525">
            <a:noFill/>
            <a:miter lim="800000"/>
            <a:headEnd/>
            <a:tailEnd/>
          </a:ln>
        </p:spPr>
      </p:pic>
      <p:pic>
        <p:nvPicPr>
          <p:cNvPr id="6" name="Picture 14" descr="sp211g"/>
          <p:cNvPicPr>
            <a:picLocks noChangeAspect="1" noChangeArrowheads="1"/>
          </p:cNvPicPr>
          <p:nvPr/>
        </p:nvPicPr>
        <p:blipFill>
          <a:blip r:embed="rId3" cstate="print"/>
          <a:srcRect/>
          <a:stretch>
            <a:fillRect/>
          </a:stretch>
        </p:blipFill>
        <p:spPr bwMode="auto">
          <a:xfrm>
            <a:off x="5562600" y="3276600"/>
            <a:ext cx="1941512" cy="1955800"/>
          </a:xfrm>
          <a:prstGeom prst="rect">
            <a:avLst/>
          </a:prstGeom>
          <a:noFill/>
          <a:ln w="9525">
            <a:noFill/>
            <a:miter lim="800000"/>
            <a:headEnd/>
            <a:tailEnd/>
          </a:ln>
        </p:spPr>
      </p:pic>
      <p:pic>
        <p:nvPicPr>
          <p:cNvPr id="7" name="Picture 8" descr="sp31g"/>
          <p:cNvPicPr>
            <a:picLocks noChangeAspect="1" noChangeArrowheads="1"/>
          </p:cNvPicPr>
          <p:nvPr/>
        </p:nvPicPr>
        <p:blipFill>
          <a:blip r:embed="rId4" cstate="print"/>
          <a:srcRect/>
          <a:stretch>
            <a:fillRect/>
          </a:stretch>
        </p:blipFill>
        <p:spPr bwMode="auto">
          <a:xfrm>
            <a:off x="5562600" y="762000"/>
            <a:ext cx="1814512" cy="1720850"/>
          </a:xfrm>
          <a:prstGeom prst="rect">
            <a:avLst/>
          </a:prstGeom>
          <a:noFill/>
          <a:ln w="9525">
            <a:noFill/>
            <a:miter lim="800000"/>
            <a:headEnd/>
            <a:tailEnd/>
          </a:ln>
        </p:spPr>
      </p:pic>
      <p:pic>
        <p:nvPicPr>
          <p:cNvPr id="8" name="Picture 7"/>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28600" y="228600"/>
            <a:ext cx="962891" cy="9628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4" name="Text Box 17"/>
          <p:cNvSpPr txBox="1">
            <a:spLocks noChangeArrowheads="1"/>
          </p:cNvSpPr>
          <p:nvPr/>
        </p:nvSpPr>
        <p:spPr bwMode="auto">
          <a:xfrm>
            <a:off x="6934200" y="3810000"/>
            <a:ext cx="1150937" cy="461665"/>
          </a:xfrm>
          <a:prstGeom prst="rect">
            <a:avLst/>
          </a:prstGeom>
          <a:noFill/>
          <a:ln w="9525">
            <a:noFill/>
            <a:miter lim="800000"/>
            <a:headEnd/>
            <a:tailEnd/>
          </a:ln>
        </p:spPr>
        <p:txBody>
          <a:bodyPr wrap="square">
            <a:spAutoFit/>
          </a:bodyPr>
          <a:lstStyle/>
          <a:p>
            <a:pPr algn="r" rtl="1"/>
            <a:r>
              <a:rPr lang="en-GB" sz="2400" b="1" dirty="0">
                <a:solidFill>
                  <a:srgbClr val="CC0000"/>
                </a:solidFill>
                <a:latin typeface="Times New Roman"/>
                <a:cs typeface="Times New Roman"/>
              </a:rPr>
              <a:t>109.5º</a:t>
            </a:r>
          </a:p>
        </p:txBody>
      </p:sp>
      <p:sp>
        <p:nvSpPr>
          <p:cNvPr id="15" name="Arc 16"/>
          <p:cNvSpPr>
            <a:spLocks/>
          </p:cNvSpPr>
          <p:nvPr/>
        </p:nvSpPr>
        <p:spPr bwMode="auto">
          <a:xfrm rot="7744238" flipH="1">
            <a:off x="6704859" y="3806792"/>
            <a:ext cx="350837" cy="754063"/>
          </a:xfrm>
          <a:custGeom>
            <a:avLst/>
            <a:gdLst>
              <a:gd name="T0" fmla="*/ 2147483647 w 21600"/>
              <a:gd name="T1" fmla="*/ 0 h 30730"/>
              <a:gd name="T2" fmla="*/ 2147483647 w 21600"/>
              <a:gd name="T3" fmla="*/ 2147483647 h 30730"/>
              <a:gd name="T4" fmla="*/ 0 w 21600"/>
              <a:gd name="T5" fmla="*/ 2147483647 h 30730"/>
              <a:gd name="T6" fmla="*/ 0 60000 65536"/>
              <a:gd name="T7" fmla="*/ 0 60000 65536"/>
              <a:gd name="T8" fmla="*/ 0 60000 65536"/>
              <a:gd name="T9" fmla="*/ 0 w 21600"/>
              <a:gd name="T10" fmla="*/ 0 h 30730"/>
              <a:gd name="T11" fmla="*/ 21600 w 21600"/>
              <a:gd name="T12" fmla="*/ 30730 h 30730"/>
            </a:gdLst>
            <a:ahLst/>
            <a:cxnLst>
              <a:cxn ang="T6">
                <a:pos x="T0" y="T1"/>
              </a:cxn>
              <a:cxn ang="T7">
                <a:pos x="T2" y="T3"/>
              </a:cxn>
              <a:cxn ang="T8">
                <a:pos x="T4" y="T5"/>
              </a:cxn>
            </a:cxnLst>
            <a:rect l="T9" t="T10" r="T11" b="T12"/>
            <a:pathLst>
              <a:path w="21600" h="30730" fill="none" extrusionOk="0">
                <a:moveTo>
                  <a:pt x="5716" y="0"/>
                </a:moveTo>
                <a:cubicBezTo>
                  <a:pt x="15097" y="2574"/>
                  <a:pt x="21600" y="11102"/>
                  <a:pt x="21600" y="20830"/>
                </a:cubicBezTo>
                <a:cubicBezTo>
                  <a:pt x="21600" y="24274"/>
                  <a:pt x="20776" y="27668"/>
                  <a:pt x="19197" y="30729"/>
                </a:cubicBezTo>
              </a:path>
              <a:path w="21600" h="30730" stroke="0" extrusionOk="0">
                <a:moveTo>
                  <a:pt x="5716" y="0"/>
                </a:moveTo>
                <a:cubicBezTo>
                  <a:pt x="15097" y="2574"/>
                  <a:pt x="21600" y="11102"/>
                  <a:pt x="21600" y="20830"/>
                </a:cubicBezTo>
                <a:cubicBezTo>
                  <a:pt x="21600" y="24274"/>
                  <a:pt x="20776" y="27668"/>
                  <a:pt x="19197" y="30729"/>
                </a:cubicBezTo>
                <a:lnTo>
                  <a:pt x="0" y="20830"/>
                </a:lnTo>
                <a:close/>
              </a:path>
            </a:pathLst>
          </a:custGeom>
          <a:noFill/>
          <a:ln w="38100">
            <a:solidFill>
              <a:srgbClr val="CC0000"/>
            </a:solidFill>
            <a:round/>
            <a:headEnd type="arrow" w="med" len="sm"/>
            <a:tailEnd type="arrow" w="med" len="sm"/>
          </a:ln>
        </p:spPr>
        <p:txBody>
          <a:bodyPr wrap="none" anchor="ctr"/>
          <a:lstStyle/>
          <a:p>
            <a:endParaRPr lang="en-US" sz="2400">
              <a:latin typeface="Times New Roman"/>
              <a:cs typeface="Times New Roman"/>
            </a:endParaRPr>
          </a:p>
        </p:txBody>
      </p:sp>
      <p:sp>
        <p:nvSpPr>
          <p:cNvPr id="16" name="Rectangle 15"/>
          <p:cNvSpPr/>
          <p:nvPr/>
        </p:nvSpPr>
        <p:spPr>
          <a:xfrm>
            <a:off x="6324600" y="1524000"/>
            <a:ext cx="351378" cy="369332"/>
          </a:xfrm>
          <a:prstGeom prst="rect">
            <a:avLst/>
          </a:prstGeom>
        </p:spPr>
        <p:txBody>
          <a:bodyPr wrap="none">
            <a:spAutoFit/>
          </a:bodyPr>
          <a:lstStyle/>
          <a:p>
            <a:r>
              <a:rPr lang="en-GB" b="1" dirty="0" smtClean="0">
                <a:latin typeface="Times New Roman"/>
                <a:cs typeface="Times New Roman"/>
              </a:rPr>
              <a:t>C</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786</TotalTime>
  <Words>1782</Words>
  <Application>Microsoft Office PowerPoint</Application>
  <PresentationFormat>On-screen Show (4:3)</PresentationFormat>
  <Paragraphs>329</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Adjacency</vt:lpstr>
      <vt:lpstr>CS ChemDraw Drawing</vt:lpstr>
      <vt:lpstr>ChemSketch</vt:lpstr>
      <vt:lpstr>Saturated Hydrocarbons Alkanes</vt:lpstr>
      <vt:lpstr>Learning Objectives</vt:lpstr>
      <vt:lpstr>Hydrocarbons ( C,H)  </vt:lpstr>
      <vt:lpstr>Alkanes : CnH2n+2</vt:lpstr>
      <vt:lpstr>   Representation Of  Molecular Formulae</vt:lpstr>
      <vt:lpstr>Classes Of Carbons and Hydrogens</vt:lpstr>
      <vt:lpstr>ATOMIC ORBITALS is a specific region in space in which an electron is most like to be found</vt:lpstr>
      <vt:lpstr>Slide 8</vt:lpstr>
      <vt:lpstr>Slide 9</vt:lpstr>
      <vt:lpstr>Slide 10</vt:lpstr>
      <vt:lpstr>Isomerism</vt:lpstr>
      <vt:lpstr>Slide 12</vt:lpstr>
      <vt:lpstr>Alkyl groups</vt:lpstr>
      <vt:lpstr>Slide 14</vt:lpstr>
      <vt:lpstr>   IUPAC Nomenclature  Of Branched-Chain Alkanes</vt:lpstr>
      <vt:lpstr>Slide 16</vt:lpstr>
      <vt:lpstr>Slide 17</vt:lpstr>
      <vt:lpstr>Slide 18</vt:lpstr>
      <vt:lpstr>Slide 19</vt:lpstr>
      <vt:lpstr>Slide 20</vt:lpstr>
      <vt:lpstr>Slide 21</vt:lpstr>
      <vt:lpstr>Slide 22</vt:lpstr>
      <vt:lpstr>Important Notes</vt:lpstr>
      <vt:lpstr>      Examples of The IUPAC Rules</vt:lpstr>
      <vt:lpstr>Physical Properties</vt:lpstr>
      <vt:lpstr>Example</vt:lpstr>
      <vt:lpstr>Preparation Of Alkanes</vt:lpstr>
      <vt:lpstr>Slide 28</vt:lpstr>
      <vt:lpstr>Reactions Of Alkanes</vt:lpstr>
      <vt:lpstr>Slide 30</vt:lpstr>
      <vt:lpstr>Slide 31</vt:lpstr>
      <vt:lpstr>   2. combustion of alkanes</vt:lpstr>
      <vt:lpstr>Cycloalkanes</vt:lpstr>
      <vt:lpstr> Naming Substituted Cycloalkanes</vt:lpstr>
      <vt:lpstr>Slide 35</vt:lpstr>
      <vt:lpstr>Slide 36</vt:lpstr>
      <vt:lpstr> Cis-Trans Isomerism In Cycloalkanes</vt:lpstr>
      <vt:lpstr>Reactions Of Cycloalkanes</vt:lpstr>
      <vt:lpstr>Thank You for your kind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Saturated Hydrocarbons Alkanes</dc:title>
  <dc:creator>HP</dc:creator>
  <cp:lastModifiedBy>shalaqeel</cp:lastModifiedBy>
  <cp:revision>68</cp:revision>
  <dcterms:created xsi:type="dcterms:W3CDTF">2014-09-07T17:26:53Z</dcterms:created>
  <dcterms:modified xsi:type="dcterms:W3CDTF">2016-09-26T07:15:15Z</dcterms:modified>
</cp:coreProperties>
</file>