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0F492-B464-466F-BB72-51A9D4F0E5DE}" type="datetimeFigureOut">
              <a:rPr lang="en-US" smtClean="0"/>
              <a:pPr/>
              <a:t>12/18/2010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D1967-B90F-4F30-8276-8DC2975BC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D1967-B90F-4F30-8276-8DC2975BC3E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D1967-B90F-4F30-8276-8DC2975BC3E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D1967-B90F-4F30-8276-8DC2975BC3E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D1967-B90F-4F30-8276-8DC2975BC3E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D1967-B90F-4F30-8276-8DC2975BC3E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D1967-B90F-4F30-8276-8DC2975BC3E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D1967-B90F-4F30-8276-8DC2975BC3E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D1967-B90F-4F30-8276-8DC2975BC3E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D1967-B90F-4F30-8276-8DC2975BC3E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D1967-B90F-4F30-8276-8DC2975BC3E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D1967-B90F-4F30-8276-8DC2975BC3E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D1967-B90F-4F30-8276-8DC2975BC3E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064B-77EE-4E6D-9CDA-6F9DA5EE14F9}" type="datetimeFigureOut">
              <a:rPr lang="en-US" smtClean="0"/>
              <a:pPr/>
              <a:t>12/18/2010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B137-6F14-4045-BD62-FF1CBDA56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064B-77EE-4E6D-9CDA-6F9DA5EE14F9}" type="datetimeFigureOut">
              <a:rPr lang="en-US" smtClean="0"/>
              <a:pPr/>
              <a:t>12/18/2010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B137-6F14-4045-BD62-FF1CBDA56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064B-77EE-4E6D-9CDA-6F9DA5EE14F9}" type="datetimeFigureOut">
              <a:rPr lang="en-US" smtClean="0"/>
              <a:pPr/>
              <a:t>12/18/2010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B137-6F14-4045-BD62-FF1CBDA56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064B-77EE-4E6D-9CDA-6F9DA5EE14F9}" type="datetimeFigureOut">
              <a:rPr lang="en-US" smtClean="0"/>
              <a:pPr/>
              <a:t>12/18/2010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B137-6F14-4045-BD62-FF1CBDA56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064B-77EE-4E6D-9CDA-6F9DA5EE14F9}" type="datetimeFigureOut">
              <a:rPr lang="en-US" smtClean="0"/>
              <a:pPr/>
              <a:t>12/18/2010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B137-6F14-4045-BD62-FF1CBDA56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064B-77EE-4E6D-9CDA-6F9DA5EE14F9}" type="datetimeFigureOut">
              <a:rPr lang="en-US" smtClean="0"/>
              <a:pPr/>
              <a:t>12/18/2010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B137-6F14-4045-BD62-FF1CBDA56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064B-77EE-4E6D-9CDA-6F9DA5EE14F9}" type="datetimeFigureOut">
              <a:rPr lang="en-US" smtClean="0"/>
              <a:pPr/>
              <a:t>12/18/2010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B137-6F14-4045-BD62-FF1CBDA56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064B-77EE-4E6D-9CDA-6F9DA5EE14F9}" type="datetimeFigureOut">
              <a:rPr lang="en-US" smtClean="0"/>
              <a:pPr/>
              <a:t>12/18/2010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B137-6F14-4045-BD62-FF1CBDA56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064B-77EE-4E6D-9CDA-6F9DA5EE14F9}" type="datetimeFigureOut">
              <a:rPr lang="en-US" smtClean="0"/>
              <a:pPr/>
              <a:t>12/18/2010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B137-6F14-4045-BD62-FF1CBDA56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064B-77EE-4E6D-9CDA-6F9DA5EE14F9}" type="datetimeFigureOut">
              <a:rPr lang="en-US" smtClean="0"/>
              <a:pPr/>
              <a:t>12/18/2010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B137-6F14-4045-BD62-FF1CBDA56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064B-77EE-4E6D-9CDA-6F9DA5EE14F9}" type="datetimeFigureOut">
              <a:rPr lang="en-US" smtClean="0"/>
              <a:pPr/>
              <a:t>12/18/2010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8EB137-6F14-4045-BD62-FF1CBDA56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AF064B-77EE-4E6D-9CDA-6F9DA5EE14F9}" type="datetimeFigureOut">
              <a:rPr lang="en-US" smtClean="0"/>
              <a:pPr/>
              <a:t>12/18/2010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8EB137-6F14-4045-BD62-FF1CBDA56A3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تابع </a:t>
            </a:r>
            <a:r>
              <a:rPr lang="ar-SA" dirty="0" err="1" smtClean="0"/>
              <a:t>أيض</a:t>
            </a:r>
            <a:r>
              <a:rPr lang="ar-SA" dirty="0" smtClean="0"/>
              <a:t> </a:t>
            </a:r>
            <a:r>
              <a:rPr lang="ar-SA" dirty="0" err="1" smtClean="0"/>
              <a:t>الكربوهيدرات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>
                <a:cs typeface="+mj-cs"/>
              </a:rPr>
              <a:t>دورة </a:t>
            </a:r>
            <a:r>
              <a:rPr lang="ar-SA" dirty="0" err="1" smtClean="0">
                <a:cs typeface="+mj-cs"/>
              </a:rPr>
              <a:t>كربس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sz="2500" b="1" dirty="0" smtClean="0">
                <a:cs typeface="+mj-cs"/>
              </a:rPr>
              <a:t>في التفاعل السادس:</a:t>
            </a:r>
          </a:p>
          <a:p>
            <a:pPr lvl="1" algn="r" rtl="1"/>
            <a:r>
              <a:rPr lang="ar-SA" dirty="0" smtClean="0">
                <a:cs typeface="+mj-cs"/>
              </a:rPr>
              <a:t>تفاعل أكسدة واختزال.</a:t>
            </a:r>
          </a:p>
          <a:p>
            <a:pPr lvl="1" algn="r" rtl="1"/>
            <a:r>
              <a:rPr lang="ar-SA" dirty="0" smtClean="0">
                <a:cs typeface="+mj-cs"/>
              </a:rPr>
              <a:t>تؤكسد </a:t>
            </a:r>
            <a:r>
              <a:rPr lang="ar-SA" dirty="0" err="1" smtClean="0">
                <a:cs typeface="+mj-cs"/>
              </a:rPr>
              <a:t>السكسينيت</a:t>
            </a:r>
            <a:r>
              <a:rPr lang="ar-SA" dirty="0" smtClean="0">
                <a:cs typeface="+mj-cs"/>
              </a:rPr>
              <a:t> إلى </a:t>
            </a:r>
            <a:r>
              <a:rPr lang="ar-SA" dirty="0" err="1" smtClean="0">
                <a:cs typeface="+mj-cs"/>
              </a:rPr>
              <a:t>الفيوماريت</a:t>
            </a:r>
            <a:r>
              <a:rPr lang="ar-SA" dirty="0" smtClean="0">
                <a:cs typeface="+mj-cs"/>
              </a:rPr>
              <a:t> عن طريق أنزيم </a:t>
            </a:r>
            <a:r>
              <a:rPr lang="ar-SA" dirty="0" err="1" smtClean="0">
                <a:cs typeface="+mj-cs"/>
              </a:rPr>
              <a:t>السكسينيت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ديهيدروجينيز</a:t>
            </a:r>
            <a:r>
              <a:rPr lang="ar-SA" dirty="0" smtClean="0">
                <a:cs typeface="+mj-cs"/>
              </a:rPr>
              <a:t>. </a:t>
            </a:r>
          </a:p>
          <a:p>
            <a:pPr lvl="1" algn="r" rtl="1"/>
            <a:r>
              <a:rPr lang="ar-SA" dirty="0" smtClean="0">
                <a:cs typeface="+mj-cs"/>
              </a:rPr>
              <a:t>يتم نزع هيدروجين واختزال جزيء </a:t>
            </a:r>
            <a:r>
              <a:rPr lang="en-US" dirty="0" smtClean="0">
                <a:cs typeface="+mj-cs"/>
              </a:rPr>
              <a:t>FAD</a:t>
            </a:r>
            <a:r>
              <a:rPr lang="ar-SA" dirty="0" smtClean="0">
                <a:cs typeface="+mj-cs"/>
              </a:rPr>
              <a:t> إلى </a:t>
            </a:r>
            <a:r>
              <a:rPr lang="ar-SA" baseline="-25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FADH</a:t>
            </a:r>
            <a:r>
              <a:rPr lang="ar-SA" dirty="0" smtClean="0">
                <a:cs typeface="+mj-cs"/>
              </a:rPr>
              <a:t> (مركب طاقة).</a:t>
            </a:r>
          </a:p>
          <a:p>
            <a:pPr algn="r" rtl="1"/>
            <a:r>
              <a:rPr lang="ar-SA" sz="2500" b="1" dirty="0" smtClean="0">
                <a:cs typeface="+mj-cs"/>
              </a:rPr>
              <a:t>في التفاعل السابع:</a:t>
            </a:r>
          </a:p>
          <a:p>
            <a:pPr lvl="1" algn="r" rtl="1"/>
            <a:r>
              <a:rPr lang="ar-SA" dirty="0" smtClean="0">
                <a:cs typeface="+mj-cs"/>
              </a:rPr>
              <a:t>يتحول </a:t>
            </a:r>
            <a:r>
              <a:rPr lang="ar-SA" dirty="0" err="1" smtClean="0">
                <a:cs typeface="+mj-cs"/>
              </a:rPr>
              <a:t>الفيومريت</a:t>
            </a:r>
            <a:r>
              <a:rPr lang="ar-SA" dirty="0" smtClean="0">
                <a:cs typeface="+mj-cs"/>
              </a:rPr>
              <a:t> إلى </a:t>
            </a:r>
            <a:r>
              <a:rPr lang="ar-SA" dirty="0" err="1" smtClean="0">
                <a:cs typeface="+mj-cs"/>
              </a:rPr>
              <a:t>مالات</a:t>
            </a:r>
            <a:r>
              <a:rPr lang="ar-SA" dirty="0" smtClean="0">
                <a:cs typeface="+mj-cs"/>
              </a:rPr>
              <a:t> عن طريق إضافة ماء عن طريق الأنزيم </a:t>
            </a:r>
            <a:r>
              <a:rPr lang="ar-SA" dirty="0" err="1" smtClean="0">
                <a:cs typeface="+mj-cs"/>
              </a:rPr>
              <a:t>فيومريز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sz="2500" b="1" dirty="0" smtClean="0">
                <a:cs typeface="+mj-cs"/>
              </a:rPr>
              <a:t>في التفاعل الثامن:</a:t>
            </a:r>
          </a:p>
          <a:p>
            <a:pPr lvl="1" algn="r" rtl="1"/>
            <a:r>
              <a:rPr lang="ar-SA" dirty="0" smtClean="0">
                <a:cs typeface="+mj-cs"/>
              </a:rPr>
              <a:t>تكتمل دورة </a:t>
            </a:r>
            <a:r>
              <a:rPr lang="ar-SA" dirty="0" err="1" smtClean="0">
                <a:cs typeface="+mj-cs"/>
              </a:rPr>
              <a:t>كربس</a:t>
            </a:r>
            <a:r>
              <a:rPr lang="ar-SA" dirty="0" smtClean="0">
                <a:cs typeface="+mj-cs"/>
              </a:rPr>
              <a:t> بهذا التفاعل.</a:t>
            </a:r>
          </a:p>
          <a:p>
            <a:pPr lvl="1" algn="r" rtl="1"/>
            <a:r>
              <a:rPr lang="ar-SA" dirty="0" smtClean="0">
                <a:cs typeface="+mj-cs"/>
              </a:rPr>
              <a:t>تفاعل أكسدة واختزال.</a:t>
            </a:r>
          </a:p>
          <a:p>
            <a:pPr lvl="1" algn="r" rtl="1"/>
            <a:r>
              <a:rPr lang="ar-SA" dirty="0" smtClean="0">
                <a:cs typeface="+mj-cs"/>
              </a:rPr>
              <a:t>تؤكسد </a:t>
            </a:r>
            <a:r>
              <a:rPr lang="ar-SA" dirty="0" err="1" smtClean="0">
                <a:cs typeface="+mj-cs"/>
              </a:rPr>
              <a:t>المالات</a:t>
            </a:r>
            <a:r>
              <a:rPr lang="ar-SA" dirty="0" smtClean="0">
                <a:cs typeface="+mj-cs"/>
              </a:rPr>
              <a:t> إلى </a:t>
            </a:r>
            <a:r>
              <a:rPr lang="ar-SA" dirty="0" err="1" smtClean="0">
                <a:cs typeface="+mj-cs"/>
              </a:rPr>
              <a:t>الأكسالواسيتيت</a:t>
            </a:r>
            <a:r>
              <a:rPr lang="ar-SA" dirty="0" smtClean="0">
                <a:cs typeface="+mj-cs"/>
              </a:rPr>
              <a:t> عن طريق الأنزيم </a:t>
            </a:r>
            <a:r>
              <a:rPr lang="ar-SA" dirty="0" err="1" smtClean="0">
                <a:cs typeface="+mj-cs"/>
              </a:rPr>
              <a:t>مالات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ديهيدروجينيز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r>
              <a:rPr lang="ar-SA" dirty="0" smtClean="0">
                <a:cs typeface="+mj-cs"/>
              </a:rPr>
              <a:t>يتم نزع هيدروجين واختزال جزيء </a:t>
            </a:r>
            <a:r>
              <a:rPr lang="en-US" dirty="0" smtClean="0">
                <a:cs typeface="+mj-cs"/>
              </a:rPr>
              <a:t>NAD</a:t>
            </a:r>
            <a:r>
              <a:rPr lang="en-US" baseline="30000" dirty="0" smtClean="0">
                <a:cs typeface="+mj-cs"/>
              </a:rPr>
              <a:t>+</a:t>
            </a:r>
            <a:r>
              <a:rPr lang="ar-SA" dirty="0" smtClean="0">
                <a:cs typeface="+mj-cs"/>
              </a:rPr>
              <a:t> إلى </a:t>
            </a:r>
            <a:r>
              <a:rPr lang="en-US" dirty="0" smtClean="0">
                <a:cs typeface="+mj-cs"/>
              </a:rPr>
              <a:t>NADH</a:t>
            </a:r>
            <a:r>
              <a:rPr lang="ar-SA" dirty="0" smtClean="0">
                <a:cs typeface="+mj-cs"/>
              </a:rPr>
              <a:t>.</a:t>
            </a:r>
            <a:endParaRPr lang="en-US" dirty="0" smtClean="0">
              <a:cs typeface="+mj-cs"/>
            </a:endParaRPr>
          </a:p>
          <a:p>
            <a:pPr lvl="1" algn="r" rtl="1"/>
            <a:endParaRPr lang="ar-SA" dirty="0" smtClean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دورة </a:t>
            </a:r>
            <a:r>
              <a:rPr lang="ar-SA" dirty="0" err="1" smtClean="0"/>
              <a:t>كربس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b="1" dirty="0" smtClean="0">
                <a:cs typeface="+mj-cs"/>
              </a:rPr>
              <a:t>من التفاعلات دورة </a:t>
            </a:r>
            <a:r>
              <a:rPr lang="ar-SA" b="1" dirty="0" err="1" smtClean="0">
                <a:cs typeface="+mj-cs"/>
              </a:rPr>
              <a:t>كربس</a:t>
            </a:r>
            <a:r>
              <a:rPr lang="ar-SA" b="1" dirty="0" smtClean="0">
                <a:cs typeface="+mj-cs"/>
              </a:rPr>
              <a:t> لجزيء واحد من </a:t>
            </a:r>
            <a:r>
              <a:rPr lang="ar-SA" b="1" dirty="0" err="1" smtClean="0">
                <a:cs typeface="+mj-cs"/>
              </a:rPr>
              <a:t>الأسيتيل</a:t>
            </a:r>
            <a:r>
              <a:rPr lang="ar-SA" b="1" dirty="0" smtClean="0">
                <a:cs typeface="+mj-cs"/>
              </a:rPr>
              <a:t> مساعد </a:t>
            </a:r>
            <a:r>
              <a:rPr lang="en-US" b="1" dirty="0" smtClean="0">
                <a:cs typeface="+mj-cs"/>
              </a:rPr>
              <a:t>A</a:t>
            </a:r>
            <a:r>
              <a:rPr lang="ar-SA" b="1" dirty="0" smtClean="0">
                <a:cs typeface="+mj-cs"/>
              </a:rPr>
              <a:t>:</a:t>
            </a:r>
          </a:p>
          <a:p>
            <a:pPr lvl="1" algn="r" rtl="1"/>
            <a:r>
              <a:rPr lang="ar-SA" dirty="0" smtClean="0">
                <a:cs typeface="+mj-cs"/>
              </a:rPr>
              <a:t>تم إنتاج جزيء من الطاقة </a:t>
            </a:r>
            <a:r>
              <a:rPr lang="en-US" dirty="0" smtClean="0">
                <a:cs typeface="+mj-cs"/>
              </a:rPr>
              <a:t>ATP</a:t>
            </a:r>
            <a:r>
              <a:rPr lang="ar-SA" dirty="0" smtClean="0">
                <a:cs typeface="+mj-cs"/>
              </a:rPr>
              <a:t> على شكل (</a:t>
            </a:r>
            <a:r>
              <a:rPr lang="en-US" dirty="0" smtClean="0">
                <a:cs typeface="+mj-cs"/>
              </a:rPr>
              <a:t>GTP</a:t>
            </a:r>
            <a:r>
              <a:rPr lang="ar-SA" dirty="0" smtClean="0">
                <a:cs typeface="+mj-cs"/>
              </a:rPr>
              <a:t>).</a:t>
            </a:r>
          </a:p>
          <a:p>
            <a:pPr lvl="1" algn="r" rtl="1"/>
            <a:r>
              <a:rPr lang="ar-SA" dirty="0" smtClean="0">
                <a:cs typeface="+mj-cs"/>
              </a:rPr>
              <a:t>إنتاج ثلاثة جزيئات من </a:t>
            </a:r>
            <a:r>
              <a:rPr lang="en-US" dirty="0" smtClean="0">
                <a:cs typeface="+mj-cs"/>
              </a:rPr>
              <a:t>NADH</a:t>
            </a:r>
            <a:r>
              <a:rPr lang="ar-SA" dirty="0" smtClean="0">
                <a:cs typeface="+mj-cs"/>
              </a:rPr>
              <a:t> الذي تتم أكسدته في </a:t>
            </a:r>
            <a:r>
              <a:rPr lang="ar-SA" dirty="0" err="1" smtClean="0">
                <a:cs typeface="+mj-cs"/>
              </a:rPr>
              <a:t>الميتوكوندريا</a:t>
            </a:r>
            <a:r>
              <a:rPr lang="ar-SA" dirty="0" smtClean="0">
                <a:cs typeface="+mj-cs"/>
              </a:rPr>
              <a:t> ليعطي </a:t>
            </a:r>
            <a:r>
              <a:rPr lang="en-US" dirty="0" smtClean="0">
                <a:cs typeface="+mj-cs"/>
              </a:rPr>
              <a:t>ATP</a:t>
            </a:r>
            <a:r>
              <a:rPr lang="ar-SA" dirty="0" smtClean="0">
                <a:cs typeface="+mj-cs"/>
              </a:rPr>
              <a:t> [كل جزيء من </a:t>
            </a:r>
            <a:r>
              <a:rPr lang="en-US" dirty="0" smtClean="0">
                <a:cs typeface="+mj-cs"/>
              </a:rPr>
              <a:t>NADH</a:t>
            </a:r>
            <a:r>
              <a:rPr lang="ar-SA" dirty="0" smtClean="0">
                <a:cs typeface="+mj-cs"/>
              </a:rPr>
              <a:t> يعطي ثلاث جزيئات من </a:t>
            </a:r>
            <a:r>
              <a:rPr lang="en-US" dirty="0" smtClean="0">
                <a:cs typeface="+mj-cs"/>
              </a:rPr>
              <a:t>ATP</a:t>
            </a:r>
            <a:r>
              <a:rPr lang="ar-SA" dirty="0" smtClean="0">
                <a:cs typeface="+mj-cs"/>
              </a:rPr>
              <a:t>].</a:t>
            </a:r>
          </a:p>
          <a:p>
            <a:pPr lvl="1" algn="r" rtl="1"/>
            <a:r>
              <a:rPr lang="ar-SA" dirty="0" smtClean="0">
                <a:cs typeface="+mj-cs"/>
              </a:rPr>
              <a:t>إنتاج جزيء من </a:t>
            </a:r>
            <a:r>
              <a:rPr lang="ar-SA" baseline="-25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FADH</a:t>
            </a:r>
            <a:r>
              <a:rPr lang="ar-SA" dirty="0" smtClean="0">
                <a:cs typeface="+mj-cs"/>
              </a:rPr>
              <a:t> الذي تتم أكسدته في </a:t>
            </a:r>
            <a:r>
              <a:rPr lang="ar-SA" dirty="0" err="1" smtClean="0">
                <a:cs typeface="+mj-cs"/>
              </a:rPr>
              <a:t>الميتوكوندريا</a:t>
            </a:r>
            <a:r>
              <a:rPr lang="ar-SA" dirty="0" smtClean="0">
                <a:cs typeface="+mj-cs"/>
              </a:rPr>
              <a:t> ليعطي </a:t>
            </a:r>
            <a:r>
              <a:rPr lang="en-US" dirty="0" smtClean="0">
                <a:cs typeface="+mj-cs"/>
              </a:rPr>
              <a:t>ATP</a:t>
            </a:r>
            <a:r>
              <a:rPr lang="ar-SA" dirty="0" smtClean="0">
                <a:cs typeface="+mj-cs"/>
              </a:rPr>
              <a:t> [كل جزيء من </a:t>
            </a:r>
            <a:r>
              <a:rPr lang="ar-SA" baseline="-25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FADH</a:t>
            </a:r>
            <a:r>
              <a:rPr lang="ar-SA" dirty="0" smtClean="0">
                <a:cs typeface="+mj-cs"/>
              </a:rPr>
              <a:t> يعطي جزيئين من </a:t>
            </a:r>
            <a:r>
              <a:rPr lang="en-US" dirty="0" smtClean="0">
                <a:cs typeface="+mj-cs"/>
              </a:rPr>
              <a:t>ATP</a:t>
            </a:r>
            <a:r>
              <a:rPr lang="ar-SA" dirty="0" smtClean="0">
                <a:cs typeface="+mj-cs"/>
              </a:rPr>
              <a:t>].</a:t>
            </a:r>
          </a:p>
          <a:p>
            <a:pPr lvl="1" algn="r" rtl="1"/>
            <a:r>
              <a:rPr lang="ar-SA" dirty="0" smtClean="0">
                <a:cs typeface="+mj-cs"/>
              </a:rPr>
              <a:t>مجموع </a:t>
            </a:r>
            <a:r>
              <a:rPr lang="en-US" dirty="0" smtClean="0">
                <a:cs typeface="+mj-cs"/>
              </a:rPr>
              <a:t>ATP</a:t>
            </a:r>
            <a:r>
              <a:rPr lang="ar-SA" dirty="0" smtClean="0">
                <a:cs typeface="+mj-cs"/>
              </a:rPr>
              <a:t> يكون 12 جزيء.</a:t>
            </a:r>
          </a:p>
          <a:p>
            <a:pPr algn="r" rtl="1"/>
            <a:r>
              <a:rPr lang="ar-SA" b="1" dirty="0" smtClean="0">
                <a:cs typeface="+mj-cs"/>
              </a:rPr>
              <a:t>يوجد جزيئين من </a:t>
            </a:r>
            <a:r>
              <a:rPr lang="ar-SA" b="1" dirty="0" err="1" smtClean="0">
                <a:cs typeface="+mj-cs"/>
              </a:rPr>
              <a:t>البيروفيت</a:t>
            </a:r>
            <a:r>
              <a:rPr lang="ar-SA" b="1" dirty="0" smtClean="0">
                <a:cs typeface="+mj-cs"/>
              </a:rPr>
              <a:t> التي ينتج جزيئين من </a:t>
            </a:r>
            <a:r>
              <a:rPr lang="ar-SA" b="1" dirty="0" err="1" smtClean="0">
                <a:cs typeface="+mj-cs"/>
              </a:rPr>
              <a:t>الأسيتيل</a:t>
            </a:r>
            <a:r>
              <a:rPr lang="ar-SA" b="1" dirty="0" smtClean="0">
                <a:cs typeface="+mj-cs"/>
              </a:rPr>
              <a:t> مساعد </a:t>
            </a:r>
            <a:r>
              <a:rPr lang="en-US" b="1" dirty="0" smtClean="0">
                <a:cs typeface="+mj-cs"/>
              </a:rPr>
              <a:t>A </a:t>
            </a:r>
            <a:r>
              <a:rPr lang="ar-SA" b="1" dirty="0" smtClean="0">
                <a:cs typeface="+mj-cs"/>
              </a:rPr>
              <a:t>فالنواتج السابقة نضربها في 2 حتى تكون لجزيئين ، فيكون مجموع الـ </a:t>
            </a:r>
            <a:r>
              <a:rPr lang="en-US" b="1" dirty="0" smtClean="0">
                <a:cs typeface="+mj-cs"/>
              </a:rPr>
              <a:t>ATP</a:t>
            </a:r>
            <a:r>
              <a:rPr lang="ar-SA" b="1" dirty="0" smtClean="0">
                <a:cs typeface="+mj-cs"/>
              </a:rPr>
              <a:t> هو 24 جزيء.</a:t>
            </a:r>
          </a:p>
          <a:p>
            <a:pPr algn="r" rtl="1"/>
            <a:r>
              <a:rPr lang="ar-SA" b="1" dirty="0" smtClean="0">
                <a:cs typeface="+mj-cs"/>
              </a:rPr>
              <a:t>يوجد من تفاعل أكسدة </a:t>
            </a:r>
            <a:r>
              <a:rPr lang="ar-SA" b="1" dirty="0" err="1" smtClean="0">
                <a:cs typeface="+mj-cs"/>
              </a:rPr>
              <a:t>البيروفيت</a:t>
            </a:r>
            <a:r>
              <a:rPr lang="ar-SA" b="1" dirty="0" smtClean="0">
                <a:cs typeface="+mj-cs"/>
              </a:rPr>
              <a:t> جزيئين من </a:t>
            </a:r>
            <a:r>
              <a:rPr lang="en-US" b="1" dirty="0" smtClean="0">
                <a:cs typeface="+mj-cs"/>
              </a:rPr>
              <a:t>NADH</a:t>
            </a:r>
            <a:r>
              <a:rPr lang="ar-SA" b="1" dirty="0" smtClean="0">
                <a:cs typeface="+mj-cs"/>
              </a:rPr>
              <a:t> الذي تساوي 6 جزيئات من </a:t>
            </a:r>
            <a:r>
              <a:rPr lang="ar-SA" b="1" dirty="0" err="1" smtClean="0">
                <a:cs typeface="+mj-cs"/>
              </a:rPr>
              <a:t>الـ</a:t>
            </a:r>
            <a:r>
              <a:rPr lang="ar-SA" b="1" dirty="0" smtClean="0">
                <a:cs typeface="+mj-cs"/>
              </a:rPr>
              <a:t> </a:t>
            </a:r>
            <a:r>
              <a:rPr lang="en-US" b="1" dirty="0" smtClean="0">
                <a:cs typeface="+mj-cs"/>
              </a:rPr>
              <a:t>ATP</a:t>
            </a:r>
            <a:r>
              <a:rPr lang="ar-SA" b="1" smtClean="0">
                <a:cs typeface="+mj-cs"/>
              </a:rPr>
              <a:t>.</a:t>
            </a:r>
            <a:endParaRPr lang="en-US" b="1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دورة </a:t>
            </a:r>
            <a:r>
              <a:rPr lang="ar-SA" dirty="0" err="1" smtClean="0"/>
              <a:t>كربس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حساب الطاقة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456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المجموع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j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ATP 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الناتجة من أكسدة العوامل المساعدة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j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العوامل المختزلة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j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ATP 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الناتجة مباشرة من التفاعلات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j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العملية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j-cs"/>
                      </a:endParaRP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6 ATP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2 NADH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الصافي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 2 ATP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الجلايكوليسس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j-cs"/>
                      </a:endParaRP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6 ATP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2 NADH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j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أكسدة </a:t>
                      </a:r>
                      <a:r>
                        <a:rPr kumimoji="0" lang="ar-SA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البيروفيت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j-cs"/>
                      </a:endParaRP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24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18 ATP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4 ATP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6 NADH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2 FADH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2 ATP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دورة </a:t>
                      </a:r>
                      <a:r>
                        <a:rPr kumimoji="0" lang="ar-SA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كربس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j-cs"/>
                      </a:endParaRP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38</a:t>
                      </a:r>
                    </a:p>
                  </a:txBody>
                  <a:tcPr anchor="ctr" horzOverflow="overflow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j-cs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تنظيم </a:t>
            </a:r>
            <a:r>
              <a:rPr lang="ar-SA" dirty="0" err="1" smtClean="0"/>
              <a:t>الجلايكوليسس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b="1" dirty="0" smtClean="0">
                <a:cs typeface="+mj-cs"/>
              </a:rPr>
              <a:t>يتم تنظيم </a:t>
            </a:r>
            <a:r>
              <a:rPr lang="ar-SA" b="1" dirty="0" err="1" smtClean="0">
                <a:cs typeface="+mj-cs"/>
              </a:rPr>
              <a:t>الجلايكوليسس</a:t>
            </a:r>
            <a:r>
              <a:rPr lang="ar-SA" b="1" dirty="0" smtClean="0">
                <a:cs typeface="+mj-cs"/>
              </a:rPr>
              <a:t> خلال ثلاث نقاط:</a:t>
            </a:r>
          </a:p>
          <a:p>
            <a:pPr lvl="1" algn="r" rtl="1"/>
            <a:r>
              <a:rPr lang="ar-SA" sz="2600" dirty="0" smtClean="0">
                <a:cs typeface="+mj-cs"/>
              </a:rPr>
              <a:t>1- عند تحول </a:t>
            </a:r>
            <a:r>
              <a:rPr lang="ar-SA" sz="2600" dirty="0" err="1" smtClean="0">
                <a:cs typeface="+mj-cs"/>
              </a:rPr>
              <a:t>الجلايكوجين</a:t>
            </a:r>
            <a:r>
              <a:rPr lang="ar-SA" sz="2600" dirty="0" smtClean="0">
                <a:cs typeface="+mj-cs"/>
              </a:rPr>
              <a:t> إلى </a:t>
            </a:r>
            <a:r>
              <a:rPr lang="ar-SA" sz="2600" dirty="0" err="1" smtClean="0">
                <a:cs typeface="+mj-cs"/>
              </a:rPr>
              <a:t>جوكوز</a:t>
            </a:r>
            <a:r>
              <a:rPr lang="ar-SA" sz="2600" dirty="0" smtClean="0">
                <a:cs typeface="+mj-cs"/>
              </a:rPr>
              <a:t>-6-</a:t>
            </a:r>
            <a:r>
              <a:rPr lang="ar-SA" sz="2600" dirty="0" err="1" smtClean="0">
                <a:cs typeface="+mj-cs"/>
              </a:rPr>
              <a:t>فوسفيت</a:t>
            </a:r>
            <a:r>
              <a:rPr lang="ar-SA" sz="2600" dirty="0" smtClean="0">
                <a:cs typeface="+mj-cs"/>
              </a:rPr>
              <a:t> عن طريق أنزيم </a:t>
            </a:r>
            <a:r>
              <a:rPr lang="ar-SA" sz="2600" dirty="0" err="1" smtClean="0">
                <a:cs typeface="+mj-cs"/>
              </a:rPr>
              <a:t>الجلايكوجين</a:t>
            </a:r>
            <a:r>
              <a:rPr lang="ar-SA" sz="2600" dirty="0" smtClean="0">
                <a:cs typeface="+mj-cs"/>
              </a:rPr>
              <a:t> </a:t>
            </a:r>
            <a:r>
              <a:rPr lang="ar-SA" sz="2600" dirty="0" err="1" smtClean="0">
                <a:cs typeface="+mj-cs"/>
              </a:rPr>
              <a:t>فوسفورليز</a:t>
            </a:r>
            <a:r>
              <a:rPr lang="ar-SA" sz="2600" dirty="0" smtClean="0">
                <a:cs typeface="+mj-cs"/>
              </a:rPr>
              <a:t>.</a:t>
            </a:r>
          </a:p>
          <a:p>
            <a:pPr lvl="1" algn="r" rtl="1"/>
            <a:r>
              <a:rPr lang="ar-SA" sz="2600" dirty="0" smtClean="0">
                <a:cs typeface="+mj-cs"/>
              </a:rPr>
              <a:t>2- عند تحول الجلوكوز إلى جلوكوز-6-</a:t>
            </a:r>
            <a:r>
              <a:rPr lang="ar-SA" sz="2600" dirty="0" err="1" smtClean="0">
                <a:cs typeface="+mj-cs"/>
              </a:rPr>
              <a:t>فوسفيت</a:t>
            </a:r>
            <a:r>
              <a:rPr lang="ar-SA" sz="2600" dirty="0" smtClean="0">
                <a:cs typeface="+mj-cs"/>
              </a:rPr>
              <a:t> عن طريق أنزيم </a:t>
            </a:r>
            <a:r>
              <a:rPr lang="ar-SA" sz="2600" dirty="0" err="1" smtClean="0">
                <a:cs typeface="+mj-cs"/>
              </a:rPr>
              <a:t>الهكسوكينيز</a:t>
            </a:r>
            <a:r>
              <a:rPr lang="ar-SA" sz="2600" dirty="0" smtClean="0">
                <a:cs typeface="+mj-cs"/>
              </a:rPr>
              <a:t>.</a:t>
            </a:r>
          </a:p>
          <a:p>
            <a:pPr lvl="1" algn="r" rtl="1"/>
            <a:r>
              <a:rPr lang="ar-SA" sz="2600" dirty="0" smtClean="0">
                <a:cs typeface="+mj-cs"/>
              </a:rPr>
              <a:t>3- عند تحول </a:t>
            </a:r>
            <a:r>
              <a:rPr lang="ar-SA" sz="2600" dirty="0" err="1" smtClean="0">
                <a:cs typeface="+mj-cs"/>
              </a:rPr>
              <a:t>الفركتوز</a:t>
            </a:r>
            <a:r>
              <a:rPr lang="ar-SA" sz="2600" dirty="0" smtClean="0">
                <a:cs typeface="+mj-cs"/>
              </a:rPr>
              <a:t>-6-</a:t>
            </a:r>
            <a:r>
              <a:rPr lang="ar-SA" sz="2600" dirty="0" err="1" smtClean="0">
                <a:cs typeface="+mj-cs"/>
              </a:rPr>
              <a:t>فوسفيت</a:t>
            </a:r>
            <a:r>
              <a:rPr lang="ar-SA" sz="2600" dirty="0" smtClean="0">
                <a:cs typeface="+mj-cs"/>
              </a:rPr>
              <a:t> إلى </a:t>
            </a:r>
            <a:r>
              <a:rPr lang="ar-SA" sz="2600" dirty="0" err="1" smtClean="0">
                <a:cs typeface="+mj-cs"/>
              </a:rPr>
              <a:t>فركتوز</a:t>
            </a:r>
            <a:r>
              <a:rPr lang="ar-SA" sz="2600" dirty="0" smtClean="0">
                <a:cs typeface="+mj-cs"/>
              </a:rPr>
              <a:t>-1،6-ثنائي </a:t>
            </a:r>
            <a:r>
              <a:rPr lang="ar-SA" sz="2600" dirty="0" err="1" smtClean="0">
                <a:cs typeface="+mj-cs"/>
              </a:rPr>
              <a:t>الفوسفيت</a:t>
            </a:r>
            <a:r>
              <a:rPr lang="ar-SA" sz="2600" dirty="0" smtClean="0">
                <a:cs typeface="+mj-cs"/>
              </a:rPr>
              <a:t> بواسطة </a:t>
            </a:r>
            <a:r>
              <a:rPr lang="ar-SA" sz="2600" dirty="0" err="1" smtClean="0">
                <a:cs typeface="+mj-cs"/>
              </a:rPr>
              <a:t>فوسفوفركتوكينيز</a:t>
            </a:r>
            <a:r>
              <a:rPr lang="ar-SA" sz="2600" dirty="0" smtClean="0">
                <a:cs typeface="+mj-cs"/>
              </a:rPr>
              <a:t>.</a:t>
            </a:r>
          </a:p>
          <a:p>
            <a:pPr algn="r" rtl="1"/>
            <a:r>
              <a:rPr lang="ar-SA" b="1" dirty="0" smtClean="0">
                <a:cs typeface="+mj-cs"/>
              </a:rPr>
              <a:t>يتم التنظيم من خلال:</a:t>
            </a:r>
          </a:p>
          <a:p>
            <a:pPr lvl="1" algn="r" rtl="1"/>
            <a:r>
              <a:rPr lang="ar-SA" sz="2600" dirty="0" smtClean="0">
                <a:cs typeface="+mj-cs"/>
              </a:rPr>
              <a:t>تثبيط هذه الأنزيمات بالتغذية المرتدة بواسطة النتائج النهائية للمسار.</a:t>
            </a:r>
          </a:p>
          <a:p>
            <a:pPr lvl="1" algn="r" rtl="1"/>
            <a:r>
              <a:rPr lang="ar-SA" sz="2600" dirty="0" smtClean="0">
                <a:cs typeface="+mj-cs"/>
              </a:rPr>
              <a:t>نسبة </a:t>
            </a:r>
            <a:r>
              <a:rPr lang="en-US" sz="2600" dirty="0" smtClean="0">
                <a:cs typeface="+mj-cs"/>
              </a:rPr>
              <a:t>ADP/ATP</a:t>
            </a:r>
            <a:r>
              <a:rPr lang="ar-SA" sz="2600" dirty="0" smtClean="0">
                <a:cs typeface="+mj-cs"/>
              </a:rPr>
              <a:t>:</a:t>
            </a:r>
          </a:p>
          <a:p>
            <a:pPr lvl="2" algn="r" rtl="1"/>
            <a:r>
              <a:rPr lang="ar-SA" sz="2400" dirty="0" smtClean="0">
                <a:cs typeface="+mj-cs"/>
              </a:rPr>
              <a:t>إذا كانت نسبة </a:t>
            </a:r>
            <a:r>
              <a:rPr lang="en-US" sz="2400" dirty="0" smtClean="0">
                <a:cs typeface="+mj-cs"/>
              </a:rPr>
              <a:t>ADP/ATP</a:t>
            </a:r>
            <a:r>
              <a:rPr lang="ar-SA" sz="2400" dirty="0" smtClean="0">
                <a:cs typeface="+mj-cs"/>
              </a:rPr>
              <a:t> مرتفعة (</a:t>
            </a:r>
            <a:r>
              <a:rPr lang="en-US" sz="2400" dirty="0" smtClean="0">
                <a:cs typeface="+mj-cs"/>
              </a:rPr>
              <a:t>ATP</a:t>
            </a:r>
            <a:r>
              <a:rPr lang="ar-SA" sz="2400" dirty="0" smtClean="0">
                <a:cs typeface="+mj-cs"/>
              </a:rPr>
              <a:t> قليل) ذلك يحفز </a:t>
            </a:r>
            <a:r>
              <a:rPr lang="ar-SA" sz="2400" dirty="0" err="1" smtClean="0">
                <a:cs typeface="+mj-cs"/>
              </a:rPr>
              <a:t>الجلايكوليسس</a:t>
            </a:r>
            <a:r>
              <a:rPr lang="ar-SA" sz="2400" dirty="0" smtClean="0">
                <a:cs typeface="+mj-cs"/>
              </a:rPr>
              <a:t> لتزويد بالطاقة.</a:t>
            </a:r>
          </a:p>
          <a:p>
            <a:pPr lvl="2" algn="r" rtl="1"/>
            <a:r>
              <a:rPr lang="ar-SA" sz="2400" dirty="0" smtClean="0">
                <a:cs typeface="+mj-cs"/>
              </a:rPr>
              <a:t>إذا كانت نسبة </a:t>
            </a:r>
            <a:r>
              <a:rPr lang="en-US" sz="2400" dirty="0" smtClean="0">
                <a:cs typeface="+mj-cs"/>
              </a:rPr>
              <a:t>ADP/ATP</a:t>
            </a:r>
            <a:r>
              <a:rPr lang="ar-SA" sz="2400" dirty="0" smtClean="0">
                <a:cs typeface="+mj-cs"/>
              </a:rPr>
              <a:t> منخفضة (</a:t>
            </a:r>
            <a:r>
              <a:rPr lang="en-US" sz="2400" dirty="0" smtClean="0">
                <a:cs typeface="+mj-cs"/>
              </a:rPr>
              <a:t>ATP</a:t>
            </a:r>
            <a:r>
              <a:rPr lang="ar-SA" sz="2400" dirty="0" smtClean="0">
                <a:cs typeface="+mj-cs"/>
              </a:rPr>
              <a:t> مرتفعة) ذلك يثبط </a:t>
            </a:r>
            <a:r>
              <a:rPr lang="ar-SA" sz="2400" dirty="0" err="1" smtClean="0">
                <a:cs typeface="+mj-cs"/>
              </a:rPr>
              <a:t>الجلايكوليسس</a:t>
            </a:r>
            <a:r>
              <a:rPr lang="ar-SA" sz="2400" dirty="0" smtClean="0">
                <a:cs typeface="+mj-cs"/>
              </a:rPr>
              <a:t>.</a:t>
            </a:r>
          </a:p>
          <a:p>
            <a:pPr algn="r" rtl="1"/>
            <a:r>
              <a:rPr lang="ar-SA" b="1" dirty="0" err="1" smtClean="0">
                <a:cs typeface="+mj-cs"/>
              </a:rPr>
              <a:t>الهرمونات</a:t>
            </a:r>
            <a:r>
              <a:rPr lang="ar-SA" b="1" dirty="0" smtClean="0">
                <a:cs typeface="+mj-cs"/>
              </a:rPr>
              <a:t> كذلك تقوم بدور تنظيمي.</a:t>
            </a:r>
            <a:endParaRPr lang="en-US" b="1" dirty="0"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تحلل السكر في عدم وجود الهواء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>
                <a:cs typeface="+mj-cs"/>
              </a:rPr>
              <a:t>في الكائنات الراقية:</a:t>
            </a:r>
          </a:p>
          <a:p>
            <a:pPr lvl="1" algn="r" rtl="1"/>
            <a:r>
              <a:rPr lang="ar-SA" dirty="0" smtClean="0">
                <a:cs typeface="+mj-cs"/>
              </a:rPr>
              <a:t>يتم اختزال </a:t>
            </a:r>
            <a:r>
              <a:rPr lang="ar-SA" dirty="0" err="1" smtClean="0">
                <a:cs typeface="+mj-cs"/>
              </a:rPr>
              <a:t>البيروفيت</a:t>
            </a:r>
            <a:r>
              <a:rPr lang="ar-SA" dirty="0" smtClean="0">
                <a:cs typeface="+mj-cs"/>
              </a:rPr>
              <a:t> إلى </a:t>
            </a:r>
            <a:r>
              <a:rPr lang="ar-SA" dirty="0" err="1" smtClean="0">
                <a:cs typeface="+mj-cs"/>
              </a:rPr>
              <a:t>اللاكتيت</a:t>
            </a:r>
            <a:r>
              <a:rPr lang="ar-SA" dirty="0" smtClean="0">
                <a:cs typeface="+mj-cs"/>
              </a:rPr>
              <a:t> والذي لا يمكن الاستفادة منه أكثر من ذلك.</a:t>
            </a:r>
          </a:p>
          <a:p>
            <a:pPr lvl="1" algn="r" rtl="1"/>
            <a:r>
              <a:rPr lang="ar-SA" dirty="0" smtClean="0">
                <a:cs typeface="+mj-cs"/>
              </a:rPr>
              <a:t>يرافقه أكسدة </a:t>
            </a:r>
            <a:r>
              <a:rPr lang="ar-SA" dirty="0" err="1" smtClean="0">
                <a:cs typeface="+mj-cs"/>
              </a:rPr>
              <a:t>الـ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NADH</a:t>
            </a:r>
            <a:r>
              <a:rPr lang="ar-SA" dirty="0" smtClean="0">
                <a:cs typeface="+mj-cs"/>
              </a:rPr>
              <a:t> إلى </a:t>
            </a:r>
            <a:r>
              <a:rPr lang="en-US" dirty="0" smtClean="0">
                <a:cs typeface="+mj-cs"/>
              </a:rPr>
              <a:t>NAD</a:t>
            </a:r>
            <a:r>
              <a:rPr lang="en-US" baseline="30000" dirty="0" smtClean="0">
                <a:cs typeface="+mj-cs"/>
              </a:rPr>
              <a:t>+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r>
              <a:rPr lang="ar-SA" dirty="0" smtClean="0">
                <a:cs typeface="+mj-cs"/>
              </a:rPr>
              <a:t>يتم بمساعدة أنزيم </a:t>
            </a:r>
            <a:r>
              <a:rPr lang="ar-SA" dirty="0" err="1" smtClean="0">
                <a:cs typeface="+mj-cs"/>
              </a:rPr>
              <a:t>اللاكتيت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ديهيدروجينيز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>
              <a:buNone/>
            </a:pPr>
            <a:r>
              <a:rPr lang="en-US" dirty="0" smtClean="0">
                <a:cs typeface="+mj-cs"/>
              </a:rPr>
              <a:t>CH</a:t>
            </a:r>
            <a:r>
              <a:rPr lang="en-US" baseline="-25000" dirty="0" smtClean="0">
                <a:cs typeface="+mj-cs"/>
              </a:rPr>
              <a:t>3</a:t>
            </a:r>
            <a:r>
              <a:rPr lang="en-US" dirty="0" smtClean="0">
                <a:cs typeface="+mj-cs"/>
              </a:rPr>
              <a:t>COCOO</a:t>
            </a:r>
            <a:r>
              <a:rPr lang="en-US" baseline="30000" dirty="0" smtClean="0">
                <a:cs typeface="+mj-cs"/>
              </a:rPr>
              <a:t>-</a:t>
            </a:r>
            <a:r>
              <a:rPr lang="en-US" dirty="0" smtClean="0">
                <a:cs typeface="+mj-cs"/>
              </a:rPr>
              <a:t> + NADH               CH</a:t>
            </a:r>
            <a:r>
              <a:rPr lang="en-US" baseline="-25000" dirty="0" smtClean="0">
                <a:cs typeface="+mj-cs"/>
              </a:rPr>
              <a:t>3</a:t>
            </a:r>
            <a:r>
              <a:rPr lang="en-US" dirty="0" smtClean="0">
                <a:cs typeface="+mj-cs"/>
              </a:rPr>
              <a:t>CHOHCOO</a:t>
            </a:r>
            <a:r>
              <a:rPr lang="en-US" baseline="30000" dirty="0" smtClean="0">
                <a:cs typeface="+mj-cs"/>
              </a:rPr>
              <a:t>-</a:t>
            </a:r>
            <a:r>
              <a:rPr lang="en-US" dirty="0" smtClean="0">
                <a:cs typeface="+mj-cs"/>
              </a:rPr>
              <a:t> + NAD</a:t>
            </a:r>
            <a:r>
              <a:rPr lang="en-US" baseline="30000" dirty="0" smtClean="0">
                <a:cs typeface="+mj-cs"/>
              </a:rPr>
              <a:t>+</a:t>
            </a:r>
          </a:p>
          <a:p>
            <a:pPr lvl="1" algn="r" rtl="1">
              <a:buNone/>
            </a:pPr>
            <a:endParaRPr lang="ar-SA" baseline="30000" dirty="0" smtClean="0">
              <a:cs typeface="+mj-cs"/>
            </a:endParaRPr>
          </a:p>
          <a:p>
            <a:pPr algn="r" rtl="1"/>
            <a:r>
              <a:rPr lang="ar-SA" b="1" dirty="0" smtClean="0">
                <a:cs typeface="+mj-cs"/>
              </a:rPr>
              <a:t>في الكائنات الدقيقة (مثل الخميرة):</a:t>
            </a:r>
            <a:endParaRPr lang="en-US" b="1" dirty="0" smtClean="0">
              <a:cs typeface="+mj-cs"/>
            </a:endParaRPr>
          </a:p>
          <a:p>
            <a:pPr lvl="1" algn="r" rtl="1"/>
            <a:r>
              <a:rPr lang="ar-SA" dirty="0" smtClean="0">
                <a:cs typeface="+mj-cs"/>
              </a:rPr>
              <a:t>يتحول </a:t>
            </a:r>
            <a:r>
              <a:rPr lang="ar-SA" dirty="0" err="1" smtClean="0">
                <a:cs typeface="+mj-cs"/>
              </a:rPr>
              <a:t>البيروفيت</a:t>
            </a:r>
            <a:r>
              <a:rPr lang="ar-SA" dirty="0" smtClean="0">
                <a:cs typeface="+mj-cs"/>
              </a:rPr>
              <a:t> إلى </a:t>
            </a:r>
            <a:r>
              <a:rPr lang="ar-SA" dirty="0" err="1" smtClean="0">
                <a:cs typeface="+mj-cs"/>
              </a:rPr>
              <a:t>اسيتألدهيد</a:t>
            </a:r>
            <a:r>
              <a:rPr lang="ar-SA" dirty="0" smtClean="0">
                <a:cs typeface="+mj-cs"/>
              </a:rPr>
              <a:t> وثاني أكسيد الكربون.</a:t>
            </a:r>
          </a:p>
          <a:p>
            <a:pPr lvl="1" algn="r" rtl="1"/>
            <a:r>
              <a:rPr lang="ar-SA" dirty="0" err="1" smtClean="0">
                <a:cs typeface="+mj-cs"/>
              </a:rPr>
              <a:t>الأسيتألدهيد</a:t>
            </a:r>
            <a:r>
              <a:rPr lang="ar-SA" dirty="0" smtClean="0">
                <a:cs typeface="+mj-cs"/>
              </a:rPr>
              <a:t> يختزل إلى الكحول </a:t>
            </a:r>
            <a:r>
              <a:rPr lang="ar-SA" dirty="0" err="1" smtClean="0">
                <a:cs typeface="+mj-cs"/>
              </a:rPr>
              <a:t>الأثيلي</a:t>
            </a:r>
            <a:r>
              <a:rPr lang="ar-SA" dirty="0" smtClean="0">
                <a:cs typeface="+mj-cs"/>
              </a:rPr>
              <a:t> (</a:t>
            </a:r>
            <a:r>
              <a:rPr lang="ar-SA" dirty="0" err="1" smtClean="0">
                <a:cs typeface="+mj-cs"/>
              </a:rPr>
              <a:t>ايثانول</a:t>
            </a:r>
            <a:r>
              <a:rPr lang="ar-SA" dirty="0" smtClean="0">
                <a:cs typeface="+mj-cs"/>
              </a:rPr>
              <a:t>) يرافقه أكسدة </a:t>
            </a:r>
            <a:r>
              <a:rPr lang="ar-SA" dirty="0" err="1" smtClean="0">
                <a:cs typeface="+mj-cs"/>
              </a:rPr>
              <a:t>الـ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NADH</a:t>
            </a:r>
            <a:r>
              <a:rPr lang="ar-SA" dirty="0" smtClean="0">
                <a:cs typeface="+mj-cs"/>
              </a:rPr>
              <a:t> إلى </a:t>
            </a:r>
            <a:r>
              <a:rPr lang="en-US" dirty="0" smtClean="0">
                <a:cs typeface="+mj-cs"/>
              </a:rPr>
              <a:t>NAD</a:t>
            </a:r>
            <a:r>
              <a:rPr lang="en-US" baseline="30000" dirty="0" smtClean="0">
                <a:cs typeface="+mj-cs"/>
              </a:rPr>
              <a:t>+</a:t>
            </a:r>
            <a:r>
              <a:rPr lang="ar-SA" dirty="0" smtClean="0">
                <a:cs typeface="+mj-cs"/>
              </a:rPr>
              <a:t>.</a:t>
            </a:r>
            <a:endParaRPr lang="en-US" dirty="0" smtClean="0">
              <a:cs typeface="+mj-cs"/>
            </a:endParaRPr>
          </a:p>
          <a:p>
            <a:pPr marL="274320" lvl="1" indent="-274320" algn="ctr" rtl="1">
              <a:buClr>
                <a:schemeClr val="accent3"/>
              </a:buClr>
              <a:buSzPct val="95000"/>
              <a:buNone/>
            </a:pPr>
            <a:r>
              <a:rPr lang="en-US" dirty="0" smtClean="0">
                <a:cs typeface="+mj-cs"/>
              </a:rPr>
              <a:t>CH</a:t>
            </a:r>
            <a:r>
              <a:rPr lang="en-US" baseline="-25000" dirty="0" smtClean="0">
                <a:cs typeface="+mj-cs"/>
              </a:rPr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>
                <a:cs typeface="+mj-cs"/>
              </a:rPr>
              <a:t>COH </a:t>
            </a:r>
            <a:r>
              <a:rPr lang="en-US" dirty="0" smtClean="0">
                <a:cs typeface="+mj-cs"/>
              </a:rPr>
              <a:t>+ NADH + H</a:t>
            </a:r>
            <a:r>
              <a:rPr lang="en-US" baseline="30000" dirty="0" smtClean="0">
                <a:cs typeface="+mj-cs"/>
              </a:rPr>
              <a:t>+</a:t>
            </a:r>
            <a:r>
              <a:rPr lang="en-US" dirty="0" smtClean="0">
                <a:cs typeface="+mj-cs"/>
              </a:rPr>
              <a:t>               CH</a:t>
            </a:r>
            <a:r>
              <a:rPr lang="en-US" baseline="-25000" dirty="0" smtClean="0">
                <a:cs typeface="+mj-cs"/>
              </a:rPr>
              <a:t>3</a:t>
            </a:r>
            <a:r>
              <a:rPr lang="en-US" dirty="0" smtClean="0">
                <a:cs typeface="+mj-cs"/>
              </a:rPr>
              <a:t>CH</a:t>
            </a:r>
            <a:r>
              <a:rPr lang="en-US" baseline="-25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OH + NAD</a:t>
            </a:r>
            <a:r>
              <a:rPr lang="en-US" baseline="30000" dirty="0" smtClean="0">
                <a:cs typeface="+mj-cs"/>
              </a:rPr>
              <a:t>+</a:t>
            </a:r>
          </a:p>
          <a:p>
            <a:pPr marL="274320" lvl="1" indent="-274320" algn="ctr" rtl="1">
              <a:buClr>
                <a:schemeClr val="accent3"/>
              </a:buClr>
              <a:buSzPct val="95000"/>
              <a:buNone/>
            </a:pPr>
            <a:endParaRPr lang="ar-SA" baseline="30000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10884" y="3782094"/>
            <a:ext cx="914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72000" y="6096000"/>
            <a:ext cx="914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95400" y="4114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بيروفيت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4038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اللاكتيت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623431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اسيتألدهيد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6172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أيثانول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دورة </a:t>
            </a:r>
            <a:r>
              <a:rPr lang="ar-SA" dirty="0" err="1" smtClean="0"/>
              <a:t>كربس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2500" dirty="0" smtClean="0">
                <a:cs typeface="+mj-cs"/>
              </a:rPr>
              <a:t>في </a:t>
            </a:r>
            <a:r>
              <a:rPr lang="ar-SA" sz="2500" b="1" dirty="0" smtClean="0">
                <a:cs typeface="+mj-cs"/>
              </a:rPr>
              <a:t>وجود الهواء </a:t>
            </a:r>
            <a:r>
              <a:rPr lang="ar-SA" sz="2500" dirty="0" smtClean="0">
                <a:cs typeface="+mj-cs"/>
              </a:rPr>
              <a:t>تتم عملية أكسدة الجلوكوز إلى ثاني أكسيد الكربون وماء وطاقة بشكل كامل.</a:t>
            </a:r>
          </a:p>
          <a:p>
            <a:pPr lvl="1" algn="r" rtl="1"/>
            <a:r>
              <a:rPr lang="ar-SA" sz="2500" dirty="0" smtClean="0">
                <a:cs typeface="+mj-cs"/>
              </a:rPr>
              <a:t>تبدأ عملية </a:t>
            </a:r>
            <a:r>
              <a:rPr lang="ar-SA" sz="2500" dirty="0" err="1" smtClean="0">
                <a:cs typeface="+mj-cs"/>
              </a:rPr>
              <a:t>الجلايكوليسس</a:t>
            </a:r>
            <a:r>
              <a:rPr lang="ar-SA" sz="2500" dirty="0" smtClean="0">
                <a:cs typeface="+mj-cs"/>
              </a:rPr>
              <a:t> من الجلوكوز وتنتهي بتحويله إلى </a:t>
            </a:r>
            <a:r>
              <a:rPr lang="ar-SA" sz="2500" dirty="0" err="1" smtClean="0">
                <a:cs typeface="+mj-cs"/>
              </a:rPr>
              <a:t>بيروفيت</a:t>
            </a:r>
            <a:r>
              <a:rPr lang="ar-SA" sz="2500" dirty="0" smtClean="0">
                <a:cs typeface="+mj-cs"/>
              </a:rPr>
              <a:t>.</a:t>
            </a:r>
          </a:p>
          <a:p>
            <a:pPr lvl="1" algn="r" rtl="1"/>
            <a:r>
              <a:rPr lang="ar-SA" sz="2500" dirty="0" smtClean="0">
                <a:cs typeface="+mj-cs"/>
              </a:rPr>
              <a:t>من ثم </a:t>
            </a:r>
            <a:r>
              <a:rPr lang="ar-SA" sz="2500" dirty="0" err="1" smtClean="0">
                <a:cs typeface="+mj-cs"/>
              </a:rPr>
              <a:t>البيروفيت</a:t>
            </a:r>
            <a:r>
              <a:rPr lang="ar-SA" sz="2500" dirty="0" smtClean="0">
                <a:cs typeface="+mj-cs"/>
              </a:rPr>
              <a:t> تؤكسد إلى ثاني أكسيد الكربون والماء وطاقة ويتم ذلك عن طريق دورة </a:t>
            </a:r>
            <a:r>
              <a:rPr lang="ar-SA" sz="2500" dirty="0" err="1" smtClean="0">
                <a:cs typeface="+mj-cs"/>
              </a:rPr>
              <a:t>كربس</a:t>
            </a:r>
            <a:r>
              <a:rPr lang="ar-SA" sz="2500" dirty="0" smtClean="0">
                <a:cs typeface="+mj-cs"/>
              </a:rPr>
              <a:t>.</a:t>
            </a:r>
          </a:p>
          <a:p>
            <a:pPr algn="r" rtl="1"/>
            <a:r>
              <a:rPr lang="ar-SA" sz="2500" b="1" dirty="0" smtClean="0">
                <a:cs typeface="+mj-cs"/>
              </a:rPr>
              <a:t>أكسدة </a:t>
            </a:r>
            <a:r>
              <a:rPr lang="ar-SA" sz="2500" b="1" dirty="0" err="1" smtClean="0">
                <a:cs typeface="+mj-cs"/>
              </a:rPr>
              <a:t>البيروفيت</a:t>
            </a:r>
            <a:r>
              <a:rPr lang="ar-SA" sz="2500" b="1" dirty="0" smtClean="0">
                <a:cs typeface="+mj-cs"/>
              </a:rPr>
              <a:t>:</a:t>
            </a:r>
          </a:p>
          <a:p>
            <a:pPr lvl="1" algn="r" rtl="1"/>
            <a:r>
              <a:rPr lang="ar-SA" sz="2300" dirty="0" smtClean="0">
                <a:cs typeface="+mj-cs"/>
              </a:rPr>
              <a:t>حتى يدخل </a:t>
            </a:r>
            <a:r>
              <a:rPr lang="ar-SA" sz="2300" dirty="0" err="1" smtClean="0">
                <a:cs typeface="+mj-cs"/>
              </a:rPr>
              <a:t>البيروفيت</a:t>
            </a:r>
            <a:r>
              <a:rPr lang="ar-SA" sz="2300" dirty="0" smtClean="0">
                <a:cs typeface="+mj-cs"/>
              </a:rPr>
              <a:t> إلى دورة </a:t>
            </a:r>
            <a:r>
              <a:rPr lang="ar-SA" sz="2300" dirty="0" err="1" smtClean="0">
                <a:cs typeface="+mj-cs"/>
              </a:rPr>
              <a:t>كربس</a:t>
            </a:r>
            <a:r>
              <a:rPr lang="ar-SA" sz="2300" dirty="0" smtClean="0">
                <a:cs typeface="+mj-cs"/>
              </a:rPr>
              <a:t> تتم أكسدة إلى </a:t>
            </a:r>
            <a:r>
              <a:rPr lang="ar-SA" sz="2300" dirty="0" err="1" smtClean="0">
                <a:cs typeface="+mj-cs"/>
              </a:rPr>
              <a:t>الأسيتيل</a:t>
            </a:r>
            <a:r>
              <a:rPr lang="ar-SA" sz="2300" dirty="0" smtClean="0">
                <a:cs typeface="+mj-cs"/>
              </a:rPr>
              <a:t> مساعد </a:t>
            </a:r>
            <a:r>
              <a:rPr lang="en-US" sz="2300" dirty="0" smtClean="0">
                <a:cs typeface="+mj-cs"/>
              </a:rPr>
              <a:t>A</a:t>
            </a:r>
            <a:r>
              <a:rPr lang="ar-SA" sz="2300" dirty="0" smtClean="0">
                <a:cs typeface="+mj-cs"/>
              </a:rPr>
              <a:t> ويحدث هذا التفاعل في </a:t>
            </a:r>
            <a:r>
              <a:rPr lang="ar-SA" sz="2300" dirty="0" err="1" smtClean="0">
                <a:cs typeface="+mj-cs"/>
              </a:rPr>
              <a:t>الميتوكندريا</a:t>
            </a:r>
            <a:r>
              <a:rPr lang="ar-SA" sz="2300" dirty="0" smtClean="0">
                <a:cs typeface="+mj-cs"/>
              </a:rPr>
              <a:t> ، وفي هذا التفاعل تفقد مجموعة </a:t>
            </a:r>
            <a:r>
              <a:rPr lang="ar-SA" sz="2300" dirty="0" err="1" smtClean="0">
                <a:cs typeface="+mj-cs"/>
              </a:rPr>
              <a:t>كربوكسيل</a:t>
            </a:r>
            <a:r>
              <a:rPr lang="ar-SA" sz="2300" dirty="0" smtClean="0">
                <a:cs typeface="+mj-cs"/>
              </a:rPr>
              <a:t> على شكل ثاني أكسيد الكربون عن طريق التفاعل التالي (تفاعل نزع الكربوكسيل التأكسدي) عن طريق أنزيم البيروفيت ديهيدروجينيز:</a:t>
            </a:r>
          </a:p>
          <a:p>
            <a:pPr marL="274320" lvl="1" indent="-274320" algn="r" rtl="1">
              <a:buClr>
                <a:schemeClr val="accent3"/>
              </a:buClr>
              <a:buSzPct val="95000"/>
              <a:buNone/>
            </a:pPr>
            <a:r>
              <a:rPr lang="en-US" sz="2100" dirty="0" smtClean="0"/>
              <a:t>CH</a:t>
            </a:r>
            <a:r>
              <a:rPr lang="en-US" sz="2100" baseline="-25000" dirty="0" smtClean="0"/>
              <a:t>3</a:t>
            </a:r>
            <a:r>
              <a:rPr lang="en-US" sz="2100" dirty="0" smtClean="0"/>
              <a:t>COCOO</a:t>
            </a:r>
            <a:r>
              <a:rPr lang="en-US" sz="2100" baseline="30000" dirty="0" smtClean="0"/>
              <a:t>-</a:t>
            </a:r>
            <a:r>
              <a:rPr lang="en-US" sz="2100" dirty="0" smtClean="0"/>
              <a:t> + NAD</a:t>
            </a:r>
            <a:r>
              <a:rPr lang="en-US" sz="2100" baseline="30000" dirty="0" smtClean="0"/>
              <a:t> +</a:t>
            </a:r>
            <a:r>
              <a:rPr lang="en-US" sz="2100" dirty="0" smtClean="0"/>
              <a:t> + HS-</a:t>
            </a:r>
            <a:r>
              <a:rPr lang="en-US" sz="2100" dirty="0" err="1" smtClean="0"/>
              <a:t>CoA</a:t>
            </a:r>
            <a:r>
              <a:rPr lang="en-US" sz="2100" dirty="0" smtClean="0"/>
              <a:t>          CH</a:t>
            </a:r>
            <a:r>
              <a:rPr lang="en-US" sz="2100" baseline="-25000" dirty="0" smtClean="0"/>
              <a:t>3</a:t>
            </a:r>
            <a:r>
              <a:rPr lang="en-US" sz="2100" dirty="0" smtClean="0"/>
              <a:t>CO-SCoA + CO</a:t>
            </a:r>
            <a:r>
              <a:rPr lang="en-US" sz="2100" baseline="-25000" dirty="0" smtClean="0"/>
              <a:t>2</a:t>
            </a:r>
            <a:r>
              <a:rPr lang="en-US" sz="2100" dirty="0" smtClean="0"/>
              <a:t> + NADH</a:t>
            </a:r>
            <a:endParaRPr lang="ar-SA" sz="2100" dirty="0" smtClean="0"/>
          </a:p>
          <a:p>
            <a:pPr marL="274320" lvl="1" indent="-274320" algn="r" rtl="1">
              <a:buClr>
                <a:schemeClr val="accent3"/>
              </a:buClr>
              <a:buSzPct val="95000"/>
              <a:buNone/>
            </a:pPr>
            <a:endParaRPr lang="ar-SA" sz="800" dirty="0" smtClean="0"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63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جزيئين من </a:t>
            </a:r>
            <a:r>
              <a:rPr lang="ar-SA" dirty="0" err="1" smtClean="0"/>
              <a:t>البيروفيت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5715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ar-SA" dirty="0" smtClean="0"/>
              <a:t>جزيئين من </a:t>
            </a:r>
            <a:r>
              <a:rPr lang="ar-SA" dirty="0" err="1" smtClean="0"/>
              <a:t>الأسيتيل</a:t>
            </a:r>
            <a:r>
              <a:rPr lang="ar-SA" dirty="0" smtClean="0"/>
              <a:t> مساعد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24400" y="5486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دورة </a:t>
            </a:r>
            <a:r>
              <a:rPr lang="ar-SA" dirty="0" err="1" smtClean="0"/>
              <a:t>كربس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2800" dirty="0" smtClean="0">
                <a:cs typeface="+mj-cs"/>
              </a:rPr>
              <a:t>دورة </a:t>
            </a:r>
            <a:r>
              <a:rPr lang="ar-SA" sz="2800" dirty="0" err="1" smtClean="0">
                <a:cs typeface="+mj-cs"/>
              </a:rPr>
              <a:t>كربس</a:t>
            </a:r>
            <a:r>
              <a:rPr lang="ar-SA" sz="2800" dirty="0" smtClean="0">
                <a:cs typeface="+mj-cs"/>
              </a:rPr>
              <a:t> تحتوي على 8 خطوات.</a:t>
            </a:r>
            <a:endParaRPr lang="ar-SA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مركب </a:t>
            </a:r>
            <a:r>
              <a:rPr lang="ar-SA" dirty="0" err="1" smtClean="0">
                <a:cs typeface="+mj-cs"/>
              </a:rPr>
              <a:t>الأسيتيل</a:t>
            </a:r>
            <a:r>
              <a:rPr lang="ar-SA" dirty="0" smtClean="0">
                <a:cs typeface="+mj-cs"/>
              </a:rPr>
              <a:t> مساعد </a:t>
            </a:r>
            <a:r>
              <a:rPr lang="en-US" dirty="0" smtClean="0">
                <a:cs typeface="+mj-cs"/>
              </a:rPr>
              <a:t>A</a:t>
            </a:r>
            <a:r>
              <a:rPr lang="ar-SA" dirty="0" smtClean="0">
                <a:cs typeface="+mj-cs"/>
              </a:rPr>
              <a:t> يمكن الحصول عليه من الأحماض </a:t>
            </a:r>
            <a:r>
              <a:rPr lang="ar-SA" dirty="0" err="1" smtClean="0">
                <a:cs typeface="+mj-cs"/>
              </a:rPr>
              <a:t>الأمينية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والدهنية</a:t>
            </a:r>
            <a:r>
              <a:rPr lang="ar-SA" dirty="0" smtClean="0">
                <a:cs typeface="+mj-cs"/>
              </a:rPr>
              <a:t> ومن أكسدة </a:t>
            </a:r>
            <a:r>
              <a:rPr lang="ar-SA" dirty="0" err="1" smtClean="0">
                <a:cs typeface="+mj-cs"/>
              </a:rPr>
              <a:t>البيروفيت</a:t>
            </a:r>
            <a:r>
              <a:rPr lang="ar-SA" dirty="0" smtClean="0">
                <a:cs typeface="+mj-cs"/>
              </a:rPr>
              <a:t> (الناتج من الجلوكوز عن طريق </a:t>
            </a:r>
            <a:r>
              <a:rPr lang="ar-SA" dirty="0" err="1" smtClean="0">
                <a:cs typeface="+mj-cs"/>
              </a:rPr>
              <a:t>الجلايكوليسس</a:t>
            </a:r>
            <a:r>
              <a:rPr lang="ar-SA" dirty="0" smtClean="0">
                <a:cs typeface="+mj-cs"/>
              </a:rPr>
              <a:t>).</a:t>
            </a:r>
          </a:p>
          <a:p>
            <a:pPr algn="r" rtl="1"/>
            <a:r>
              <a:rPr lang="ar-SA" dirty="0" smtClean="0">
                <a:cs typeface="+mj-cs"/>
              </a:rPr>
              <a:t>جزيء واحد من </a:t>
            </a:r>
            <a:r>
              <a:rPr lang="ar-SA" dirty="0" err="1" smtClean="0">
                <a:cs typeface="+mj-cs"/>
              </a:rPr>
              <a:t>الأسيتيل</a:t>
            </a:r>
            <a:r>
              <a:rPr lang="ar-SA" dirty="0" smtClean="0">
                <a:cs typeface="+mj-cs"/>
              </a:rPr>
              <a:t> مساعد </a:t>
            </a:r>
            <a:r>
              <a:rPr lang="en-US" dirty="0" smtClean="0">
                <a:cs typeface="+mj-cs"/>
              </a:rPr>
              <a:t>A</a:t>
            </a:r>
            <a:r>
              <a:rPr lang="ar-SA" dirty="0" smtClean="0">
                <a:cs typeface="+mj-cs"/>
              </a:rPr>
              <a:t> يتحلل في دورة </a:t>
            </a:r>
            <a:r>
              <a:rPr lang="ar-SA" dirty="0" err="1" smtClean="0">
                <a:cs typeface="+mj-cs"/>
              </a:rPr>
              <a:t>كربس</a:t>
            </a:r>
            <a:r>
              <a:rPr lang="ar-SA" dirty="0" smtClean="0">
                <a:cs typeface="+mj-cs"/>
              </a:rPr>
              <a:t> إلى جزيئين ثاني أكسيد الكربون وطاقة على شكل ذرات هيدروجين (عن طريق اختزال  مركبات </a:t>
            </a:r>
            <a:r>
              <a:rPr lang="en-US" dirty="0" smtClean="0">
                <a:cs typeface="+mj-cs"/>
              </a:rPr>
              <a:t>NAD</a:t>
            </a:r>
            <a:r>
              <a:rPr lang="en-US" baseline="30000" dirty="0" smtClean="0">
                <a:cs typeface="+mj-cs"/>
              </a:rPr>
              <a:t>+</a:t>
            </a:r>
            <a:r>
              <a:rPr lang="ar-SA" dirty="0" smtClean="0">
                <a:cs typeface="+mj-cs"/>
              </a:rPr>
              <a:t> و </a:t>
            </a:r>
            <a:r>
              <a:rPr lang="en-US" dirty="0" smtClean="0">
                <a:cs typeface="+mj-cs"/>
              </a:rPr>
              <a:t>FAD</a:t>
            </a:r>
            <a:r>
              <a:rPr lang="ar-SA" dirty="0" smtClean="0">
                <a:cs typeface="+mj-cs"/>
              </a:rPr>
              <a:t> إلى </a:t>
            </a:r>
            <a:r>
              <a:rPr lang="en-US" dirty="0" smtClean="0">
                <a:cs typeface="+mj-cs"/>
              </a:rPr>
              <a:t>NADH</a:t>
            </a:r>
            <a:r>
              <a:rPr lang="ar-SA" dirty="0" smtClean="0">
                <a:cs typeface="+mj-cs"/>
              </a:rPr>
              <a:t> [ثلاث جزيئات] </a:t>
            </a:r>
            <a:r>
              <a:rPr lang="ar-SA" dirty="0" err="1" smtClean="0">
                <a:cs typeface="+mj-cs"/>
              </a:rPr>
              <a:t>و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FADH</a:t>
            </a:r>
            <a:r>
              <a:rPr lang="en-US" baseline="-25000" dirty="0" smtClean="0">
                <a:cs typeface="+mj-cs"/>
              </a:rPr>
              <a:t>2</a:t>
            </a:r>
            <a:r>
              <a:rPr lang="ar-SA" dirty="0" smtClean="0">
                <a:cs typeface="+mj-cs"/>
              </a:rPr>
              <a:t> [جزيء واحد]).</a:t>
            </a:r>
          </a:p>
          <a:p>
            <a:pPr algn="r" rtl="1"/>
            <a:r>
              <a:rPr lang="ar-SA" dirty="0" smtClean="0">
                <a:cs typeface="+mj-cs"/>
              </a:rPr>
              <a:t>ينتج كذلك جزيء من </a:t>
            </a:r>
            <a:r>
              <a:rPr lang="en-US" dirty="0" smtClean="0">
                <a:cs typeface="+mj-cs"/>
              </a:rPr>
              <a:t>GTP</a:t>
            </a:r>
            <a:r>
              <a:rPr lang="ar-SA" dirty="0" smtClean="0">
                <a:cs typeface="+mj-cs"/>
              </a:rPr>
              <a:t> بداً من </a:t>
            </a:r>
            <a:r>
              <a:rPr lang="en-US" dirty="0" smtClean="0">
                <a:cs typeface="+mj-cs"/>
              </a:rPr>
              <a:t>GDP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dirty="0" err="1" smtClean="0">
                <a:cs typeface="+mj-cs"/>
              </a:rPr>
              <a:t>الـ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NADH</a:t>
            </a:r>
            <a:r>
              <a:rPr lang="ar-SA" dirty="0" smtClean="0">
                <a:cs typeface="+mj-cs"/>
              </a:rPr>
              <a:t> و </a:t>
            </a:r>
            <a:r>
              <a:rPr lang="en-US" dirty="0" smtClean="0">
                <a:cs typeface="+mj-cs"/>
              </a:rPr>
              <a:t>FADH</a:t>
            </a:r>
            <a:r>
              <a:rPr lang="en-US" baseline="-25000" dirty="0" smtClean="0">
                <a:cs typeface="+mj-cs"/>
              </a:rPr>
              <a:t>2</a:t>
            </a:r>
            <a:r>
              <a:rPr lang="ar-SA" dirty="0" smtClean="0">
                <a:cs typeface="+mj-cs"/>
              </a:rPr>
              <a:t> و </a:t>
            </a:r>
            <a:r>
              <a:rPr lang="en-US" dirty="0" smtClean="0">
                <a:cs typeface="+mj-cs"/>
              </a:rPr>
              <a:t>GTP</a:t>
            </a:r>
            <a:r>
              <a:rPr lang="ar-SA" dirty="0" smtClean="0">
                <a:cs typeface="+mj-cs"/>
              </a:rPr>
              <a:t> تعطي </a:t>
            </a:r>
            <a:r>
              <a:rPr lang="en-US" dirty="0" smtClean="0">
                <a:cs typeface="+mj-cs"/>
              </a:rPr>
              <a:t>ATP</a:t>
            </a:r>
            <a:r>
              <a:rPr lang="ar-SA" dirty="0" smtClean="0">
                <a:cs typeface="+mj-cs"/>
              </a:rPr>
              <a:t>.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2514600" y="2514600"/>
            <a:ext cx="804862" cy="228600"/>
          </a:xfrm>
          <a:custGeom>
            <a:avLst/>
            <a:gdLst>
              <a:gd name="T0" fmla="*/ 0 w 318"/>
              <a:gd name="T1" fmla="*/ 0 h 136"/>
              <a:gd name="T2" fmla="*/ 318 w 318"/>
              <a:gd name="T3" fmla="*/ 136 h 136"/>
              <a:gd name="T4" fmla="*/ 0 60000 65536"/>
              <a:gd name="T5" fmla="*/ 0 60000 65536"/>
              <a:gd name="T6" fmla="*/ 0 w 318"/>
              <a:gd name="T7" fmla="*/ 0 h 136"/>
              <a:gd name="T8" fmla="*/ 318 w 318"/>
              <a:gd name="T9" fmla="*/ 136 h 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8" h="136">
                <a:moveTo>
                  <a:pt x="0" y="0"/>
                </a:moveTo>
                <a:cubicBezTo>
                  <a:pt x="129" y="56"/>
                  <a:pt x="258" y="113"/>
                  <a:pt x="318" y="136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21262" y="2266950"/>
            <a:ext cx="1081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ar-SA" b="1" dirty="0" err="1" smtClean="0">
                <a:latin typeface="Arial" charset="0"/>
              </a:rPr>
              <a:t>سيتريت</a:t>
            </a:r>
            <a:endParaRPr lang="en-US" b="1" dirty="0">
              <a:latin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66800" y="2286000"/>
            <a:ext cx="17129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b="1" dirty="0" smtClean="0">
                <a:latin typeface="Arial" charset="0"/>
              </a:rPr>
              <a:t>A</a:t>
            </a:r>
            <a:r>
              <a:rPr lang="ar-SA" b="1" dirty="0" smtClean="0">
                <a:latin typeface="Arial" charset="0"/>
              </a:rPr>
              <a:t>مساعد </a:t>
            </a:r>
            <a:r>
              <a:rPr lang="ar-SA" b="1" dirty="0" err="1" smtClean="0">
                <a:latin typeface="Arial" charset="0"/>
              </a:rPr>
              <a:t>أسيتيل</a:t>
            </a:r>
            <a:r>
              <a:rPr lang="ar-SA" b="1" dirty="0" smtClean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 </a:t>
            </a:r>
            <a:endParaRPr lang="en-US" b="1" dirty="0">
              <a:latin typeface="Arial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352800" y="2590800"/>
            <a:ext cx="1601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sz="1600" b="1" i="1" dirty="0" err="1" smtClean="0">
                <a:solidFill>
                  <a:srgbClr val="FF0000"/>
                </a:solidFill>
                <a:latin typeface="Arial" charset="0"/>
              </a:rPr>
              <a:t>سيتريتسينثيز</a:t>
            </a:r>
            <a:endParaRPr lang="en-US" sz="1600" b="1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86450" y="2470150"/>
            <a:ext cx="719137" cy="515938"/>
          </a:xfrm>
          <a:custGeom>
            <a:avLst/>
            <a:gdLst>
              <a:gd name="T0" fmla="*/ 0 w 453"/>
              <a:gd name="T1" fmla="*/ 8 h 325"/>
              <a:gd name="T2" fmla="*/ 272 w 453"/>
              <a:gd name="T3" fmla="*/ 53 h 325"/>
              <a:gd name="T4" fmla="*/ 453 w 453"/>
              <a:gd name="T5" fmla="*/ 325 h 325"/>
              <a:gd name="T6" fmla="*/ 0 60000 65536"/>
              <a:gd name="T7" fmla="*/ 0 60000 65536"/>
              <a:gd name="T8" fmla="*/ 0 60000 65536"/>
              <a:gd name="T9" fmla="*/ 0 w 453"/>
              <a:gd name="T10" fmla="*/ 0 h 325"/>
              <a:gd name="T11" fmla="*/ 453 w 453"/>
              <a:gd name="T12" fmla="*/ 325 h 3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3" h="325">
                <a:moveTo>
                  <a:pt x="0" y="8"/>
                </a:moveTo>
                <a:cubicBezTo>
                  <a:pt x="98" y="4"/>
                  <a:pt x="197" y="0"/>
                  <a:pt x="272" y="53"/>
                </a:cubicBezTo>
                <a:cubicBezTo>
                  <a:pt x="347" y="106"/>
                  <a:pt x="423" y="280"/>
                  <a:pt x="453" y="325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6102350" y="2411413"/>
            <a:ext cx="287337" cy="714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6462712" y="2482850"/>
            <a:ext cx="71438" cy="215900"/>
          </a:xfrm>
          <a:custGeom>
            <a:avLst/>
            <a:gdLst>
              <a:gd name="T0" fmla="*/ 45 w 45"/>
              <a:gd name="T1" fmla="*/ 0 h 136"/>
              <a:gd name="T2" fmla="*/ 0 w 45"/>
              <a:gd name="T3" fmla="*/ 136 h 136"/>
              <a:gd name="T4" fmla="*/ 0 60000 65536"/>
              <a:gd name="T5" fmla="*/ 0 60000 65536"/>
              <a:gd name="T6" fmla="*/ 0 w 45"/>
              <a:gd name="T7" fmla="*/ 0 h 136"/>
              <a:gd name="T8" fmla="*/ 45 w 45"/>
              <a:gd name="T9" fmla="*/ 136 h 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5" h="136">
                <a:moveTo>
                  <a:pt x="45" y="0"/>
                </a:moveTo>
                <a:cubicBezTo>
                  <a:pt x="26" y="53"/>
                  <a:pt x="7" y="106"/>
                  <a:pt x="0" y="136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318250" y="2122488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latin typeface="Arial" charset="0"/>
              </a:rPr>
              <a:t>H</a:t>
            </a:r>
            <a:r>
              <a:rPr lang="en-US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O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173787" y="2986088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b="1" dirty="0" err="1" smtClean="0">
                <a:latin typeface="Arial" charset="0"/>
              </a:rPr>
              <a:t>أيزوسيتريت</a:t>
            </a:r>
            <a:endParaRPr lang="en-US" b="1" dirty="0">
              <a:latin typeface="Arial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721350" y="2559050"/>
            <a:ext cx="755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1600" b="1" i="1" dirty="0" err="1" smtClean="0">
                <a:solidFill>
                  <a:srgbClr val="FF0000"/>
                </a:solidFill>
                <a:latin typeface="Arial" charset="0"/>
              </a:rPr>
              <a:t>اكوناتيز</a:t>
            </a:r>
            <a:endParaRPr lang="en-US" sz="1600" b="1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7397750" y="3275013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latin typeface="Arial" charset="0"/>
              </a:rPr>
              <a:t>NAD</a:t>
            </a:r>
            <a:r>
              <a:rPr lang="en-US" baseline="30000">
                <a:latin typeface="Arial" charset="0"/>
              </a:rPr>
              <a:t>+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7399337" y="3700465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</a:rPr>
              <a:t>NADH + H</a:t>
            </a:r>
            <a:r>
              <a:rPr lang="en-US" baseline="30000">
                <a:solidFill>
                  <a:srgbClr val="9900CC"/>
                </a:solidFill>
                <a:latin typeface="Arial" charset="0"/>
              </a:rPr>
              <a:t>+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7038975" y="47085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latin typeface="Arial" charset="0"/>
              </a:rPr>
              <a:t>CO</a:t>
            </a:r>
            <a:r>
              <a:rPr lang="en-US" baseline="-25000">
                <a:latin typeface="Arial" charset="0"/>
              </a:rPr>
              <a:t>2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5815013" y="3530025"/>
            <a:ext cx="14239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sz="1600" b="1" i="1" dirty="0" err="1" smtClean="0">
                <a:solidFill>
                  <a:srgbClr val="FF0000"/>
                </a:solidFill>
                <a:latin typeface="Arial" charset="0"/>
              </a:rPr>
              <a:t>أيزوسيتريت</a:t>
            </a:r>
            <a:r>
              <a:rPr lang="ar-SA" sz="1600" b="1" i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ar-SA" sz="1600" b="1" i="1" dirty="0" err="1" smtClean="0">
                <a:solidFill>
                  <a:srgbClr val="FF0000"/>
                </a:solidFill>
                <a:latin typeface="Arial" charset="0"/>
              </a:rPr>
              <a:t>ديهيدروجيزيز</a:t>
            </a:r>
            <a:endParaRPr lang="en-US" sz="1600" b="1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2501900" y="2843213"/>
            <a:ext cx="1655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b="1" dirty="0" err="1" smtClean="0">
                <a:latin typeface="Arial" charset="0"/>
              </a:rPr>
              <a:t>أكسالواسيتيت</a:t>
            </a:r>
            <a:endParaRPr lang="en-US" b="1" dirty="0">
              <a:latin typeface="Arial" charset="0"/>
            </a:endParaRPr>
          </a:p>
        </p:txBody>
      </p:sp>
      <p:sp>
        <p:nvSpPr>
          <p:cNvPr id="19" name="Freeform 23"/>
          <p:cNvSpPr>
            <a:spLocks/>
          </p:cNvSpPr>
          <p:nvPr/>
        </p:nvSpPr>
        <p:spPr bwMode="auto">
          <a:xfrm>
            <a:off x="6173787" y="4714875"/>
            <a:ext cx="623888" cy="936625"/>
          </a:xfrm>
          <a:custGeom>
            <a:avLst/>
            <a:gdLst>
              <a:gd name="T0" fmla="*/ 181 w 211"/>
              <a:gd name="T1" fmla="*/ 0 h 408"/>
              <a:gd name="T2" fmla="*/ 181 w 211"/>
              <a:gd name="T3" fmla="*/ 181 h 408"/>
              <a:gd name="T4" fmla="*/ 0 w 211"/>
              <a:gd name="T5" fmla="*/ 408 h 408"/>
              <a:gd name="T6" fmla="*/ 0 60000 65536"/>
              <a:gd name="T7" fmla="*/ 0 60000 65536"/>
              <a:gd name="T8" fmla="*/ 0 60000 65536"/>
              <a:gd name="T9" fmla="*/ 0 w 211"/>
              <a:gd name="T10" fmla="*/ 0 h 408"/>
              <a:gd name="T11" fmla="*/ 211 w 211"/>
              <a:gd name="T12" fmla="*/ 408 h 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" h="408">
                <a:moveTo>
                  <a:pt x="181" y="0"/>
                </a:moveTo>
                <a:cubicBezTo>
                  <a:pt x="196" y="56"/>
                  <a:pt x="211" y="113"/>
                  <a:pt x="181" y="181"/>
                </a:cubicBezTo>
                <a:cubicBezTo>
                  <a:pt x="151" y="249"/>
                  <a:pt x="30" y="378"/>
                  <a:pt x="0" y="408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5526087" y="5656263"/>
            <a:ext cx="1871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b="1" dirty="0" smtClean="0">
                <a:latin typeface="Arial" charset="0"/>
              </a:rPr>
              <a:t>A</a:t>
            </a:r>
            <a:r>
              <a:rPr lang="ar-SA" b="1" dirty="0" err="1" smtClean="0">
                <a:latin typeface="Arial" charset="0"/>
              </a:rPr>
              <a:t>سكسينيل</a:t>
            </a:r>
            <a:r>
              <a:rPr lang="ar-SA" b="1" dirty="0" smtClean="0">
                <a:latin typeface="Arial" charset="0"/>
              </a:rPr>
              <a:t> مساعد </a:t>
            </a:r>
            <a:endParaRPr lang="en-US" b="1" dirty="0">
              <a:latin typeface="Arial" charset="0"/>
            </a:endParaRPr>
          </a:p>
        </p:txBody>
      </p:sp>
      <p:sp>
        <p:nvSpPr>
          <p:cNvPr id="21" name="Freeform 25"/>
          <p:cNvSpPr>
            <a:spLocks/>
          </p:cNvSpPr>
          <p:nvPr/>
        </p:nvSpPr>
        <p:spPr bwMode="auto">
          <a:xfrm>
            <a:off x="6389687" y="4859338"/>
            <a:ext cx="720725" cy="142875"/>
          </a:xfrm>
          <a:custGeom>
            <a:avLst/>
            <a:gdLst>
              <a:gd name="T0" fmla="*/ 454 w 454"/>
              <a:gd name="T1" fmla="*/ 0 h 90"/>
              <a:gd name="T2" fmla="*/ 227 w 454"/>
              <a:gd name="T3" fmla="*/ 90 h 90"/>
              <a:gd name="T4" fmla="*/ 0 w 454"/>
              <a:gd name="T5" fmla="*/ 0 h 90"/>
              <a:gd name="T6" fmla="*/ 0 60000 65536"/>
              <a:gd name="T7" fmla="*/ 0 60000 65536"/>
              <a:gd name="T8" fmla="*/ 0 60000 65536"/>
              <a:gd name="T9" fmla="*/ 0 w 454"/>
              <a:gd name="T10" fmla="*/ 0 h 90"/>
              <a:gd name="T11" fmla="*/ 454 w 454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4" h="90">
                <a:moveTo>
                  <a:pt x="454" y="0"/>
                </a:moveTo>
                <a:cubicBezTo>
                  <a:pt x="378" y="45"/>
                  <a:pt x="303" y="90"/>
                  <a:pt x="227" y="90"/>
                </a:cubicBezTo>
                <a:cubicBezTo>
                  <a:pt x="151" y="90"/>
                  <a:pt x="38" y="23"/>
                  <a:pt x="0" y="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5381625" y="4570413"/>
            <a:ext cx="1150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 err="1">
                <a:latin typeface="Arial" charset="0"/>
              </a:rPr>
              <a:t>CoA</a:t>
            </a:r>
            <a:r>
              <a:rPr lang="en-US" dirty="0">
                <a:latin typeface="Arial" charset="0"/>
              </a:rPr>
              <a:t>-SH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7435850" y="4125915"/>
            <a:ext cx="71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latin typeface="Arial" charset="0"/>
              </a:rPr>
              <a:t>CO</a:t>
            </a:r>
            <a:r>
              <a:rPr lang="en-US" baseline="-25000">
                <a:latin typeface="Arial" charset="0"/>
              </a:rPr>
              <a:t>2</a:t>
            </a:r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7038975" y="5068888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latin typeface="Arial" charset="0"/>
              </a:rPr>
              <a:t>NAD</a:t>
            </a:r>
            <a:r>
              <a:rPr lang="en-US" baseline="30000">
                <a:latin typeface="Arial" charset="0"/>
              </a:rPr>
              <a:t>+</a:t>
            </a:r>
          </a:p>
        </p:txBody>
      </p: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6931025" y="5511800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</a:rPr>
              <a:t>NADH</a:t>
            </a:r>
            <a:endParaRPr lang="en-US" baseline="30000">
              <a:solidFill>
                <a:srgbClr val="9900CC"/>
              </a:solidFill>
              <a:latin typeface="Arial" charset="0"/>
            </a:endParaRPr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5100638" y="4977825"/>
            <a:ext cx="17573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ar-SA" sz="1600" b="1" i="1" dirty="0" err="1" smtClean="0">
                <a:solidFill>
                  <a:srgbClr val="FF0000"/>
                </a:solidFill>
                <a:latin typeface="Arial" charset="0"/>
              </a:rPr>
              <a:t>ألفاكيتوجلوتاريت</a:t>
            </a:r>
            <a:r>
              <a:rPr lang="ar-SA" sz="1600" b="1" i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ar-SA" sz="1600" b="1" i="1" dirty="0" err="1" smtClean="0">
                <a:solidFill>
                  <a:srgbClr val="FF0000"/>
                </a:solidFill>
                <a:latin typeface="Arial" charset="0"/>
              </a:rPr>
              <a:t>ديهيدروجينيز</a:t>
            </a:r>
            <a:endParaRPr lang="en-US" sz="1600" b="1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7" name="Freeform 32"/>
          <p:cNvSpPr>
            <a:spLocks/>
          </p:cNvSpPr>
          <p:nvPr/>
        </p:nvSpPr>
        <p:spPr bwMode="auto">
          <a:xfrm>
            <a:off x="3654425" y="5938838"/>
            <a:ext cx="2159000" cy="301625"/>
          </a:xfrm>
          <a:custGeom>
            <a:avLst/>
            <a:gdLst>
              <a:gd name="T0" fmla="*/ 1360 w 1360"/>
              <a:gd name="T1" fmla="*/ 46 h 190"/>
              <a:gd name="T2" fmla="*/ 544 w 1360"/>
              <a:gd name="T3" fmla="*/ 182 h 190"/>
              <a:gd name="T4" fmla="*/ 0 w 1360"/>
              <a:gd name="T5" fmla="*/ 0 h 190"/>
              <a:gd name="T6" fmla="*/ 0 60000 65536"/>
              <a:gd name="T7" fmla="*/ 0 60000 65536"/>
              <a:gd name="T8" fmla="*/ 0 60000 65536"/>
              <a:gd name="T9" fmla="*/ 0 w 1360"/>
              <a:gd name="T10" fmla="*/ 0 h 190"/>
              <a:gd name="T11" fmla="*/ 1360 w 1360"/>
              <a:gd name="T12" fmla="*/ 190 h 1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0" h="190">
                <a:moveTo>
                  <a:pt x="1360" y="46"/>
                </a:moveTo>
                <a:cubicBezTo>
                  <a:pt x="1065" y="118"/>
                  <a:pt x="771" y="190"/>
                  <a:pt x="544" y="182"/>
                </a:cubicBezTo>
                <a:cubicBezTo>
                  <a:pt x="317" y="174"/>
                  <a:pt x="91" y="30"/>
                  <a:pt x="0" y="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2357437" y="5578475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b="1" dirty="0" err="1" smtClean="0">
                <a:latin typeface="Arial" charset="0"/>
              </a:rPr>
              <a:t>سكسينيت</a:t>
            </a:r>
            <a:endParaRPr lang="en-US" b="1" dirty="0">
              <a:latin typeface="Arial" charset="0"/>
            </a:endParaRPr>
          </a:p>
        </p:txBody>
      </p:sp>
      <p:sp>
        <p:nvSpPr>
          <p:cNvPr id="29" name="Text Box 34"/>
          <p:cNvSpPr txBox="1">
            <a:spLocks noChangeArrowheads="1"/>
          </p:cNvSpPr>
          <p:nvPr/>
        </p:nvSpPr>
        <p:spPr bwMode="auto">
          <a:xfrm>
            <a:off x="4125912" y="6159500"/>
            <a:ext cx="1131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sz="1600" b="1" i="1" dirty="0" err="1" smtClean="0">
                <a:solidFill>
                  <a:srgbClr val="FF0000"/>
                </a:solidFill>
                <a:latin typeface="Arial" charset="0"/>
              </a:rPr>
              <a:t>سيكسينيت</a:t>
            </a:r>
            <a:r>
              <a:rPr lang="ar-SA" sz="1600" b="1" i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ar-SA" sz="1600" b="1" i="1" dirty="0" err="1" smtClean="0">
                <a:solidFill>
                  <a:srgbClr val="FF0000"/>
                </a:solidFill>
                <a:latin typeface="Arial" charset="0"/>
              </a:rPr>
              <a:t>ثيوكينيز</a:t>
            </a:r>
            <a:endParaRPr lang="en-US" sz="1600" b="1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" name="Freeform 35"/>
          <p:cNvSpPr>
            <a:spLocks/>
          </p:cNvSpPr>
          <p:nvPr/>
        </p:nvSpPr>
        <p:spPr bwMode="auto">
          <a:xfrm>
            <a:off x="2501900" y="4786313"/>
            <a:ext cx="287337" cy="792162"/>
          </a:xfrm>
          <a:custGeom>
            <a:avLst/>
            <a:gdLst>
              <a:gd name="T0" fmla="*/ 151 w 151"/>
              <a:gd name="T1" fmla="*/ 454 h 454"/>
              <a:gd name="T2" fmla="*/ 15 w 151"/>
              <a:gd name="T3" fmla="*/ 182 h 454"/>
              <a:gd name="T4" fmla="*/ 60 w 151"/>
              <a:gd name="T5" fmla="*/ 0 h 454"/>
              <a:gd name="T6" fmla="*/ 0 60000 65536"/>
              <a:gd name="T7" fmla="*/ 0 60000 65536"/>
              <a:gd name="T8" fmla="*/ 0 60000 65536"/>
              <a:gd name="T9" fmla="*/ 0 w 151"/>
              <a:gd name="T10" fmla="*/ 0 h 454"/>
              <a:gd name="T11" fmla="*/ 151 w 151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1" h="454">
                <a:moveTo>
                  <a:pt x="151" y="454"/>
                </a:moveTo>
                <a:cubicBezTo>
                  <a:pt x="90" y="356"/>
                  <a:pt x="30" y="258"/>
                  <a:pt x="15" y="182"/>
                </a:cubicBezTo>
                <a:cubicBezTo>
                  <a:pt x="0" y="106"/>
                  <a:pt x="30" y="53"/>
                  <a:pt x="60" y="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1" name="Text Box 36"/>
          <p:cNvSpPr txBox="1">
            <a:spLocks noChangeArrowheads="1"/>
          </p:cNvSpPr>
          <p:nvPr/>
        </p:nvSpPr>
        <p:spPr bwMode="auto">
          <a:xfrm>
            <a:off x="2141537" y="4427538"/>
            <a:ext cx="1296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b="1" dirty="0" err="1" smtClean="0">
                <a:latin typeface="Arial" charset="0"/>
              </a:rPr>
              <a:t>فيمريت</a:t>
            </a:r>
            <a:endParaRPr lang="en-US" b="1" dirty="0">
              <a:latin typeface="Arial" charset="0"/>
            </a:endParaRPr>
          </a:p>
        </p:txBody>
      </p:sp>
      <p:sp>
        <p:nvSpPr>
          <p:cNvPr id="32" name="Freeform 37"/>
          <p:cNvSpPr>
            <a:spLocks/>
          </p:cNvSpPr>
          <p:nvPr/>
        </p:nvSpPr>
        <p:spPr bwMode="auto">
          <a:xfrm>
            <a:off x="2538412" y="4067175"/>
            <a:ext cx="106363" cy="508000"/>
          </a:xfrm>
          <a:custGeom>
            <a:avLst/>
            <a:gdLst>
              <a:gd name="T0" fmla="*/ 0 w 1"/>
              <a:gd name="T1" fmla="*/ 227 h 227"/>
              <a:gd name="T2" fmla="*/ 0 w 1"/>
              <a:gd name="T3" fmla="*/ 0 h 227"/>
              <a:gd name="T4" fmla="*/ 0 60000 65536"/>
              <a:gd name="T5" fmla="*/ 0 60000 65536"/>
              <a:gd name="T6" fmla="*/ 0 w 1"/>
              <a:gd name="T7" fmla="*/ 0 h 227"/>
              <a:gd name="T8" fmla="*/ 1 w 1"/>
              <a:gd name="T9" fmla="*/ 227 h 22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27">
                <a:moveTo>
                  <a:pt x="0" y="227"/>
                </a:moveTo>
                <a:cubicBezTo>
                  <a:pt x="0" y="132"/>
                  <a:pt x="0" y="38"/>
                  <a:pt x="0" y="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3" name="Text Box 38"/>
          <p:cNvSpPr txBox="1">
            <a:spLocks noChangeArrowheads="1"/>
          </p:cNvSpPr>
          <p:nvPr/>
        </p:nvSpPr>
        <p:spPr bwMode="auto">
          <a:xfrm>
            <a:off x="2293937" y="3706813"/>
            <a:ext cx="830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b="1" dirty="0" err="1" smtClean="0">
                <a:latin typeface="Arial" charset="0"/>
              </a:rPr>
              <a:t>مالات</a:t>
            </a:r>
            <a:endParaRPr lang="en-US" b="1" dirty="0">
              <a:latin typeface="Arial" charset="0"/>
            </a:endParaRPr>
          </a:p>
        </p:txBody>
      </p:sp>
      <p:sp>
        <p:nvSpPr>
          <p:cNvPr id="34" name="Freeform 39"/>
          <p:cNvSpPr>
            <a:spLocks/>
          </p:cNvSpPr>
          <p:nvPr/>
        </p:nvSpPr>
        <p:spPr bwMode="auto">
          <a:xfrm>
            <a:off x="2573337" y="3201988"/>
            <a:ext cx="360363" cy="576262"/>
          </a:xfrm>
          <a:custGeom>
            <a:avLst/>
            <a:gdLst>
              <a:gd name="T0" fmla="*/ 0 w 227"/>
              <a:gd name="T1" fmla="*/ 363 h 363"/>
              <a:gd name="T2" fmla="*/ 46 w 227"/>
              <a:gd name="T3" fmla="*/ 137 h 363"/>
              <a:gd name="T4" fmla="*/ 227 w 227"/>
              <a:gd name="T5" fmla="*/ 0 h 363"/>
              <a:gd name="T6" fmla="*/ 0 60000 65536"/>
              <a:gd name="T7" fmla="*/ 0 60000 65536"/>
              <a:gd name="T8" fmla="*/ 0 60000 65536"/>
              <a:gd name="T9" fmla="*/ 0 w 227"/>
              <a:gd name="T10" fmla="*/ 0 h 363"/>
              <a:gd name="T11" fmla="*/ 227 w 227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363">
                <a:moveTo>
                  <a:pt x="0" y="363"/>
                </a:moveTo>
                <a:cubicBezTo>
                  <a:pt x="4" y="280"/>
                  <a:pt x="8" y="197"/>
                  <a:pt x="46" y="137"/>
                </a:cubicBezTo>
                <a:cubicBezTo>
                  <a:pt x="84" y="77"/>
                  <a:pt x="197" y="15"/>
                  <a:pt x="227" y="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1763712" y="4114800"/>
            <a:ext cx="903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1600" b="1" i="1" dirty="0" err="1" smtClean="0">
                <a:solidFill>
                  <a:srgbClr val="FF0000"/>
                </a:solidFill>
                <a:latin typeface="Arial" charset="0"/>
              </a:rPr>
              <a:t>فيومريز</a:t>
            </a:r>
            <a:endParaRPr lang="en-US" sz="1600" b="1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1219200" y="4901625"/>
            <a:ext cx="16859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sz="1600" b="1" i="1" dirty="0" err="1" smtClean="0">
                <a:solidFill>
                  <a:srgbClr val="FF0000"/>
                </a:solidFill>
                <a:latin typeface="Arial" charset="0"/>
              </a:rPr>
              <a:t>سيكسينيت</a:t>
            </a:r>
            <a:r>
              <a:rPr lang="ar-SA" sz="1600" b="1" i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ar-SA" sz="1600" b="1" i="1" dirty="0" err="1" smtClean="0">
                <a:solidFill>
                  <a:srgbClr val="FF0000"/>
                </a:solidFill>
                <a:latin typeface="Arial" charset="0"/>
              </a:rPr>
              <a:t>ديهيدروجينيز</a:t>
            </a:r>
            <a:endParaRPr lang="en-US" sz="1600" b="1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1066800" y="3319046"/>
            <a:ext cx="16383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sz="1600" b="1" i="1" dirty="0" err="1" smtClean="0">
                <a:solidFill>
                  <a:srgbClr val="FF0000"/>
                </a:solidFill>
                <a:latin typeface="Arial" charset="0"/>
              </a:rPr>
              <a:t>مالات</a:t>
            </a:r>
            <a:r>
              <a:rPr lang="ar-SA" sz="1600" b="1" i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ar-SA" sz="1600" b="1" i="1" dirty="0" err="1" smtClean="0">
                <a:solidFill>
                  <a:srgbClr val="FF0000"/>
                </a:solidFill>
                <a:latin typeface="Arial" charset="0"/>
              </a:rPr>
              <a:t>ديهيدروجينيز</a:t>
            </a:r>
            <a:endParaRPr lang="en-US" sz="1600" b="1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8" name="Freeform 43"/>
          <p:cNvSpPr>
            <a:spLocks/>
          </p:cNvSpPr>
          <p:nvPr/>
        </p:nvSpPr>
        <p:spPr bwMode="auto">
          <a:xfrm>
            <a:off x="4373562" y="5794375"/>
            <a:ext cx="576263" cy="442913"/>
          </a:xfrm>
          <a:custGeom>
            <a:avLst/>
            <a:gdLst>
              <a:gd name="T0" fmla="*/ 318 w 318"/>
              <a:gd name="T1" fmla="*/ 45 h 279"/>
              <a:gd name="T2" fmla="*/ 182 w 318"/>
              <a:gd name="T3" fmla="*/ 272 h 279"/>
              <a:gd name="T4" fmla="*/ 0 w 318"/>
              <a:gd name="T5" fmla="*/ 0 h 279"/>
              <a:gd name="T6" fmla="*/ 0 60000 65536"/>
              <a:gd name="T7" fmla="*/ 0 60000 65536"/>
              <a:gd name="T8" fmla="*/ 0 60000 65536"/>
              <a:gd name="T9" fmla="*/ 0 w 318"/>
              <a:gd name="T10" fmla="*/ 0 h 279"/>
              <a:gd name="T11" fmla="*/ 318 w 318"/>
              <a:gd name="T12" fmla="*/ 279 h 2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8" h="279">
                <a:moveTo>
                  <a:pt x="318" y="45"/>
                </a:moveTo>
                <a:cubicBezTo>
                  <a:pt x="276" y="162"/>
                  <a:pt x="235" y="279"/>
                  <a:pt x="182" y="272"/>
                </a:cubicBezTo>
                <a:cubicBezTo>
                  <a:pt x="129" y="265"/>
                  <a:pt x="30" y="38"/>
                  <a:pt x="0" y="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9" name="Line 44"/>
          <p:cNvSpPr>
            <a:spLocks noChangeShapeType="1"/>
          </p:cNvSpPr>
          <p:nvPr/>
        </p:nvSpPr>
        <p:spPr bwMode="auto">
          <a:xfrm rot="9907621" flipV="1">
            <a:off x="3795712" y="6218238"/>
            <a:ext cx="433388" cy="730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Text Box 46"/>
          <p:cNvSpPr txBox="1">
            <a:spLocks noChangeArrowheads="1"/>
          </p:cNvSpPr>
          <p:nvPr/>
        </p:nvSpPr>
        <p:spPr bwMode="auto">
          <a:xfrm>
            <a:off x="3149600" y="3562350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latin typeface="Arial" charset="0"/>
              </a:rPr>
              <a:t>NAD</a:t>
            </a:r>
            <a:r>
              <a:rPr lang="en-US" baseline="30000">
                <a:latin typeface="Arial" charset="0"/>
              </a:rPr>
              <a:t>+</a:t>
            </a:r>
          </a:p>
        </p:txBody>
      </p:sp>
      <p:sp>
        <p:nvSpPr>
          <p:cNvPr id="41" name="Text Box 47"/>
          <p:cNvSpPr txBox="1">
            <a:spLocks noChangeArrowheads="1"/>
          </p:cNvSpPr>
          <p:nvPr/>
        </p:nvSpPr>
        <p:spPr bwMode="auto">
          <a:xfrm>
            <a:off x="3149600" y="320198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</a:rPr>
              <a:t>NADH</a:t>
            </a:r>
            <a:endParaRPr lang="en-US" baseline="30000">
              <a:solidFill>
                <a:srgbClr val="9900CC"/>
              </a:solidFill>
              <a:latin typeface="Arial" charset="0"/>
            </a:endParaRPr>
          </a:p>
        </p:txBody>
      </p:sp>
      <p:sp>
        <p:nvSpPr>
          <p:cNvPr id="42" name="Freeform 48"/>
          <p:cNvSpPr>
            <a:spLocks/>
          </p:cNvSpPr>
          <p:nvPr/>
        </p:nvSpPr>
        <p:spPr bwMode="auto">
          <a:xfrm>
            <a:off x="2573337" y="5073650"/>
            <a:ext cx="504825" cy="361950"/>
          </a:xfrm>
          <a:custGeom>
            <a:avLst/>
            <a:gdLst>
              <a:gd name="T0" fmla="*/ 137 w 137"/>
              <a:gd name="T1" fmla="*/ 0 h 182"/>
              <a:gd name="T2" fmla="*/ 0 w 137"/>
              <a:gd name="T3" fmla="*/ 46 h 182"/>
              <a:gd name="T4" fmla="*/ 137 w 137"/>
              <a:gd name="T5" fmla="*/ 182 h 182"/>
              <a:gd name="T6" fmla="*/ 0 60000 65536"/>
              <a:gd name="T7" fmla="*/ 0 60000 65536"/>
              <a:gd name="T8" fmla="*/ 0 60000 65536"/>
              <a:gd name="T9" fmla="*/ 0 w 137"/>
              <a:gd name="T10" fmla="*/ 0 h 182"/>
              <a:gd name="T11" fmla="*/ 137 w 137"/>
              <a:gd name="T12" fmla="*/ 182 h 1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7" h="182">
                <a:moveTo>
                  <a:pt x="137" y="0"/>
                </a:moveTo>
                <a:cubicBezTo>
                  <a:pt x="68" y="8"/>
                  <a:pt x="0" y="16"/>
                  <a:pt x="0" y="46"/>
                </a:cubicBezTo>
                <a:cubicBezTo>
                  <a:pt x="0" y="76"/>
                  <a:pt x="114" y="167"/>
                  <a:pt x="137" y="182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3" name="Text Box 49"/>
          <p:cNvSpPr txBox="1">
            <a:spLocks noChangeArrowheads="1"/>
          </p:cNvSpPr>
          <p:nvPr/>
        </p:nvSpPr>
        <p:spPr bwMode="auto">
          <a:xfrm>
            <a:off x="3006725" y="48593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</a:rPr>
              <a:t>FADH</a:t>
            </a:r>
            <a:r>
              <a:rPr lang="en-US" baseline="-25000">
                <a:solidFill>
                  <a:srgbClr val="9900CC"/>
                </a:solidFill>
                <a:latin typeface="Arial" charset="0"/>
              </a:rPr>
              <a:t>2</a:t>
            </a:r>
          </a:p>
        </p:txBody>
      </p:sp>
      <p:sp>
        <p:nvSpPr>
          <p:cNvPr id="44" name="Text Box 50"/>
          <p:cNvSpPr txBox="1">
            <a:spLocks noChangeArrowheads="1"/>
          </p:cNvSpPr>
          <p:nvPr/>
        </p:nvSpPr>
        <p:spPr bwMode="auto">
          <a:xfrm>
            <a:off x="3005137" y="52197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latin typeface="Arial" charset="0"/>
              </a:rPr>
              <a:t>FAD</a:t>
            </a:r>
            <a:endParaRPr lang="en-US" baseline="30000">
              <a:latin typeface="Arial" charset="0"/>
            </a:endParaRPr>
          </a:p>
        </p:txBody>
      </p:sp>
      <p:sp>
        <p:nvSpPr>
          <p:cNvPr id="45" name="Text Box 53"/>
          <p:cNvSpPr txBox="1">
            <a:spLocks noChangeArrowheads="1"/>
          </p:cNvSpPr>
          <p:nvPr/>
        </p:nvSpPr>
        <p:spPr bwMode="auto">
          <a:xfrm>
            <a:off x="3870325" y="55070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</a:rPr>
              <a:t>GTP</a:t>
            </a:r>
            <a:endParaRPr lang="en-US" baseline="30000">
              <a:solidFill>
                <a:srgbClr val="9900CC"/>
              </a:solidFill>
              <a:latin typeface="Arial" charset="0"/>
            </a:endParaRPr>
          </a:p>
        </p:txBody>
      </p:sp>
      <p:sp>
        <p:nvSpPr>
          <p:cNvPr id="46" name="Freeform 54"/>
          <p:cNvSpPr>
            <a:spLocks/>
          </p:cNvSpPr>
          <p:nvPr/>
        </p:nvSpPr>
        <p:spPr bwMode="auto">
          <a:xfrm>
            <a:off x="6750050" y="3346450"/>
            <a:ext cx="396875" cy="936625"/>
          </a:xfrm>
          <a:custGeom>
            <a:avLst/>
            <a:gdLst>
              <a:gd name="T0" fmla="*/ 0 w 250"/>
              <a:gd name="T1" fmla="*/ 0 h 590"/>
              <a:gd name="T2" fmla="*/ 227 w 250"/>
              <a:gd name="T3" fmla="*/ 318 h 590"/>
              <a:gd name="T4" fmla="*/ 136 w 250"/>
              <a:gd name="T5" fmla="*/ 590 h 590"/>
              <a:gd name="T6" fmla="*/ 0 60000 65536"/>
              <a:gd name="T7" fmla="*/ 0 60000 65536"/>
              <a:gd name="T8" fmla="*/ 0 60000 65536"/>
              <a:gd name="T9" fmla="*/ 0 w 250"/>
              <a:gd name="T10" fmla="*/ 0 h 590"/>
              <a:gd name="T11" fmla="*/ 250 w 250"/>
              <a:gd name="T12" fmla="*/ 590 h 5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" h="590">
                <a:moveTo>
                  <a:pt x="0" y="0"/>
                </a:moveTo>
                <a:cubicBezTo>
                  <a:pt x="102" y="110"/>
                  <a:pt x="204" y="220"/>
                  <a:pt x="227" y="318"/>
                </a:cubicBezTo>
                <a:cubicBezTo>
                  <a:pt x="250" y="416"/>
                  <a:pt x="151" y="545"/>
                  <a:pt x="136" y="59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7" name="Text Box 58"/>
          <p:cNvSpPr txBox="1">
            <a:spLocks noChangeArrowheads="1"/>
          </p:cNvSpPr>
          <p:nvPr/>
        </p:nvSpPr>
        <p:spPr bwMode="auto">
          <a:xfrm>
            <a:off x="2825750" y="4216400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latin typeface="Arial" charset="0"/>
              </a:rPr>
              <a:t>H</a:t>
            </a:r>
            <a:r>
              <a:rPr lang="en-US" baseline="-25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O</a:t>
            </a:r>
          </a:p>
        </p:txBody>
      </p:sp>
      <p:sp>
        <p:nvSpPr>
          <p:cNvPr id="48" name="Freeform 59"/>
          <p:cNvSpPr>
            <a:spLocks/>
          </p:cNvSpPr>
          <p:nvPr/>
        </p:nvSpPr>
        <p:spPr bwMode="auto">
          <a:xfrm rot="3374364">
            <a:off x="2538412" y="4216401"/>
            <a:ext cx="358775" cy="215900"/>
          </a:xfrm>
          <a:custGeom>
            <a:avLst/>
            <a:gdLst>
              <a:gd name="T0" fmla="*/ 45 w 45"/>
              <a:gd name="T1" fmla="*/ 0 h 136"/>
              <a:gd name="T2" fmla="*/ 0 w 45"/>
              <a:gd name="T3" fmla="*/ 136 h 136"/>
              <a:gd name="T4" fmla="*/ 0 60000 65536"/>
              <a:gd name="T5" fmla="*/ 0 60000 65536"/>
              <a:gd name="T6" fmla="*/ 0 w 45"/>
              <a:gd name="T7" fmla="*/ 0 h 136"/>
              <a:gd name="T8" fmla="*/ 45 w 45"/>
              <a:gd name="T9" fmla="*/ 136 h 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5" h="136">
                <a:moveTo>
                  <a:pt x="45" y="0"/>
                </a:moveTo>
                <a:cubicBezTo>
                  <a:pt x="26" y="53"/>
                  <a:pt x="7" y="106"/>
                  <a:pt x="0" y="136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50" name="Freeform 15"/>
          <p:cNvSpPr>
            <a:spLocks/>
          </p:cNvSpPr>
          <p:nvPr/>
        </p:nvSpPr>
        <p:spPr bwMode="auto">
          <a:xfrm>
            <a:off x="7010400" y="3548934"/>
            <a:ext cx="504825" cy="361950"/>
          </a:xfrm>
          <a:custGeom>
            <a:avLst/>
            <a:gdLst>
              <a:gd name="T0" fmla="*/ 137 w 137"/>
              <a:gd name="T1" fmla="*/ 0 h 182"/>
              <a:gd name="T2" fmla="*/ 0 w 137"/>
              <a:gd name="T3" fmla="*/ 46 h 182"/>
              <a:gd name="T4" fmla="*/ 137 w 137"/>
              <a:gd name="T5" fmla="*/ 182 h 182"/>
              <a:gd name="T6" fmla="*/ 0 60000 65536"/>
              <a:gd name="T7" fmla="*/ 0 60000 65536"/>
              <a:gd name="T8" fmla="*/ 0 60000 65536"/>
              <a:gd name="T9" fmla="*/ 0 w 137"/>
              <a:gd name="T10" fmla="*/ 0 h 182"/>
              <a:gd name="T11" fmla="*/ 137 w 137"/>
              <a:gd name="T12" fmla="*/ 182 h 1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7" h="182">
                <a:moveTo>
                  <a:pt x="137" y="0"/>
                </a:moveTo>
                <a:cubicBezTo>
                  <a:pt x="68" y="8"/>
                  <a:pt x="0" y="16"/>
                  <a:pt x="0" y="46"/>
                </a:cubicBezTo>
                <a:cubicBezTo>
                  <a:pt x="0" y="76"/>
                  <a:pt x="114" y="167"/>
                  <a:pt x="137" y="182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51" name="Freeform 28"/>
          <p:cNvSpPr>
            <a:spLocks/>
          </p:cNvSpPr>
          <p:nvPr/>
        </p:nvSpPr>
        <p:spPr bwMode="auto">
          <a:xfrm>
            <a:off x="6540321" y="5276850"/>
            <a:ext cx="504825" cy="361950"/>
          </a:xfrm>
          <a:custGeom>
            <a:avLst/>
            <a:gdLst>
              <a:gd name="T0" fmla="*/ 137 w 137"/>
              <a:gd name="T1" fmla="*/ 0 h 182"/>
              <a:gd name="T2" fmla="*/ 0 w 137"/>
              <a:gd name="T3" fmla="*/ 46 h 182"/>
              <a:gd name="T4" fmla="*/ 137 w 137"/>
              <a:gd name="T5" fmla="*/ 182 h 182"/>
              <a:gd name="T6" fmla="*/ 0 60000 65536"/>
              <a:gd name="T7" fmla="*/ 0 60000 65536"/>
              <a:gd name="T8" fmla="*/ 0 60000 65536"/>
              <a:gd name="T9" fmla="*/ 0 w 137"/>
              <a:gd name="T10" fmla="*/ 0 h 182"/>
              <a:gd name="T11" fmla="*/ 137 w 137"/>
              <a:gd name="T12" fmla="*/ 182 h 1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7" h="182">
                <a:moveTo>
                  <a:pt x="137" y="0"/>
                </a:moveTo>
                <a:cubicBezTo>
                  <a:pt x="68" y="8"/>
                  <a:pt x="0" y="16"/>
                  <a:pt x="0" y="46"/>
                </a:cubicBezTo>
                <a:cubicBezTo>
                  <a:pt x="0" y="76"/>
                  <a:pt x="114" y="167"/>
                  <a:pt x="137" y="182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52" name="Freeform 3"/>
          <p:cNvSpPr>
            <a:spLocks/>
          </p:cNvSpPr>
          <p:nvPr/>
        </p:nvSpPr>
        <p:spPr bwMode="auto">
          <a:xfrm>
            <a:off x="3152775" y="2498725"/>
            <a:ext cx="1800225" cy="396875"/>
          </a:xfrm>
          <a:custGeom>
            <a:avLst/>
            <a:gdLst>
              <a:gd name="T0" fmla="*/ 0 w 680"/>
              <a:gd name="T1" fmla="*/ 431 h 431"/>
              <a:gd name="T2" fmla="*/ 227 w 680"/>
              <a:gd name="T3" fmla="*/ 68 h 431"/>
              <a:gd name="T4" fmla="*/ 680 w 680"/>
              <a:gd name="T5" fmla="*/ 23 h 431"/>
              <a:gd name="T6" fmla="*/ 0 60000 65536"/>
              <a:gd name="T7" fmla="*/ 0 60000 65536"/>
              <a:gd name="T8" fmla="*/ 0 60000 65536"/>
              <a:gd name="T9" fmla="*/ 0 w 680"/>
              <a:gd name="T10" fmla="*/ 0 h 431"/>
              <a:gd name="T11" fmla="*/ 680 w 680"/>
              <a:gd name="T12" fmla="*/ 431 h 4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0" h="431">
                <a:moveTo>
                  <a:pt x="0" y="431"/>
                </a:moveTo>
                <a:cubicBezTo>
                  <a:pt x="57" y="283"/>
                  <a:pt x="114" y="136"/>
                  <a:pt x="227" y="68"/>
                </a:cubicBezTo>
                <a:cubicBezTo>
                  <a:pt x="340" y="0"/>
                  <a:pt x="605" y="30"/>
                  <a:pt x="680" y="23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54" name="Text Box 14"/>
          <p:cNvSpPr txBox="1">
            <a:spLocks noChangeArrowheads="1"/>
          </p:cNvSpPr>
          <p:nvPr/>
        </p:nvSpPr>
        <p:spPr bwMode="auto">
          <a:xfrm>
            <a:off x="5562600" y="4267200"/>
            <a:ext cx="23955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ar-SA" b="1" dirty="0" err="1" smtClean="0">
                <a:latin typeface="Arial" charset="0"/>
              </a:rPr>
              <a:t>ألفاكيتوجلوتاريت</a:t>
            </a:r>
            <a:endParaRPr lang="en-US" b="1" dirty="0">
              <a:latin typeface="Arial" charset="0"/>
            </a:endParaRPr>
          </a:p>
          <a:p>
            <a:pPr algn="l" rtl="0"/>
            <a:endParaRPr lang="en-US" b="1" dirty="0">
              <a:latin typeface="Arial" charset="0"/>
            </a:endParaRPr>
          </a:p>
        </p:txBody>
      </p:sp>
      <p:sp>
        <p:nvSpPr>
          <p:cNvPr id="55" name="Freeform 16"/>
          <p:cNvSpPr>
            <a:spLocks/>
          </p:cNvSpPr>
          <p:nvPr/>
        </p:nvSpPr>
        <p:spPr bwMode="auto">
          <a:xfrm>
            <a:off x="7078662" y="3954463"/>
            <a:ext cx="431800" cy="288925"/>
          </a:xfrm>
          <a:custGeom>
            <a:avLst/>
            <a:gdLst>
              <a:gd name="T0" fmla="*/ 0 w 272"/>
              <a:gd name="T1" fmla="*/ 0 h 182"/>
              <a:gd name="T2" fmla="*/ 272 w 272"/>
              <a:gd name="T3" fmla="*/ 182 h 182"/>
              <a:gd name="T4" fmla="*/ 0 60000 65536"/>
              <a:gd name="T5" fmla="*/ 0 60000 65536"/>
              <a:gd name="T6" fmla="*/ 0 w 272"/>
              <a:gd name="T7" fmla="*/ 0 h 182"/>
              <a:gd name="T8" fmla="*/ 272 w 272"/>
              <a:gd name="T9" fmla="*/ 182 h 18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2" h="182">
                <a:moveTo>
                  <a:pt x="0" y="0"/>
                </a:moveTo>
                <a:cubicBezTo>
                  <a:pt x="113" y="76"/>
                  <a:pt x="227" y="152"/>
                  <a:pt x="272" y="182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56" name="Text Box 51"/>
          <p:cNvSpPr txBox="1">
            <a:spLocks noChangeArrowheads="1"/>
          </p:cNvSpPr>
          <p:nvPr/>
        </p:nvSpPr>
        <p:spPr bwMode="auto">
          <a:xfrm>
            <a:off x="3055938" y="6324600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 err="1">
                <a:latin typeface="Arial" charset="0"/>
              </a:rPr>
              <a:t>CoA</a:t>
            </a:r>
            <a:r>
              <a:rPr lang="en-US" dirty="0">
                <a:latin typeface="Arial" charset="0"/>
              </a:rPr>
              <a:t>-SH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57" name="Text Box 52"/>
          <p:cNvSpPr txBox="1">
            <a:spLocks noChangeArrowheads="1"/>
          </p:cNvSpPr>
          <p:nvPr/>
        </p:nvSpPr>
        <p:spPr bwMode="auto">
          <a:xfrm>
            <a:off x="4495800" y="5576888"/>
            <a:ext cx="1296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 err="1">
                <a:latin typeface="Arial" charset="0"/>
              </a:rPr>
              <a:t>GDP+Pi</a:t>
            </a:r>
            <a:endParaRPr lang="en-US" baseline="30000" dirty="0">
              <a:latin typeface="Arial" charset="0"/>
            </a:endParaRPr>
          </a:p>
        </p:txBody>
      </p:sp>
      <p:sp>
        <p:nvSpPr>
          <p:cNvPr id="58" name="Freeform 45"/>
          <p:cNvSpPr>
            <a:spLocks/>
          </p:cNvSpPr>
          <p:nvPr/>
        </p:nvSpPr>
        <p:spPr bwMode="auto">
          <a:xfrm>
            <a:off x="2667000" y="3352800"/>
            <a:ext cx="504825" cy="361950"/>
          </a:xfrm>
          <a:custGeom>
            <a:avLst/>
            <a:gdLst>
              <a:gd name="T0" fmla="*/ 137 w 137"/>
              <a:gd name="T1" fmla="*/ 0 h 182"/>
              <a:gd name="T2" fmla="*/ 0 w 137"/>
              <a:gd name="T3" fmla="*/ 46 h 182"/>
              <a:gd name="T4" fmla="*/ 137 w 137"/>
              <a:gd name="T5" fmla="*/ 182 h 182"/>
              <a:gd name="T6" fmla="*/ 0 60000 65536"/>
              <a:gd name="T7" fmla="*/ 0 60000 65536"/>
              <a:gd name="T8" fmla="*/ 0 60000 65536"/>
              <a:gd name="T9" fmla="*/ 0 w 137"/>
              <a:gd name="T10" fmla="*/ 0 h 182"/>
              <a:gd name="T11" fmla="*/ 137 w 137"/>
              <a:gd name="T12" fmla="*/ 182 h 1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7" h="182">
                <a:moveTo>
                  <a:pt x="137" y="0"/>
                </a:moveTo>
                <a:cubicBezTo>
                  <a:pt x="68" y="8"/>
                  <a:pt x="0" y="16"/>
                  <a:pt x="0" y="46"/>
                </a:cubicBezTo>
                <a:cubicBezTo>
                  <a:pt x="0" y="76"/>
                  <a:pt x="114" y="167"/>
                  <a:pt x="137" y="182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دورة </a:t>
            </a:r>
            <a:r>
              <a:rPr lang="ar-SA" dirty="0" err="1" smtClean="0"/>
              <a:t>كربس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3962400" y="2130623"/>
            <a:ext cx="990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التفاعل الأول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6705600" y="2514600"/>
            <a:ext cx="990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التفاعل الثاني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8077200" y="3454758"/>
            <a:ext cx="990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التفاعل الثالث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7696200" y="5257800"/>
            <a:ext cx="990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التفاعل الرابع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5181600" y="6248400"/>
            <a:ext cx="10668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التفاعل الخامس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457200" y="5105400"/>
            <a:ext cx="11430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التفاعل السادس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838200" y="4191000"/>
            <a:ext cx="990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التفاعل السابع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228600" y="3200400"/>
            <a:ext cx="990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التفاعل الثامن</a:t>
            </a:r>
            <a:endParaRPr lang="en-US" sz="1400" dirty="0"/>
          </a:p>
        </p:txBody>
      </p:sp>
      <p:sp>
        <p:nvSpPr>
          <p:cNvPr id="71" name="Text Box 26"/>
          <p:cNvSpPr txBox="1">
            <a:spLocks noChangeArrowheads="1"/>
          </p:cNvSpPr>
          <p:nvPr/>
        </p:nvSpPr>
        <p:spPr bwMode="auto">
          <a:xfrm>
            <a:off x="3200400" y="1752600"/>
            <a:ext cx="1150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 err="1">
                <a:latin typeface="Arial" charset="0"/>
              </a:rPr>
              <a:t>CoA</a:t>
            </a:r>
            <a:r>
              <a:rPr lang="en-US" dirty="0">
                <a:latin typeface="Arial" charset="0"/>
              </a:rPr>
              <a:t>-SH</a:t>
            </a:r>
          </a:p>
        </p:txBody>
      </p:sp>
      <p:sp>
        <p:nvSpPr>
          <p:cNvPr id="72" name="Freeform 28"/>
          <p:cNvSpPr>
            <a:spLocks/>
          </p:cNvSpPr>
          <p:nvPr/>
        </p:nvSpPr>
        <p:spPr bwMode="auto">
          <a:xfrm rot="14971971">
            <a:off x="3228009" y="2136449"/>
            <a:ext cx="478179" cy="553538"/>
          </a:xfrm>
          <a:custGeom>
            <a:avLst/>
            <a:gdLst>
              <a:gd name="T0" fmla="*/ 137 w 137"/>
              <a:gd name="T1" fmla="*/ 0 h 182"/>
              <a:gd name="T2" fmla="*/ 0 w 137"/>
              <a:gd name="T3" fmla="*/ 46 h 182"/>
              <a:gd name="T4" fmla="*/ 137 w 137"/>
              <a:gd name="T5" fmla="*/ 182 h 182"/>
              <a:gd name="T6" fmla="*/ 0 60000 65536"/>
              <a:gd name="T7" fmla="*/ 0 60000 65536"/>
              <a:gd name="T8" fmla="*/ 0 60000 65536"/>
              <a:gd name="T9" fmla="*/ 0 w 137"/>
              <a:gd name="T10" fmla="*/ 0 h 182"/>
              <a:gd name="T11" fmla="*/ 137 w 137"/>
              <a:gd name="T12" fmla="*/ 182 h 1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7" h="182">
                <a:moveTo>
                  <a:pt x="137" y="0"/>
                </a:moveTo>
                <a:cubicBezTo>
                  <a:pt x="68" y="8"/>
                  <a:pt x="0" y="16"/>
                  <a:pt x="0" y="46"/>
                </a:cubicBezTo>
                <a:cubicBezTo>
                  <a:pt x="0" y="76"/>
                  <a:pt x="114" y="167"/>
                  <a:pt x="137" y="182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73" name="Text Box 10"/>
          <p:cNvSpPr txBox="1">
            <a:spLocks noChangeArrowheads="1"/>
          </p:cNvSpPr>
          <p:nvPr/>
        </p:nvSpPr>
        <p:spPr bwMode="auto">
          <a:xfrm>
            <a:off x="2713038" y="1981200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latin typeface="Arial" charset="0"/>
              </a:rPr>
              <a:t>H</a:t>
            </a:r>
            <a:r>
              <a:rPr lang="en-US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b="1" dirty="0" smtClean="0">
                <a:cs typeface="+mj-cs"/>
              </a:rPr>
              <a:t>هذه التفاعلات تكون لجزيئين.</a:t>
            </a:r>
          </a:p>
          <a:p>
            <a:pPr algn="r" rtl="1"/>
            <a:r>
              <a:rPr lang="ar-SA" b="1" dirty="0" smtClean="0">
                <a:cs typeface="+mj-cs"/>
              </a:rPr>
              <a:t>في التفاعل الأول:</a:t>
            </a:r>
          </a:p>
          <a:p>
            <a:pPr lvl="1" algn="r" rtl="1"/>
            <a:r>
              <a:rPr lang="ar-SA" dirty="0" smtClean="0">
                <a:cs typeface="+mj-cs"/>
              </a:rPr>
              <a:t>تنقل مجموعة </a:t>
            </a:r>
            <a:r>
              <a:rPr lang="ar-SA" dirty="0" err="1" smtClean="0">
                <a:cs typeface="+mj-cs"/>
              </a:rPr>
              <a:t>الأسيتيل</a:t>
            </a:r>
            <a:r>
              <a:rPr lang="ar-SA" dirty="0" smtClean="0">
                <a:cs typeface="+mj-cs"/>
              </a:rPr>
              <a:t> من مساعد الأنزيم </a:t>
            </a:r>
            <a:r>
              <a:rPr lang="en-US" dirty="0" smtClean="0">
                <a:cs typeface="+mj-cs"/>
              </a:rPr>
              <a:t>A</a:t>
            </a:r>
            <a:r>
              <a:rPr lang="ar-SA" dirty="0" smtClean="0">
                <a:cs typeface="+mj-cs"/>
              </a:rPr>
              <a:t> (مركب “2“ الكربون) إلى الأكسالواسيتيت (مركب ”4“ الكربون) لتكون الستريت (مركب ”6“ الكربون).</a:t>
            </a:r>
          </a:p>
          <a:p>
            <a:pPr lvl="1" algn="r" rtl="1"/>
            <a:r>
              <a:rPr lang="ar-SA" dirty="0" smtClean="0">
                <a:cs typeface="+mj-cs"/>
              </a:rPr>
              <a:t>تفاعل غير عكسي.</a:t>
            </a:r>
          </a:p>
          <a:p>
            <a:pPr lvl="1" algn="r" rtl="1"/>
            <a:r>
              <a:rPr lang="ar-SA" dirty="0" smtClean="0">
                <a:cs typeface="+mj-cs"/>
              </a:rPr>
              <a:t>يحتاج إلى جزيء ماء لكسر الرابطة بين مجموعة </a:t>
            </a:r>
            <a:r>
              <a:rPr lang="ar-SA" dirty="0" err="1" smtClean="0">
                <a:cs typeface="+mj-cs"/>
              </a:rPr>
              <a:t>الأسيتيل</a:t>
            </a:r>
            <a:r>
              <a:rPr lang="ar-SA" dirty="0" smtClean="0">
                <a:cs typeface="+mj-cs"/>
              </a:rPr>
              <a:t> ومساعد الأنزيم </a:t>
            </a:r>
            <a:r>
              <a:rPr lang="en-US" dirty="0" smtClean="0">
                <a:cs typeface="+mj-cs"/>
              </a:rPr>
              <a:t>A</a:t>
            </a:r>
            <a:r>
              <a:rPr lang="ar-SA" dirty="0" smtClean="0">
                <a:cs typeface="+mj-cs"/>
              </a:rPr>
              <a:t> ، يتحرر بذلك مساعد الأنزيم </a:t>
            </a:r>
            <a:r>
              <a:rPr lang="en-US" dirty="0" smtClean="0">
                <a:cs typeface="+mj-cs"/>
              </a:rPr>
              <a:t>A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b="1" dirty="0" smtClean="0">
                <a:cs typeface="+mj-cs"/>
              </a:rPr>
              <a:t>في التفاعل الثاني:</a:t>
            </a:r>
          </a:p>
          <a:p>
            <a:pPr lvl="1" algn="r" rtl="1"/>
            <a:r>
              <a:rPr lang="ar-SA" dirty="0" smtClean="0">
                <a:cs typeface="+mj-cs"/>
              </a:rPr>
              <a:t>تفاعل غير عكسي.</a:t>
            </a:r>
          </a:p>
          <a:p>
            <a:pPr lvl="1" algn="r" rtl="1"/>
            <a:r>
              <a:rPr lang="ar-SA" dirty="0" smtClean="0">
                <a:cs typeface="+mj-cs"/>
              </a:rPr>
              <a:t>تتحول </a:t>
            </a:r>
            <a:r>
              <a:rPr lang="ar-SA" dirty="0" err="1" smtClean="0">
                <a:cs typeface="+mj-cs"/>
              </a:rPr>
              <a:t>الستريت</a:t>
            </a:r>
            <a:r>
              <a:rPr lang="ar-SA" dirty="0" smtClean="0">
                <a:cs typeface="+mj-cs"/>
              </a:rPr>
              <a:t> إلى </a:t>
            </a:r>
            <a:r>
              <a:rPr lang="ar-SA" dirty="0" err="1" smtClean="0">
                <a:cs typeface="+mj-cs"/>
              </a:rPr>
              <a:t>أيزوسيتريت</a:t>
            </a:r>
            <a:r>
              <a:rPr lang="ar-SA" dirty="0" smtClean="0">
                <a:cs typeface="+mj-cs"/>
              </a:rPr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دورة </a:t>
            </a:r>
            <a:r>
              <a:rPr lang="ar-SA" dirty="0" err="1" smtClean="0"/>
              <a:t>كربس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2200" b="1" dirty="0" smtClean="0">
                <a:cs typeface="+mj-cs"/>
              </a:rPr>
              <a:t>في التفاعل الثالث:</a:t>
            </a:r>
          </a:p>
          <a:p>
            <a:pPr lvl="1" algn="r" rtl="1"/>
            <a:r>
              <a:rPr lang="ar-SA" sz="2100" dirty="0" smtClean="0">
                <a:cs typeface="+mj-cs"/>
              </a:rPr>
              <a:t>تؤكسد </a:t>
            </a:r>
            <a:r>
              <a:rPr lang="ar-SA" sz="2100" dirty="0" err="1" smtClean="0">
                <a:cs typeface="+mj-cs"/>
              </a:rPr>
              <a:t>الأيزوسيتريت</a:t>
            </a:r>
            <a:r>
              <a:rPr lang="ar-SA" sz="2100" dirty="0" smtClean="0">
                <a:cs typeface="+mj-cs"/>
              </a:rPr>
              <a:t> إلى </a:t>
            </a:r>
            <a:r>
              <a:rPr lang="ar-SA" sz="2100" dirty="0" err="1" smtClean="0">
                <a:cs typeface="+mj-cs"/>
              </a:rPr>
              <a:t>ألفاكيتوجلوتريت</a:t>
            </a:r>
            <a:r>
              <a:rPr lang="ar-SA" sz="2100" dirty="0" smtClean="0">
                <a:cs typeface="+mj-cs"/>
              </a:rPr>
              <a:t> (مركب ”5“ الكربون) عن طريق أنزيم الأيزوسيتريت ديهيدروجينيز.</a:t>
            </a:r>
          </a:p>
          <a:p>
            <a:pPr lvl="1" algn="r" rtl="1"/>
            <a:r>
              <a:rPr lang="ar-SA" sz="2100" dirty="0" smtClean="0">
                <a:cs typeface="+mj-cs"/>
              </a:rPr>
              <a:t>تفاعل غير عكسي.</a:t>
            </a:r>
          </a:p>
          <a:p>
            <a:pPr lvl="1" algn="r" rtl="1"/>
            <a:r>
              <a:rPr lang="ar-SA" sz="2100" dirty="0" smtClean="0">
                <a:cs typeface="+mj-cs"/>
              </a:rPr>
              <a:t>يفقد مجموعة </a:t>
            </a:r>
            <a:r>
              <a:rPr lang="ar-SA" sz="2100" dirty="0" err="1" smtClean="0">
                <a:cs typeface="+mj-cs"/>
              </a:rPr>
              <a:t>كربوكسيل</a:t>
            </a:r>
            <a:r>
              <a:rPr lang="ar-SA" sz="2100" dirty="0" smtClean="0">
                <a:cs typeface="+mj-cs"/>
              </a:rPr>
              <a:t> على شكل ثاني أكسيد الكربون التي تحتاج إلى أيون </a:t>
            </a:r>
            <a:r>
              <a:rPr lang="ar-SA" sz="2100" dirty="0" err="1" smtClean="0">
                <a:cs typeface="+mj-cs"/>
              </a:rPr>
              <a:t>المنغنيز</a:t>
            </a:r>
            <a:r>
              <a:rPr lang="ar-SA" sz="2100" dirty="0" smtClean="0">
                <a:cs typeface="+mj-cs"/>
              </a:rPr>
              <a:t> كعامل مساعد.</a:t>
            </a:r>
          </a:p>
          <a:p>
            <a:pPr lvl="1" algn="r" rtl="1"/>
            <a:r>
              <a:rPr lang="ar-SA" sz="2100" dirty="0" smtClean="0">
                <a:cs typeface="+mj-cs"/>
              </a:rPr>
              <a:t>يتم نزع هيدروجين واختزال جزيء </a:t>
            </a:r>
            <a:r>
              <a:rPr lang="en-US" sz="2100" dirty="0" smtClean="0">
                <a:cs typeface="+mj-cs"/>
              </a:rPr>
              <a:t>NAD</a:t>
            </a:r>
            <a:r>
              <a:rPr lang="en-US" sz="2100" baseline="30000" dirty="0" smtClean="0">
                <a:cs typeface="+mj-cs"/>
              </a:rPr>
              <a:t>+</a:t>
            </a:r>
            <a:r>
              <a:rPr lang="ar-SA" sz="2100" dirty="0" smtClean="0">
                <a:cs typeface="+mj-cs"/>
              </a:rPr>
              <a:t> إلى </a:t>
            </a:r>
            <a:r>
              <a:rPr lang="en-US" sz="2100" dirty="0" smtClean="0">
                <a:cs typeface="+mj-cs"/>
              </a:rPr>
              <a:t>NADH</a:t>
            </a:r>
            <a:r>
              <a:rPr lang="ar-SA" sz="2100" dirty="0" smtClean="0">
                <a:cs typeface="+mj-cs"/>
              </a:rPr>
              <a:t>.</a:t>
            </a:r>
            <a:endParaRPr lang="en-US" sz="2100" dirty="0" smtClean="0">
              <a:cs typeface="+mj-cs"/>
            </a:endParaRPr>
          </a:p>
          <a:p>
            <a:pPr algn="r" rtl="1"/>
            <a:r>
              <a:rPr lang="ar-SA" sz="2200" b="1" dirty="0" smtClean="0">
                <a:cs typeface="+mj-cs"/>
              </a:rPr>
              <a:t>التفاعل الرابع:</a:t>
            </a:r>
          </a:p>
          <a:p>
            <a:pPr lvl="1" algn="r" rtl="1"/>
            <a:r>
              <a:rPr lang="ar-SA" sz="2100" dirty="0" smtClean="0">
                <a:cs typeface="+mj-cs"/>
              </a:rPr>
              <a:t>تؤكسد </a:t>
            </a:r>
            <a:r>
              <a:rPr lang="ar-SA" sz="2100" dirty="0" err="1" smtClean="0">
                <a:cs typeface="+mj-cs"/>
              </a:rPr>
              <a:t>ألفاكيتوجلوتريت</a:t>
            </a:r>
            <a:r>
              <a:rPr lang="ar-SA" sz="2100" dirty="0" smtClean="0">
                <a:cs typeface="+mj-cs"/>
              </a:rPr>
              <a:t> إلى </a:t>
            </a:r>
            <a:r>
              <a:rPr lang="ar-SA" sz="2100" dirty="0" err="1" smtClean="0">
                <a:cs typeface="+mj-cs"/>
              </a:rPr>
              <a:t>سكسينيل</a:t>
            </a:r>
            <a:r>
              <a:rPr lang="ar-SA" sz="2100" dirty="0" smtClean="0">
                <a:cs typeface="+mj-cs"/>
              </a:rPr>
              <a:t> مساعد </a:t>
            </a:r>
            <a:r>
              <a:rPr lang="en-US" sz="2100" dirty="0" smtClean="0">
                <a:cs typeface="+mj-cs"/>
              </a:rPr>
              <a:t>A</a:t>
            </a:r>
            <a:r>
              <a:rPr lang="ar-SA" sz="2100" dirty="0" smtClean="0">
                <a:cs typeface="+mj-cs"/>
              </a:rPr>
              <a:t> (مركب ”4“ الكربون) عن طريق أنزيم ألفاكيتوجلوتريت ديهيدروجينيز.</a:t>
            </a:r>
          </a:p>
          <a:p>
            <a:pPr lvl="1" algn="r" rtl="1"/>
            <a:r>
              <a:rPr lang="ar-SA" sz="2100" dirty="0" smtClean="0">
                <a:cs typeface="+mj-cs"/>
              </a:rPr>
              <a:t>يفقد مجموعة </a:t>
            </a:r>
            <a:r>
              <a:rPr lang="ar-SA" sz="2100" dirty="0" err="1" smtClean="0">
                <a:cs typeface="+mj-cs"/>
              </a:rPr>
              <a:t>كربوكسيل</a:t>
            </a:r>
            <a:r>
              <a:rPr lang="ar-SA" sz="2100" dirty="0" smtClean="0">
                <a:cs typeface="+mj-cs"/>
              </a:rPr>
              <a:t> على شكل ثاني أكسيد الكربون التي تحتاج إلى أيون </a:t>
            </a:r>
            <a:r>
              <a:rPr lang="ar-SA" sz="2100" dirty="0" err="1" smtClean="0">
                <a:cs typeface="+mj-cs"/>
              </a:rPr>
              <a:t>المنغنيز</a:t>
            </a:r>
            <a:r>
              <a:rPr lang="ar-SA" sz="2100" dirty="0" smtClean="0">
                <a:cs typeface="+mj-cs"/>
              </a:rPr>
              <a:t> كعامل مساعد.</a:t>
            </a:r>
          </a:p>
          <a:p>
            <a:pPr lvl="1" algn="r" rtl="1"/>
            <a:r>
              <a:rPr lang="ar-SA" sz="2100" dirty="0" smtClean="0">
                <a:cs typeface="+mj-cs"/>
              </a:rPr>
              <a:t>تفاعل غير عكسي.</a:t>
            </a:r>
          </a:p>
          <a:p>
            <a:pPr lvl="1" algn="r" rtl="1"/>
            <a:r>
              <a:rPr lang="ar-SA" sz="2100" dirty="0" smtClean="0">
                <a:cs typeface="+mj-cs"/>
              </a:rPr>
              <a:t>يحتاج إلى مساعد الأنزيم </a:t>
            </a:r>
            <a:r>
              <a:rPr lang="en-US" sz="2100" dirty="0" smtClean="0">
                <a:cs typeface="+mj-cs"/>
              </a:rPr>
              <a:t>A</a:t>
            </a:r>
            <a:r>
              <a:rPr lang="ar-SA" sz="2100" dirty="0" smtClean="0">
                <a:cs typeface="+mj-cs"/>
              </a:rPr>
              <a:t>.</a:t>
            </a:r>
          </a:p>
          <a:p>
            <a:pPr lvl="1" algn="r" rtl="1"/>
            <a:r>
              <a:rPr lang="ar-SA" sz="2100" dirty="0" smtClean="0">
                <a:cs typeface="+mj-cs"/>
              </a:rPr>
              <a:t>يتم نزع هيدروجين واختزال جزيء </a:t>
            </a:r>
            <a:r>
              <a:rPr lang="en-US" sz="2100" dirty="0" smtClean="0">
                <a:cs typeface="+mj-cs"/>
              </a:rPr>
              <a:t>NAD</a:t>
            </a:r>
            <a:r>
              <a:rPr lang="en-US" sz="2100" baseline="30000" dirty="0" smtClean="0">
                <a:cs typeface="+mj-cs"/>
              </a:rPr>
              <a:t>+</a:t>
            </a:r>
            <a:r>
              <a:rPr lang="ar-SA" sz="2100" dirty="0" smtClean="0">
                <a:cs typeface="+mj-cs"/>
              </a:rPr>
              <a:t> إلى </a:t>
            </a:r>
            <a:r>
              <a:rPr lang="en-US" sz="2100" dirty="0" smtClean="0">
                <a:cs typeface="+mj-cs"/>
              </a:rPr>
              <a:t>NADH</a:t>
            </a:r>
            <a:r>
              <a:rPr lang="ar-SA" sz="2100" dirty="0" smtClean="0">
                <a:cs typeface="+mj-cs"/>
              </a:rPr>
              <a:t>.</a:t>
            </a:r>
            <a:endParaRPr lang="en-US" sz="2100" dirty="0" smtClean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دورة </a:t>
            </a:r>
            <a:r>
              <a:rPr lang="ar-SA" dirty="0" err="1" smtClean="0"/>
              <a:t>كربس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cs typeface="+mj-cs"/>
              </a:rPr>
              <a:t>التفاعل الخامس:</a:t>
            </a:r>
          </a:p>
          <a:p>
            <a:pPr lvl="1" algn="r" rtl="1"/>
            <a:r>
              <a:rPr lang="ar-SA" dirty="0" smtClean="0">
                <a:cs typeface="+mj-cs"/>
              </a:rPr>
              <a:t>يتحلل </a:t>
            </a:r>
            <a:r>
              <a:rPr lang="ar-SA" dirty="0" err="1" smtClean="0">
                <a:cs typeface="+mj-cs"/>
              </a:rPr>
              <a:t>السكسينيل</a:t>
            </a:r>
            <a:r>
              <a:rPr lang="ar-SA" dirty="0" smtClean="0">
                <a:cs typeface="+mj-cs"/>
              </a:rPr>
              <a:t> مساعد </a:t>
            </a:r>
            <a:r>
              <a:rPr lang="en-US" dirty="0" smtClean="0">
                <a:cs typeface="+mj-cs"/>
              </a:rPr>
              <a:t>A</a:t>
            </a:r>
            <a:r>
              <a:rPr lang="ar-SA" dirty="0" smtClean="0">
                <a:cs typeface="+mj-cs"/>
              </a:rPr>
              <a:t> إلى </a:t>
            </a:r>
            <a:r>
              <a:rPr lang="ar-SA" dirty="0" err="1" smtClean="0">
                <a:cs typeface="+mj-cs"/>
              </a:rPr>
              <a:t>السكسينيت</a:t>
            </a:r>
            <a:r>
              <a:rPr lang="ar-SA" dirty="0" smtClean="0">
                <a:cs typeface="+mj-cs"/>
              </a:rPr>
              <a:t> و مساعد الأنزيم </a:t>
            </a:r>
            <a:r>
              <a:rPr lang="en-US" dirty="0" smtClean="0">
                <a:cs typeface="+mj-cs"/>
              </a:rPr>
              <a:t>A</a:t>
            </a:r>
            <a:r>
              <a:rPr lang="ar-SA" dirty="0" smtClean="0">
                <a:cs typeface="+mj-cs"/>
              </a:rPr>
              <a:t> عن طريق أنزيم </a:t>
            </a:r>
            <a:r>
              <a:rPr lang="ar-SA" dirty="0" err="1" smtClean="0">
                <a:cs typeface="+mj-cs"/>
              </a:rPr>
              <a:t>سكسينيت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ثيوكينيز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r>
              <a:rPr lang="ar-SA" dirty="0" smtClean="0">
                <a:cs typeface="+mj-cs"/>
              </a:rPr>
              <a:t>ينتج </a:t>
            </a:r>
            <a:r>
              <a:rPr lang="en-US" dirty="0" smtClean="0">
                <a:cs typeface="+mj-cs"/>
              </a:rPr>
              <a:t>GTP</a:t>
            </a:r>
            <a:r>
              <a:rPr lang="ar-SA" dirty="0" smtClean="0">
                <a:cs typeface="+mj-cs"/>
              </a:rPr>
              <a:t> وهو مركب عالي الطاقة.</a:t>
            </a:r>
          </a:p>
          <a:p>
            <a:pPr lvl="1" algn="r" rtl="1"/>
            <a:r>
              <a:rPr lang="ar-SA" dirty="0" smtClean="0">
                <a:cs typeface="+mj-cs"/>
              </a:rPr>
              <a:t>تنتقل الطاقة من </a:t>
            </a:r>
            <a:r>
              <a:rPr lang="en-US" dirty="0" smtClean="0">
                <a:cs typeface="+mj-cs"/>
              </a:rPr>
              <a:t>GTP</a:t>
            </a:r>
            <a:r>
              <a:rPr lang="ar-SA" dirty="0" smtClean="0">
                <a:cs typeface="+mj-cs"/>
              </a:rPr>
              <a:t> إلى </a:t>
            </a:r>
            <a:r>
              <a:rPr lang="en-US" dirty="0" smtClean="0">
                <a:cs typeface="+mj-cs"/>
              </a:rPr>
              <a:t>ATP</a:t>
            </a:r>
            <a:r>
              <a:rPr lang="ar-SA" dirty="0" smtClean="0">
                <a:cs typeface="+mj-cs"/>
              </a:rPr>
              <a:t> حسب التفاعل التالي:</a:t>
            </a:r>
          </a:p>
          <a:p>
            <a:pPr lvl="1" algn="ctr" rtl="1">
              <a:buNone/>
            </a:pPr>
            <a:r>
              <a:rPr lang="en-US" dirty="0" smtClean="0">
                <a:cs typeface="+mj-cs"/>
              </a:rPr>
              <a:t>GTP + ADP                         GDP + ATP</a:t>
            </a:r>
            <a:endParaRPr lang="ar-SA" dirty="0" smtClean="0">
              <a:cs typeface="+mj-cs"/>
            </a:endParaRPr>
          </a:p>
          <a:p>
            <a:pPr lvl="1" algn="r" rtl="1"/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دورة </a:t>
            </a:r>
            <a:r>
              <a:rPr lang="ar-SA" dirty="0" err="1" smtClean="0"/>
              <a:t>كربس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10000" y="43434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1087</TotalTime>
  <Words>963</Words>
  <Application>Microsoft Office PowerPoint</Application>
  <PresentationFormat>On-screen Show (4:3)</PresentationFormat>
  <Paragraphs>169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تابع أيض الكربوهيدرات</vt:lpstr>
      <vt:lpstr>تنظيم الجلايكوليسس</vt:lpstr>
      <vt:lpstr>تحلل السكر في عدم وجود الهواء</vt:lpstr>
      <vt:lpstr>دورة كربس</vt:lpstr>
      <vt:lpstr>تابع دورة كربس</vt:lpstr>
      <vt:lpstr>تابع دورة كربس</vt:lpstr>
      <vt:lpstr>تابع دورة كربس</vt:lpstr>
      <vt:lpstr>تابع دورة كربس</vt:lpstr>
      <vt:lpstr>تابع دورة كربس</vt:lpstr>
      <vt:lpstr>تابع دورة كربس</vt:lpstr>
      <vt:lpstr>تابع دورة كربس</vt:lpstr>
      <vt:lpstr>حساب الطاقة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تابع أيض الكربوهيدرات</dc:title>
  <dc:creator>Nojood</dc:creator>
  <cp:lastModifiedBy>nojood</cp:lastModifiedBy>
  <cp:revision>14</cp:revision>
  <dcterms:created xsi:type="dcterms:W3CDTF">2008-12-21T14:22:56Z</dcterms:created>
  <dcterms:modified xsi:type="dcterms:W3CDTF">2010-12-18T08:03:36Z</dcterms:modified>
</cp:coreProperties>
</file>