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9" r:id="rId3"/>
    <p:sldId id="261" r:id="rId4"/>
    <p:sldId id="262" r:id="rId5"/>
    <p:sldId id="263" r:id="rId6"/>
    <p:sldId id="260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6D36D90-42FA-4A17-922F-E365BBF16869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954B4E9-8E98-4178-9561-17BF7553F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4B4E9-8E98-4178-9561-17BF7553F04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4B4E9-8E98-4178-9561-17BF7553F04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4B4E9-8E98-4178-9561-17BF7553F04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4B4E9-8E98-4178-9561-17BF7553F04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4B4E9-8E98-4178-9561-17BF7553F04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4B4E9-8E98-4178-9561-17BF7553F04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4B4E9-8E98-4178-9561-17BF7553F04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4B4E9-8E98-4178-9561-17BF7553F04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4B4E9-8E98-4178-9561-17BF7553F04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4B4E9-8E98-4178-9561-17BF7553F04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4B4E9-8E98-4178-9561-17BF7553F04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4B4E9-8E98-4178-9561-17BF7553F04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4B4E9-8E98-4178-9561-17BF7553F04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4B4E9-8E98-4178-9561-17BF7553F04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4B4E9-8E98-4178-9561-17BF7553F04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93AD4-532A-47A6-8363-AAF416E050EB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AFBF-3994-4D7E-8846-D53455A93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93AD4-532A-47A6-8363-AAF416E050EB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AFBF-3994-4D7E-8846-D53455A93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93AD4-532A-47A6-8363-AAF416E050EB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AFBF-3994-4D7E-8846-D53455A93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93AD4-532A-47A6-8363-AAF416E050EB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AFBF-3994-4D7E-8846-D53455A93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93AD4-532A-47A6-8363-AAF416E050EB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AFBF-3994-4D7E-8846-D53455A93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93AD4-532A-47A6-8363-AAF416E050EB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AFBF-3994-4D7E-8846-D53455A93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93AD4-532A-47A6-8363-AAF416E050EB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AFBF-3994-4D7E-8846-D53455A93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93AD4-532A-47A6-8363-AAF416E050EB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AFBF-3994-4D7E-8846-D53455A93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93AD4-532A-47A6-8363-AAF416E050EB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AFBF-3994-4D7E-8846-D53455A93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93AD4-532A-47A6-8363-AAF416E050EB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AFBF-3994-4D7E-8846-D53455A93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93AD4-532A-47A6-8363-AAF416E050EB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748AFBF-3994-4D7E-8846-D53455A937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693AD4-532A-47A6-8363-AAF416E050EB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48AFBF-3994-4D7E-8846-D53455A937E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smtClean="0"/>
              <a:t>العمليات الأيضية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smtClean="0"/>
              <a:t>هضم الكربوهيدرات والجلايكوليسس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ar-SA" b="1" dirty="0" smtClean="0">
                <a:cs typeface="Akhbar MT" pitchFamily="2" charset="-78"/>
              </a:rPr>
              <a:t>تبدأ بتجمع السكريات البسيطة وتنتهي بتحويلها إلى </a:t>
            </a:r>
            <a:r>
              <a:rPr lang="ar-SA" b="1" dirty="0" err="1" smtClean="0">
                <a:cs typeface="Akhbar MT" pitchFamily="2" charset="-78"/>
              </a:rPr>
              <a:t>الجليسر</a:t>
            </a:r>
            <a:r>
              <a:rPr lang="ar-SA" b="1" dirty="0" smtClean="0">
                <a:cs typeface="Akhbar MT" pitchFamily="2" charset="-78"/>
              </a:rPr>
              <a:t> </a:t>
            </a:r>
            <a:r>
              <a:rPr lang="ar-SA" b="1" dirty="0" err="1" smtClean="0">
                <a:cs typeface="Akhbar MT" pitchFamily="2" charset="-78"/>
              </a:rPr>
              <a:t>ألدهيد</a:t>
            </a:r>
            <a:r>
              <a:rPr lang="ar-SA" b="1" dirty="0" smtClean="0">
                <a:cs typeface="Akhbar MT" pitchFamily="2" charset="-78"/>
              </a:rPr>
              <a:t>-3-</a:t>
            </a:r>
            <a:r>
              <a:rPr lang="ar-SA" b="1" dirty="0" err="1" smtClean="0">
                <a:cs typeface="Akhbar MT" pitchFamily="2" charset="-78"/>
              </a:rPr>
              <a:t>الفوسفيت</a:t>
            </a:r>
            <a:r>
              <a:rPr lang="ar-SA" b="1" dirty="0" smtClean="0">
                <a:cs typeface="Akhbar MT" pitchFamily="2" charset="-78"/>
              </a:rPr>
              <a:t>.</a:t>
            </a:r>
          </a:p>
          <a:p>
            <a:pPr algn="r" rtl="1"/>
            <a:r>
              <a:rPr lang="ar-SA" b="1" dirty="0" smtClean="0">
                <a:cs typeface="+mj-cs"/>
              </a:rPr>
              <a:t>في التفاعل الأول:</a:t>
            </a:r>
          </a:p>
          <a:p>
            <a:pPr lvl="1" algn="r" rtl="1"/>
            <a:r>
              <a:rPr lang="ar-SA" dirty="0" smtClean="0">
                <a:cs typeface="+mj-cs"/>
              </a:rPr>
              <a:t>أنزيم </a:t>
            </a:r>
            <a:r>
              <a:rPr lang="ar-SA" dirty="0" err="1" smtClean="0">
                <a:cs typeface="+mj-cs"/>
              </a:rPr>
              <a:t>الهكسوكينيز</a:t>
            </a:r>
            <a:r>
              <a:rPr lang="ar-SA" dirty="0" smtClean="0">
                <a:cs typeface="+mj-cs"/>
              </a:rPr>
              <a:t> يحفز التفاعلات في جميع الأنسجة أما أنزيم </a:t>
            </a:r>
            <a:r>
              <a:rPr lang="ar-SA" dirty="0" err="1" smtClean="0">
                <a:cs typeface="+mj-cs"/>
              </a:rPr>
              <a:t>الجلكوكينيز</a:t>
            </a:r>
            <a:r>
              <a:rPr lang="ar-SA" dirty="0" smtClean="0">
                <a:cs typeface="+mj-cs"/>
              </a:rPr>
              <a:t> في يعمل في الكبد.</a:t>
            </a:r>
          </a:p>
          <a:p>
            <a:pPr lvl="1" algn="r" rtl="1"/>
            <a:r>
              <a:rPr lang="ar-SA" dirty="0" smtClean="0">
                <a:cs typeface="+mj-cs"/>
              </a:rPr>
              <a:t>تفاعل غير عكسي ، تفاعل منظم يثبط بالزيادة في الجلوكوز-6-فوسفيت.</a:t>
            </a:r>
          </a:p>
          <a:p>
            <a:pPr lvl="1" algn="r" rtl="1"/>
            <a:r>
              <a:rPr lang="ar-SA" dirty="0" smtClean="0">
                <a:cs typeface="+mj-cs"/>
              </a:rPr>
              <a:t>تفاعل يحتاج إلى طاقة </a:t>
            </a:r>
            <a:r>
              <a:rPr lang="en-US" dirty="0" smtClean="0">
                <a:cs typeface="+mj-cs"/>
              </a:rPr>
              <a:t>ATP</a:t>
            </a:r>
            <a:r>
              <a:rPr lang="ar-SA" dirty="0" smtClean="0">
                <a:cs typeface="+mj-cs"/>
              </a:rPr>
              <a:t> ، تفاعل فسفرة يحتاج إلى المغنيسيوم كعامل مساعد.</a:t>
            </a:r>
          </a:p>
          <a:p>
            <a:pPr algn="r" rtl="1"/>
            <a:r>
              <a:rPr lang="ar-SA" b="1" dirty="0" smtClean="0">
                <a:cs typeface="+mj-cs"/>
              </a:rPr>
              <a:t>في التفاعل الثاني:</a:t>
            </a:r>
          </a:p>
          <a:p>
            <a:pPr lvl="1" algn="r" rtl="1"/>
            <a:r>
              <a:rPr lang="ar-SA" dirty="0" smtClean="0">
                <a:cs typeface="+mj-cs"/>
              </a:rPr>
              <a:t>أنزيم </a:t>
            </a:r>
            <a:r>
              <a:rPr lang="ar-SA" dirty="0" err="1" smtClean="0">
                <a:cs typeface="+mj-cs"/>
              </a:rPr>
              <a:t>الفسفوهكسوزأيزوميريز</a:t>
            </a:r>
            <a:r>
              <a:rPr lang="ar-SA" dirty="0" smtClean="0">
                <a:cs typeface="+mj-cs"/>
              </a:rPr>
              <a:t> تفاعل عكسي.</a:t>
            </a:r>
          </a:p>
          <a:p>
            <a:pPr lvl="1" algn="r" rtl="1"/>
            <a:r>
              <a:rPr lang="ar-SA" dirty="0" smtClean="0">
                <a:cs typeface="+mj-cs"/>
              </a:rPr>
              <a:t>يتحول من </a:t>
            </a:r>
            <a:r>
              <a:rPr lang="ar-SA" dirty="0" err="1" smtClean="0">
                <a:cs typeface="+mj-cs"/>
              </a:rPr>
              <a:t>ألدوز</a:t>
            </a:r>
            <a:r>
              <a:rPr lang="ar-SA" dirty="0" smtClean="0">
                <a:cs typeface="+mj-cs"/>
              </a:rPr>
              <a:t> إلى </a:t>
            </a:r>
            <a:r>
              <a:rPr lang="ar-SA" dirty="0" err="1" smtClean="0">
                <a:cs typeface="+mj-cs"/>
              </a:rPr>
              <a:t>كيتوز</a:t>
            </a:r>
            <a:r>
              <a:rPr lang="ar-SA" dirty="0" smtClean="0">
                <a:cs typeface="+mj-cs"/>
              </a:rPr>
              <a:t>.</a:t>
            </a:r>
          </a:p>
          <a:p>
            <a:pPr algn="r" rtl="1"/>
            <a:r>
              <a:rPr lang="ar-SA" b="1" dirty="0" smtClean="0">
                <a:cs typeface="+mj-cs"/>
              </a:rPr>
              <a:t>في التفاعل الثالث:</a:t>
            </a:r>
          </a:p>
          <a:p>
            <a:pPr lvl="1" algn="r" rtl="1"/>
            <a:r>
              <a:rPr lang="ar-SA" dirty="0" smtClean="0">
                <a:cs typeface="+mj-cs"/>
              </a:rPr>
              <a:t>تفاعل يحتاج إلى طاقة ، تفاعل فسفرة يحتاج إلى المغنيسيوم كعامل مساعد.</a:t>
            </a:r>
          </a:p>
          <a:p>
            <a:pPr lvl="1" algn="r" rtl="1"/>
            <a:r>
              <a:rPr lang="ar-SA" dirty="0" smtClean="0">
                <a:cs typeface="+mj-cs"/>
              </a:rPr>
              <a:t>تفاعل غير عكسي ، تفاعل منظم: يحفز بالـ </a:t>
            </a:r>
            <a:r>
              <a:rPr lang="en-US" dirty="0" smtClean="0">
                <a:cs typeface="+mj-cs"/>
              </a:rPr>
              <a:t>AMP</a:t>
            </a:r>
            <a:r>
              <a:rPr lang="ar-SA" dirty="0" smtClean="0">
                <a:cs typeface="+mj-cs"/>
              </a:rPr>
              <a:t> و </a:t>
            </a:r>
            <a:r>
              <a:rPr lang="en-US" dirty="0" smtClean="0">
                <a:cs typeface="+mj-cs"/>
              </a:rPr>
              <a:t>ADP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والفركتوز</a:t>
            </a:r>
            <a:r>
              <a:rPr lang="ar-SA" dirty="0" smtClean="0">
                <a:cs typeface="+mj-cs"/>
              </a:rPr>
              <a:t>-6-</a:t>
            </a:r>
            <a:r>
              <a:rPr lang="ar-SA" dirty="0" err="1" smtClean="0">
                <a:cs typeface="+mj-cs"/>
              </a:rPr>
              <a:t>فوسفيت</a:t>
            </a:r>
            <a:r>
              <a:rPr lang="ar-SA" dirty="0" smtClean="0">
                <a:cs typeface="+mj-cs"/>
              </a:rPr>
              <a:t> ، يثبط بالزيادة </a:t>
            </a:r>
            <a:r>
              <a:rPr lang="en-US" dirty="0" smtClean="0">
                <a:cs typeface="+mj-cs"/>
              </a:rPr>
              <a:t>ATP</a:t>
            </a:r>
            <a:r>
              <a:rPr lang="ar-SA" dirty="0" smtClean="0">
                <a:cs typeface="+mj-cs"/>
              </a:rPr>
              <a:t> أي أن الخلية لا تحتاج إلى المزيد من الطاقة.</a:t>
            </a:r>
          </a:p>
          <a:p>
            <a:pPr algn="r" rtl="1"/>
            <a:endParaRPr lang="en-US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تحلل السكر (الجلايكوليسس)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cs typeface="+mj-cs"/>
              </a:rPr>
              <a:t>التفاعل الرابع:</a:t>
            </a:r>
          </a:p>
          <a:p>
            <a:pPr lvl="1" algn="r" rtl="1"/>
            <a:r>
              <a:rPr lang="ar-SA" dirty="0" smtClean="0">
                <a:cs typeface="+mj-cs"/>
              </a:rPr>
              <a:t>يتم كسر جزيء </a:t>
            </a:r>
            <a:r>
              <a:rPr lang="ar-SA" dirty="0" err="1" smtClean="0">
                <a:cs typeface="+mj-cs"/>
              </a:rPr>
              <a:t>الفركتوز</a:t>
            </a:r>
            <a:r>
              <a:rPr lang="ar-SA" dirty="0" smtClean="0">
                <a:cs typeface="+mj-cs"/>
              </a:rPr>
              <a:t>-1،6-</a:t>
            </a:r>
            <a:r>
              <a:rPr lang="ar-SA" dirty="0" err="1" smtClean="0">
                <a:cs typeface="+mj-cs"/>
              </a:rPr>
              <a:t>فوسفيت</a:t>
            </a:r>
            <a:r>
              <a:rPr lang="ar-SA" dirty="0" smtClean="0">
                <a:cs typeface="+mj-cs"/>
              </a:rPr>
              <a:t> (سداسي الكربون) إلى مركبين </a:t>
            </a:r>
            <a:r>
              <a:rPr lang="ar-SA" dirty="0" err="1" smtClean="0">
                <a:cs typeface="+mj-cs"/>
              </a:rPr>
              <a:t>الجليسرألدهيد</a:t>
            </a:r>
            <a:r>
              <a:rPr lang="ar-SA" dirty="0" smtClean="0">
                <a:cs typeface="+mj-cs"/>
              </a:rPr>
              <a:t>-3-</a:t>
            </a:r>
            <a:r>
              <a:rPr lang="ar-SA" dirty="0" err="1" smtClean="0">
                <a:cs typeface="+mj-cs"/>
              </a:rPr>
              <a:t>فوسفيت</a:t>
            </a:r>
            <a:r>
              <a:rPr lang="ar-SA" dirty="0" smtClean="0">
                <a:cs typeface="+mj-cs"/>
              </a:rPr>
              <a:t> وثنائي </a:t>
            </a:r>
            <a:r>
              <a:rPr lang="ar-SA" dirty="0" err="1" smtClean="0">
                <a:cs typeface="+mj-cs"/>
              </a:rPr>
              <a:t>هيدروكسي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اسيتون</a:t>
            </a:r>
            <a:r>
              <a:rPr lang="ar-SA" dirty="0" smtClean="0">
                <a:cs typeface="+mj-cs"/>
              </a:rPr>
              <a:t> (ثلاثيات الكربون).</a:t>
            </a:r>
          </a:p>
          <a:p>
            <a:pPr lvl="1" algn="r" rtl="1"/>
            <a:r>
              <a:rPr lang="ar-SA" dirty="0" smtClean="0">
                <a:cs typeface="+mj-cs"/>
              </a:rPr>
              <a:t>تفاعل عكسي.</a:t>
            </a:r>
          </a:p>
          <a:p>
            <a:pPr algn="r" rtl="1"/>
            <a:r>
              <a:rPr lang="ar-SA" b="1" dirty="0" smtClean="0">
                <a:cs typeface="+mj-cs"/>
              </a:rPr>
              <a:t>التفاعل الخامس:</a:t>
            </a:r>
          </a:p>
          <a:p>
            <a:pPr lvl="1" algn="r" rtl="1"/>
            <a:r>
              <a:rPr lang="ar-SA" dirty="0" smtClean="0">
                <a:cs typeface="+mj-cs"/>
              </a:rPr>
              <a:t>تحويل ثنائي </a:t>
            </a:r>
            <a:r>
              <a:rPr lang="ar-SA" dirty="0" err="1" smtClean="0">
                <a:cs typeface="+mj-cs"/>
              </a:rPr>
              <a:t>هيدروكسي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اسيتون</a:t>
            </a:r>
            <a:r>
              <a:rPr lang="ar-SA" dirty="0" smtClean="0">
                <a:cs typeface="+mj-cs"/>
              </a:rPr>
              <a:t> إلى جزيء ثاني من </a:t>
            </a:r>
            <a:r>
              <a:rPr lang="ar-SA" dirty="0" err="1" smtClean="0">
                <a:cs typeface="+mj-cs"/>
              </a:rPr>
              <a:t>الجليسرألدهيد</a:t>
            </a:r>
            <a:r>
              <a:rPr lang="ar-SA" dirty="0" smtClean="0">
                <a:cs typeface="+mj-cs"/>
              </a:rPr>
              <a:t>-3-</a:t>
            </a:r>
            <a:r>
              <a:rPr lang="ar-SA" dirty="0" err="1" smtClean="0">
                <a:cs typeface="+mj-cs"/>
              </a:rPr>
              <a:t>فوسفيت</a:t>
            </a:r>
            <a:r>
              <a:rPr lang="ar-SA" dirty="0" smtClean="0">
                <a:cs typeface="+mj-cs"/>
              </a:rPr>
              <a:t>.</a:t>
            </a:r>
          </a:p>
          <a:p>
            <a:pPr algn="r" rtl="1"/>
            <a:r>
              <a:rPr lang="ar-SA" b="1" u="sng" dirty="0" smtClean="0">
                <a:latin typeface="Arial" pitchFamily="34" charset="0"/>
                <a:cs typeface="Akhbar MT" pitchFamily="2" charset="-78"/>
              </a:rPr>
              <a:t>تنتهي المرحلة الأولى:</a:t>
            </a:r>
          </a:p>
          <a:p>
            <a:pPr lvl="1" algn="r" rtl="1"/>
            <a:r>
              <a:rPr lang="ar-SA" dirty="0" smtClean="0">
                <a:cs typeface="+mj-cs"/>
              </a:rPr>
              <a:t> بجزيئين من </a:t>
            </a:r>
            <a:r>
              <a:rPr lang="ar-SA" dirty="0" err="1" smtClean="0">
                <a:cs typeface="+mj-cs"/>
              </a:rPr>
              <a:t>الجليسرألدهيد</a:t>
            </a:r>
            <a:r>
              <a:rPr lang="ar-SA" dirty="0" smtClean="0">
                <a:cs typeface="+mj-cs"/>
              </a:rPr>
              <a:t>-3-</a:t>
            </a:r>
            <a:r>
              <a:rPr lang="ar-SA" dirty="0" err="1" smtClean="0">
                <a:cs typeface="+mj-cs"/>
              </a:rPr>
              <a:t>فوسفيت</a:t>
            </a:r>
            <a:r>
              <a:rPr lang="ar-SA" dirty="0" smtClean="0">
                <a:cs typeface="+mj-cs"/>
              </a:rPr>
              <a:t> ،جزيئين ثلاثيي الكربون.</a:t>
            </a:r>
          </a:p>
          <a:p>
            <a:pPr lvl="1" algn="r" rtl="1"/>
            <a:r>
              <a:rPr lang="ar-SA" dirty="0" smtClean="0">
                <a:cs typeface="+mj-cs"/>
              </a:rPr>
              <a:t>استهلاك جزيئين من الطاقة على شكل </a:t>
            </a:r>
            <a:r>
              <a:rPr lang="en-US" dirty="0" smtClean="0">
                <a:cs typeface="+mj-cs"/>
              </a:rPr>
              <a:t>ATP</a:t>
            </a:r>
            <a:r>
              <a:rPr lang="ar-SA" dirty="0" smtClean="0">
                <a:cs typeface="+mj-cs"/>
              </a:rPr>
              <a:t> وتحويلها إلى </a:t>
            </a:r>
            <a:r>
              <a:rPr lang="en-US" smtClean="0">
                <a:cs typeface="+mj-cs"/>
              </a:rPr>
              <a:t>ADP</a:t>
            </a:r>
            <a:r>
              <a:rPr lang="ar-SA" smtClean="0">
                <a:cs typeface="+mj-cs"/>
              </a:rPr>
              <a:t>.</a:t>
            </a:r>
            <a:endParaRPr lang="en-US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تحلل السكر (الجلايكوليسس)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u="sng" dirty="0" smtClean="0">
                <a:cs typeface="+mj-cs"/>
              </a:rPr>
              <a:t>المرحلة الثانية:</a:t>
            </a:r>
            <a:endParaRPr lang="en-US" b="1" u="sng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تحلل السكر (الجلايكوليسس)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ar-SA" sz="26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j-cs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23622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>
                <a:cs typeface="+mj-cs"/>
              </a:rPr>
              <a:t> جزيئين </a:t>
            </a:r>
            <a:r>
              <a:rPr lang="ar-SA" sz="2800" dirty="0" err="1" smtClean="0">
                <a:cs typeface="+mj-cs"/>
              </a:rPr>
              <a:t>جليسرألدهيد</a:t>
            </a:r>
            <a:r>
              <a:rPr lang="ar-SA" sz="2800" dirty="0" smtClean="0">
                <a:cs typeface="+mj-cs"/>
              </a:rPr>
              <a:t>-3-</a:t>
            </a:r>
            <a:r>
              <a:rPr lang="ar-SA" sz="2800" dirty="0" err="1" smtClean="0">
                <a:cs typeface="+mj-cs"/>
              </a:rPr>
              <a:t>فوسفيت</a:t>
            </a:r>
            <a:endParaRPr lang="en-US" sz="2800" dirty="0"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7000" y="32105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>
                <a:cs typeface="+mj-cs"/>
              </a:rPr>
              <a:t>جزيئين من 1،3-ثنائي </a:t>
            </a:r>
            <a:r>
              <a:rPr lang="ar-SA" sz="2800" dirty="0" err="1" smtClean="0">
                <a:cs typeface="+mj-cs"/>
              </a:rPr>
              <a:t>فسفوجليسريت</a:t>
            </a:r>
            <a:endParaRPr lang="en-US" sz="2800" dirty="0"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52800" y="488698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>
                <a:cs typeface="+mj-cs"/>
              </a:rPr>
              <a:t>جزيئين من 2-</a:t>
            </a:r>
            <a:r>
              <a:rPr lang="ar-SA" sz="2800" dirty="0" err="1" smtClean="0">
                <a:cs typeface="+mj-cs"/>
              </a:rPr>
              <a:t>فسفو</a:t>
            </a:r>
            <a:r>
              <a:rPr lang="ar-SA" sz="2800" dirty="0">
                <a:cs typeface="+mj-cs"/>
              </a:rPr>
              <a:t> </a:t>
            </a:r>
            <a:r>
              <a:rPr lang="ar-SA" sz="2800" dirty="0" err="1" smtClean="0">
                <a:cs typeface="+mj-cs"/>
              </a:rPr>
              <a:t>جليسريت</a:t>
            </a:r>
            <a:endParaRPr lang="en-US" sz="2800" dirty="0"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1800" y="40386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>
                <a:cs typeface="+mj-cs"/>
              </a:rPr>
              <a:t>جزيئين من 3-</a:t>
            </a:r>
            <a:r>
              <a:rPr lang="ar-SA" sz="2800" dirty="0" err="1" smtClean="0">
                <a:cs typeface="+mj-cs"/>
              </a:rPr>
              <a:t>فسفو</a:t>
            </a:r>
            <a:r>
              <a:rPr lang="ar-SA" sz="2800" dirty="0" smtClean="0">
                <a:cs typeface="+mj-cs"/>
              </a:rPr>
              <a:t> </a:t>
            </a:r>
            <a:r>
              <a:rPr lang="ar-SA" sz="2800" dirty="0" err="1" smtClean="0">
                <a:cs typeface="+mj-cs"/>
              </a:rPr>
              <a:t>جليسريت</a:t>
            </a:r>
            <a:endParaRPr lang="en-US" sz="2800" dirty="0">
              <a:cs typeface="+mj-cs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4648200" y="3048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953000" y="28194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b="1" i="1" dirty="0" err="1" smtClean="0">
                <a:solidFill>
                  <a:srgbClr val="FF0000"/>
                </a:solidFill>
                <a:cs typeface="+mj-cs"/>
              </a:rPr>
              <a:t>فسفوجليسرألدهيد</a:t>
            </a:r>
            <a:r>
              <a:rPr lang="ar-SA" sz="2000" b="1" i="1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ar-SA" sz="2000" b="1" i="1" dirty="0" err="1" smtClean="0">
                <a:solidFill>
                  <a:srgbClr val="FF0000"/>
                </a:solidFill>
                <a:cs typeface="+mj-cs"/>
              </a:rPr>
              <a:t>دي</a:t>
            </a:r>
            <a:r>
              <a:rPr lang="ar-SA" sz="2000" b="1" i="1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ar-SA" sz="2000" b="1" i="1" dirty="0" err="1" smtClean="0">
                <a:solidFill>
                  <a:srgbClr val="FF0000"/>
                </a:solidFill>
                <a:cs typeface="+mj-cs"/>
              </a:rPr>
              <a:t>هايدروجينيز</a:t>
            </a:r>
            <a:endParaRPr lang="en-US" sz="2000" b="1" i="1" dirty="0">
              <a:solidFill>
                <a:srgbClr val="FF0000"/>
              </a:solidFill>
              <a:cs typeface="+mj-cs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4648200" y="3809206"/>
            <a:ext cx="457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953000" y="36384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b="1" i="1" dirty="0" err="1" smtClean="0">
                <a:solidFill>
                  <a:srgbClr val="FF0000"/>
                </a:solidFill>
                <a:cs typeface="+mj-cs"/>
              </a:rPr>
              <a:t>فسفوجليسريت</a:t>
            </a:r>
            <a:r>
              <a:rPr lang="ar-SA" sz="2000" b="1" i="1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ar-SA" sz="2000" b="1" i="1" dirty="0" err="1" smtClean="0">
                <a:solidFill>
                  <a:srgbClr val="FF0000"/>
                </a:solidFill>
                <a:cs typeface="+mj-cs"/>
              </a:rPr>
              <a:t>كاينيز</a:t>
            </a:r>
            <a:endParaRPr lang="en-US" sz="2000" b="1" i="1" dirty="0">
              <a:solidFill>
                <a:srgbClr val="FF0000"/>
              </a:solidFill>
              <a:cs typeface="+mj-cs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4648994" y="4724400"/>
            <a:ext cx="457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953794" y="4495800"/>
            <a:ext cx="1904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b="1" i="1" dirty="0" err="1" smtClean="0">
                <a:solidFill>
                  <a:srgbClr val="FF0000"/>
                </a:solidFill>
                <a:cs typeface="+mj-cs"/>
              </a:rPr>
              <a:t>فسفوجليسريت</a:t>
            </a:r>
            <a:r>
              <a:rPr lang="ar-SA" sz="2000" b="1" i="1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ar-SA" sz="2000" b="1" i="1" dirty="0" err="1" smtClean="0">
                <a:solidFill>
                  <a:srgbClr val="FF0000"/>
                </a:solidFill>
                <a:cs typeface="+mj-cs"/>
              </a:rPr>
              <a:t>ميوتيز</a:t>
            </a:r>
            <a:endParaRPr lang="en-US" sz="2000" b="1" i="1" dirty="0">
              <a:solidFill>
                <a:srgbClr val="FF0000"/>
              </a:solidFill>
              <a:cs typeface="+mj-cs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4648200" y="5561806"/>
            <a:ext cx="457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953000" y="5333206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b="1" i="1" dirty="0" err="1" smtClean="0">
                <a:solidFill>
                  <a:srgbClr val="FF0000"/>
                </a:solidFill>
                <a:cs typeface="+mj-cs"/>
              </a:rPr>
              <a:t>أنوليز</a:t>
            </a:r>
            <a:endParaRPr lang="en-US" sz="2000" b="1" i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76600" y="57912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>
                <a:cs typeface="+mj-cs"/>
              </a:rPr>
              <a:t>جزيئين من </a:t>
            </a:r>
            <a:r>
              <a:rPr lang="ar-SA" sz="2800" dirty="0" err="1" smtClean="0">
                <a:cs typeface="+mj-cs"/>
              </a:rPr>
              <a:t>الفسفو</a:t>
            </a:r>
            <a:r>
              <a:rPr lang="ar-SA" sz="2800" dirty="0" smtClean="0">
                <a:cs typeface="+mj-cs"/>
              </a:rPr>
              <a:t> </a:t>
            </a:r>
            <a:r>
              <a:rPr lang="ar-SA" sz="2800" dirty="0" err="1" smtClean="0">
                <a:cs typeface="+mj-cs"/>
              </a:rPr>
              <a:t>أن</a:t>
            </a:r>
            <a:r>
              <a:rPr lang="ar-SA" sz="2800" dirty="0" err="1">
                <a:cs typeface="+mj-cs"/>
              </a:rPr>
              <a:t>ي</a:t>
            </a:r>
            <a:r>
              <a:rPr lang="ar-SA" sz="2800" dirty="0" err="1" smtClean="0">
                <a:cs typeface="+mj-cs"/>
              </a:rPr>
              <a:t>ول</a:t>
            </a:r>
            <a:r>
              <a:rPr lang="ar-SA" sz="2800" dirty="0" smtClean="0">
                <a:cs typeface="+mj-cs"/>
              </a:rPr>
              <a:t> </a:t>
            </a:r>
            <a:r>
              <a:rPr lang="ar-SA" sz="2800" dirty="0" err="1" smtClean="0">
                <a:cs typeface="+mj-cs"/>
              </a:rPr>
              <a:t>بايروفيت</a:t>
            </a:r>
            <a:endParaRPr lang="en-US" sz="2800" dirty="0"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33800" y="2667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NAD</a:t>
            </a:r>
            <a:r>
              <a:rPr lang="ar-SA" baseline="30000" dirty="0" smtClean="0">
                <a:solidFill>
                  <a:srgbClr val="00B050"/>
                </a:solidFill>
              </a:rPr>
              <a:t>+</a:t>
            </a:r>
            <a:r>
              <a:rPr lang="en-US" dirty="0" smtClean="0">
                <a:solidFill>
                  <a:srgbClr val="00B050"/>
                </a:solidFill>
              </a:rPr>
              <a:t>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57600" y="2971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NADH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4456090" y="2884868"/>
            <a:ext cx="422856" cy="309093"/>
          </a:xfrm>
          <a:custGeom>
            <a:avLst/>
            <a:gdLst>
              <a:gd name="connsiteX0" fmla="*/ 0 w 422856"/>
              <a:gd name="connsiteY0" fmla="*/ 0 h 309093"/>
              <a:gd name="connsiteX1" fmla="*/ 141668 w 422856"/>
              <a:gd name="connsiteY1" fmla="*/ 12878 h 309093"/>
              <a:gd name="connsiteX2" fmla="*/ 399245 w 422856"/>
              <a:gd name="connsiteY2" fmla="*/ 115909 h 309093"/>
              <a:gd name="connsiteX3" fmla="*/ 0 w 422856"/>
              <a:gd name="connsiteY3" fmla="*/ 309093 h 309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2856" h="309093">
                <a:moveTo>
                  <a:pt x="0" y="0"/>
                </a:moveTo>
                <a:lnTo>
                  <a:pt x="141668" y="12878"/>
                </a:lnTo>
                <a:cubicBezTo>
                  <a:pt x="208209" y="32196"/>
                  <a:pt x="422856" y="66540"/>
                  <a:pt x="399245" y="115909"/>
                </a:cubicBezTo>
                <a:cubicBezTo>
                  <a:pt x="375634" y="165278"/>
                  <a:pt x="187817" y="237185"/>
                  <a:pt x="0" y="309093"/>
                </a:cubicBezTo>
              </a:path>
            </a:pathLst>
          </a:cu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019800" y="2438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C</a:t>
            </a:r>
            <a:r>
              <a:rPr lang="ar-SA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24600" y="3276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</a:t>
            </a:r>
            <a:r>
              <a:rPr lang="ar-SA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19800" y="4114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</a:t>
            </a:r>
            <a:r>
              <a:rPr lang="ar-SA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00800" y="4953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C</a:t>
            </a:r>
            <a:r>
              <a:rPr lang="ar-SA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0" y="5867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C</a:t>
            </a:r>
            <a:r>
              <a:rPr lang="ar-SA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20000" y="2819400"/>
            <a:ext cx="114300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1400" dirty="0" smtClean="0"/>
              <a:t>التفاعل السادس</a:t>
            </a:r>
            <a:endParaRPr lang="en-US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6705600" y="3657600"/>
            <a:ext cx="99060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1400" dirty="0" smtClean="0"/>
              <a:t>التفاعل السابع</a:t>
            </a:r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6705600" y="4569023"/>
            <a:ext cx="99060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1400" dirty="0" smtClean="0"/>
              <a:t>التفاعل الثامن</a:t>
            </a:r>
            <a:endParaRPr lang="en-US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5791200" y="5334000"/>
            <a:ext cx="99060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1400" dirty="0" smtClean="0"/>
              <a:t>التفاعل التاسع</a:t>
            </a:r>
            <a:endParaRPr lang="en-US" sz="1400" dirty="0"/>
          </a:p>
        </p:txBody>
      </p:sp>
      <p:cxnSp>
        <p:nvCxnSpPr>
          <p:cNvPr id="42" name="Straight Arrow Connector 41"/>
          <p:cNvCxnSpPr/>
          <p:nvPr/>
        </p:nvCxnSpPr>
        <p:spPr>
          <a:xfrm rot="5400000">
            <a:off x="4725194" y="64762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5400000">
            <a:off x="4725194" y="22090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200400" y="2667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>
                <a:solidFill>
                  <a:srgbClr val="00B050"/>
                </a:solidFill>
              </a:rPr>
              <a:t>)</a:t>
            </a:r>
            <a:r>
              <a:rPr lang="en-US" dirty="0" smtClean="0">
                <a:solidFill>
                  <a:srgbClr val="00B050"/>
                </a:solidFill>
              </a:rPr>
              <a:t>Pi +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971800" y="2679879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505200" y="2970589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797121" y="3505200"/>
            <a:ext cx="687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</a:t>
            </a:r>
            <a:r>
              <a:rPr lang="en-US" dirty="0">
                <a:solidFill>
                  <a:srgbClr val="00B050"/>
                </a:solidFill>
              </a:rPr>
              <a:t>D</a:t>
            </a:r>
            <a:r>
              <a:rPr lang="en-US" dirty="0" smtClean="0">
                <a:solidFill>
                  <a:srgbClr val="00B050"/>
                </a:solidFill>
              </a:rPr>
              <a:t>P</a:t>
            </a:r>
            <a:endParaRPr lang="en-US" baseline="30000" dirty="0">
              <a:solidFill>
                <a:srgbClr val="00B05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884054" y="3810000"/>
            <a:ext cx="687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ATP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8" name="Freeform 57"/>
          <p:cNvSpPr/>
          <p:nvPr/>
        </p:nvSpPr>
        <p:spPr>
          <a:xfrm>
            <a:off x="4453944" y="3723068"/>
            <a:ext cx="422856" cy="309093"/>
          </a:xfrm>
          <a:custGeom>
            <a:avLst/>
            <a:gdLst>
              <a:gd name="connsiteX0" fmla="*/ 0 w 422856"/>
              <a:gd name="connsiteY0" fmla="*/ 0 h 309093"/>
              <a:gd name="connsiteX1" fmla="*/ 141668 w 422856"/>
              <a:gd name="connsiteY1" fmla="*/ 12878 h 309093"/>
              <a:gd name="connsiteX2" fmla="*/ 399245 w 422856"/>
              <a:gd name="connsiteY2" fmla="*/ 115909 h 309093"/>
              <a:gd name="connsiteX3" fmla="*/ 0 w 422856"/>
              <a:gd name="connsiteY3" fmla="*/ 309093 h 309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2856" h="309093">
                <a:moveTo>
                  <a:pt x="0" y="0"/>
                </a:moveTo>
                <a:lnTo>
                  <a:pt x="141668" y="12878"/>
                </a:lnTo>
                <a:cubicBezTo>
                  <a:pt x="208209" y="32196"/>
                  <a:pt x="422856" y="66540"/>
                  <a:pt x="399245" y="115909"/>
                </a:cubicBezTo>
                <a:cubicBezTo>
                  <a:pt x="375634" y="165278"/>
                  <a:pt x="187817" y="237185"/>
                  <a:pt x="0" y="309093"/>
                </a:cubicBezTo>
              </a:path>
            </a:pathLst>
          </a:cu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3657600" y="3518079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733800" y="3808789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 rot="10800000">
            <a:off x="4495800" y="55626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810000" y="5410200"/>
            <a:ext cx="687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H2O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581400" y="5410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u="sng" dirty="0" smtClean="0">
                <a:cs typeface="+mj-cs"/>
              </a:rPr>
              <a:t>تابع المرحلة الثانية:</a:t>
            </a:r>
            <a:endParaRPr lang="en-US" b="1" u="sng" dirty="0"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29200" y="26670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b="1" i="1" dirty="0" err="1" smtClean="0">
                <a:solidFill>
                  <a:srgbClr val="FF0000"/>
                </a:solidFill>
                <a:cs typeface="+mj-cs"/>
              </a:rPr>
              <a:t>بايروفيت</a:t>
            </a:r>
            <a:r>
              <a:rPr lang="ar-SA" sz="2000" b="1" i="1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ar-SA" sz="2000" b="1" i="1" dirty="0" err="1" smtClean="0">
                <a:solidFill>
                  <a:srgbClr val="FF0000"/>
                </a:solidFill>
                <a:cs typeface="+mj-cs"/>
              </a:rPr>
              <a:t>كاينيز</a:t>
            </a:r>
            <a:endParaRPr lang="en-US" sz="2000" b="1" i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62400" y="32004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>
                <a:cs typeface="+mj-cs"/>
              </a:rPr>
              <a:t>جزيئين من </a:t>
            </a:r>
            <a:r>
              <a:rPr lang="ar-SA" sz="2800" dirty="0" err="1" smtClean="0">
                <a:cs typeface="+mj-cs"/>
              </a:rPr>
              <a:t>بايروفيت</a:t>
            </a:r>
            <a:endParaRPr lang="en-US" sz="2800" dirty="0"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24600" y="2743200"/>
            <a:ext cx="99060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1400" dirty="0" smtClean="0"/>
              <a:t>التفاعل العاشر</a:t>
            </a:r>
            <a:endParaRPr lang="en-US" sz="1400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4725194" y="28948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73321" y="2540358"/>
            <a:ext cx="687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</a:t>
            </a:r>
            <a:r>
              <a:rPr lang="en-US" dirty="0">
                <a:solidFill>
                  <a:srgbClr val="00B050"/>
                </a:solidFill>
              </a:rPr>
              <a:t>D</a:t>
            </a:r>
            <a:r>
              <a:rPr lang="en-US" dirty="0" smtClean="0">
                <a:solidFill>
                  <a:srgbClr val="00B050"/>
                </a:solidFill>
              </a:rPr>
              <a:t>P</a:t>
            </a:r>
            <a:endParaRPr lang="en-US" baseline="30000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60254" y="2845158"/>
            <a:ext cx="687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ATP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4495800" y="2743200"/>
            <a:ext cx="422856" cy="309093"/>
          </a:xfrm>
          <a:custGeom>
            <a:avLst/>
            <a:gdLst>
              <a:gd name="connsiteX0" fmla="*/ 0 w 422856"/>
              <a:gd name="connsiteY0" fmla="*/ 0 h 309093"/>
              <a:gd name="connsiteX1" fmla="*/ 141668 w 422856"/>
              <a:gd name="connsiteY1" fmla="*/ 12878 h 309093"/>
              <a:gd name="connsiteX2" fmla="*/ 399245 w 422856"/>
              <a:gd name="connsiteY2" fmla="*/ 115909 h 309093"/>
              <a:gd name="connsiteX3" fmla="*/ 0 w 422856"/>
              <a:gd name="connsiteY3" fmla="*/ 309093 h 309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2856" h="309093">
                <a:moveTo>
                  <a:pt x="0" y="0"/>
                </a:moveTo>
                <a:lnTo>
                  <a:pt x="141668" y="12878"/>
                </a:lnTo>
                <a:cubicBezTo>
                  <a:pt x="208209" y="32196"/>
                  <a:pt x="422856" y="66540"/>
                  <a:pt x="399245" y="115909"/>
                </a:cubicBezTo>
                <a:cubicBezTo>
                  <a:pt x="375634" y="165278"/>
                  <a:pt x="187817" y="237185"/>
                  <a:pt x="0" y="309093"/>
                </a:cubicBezTo>
              </a:path>
            </a:pathLst>
          </a:cu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733800" y="2553237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0" y="2843947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تحلل السكر (الجلايكوليسس)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019800" y="3276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C</a:t>
            </a:r>
            <a:r>
              <a:rPr lang="ar-SA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SA" sz="2400" b="1" dirty="0" smtClean="0">
                <a:cs typeface="+mj-cs"/>
              </a:rPr>
              <a:t>تتضمن خطوات الأكسدة والاختزال </a:t>
            </a:r>
            <a:r>
              <a:rPr lang="ar-SA" sz="2400" b="1" dirty="0" err="1" smtClean="0">
                <a:cs typeface="+mj-cs"/>
              </a:rPr>
              <a:t>والفسفرة</a:t>
            </a:r>
            <a:r>
              <a:rPr lang="ar-SA" sz="2400" b="1" dirty="0" smtClean="0">
                <a:cs typeface="+mj-cs"/>
              </a:rPr>
              <a:t> وإنتاج الطاقة.</a:t>
            </a:r>
          </a:p>
          <a:p>
            <a:pPr algn="r" rtl="1"/>
            <a:r>
              <a:rPr lang="ar-SA" sz="2400" b="1" dirty="0" smtClean="0">
                <a:cs typeface="+mj-cs"/>
              </a:rPr>
              <a:t>هذه التفاعلات تكون لجزيئين.</a:t>
            </a:r>
          </a:p>
          <a:p>
            <a:pPr algn="r" rtl="1"/>
            <a:r>
              <a:rPr lang="ar-SA" sz="2400" b="1" dirty="0" smtClean="0">
                <a:cs typeface="+mj-cs"/>
              </a:rPr>
              <a:t>في التفاعل السادس:</a:t>
            </a:r>
          </a:p>
          <a:p>
            <a:pPr lvl="1" algn="r" rtl="1"/>
            <a:r>
              <a:rPr lang="ar-SA" dirty="0" smtClean="0">
                <a:cs typeface="+mj-cs"/>
              </a:rPr>
              <a:t>تتأكسد مجموعة </a:t>
            </a:r>
            <a:r>
              <a:rPr lang="ar-SA" dirty="0" err="1" smtClean="0">
                <a:cs typeface="+mj-cs"/>
              </a:rPr>
              <a:t>الكربونيل</a:t>
            </a:r>
            <a:r>
              <a:rPr lang="ar-SA" dirty="0" smtClean="0">
                <a:cs typeface="+mj-cs"/>
              </a:rPr>
              <a:t> إلى مجموعة </a:t>
            </a:r>
            <a:r>
              <a:rPr lang="ar-SA" dirty="0" err="1" smtClean="0">
                <a:cs typeface="+mj-cs"/>
              </a:rPr>
              <a:t>كربوكسيل</a:t>
            </a:r>
            <a:r>
              <a:rPr lang="ar-SA" dirty="0" smtClean="0">
                <a:cs typeface="+mj-cs"/>
              </a:rPr>
              <a:t>.</a:t>
            </a:r>
          </a:p>
          <a:p>
            <a:pPr lvl="1" algn="r" rtl="1"/>
            <a:r>
              <a:rPr lang="ar-SA" dirty="0" smtClean="0">
                <a:cs typeface="+mj-cs"/>
              </a:rPr>
              <a:t>الطاقة تختزن على شكل مجموعة فوسفات </a:t>
            </a:r>
            <a:r>
              <a:rPr lang="ar-SA" dirty="0" err="1" smtClean="0">
                <a:cs typeface="+mj-cs"/>
              </a:rPr>
              <a:t>الكربوكسيل</a:t>
            </a:r>
            <a:r>
              <a:rPr lang="ar-SA" dirty="0" smtClean="0">
                <a:cs typeface="+mj-cs"/>
              </a:rPr>
              <a:t>.</a:t>
            </a:r>
          </a:p>
          <a:p>
            <a:pPr lvl="1" algn="r" rtl="1"/>
            <a:r>
              <a:rPr lang="ar-SA" dirty="0" smtClean="0">
                <a:cs typeface="+mj-cs"/>
              </a:rPr>
              <a:t>يتم نزع هيدروجين واختزال جزيء </a:t>
            </a:r>
            <a:r>
              <a:rPr lang="en-US" dirty="0" smtClean="0">
                <a:cs typeface="+mj-cs"/>
              </a:rPr>
              <a:t>NAD</a:t>
            </a:r>
            <a:r>
              <a:rPr lang="en-US" baseline="30000" dirty="0" smtClean="0">
                <a:cs typeface="+mj-cs"/>
              </a:rPr>
              <a:t>+</a:t>
            </a:r>
            <a:r>
              <a:rPr lang="ar-SA" dirty="0" smtClean="0">
                <a:cs typeface="+mj-cs"/>
              </a:rPr>
              <a:t> إلى </a:t>
            </a:r>
            <a:r>
              <a:rPr lang="en-US" dirty="0" smtClean="0">
                <a:cs typeface="+mj-cs"/>
              </a:rPr>
              <a:t>NADH</a:t>
            </a:r>
            <a:r>
              <a:rPr lang="ar-SA" dirty="0" smtClean="0">
                <a:cs typeface="+mj-cs"/>
              </a:rPr>
              <a:t> (مركب طاقة).</a:t>
            </a:r>
          </a:p>
          <a:p>
            <a:pPr algn="r" rtl="1"/>
            <a:r>
              <a:rPr lang="ar-SA" sz="2400" b="1" dirty="0" smtClean="0">
                <a:cs typeface="+mj-cs"/>
              </a:rPr>
              <a:t>في التفاعل السابع:</a:t>
            </a:r>
          </a:p>
          <a:p>
            <a:pPr lvl="1" algn="r" rtl="1"/>
            <a:r>
              <a:rPr lang="ar-SA" dirty="0" smtClean="0">
                <a:cs typeface="+mj-cs"/>
              </a:rPr>
              <a:t>تنقل الطاقة من مجموعة </a:t>
            </a:r>
            <a:r>
              <a:rPr lang="ar-SA" dirty="0" err="1" smtClean="0">
                <a:cs typeface="+mj-cs"/>
              </a:rPr>
              <a:t>الفسفات</a:t>
            </a:r>
            <a:r>
              <a:rPr lang="ar-SA" dirty="0" smtClean="0">
                <a:cs typeface="+mj-cs"/>
              </a:rPr>
              <a:t> إلى </a:t>
            </a:r>
            <a:r>
              <a:rPr lang="en-US" dirty="0" smtClean="0">
                <a:cs typeface="+mj-cs"/>
              </a:rPr>
              <a:t>ADP</a:t>
            </a:r>
            <a:r>
              <a:rPr lang="ar-SA" dirty="0" smtClean="0">
                <a:cs typeface="+mj-cs"/>
              </a:rPr>
              <a:t> وتنتج </a:t>
            </a:r>
            <a:r>
              <a:rPr lang="en-US" dirty="0" smtClean="0">
                <a:cs typeface="+mj-cs"/>
              </a:rPr>
              <a:t>ATP</a:t>
            </a:r>
            <a:r>
              <a:rPr lang="ar-SA" dirty="0" smtClean="0">
                <a:cs typeface="+mj-cs"/>
              </a:rPr>
              <a:t>.</a:t>
            </a:r>
          </a:p>
          <a:p>
            <a:pPr algn="r" rtl="1"/>
            <a:r>
              <a:rPr lang="ar-SA" sz="2400" b="1" dirty="0" smtClean="0">
                <a:cs typeface="+mj-cs"/>
              </a:rPr>
              <a:t>في التفاعل الثامن:</a:t>
            </a:r>
          </a:p>
          <a:p>
            <a:pPr lvl="1" algn="r" rtl="1"/>
            <a:r>
              <a:rPr lang="ar-SA" dirty="0" err="1" smtClean="0">
                <a:cs typeface="+mj-cs"/>
              </a:rPr>
              <a:t>اعادة</a:t>
            </a:r>
            <a:r>
              <a:rPr lang="ar-SA" dirty="0" smtClean="0">
                <a:cs typeface="+mj-cs"/>
              </a:rPr>
              <a:t> ترتيب مجموعة </a:t>
            </a:r>
            <a:r>
              <a:rPr lang="ar-SA" dirty="0" err="1" smtClean="0">
                <a:cs typeface="+mj-cs"/>
              </a:rPr>
              <a:t>الفسفات</a:t>
            </a:r>
            <a:r>
              <a:rPr lang="ar-SA" dirty="0" smtClean="0">
                <a:cs typeface="+mj-cs"/>
              </a:rPr>
              <a:t> من </a:t>
            </a:r>
            <a:r>
              <a:rPr lang="ar-SA" dirty="0" err="1" smtClean="0">
                <a:cs typeface="+mj-cs"/>
              </a:rPr>
              <a:t>الكربونة</a:t>
            </a:r>
            <a:r>
              <a:rPr lang="ar-SA" dirty="0" smtClean="0">
                <a:cs typeface="+mj-cs"/>
              </a:rPr>
              <a:t> الطرفية الثالثة إلى ذرة الكربون الثانية.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تحلل السكر (الجلايكوليسس)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ar-SA" sz="2400" b="1" dirty="0" smtClean="0">
                <a:cs typeface="+mj-cs"/>
              </a:rPr>
              <a:t>في التفاعل التاسع:</a:t>
            </a:r>
          </a:p>
          <a:p>
            <a:pPr lvl="1" algn="r" rtl="1"/>
            <a:r>
              <a:rPr lang="ar-SA" dirty="0" smtClean="0">
                <a:cs typeface="+mj-cs"/>
              </a:rPr>
              <a:t>يتم نزع جزيء ماء.</a:t>
            </a:r>
          </a:p>
          <a:p>
            <a:pPr lvl="1" algn="r" rtl="1"/>
            <a:r>
              <a:rPr lang="ar-SA" dirty="0" smtClean="0">
                <a:cs typeface="+mj-cs"/>
              </a:rPr>
              <a:t>ينتج مركب غير مشبع.</a:t>
            </a:r>
          </a:p>
          <a:p>
            <a:pPr lvl="1" algn="r" rtl="1"/>
            <a:r>
              <a:rPr lang="ar-SA" dirty="0" smtClean="0">
                <a:cs typeface="+mj-cs"/>
              </a:rPr>
              <a:t>يحتوي على مجموعة </a:t>
            </a:r>
            <a:r>
              <a:rPr lang="ar-SA" dirty="0" err="1" smtClean="0">
                <a:cs typeface="+mj-cs"/>
              </a:rPr>
              <a:t>فسفات</a:t>
            </a:r>
            <a:r>
              <a:rPr lang="ar-SA" dirty="0" smtClean="0">
                <a:cs typeface="+mj-cs"/>
              </a:rPr>
              <a:t> عالية الطاقة.</a:t>
            </a:r>
            <a:endParaRPr lang="en-US" dirty="0" smtClean="0">
              <a:cs typeface="+mj-cs"/>
            </a:endParaRPr>
          </a:p>
          <a:p>
            <a:pPr algn="r" rtl="1"/>
            <a:r>
              <a:rPr lang="ar-SA" sz="2400" b="1" dirty="0" smtClean="0">
                <a:cs typeface="+mj-cs"/>
              </a:rPr>
              <a:t>في التفاعل العاشر:</a:t>
            </a:r>
          </a:p>
          <a:p>
            <a:pPr lvl="1" algn="r" rtl="1"/>
            <a:r>
              <a:rPr lang="ar-SA" dirty="0" smtClean="0">
                <a:cs typeface="+mj-cs"/>
              </a:rPr>
              <a:t>تنقل الطاقة من مجموعة </a:t>
            </a:r>
            <a:r>
              <a:rPr lang="ar-SA" dirty="0" err="1" smtClean="0">
                <a:cs typeface="+mj-cs"/>
              </a:rPr>
              <a:t>الفسفات</a:t>
            </a:r>
            <a:r>
              <a:rPr lang="ar-SA" dirty="0" smtClean="0">
                <a:cs typeface="+mj-cs"/>
              </a:rPr>
              <a:t> إلى </a:t>
            </a:r>
            <a:r>
              <a:rPr lang="en-US" dirty="0" smtClean="0">
                <a:cs typeface="+mj-cs"/>
              </a:rPr>
              <a:t>ADP</a:t>
            </a:r>
            <a:r>
              <a:rPr lang="ar-SA" dirty="0" smtClean="0">
                <a:cs typeface="+mj-cs"/>
              </a:rPr>
              <a:t> وتنتج </a:t>
            </a:r>
            <a:r>
              <a:rPr lang="en-US" dirty="0" smtClean="0">
                <a:cs typeface="+mj-cs"/>
              </a:rPr>
              <a:t>ATP</a:t>
            </a:r>
            <a:r>
              <a:rPr lang="ar-SA" dirty="0" smtClean="0">
                <a:cs typeface="+mj-cs"/>
              </a:rPr>
              <a:t>.</a:t>
            </a:r>
            <a:endParaRPr lang="ar-SA" b="1" dirty="0" smtClean="0">
              <a:cs typeface="+mj-cs"/>
            </a:endParaRPr>
          </a:p>
          <a:p>
            <a:pPr algn="r" rtl="1"/>
            <a:r>
              <a:rPr lang="ar-SA" sz="2400" b="1" dirty="0" smtClean="0">
                <a:cs typeface="+mj-cs"/>
              </a:rPr>
              <a:t>من التفاعلات </a:t>
            </a:r>
            <a:r>
              <a:rPr lang="ar-SA" sz="2400" b="1" dirty="0" err="1" smtClean="0">
                <a:cs typeface="+mj-cs"/>
              </a:rPr>
              <a:t>أيض</a:t>
            </a:r>
            <a:r>
              <a:rPr lang="ar-SA" sz="2400" b="1" dirty="0" smtClean="0">
                <a:cs typeface="+mj-cs"/>
              </a:rPr>
              <a:t> جزيء واحد من الجلوكوز:</a:t>
            </a:r>
          </a:p>
          <a:p>
            <a:pPr lvl="1" algn="r" rtl="1"/>
            <a:r>
              <a:rPr lang="ar-SA" sz="2200" b="1" dirty="0" smtClean="0">
                <a:cs typeface="+mj-cs"/>
              </a:rPr>
              <a:t> تم استهلاك جزيئين من الطاقة </a:t>
            </a:r>
            <a:r>
              <a:rPr lang="en-US" sz="2200" b="1" dirty="0" smtClean="0">
                <a:cs typeface="+mj-cs"/>
              </a:rPr>
              <a:t>ATP</a:t>
            </a:r>
            <a:r>
              <a:rPr lang="ar-SA" sz="2200" b="1" dirty="0" smtClean="0">
                <a:cs typeface="+mj-cs"/>
              </a:rPr>
              <a:t> وإنتاج أربعة جزيئات من الطاقة </a:t>
            </a:r>
            <a:r>
              <a:rPr lang="en-US" sz="2200" b="1" dirty="0" smtClean="0">
                <a:cs typeface="+mj-cs"/>
              </a:rPr>
              <a:t>ATP</a:t>
            </a:r>
            <a:r>
              <a:rPr lang="ar-SA" sz="2200" b="1" dirty="0" smtClean="0">
                <a:cs typeface="+mj-cs"/>
              </a:rPr>
              <a:t> وتكون المحصلة النهائية إنتاج جزيئين من الطاقة </a:t>
            </a:r>
            <a:r>
              <a:rPr lang="en-US" sz="2200" b="1" dirty="0" smtClean="0">
                <a:cs typeface="+mj-cs"/>
              </a:rPr>
              <a:t>ATP</a:t>
            </a:r>
            <a:r>
              <a:rPr lang="ar-SA" sz="2200" b="1" dirty="0" smtClean="0">
                <a:cs typeface="+mj-cs"/>
              </a:rPr>
              <a:t>.</a:t>
            </a:r>
          </a:p>
          <a:p>
            <a:pPr lvl="1" algn="r" rtl="1"/>
            <a:r>
              <a:rPr lang="ar-SA" sz="2200" b="1" dirty="0" smtClean="0">
                <a:cs typeface="+mj-cs"/>
              </a:rPr>
              <a:t>إنتاج جزيئين من </a:t>
            </a:r>
            <a:r>
              <a:rPr lang="en-US" sz="2200" b="1" dirty="0" smtClean="0">
                <a:cs typeface="+mj-cs"/>
              </a:rPr>
              <a:t>NADH</a:t>
            </a:r>
            <a:r>
              <a:rPr lang="ar-SA" sz="2200" b="1" dirty="0" smtClean="0">
                <a:cs typeface="+mj-cs"/>
              </a:rPr>
              <a:t> الذي تتم أكسدته في </a:t>
            </a:r>
            <a:r>
              <a:rPr lang="ar-SA" sz="2200" b="1" dirty="0" err="1" smtClean="0">
                <a:cs typeface="+mj-cs"/>
              </a:rPr>
              <a:t>الميتوكوندريا</a:t>
            </a:r>
            <a:r>
              <a:rPr lang="ar-SA" sz="2200" b="1" dirty="0" smtClean="0">
                <a:cs typeface="+mj-cs"/>
              </a:rPr>
              <a:t> ليعطي </a:t>
            </a:r>
            <a:r>
              <a:rPr lang="en-US" sz="2200" b="1" dirty="0" smtClean="0">
                <a:cs typeface="+mj-cs"/>
              </a:rPr>
              <a:t>ATP</a:t>
            </a:r>
            <a:r>
              <a:rPr lang="ar-SA" sz="2200" b="1" dirty="0" smtClean="0">
                <a:cs typeface="+mj-cs"/>
              </a:rPr>
              <a:t> ، [كل جزيء من </a:t>
            </a:r>
            <a:r>
              <a:rPr lang="en-US" sz="2200" b="1" dirty="0" smtClean="0">
                <a:cs typeface="+mj-cs"/>
              </a:rPr>
              <a:t>NADH</a:t>
            </a:r>
            <a:r>
              <a:rPr lang="ar-SA" sz="2200" b="1" dirty="0" smtClean="0">
                <a:cs typeface="+mj-cs"/>
              </a:rPr>
              <a:t> يعطي ثلاث جزيئات من </a:t>
            </a:r>
            <a:r>
              <a:rPr lang="en-US" sz="2200" b="1" dirty="0" smtClean="0">
                <a:cs typeface="+mj-cs"/>
              </a:rPr>
              <a:t>ATP</a:t>
            </a:r>
            <a:r>
              <a:rPr lang="ar-SA" sz="2200" b="1" dirty="0" smtClean="0">
                <a:cs typeface="+mj-cs"/>
              </a:rPr>
              <a:t>].</a:t>
            </a:r>
          </a:p>
          <a:p>
            <a:pPr lvl="1" algn="r" rtl="1"/>
            <a:r>
              <a:rPr lang="ar-SA" sz="2200" b="1" dirty="0" smtClean="0">
                <a:cs typeface="+mj-cs"/>
              </a:rPr>
              <a:t>العدد الكلي لجزيئات الطاقة </a:t>
            </a:r>
            <a:r>
              <a:rPr lang="en-US" sz="2200" b="1" dirty="0" smtClean="0">
                <a:cs typeface="+mj-cs"/>
              </a:rPr>
              <a:t>ATP</a:t>
            </a:r>
            <a:r>
              <a:rPr lang="ar-SA" sz="2200" b="1" dirty="0" smtClean="0">
                <a:cs typeface="+mj-cs"/>
              </a:rPr>
              <a:t> الناتجة هي ثمانية جزيئات: اثنان مباشرة في </a:t>
            </a:r>
            <a:r>
              <a:rPr lang="ar-SA" sz="2200" b="1" dirty="0" err="1" smtClean="0">
                <a:cs typeface="+mj-cs"/>
              </a:rPr>
              <a:t>السيتوبلازم</a:t>
            </a:r>
            <a:r>
              <a:rPr lang="ar-SA" sz="2200" b="1" dirty="0" smtClean="0">
                <a:cs typeface="+mj-cs"/>
              </a:rPr>
              <a:t> وستة في </a:t>
            </a:r>
            <a:r>
              <a:rPr lang="ar-SA" sz="2200" b="1" dirty="0" err="1" smtClean="0">
                <a:cs typeface="+mj-cs"/>
              </a:rPr>
              <a:t>الميتوكوندريا</a:t>
            </a:r>
            <a:r>
              <a:rPr lang="ar-SA" sz="2200" b="1" dirty="0" smtClean="0">
                <a:cs typeface="+mj-cs"/>
              </a:rPr>
              <a:t>.</a:t>
            </a:r>
            <a:endParaRPr lang="en-US" sz="2200" b="1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تحلل السكر (الجلايكوليسس)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التمثيل الغذائي </a:t>
            </a:r>
            <a:r>
              <a:rPr lang="ar-SA" dirty="0" err="1" smtClean="0"/>
              <a:t>للكربوهيدرات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ar-SA" b="1" dirty="0" smtClean="0">
                <a:cs typeface="+mj-cs"/>
              </a:rPr>
              <a:t>في الفم:</a:t>
            </a:r>
          </a:p>
          <a:p>
            <a:pPr lvl="1" algn="r" rtl="1"/>
            <a:r>
              <a:rPr lang="ar-SA" dirty="0" smtClean="0">
                <a:cs typeface="+mj-cs"/>
              </a:rPr>
              <a:t>يتم تحلل النشا إلى </a:t>
            </a:r>
            <a:r>
              <a:rPr lang="ar-SA" dirty="0" err="1" smtClean="0">
                <a:cs typeface="+mj-cs"/>
              </a:rPr>
              <a:t>مالتوز</a:t>
            </a:r>
            <a:r>
              <a:rPr lang="ar-SA" dirty="0" smtClean="0">
                <a:cs typeface="+mj-cs"/>
              </a:rPr>
              <a:t> وسلاسل من عديدات السكريات بواسطة أنزيم </a:t>
            </a:r>
            <a:r>
              <a:rPr lang="ar-SA" dirty="0" err="1" smtClean="0">
                <a:cs typeface="+mj-cs"/>
              </a:rPr>
              <a:t>اميليز</a:t>
            </a:r>
            <a:r>
              <a:rPr lang="ar-SA" dirty="0" smtClean="0">
                <a:cs typeface="+mj-cs"/>
              </a:rPr>
              <a:t> اللعاب وذلك بكسر الرابطة </a:t>
            </a:r>
            <a:r>
              <a:rPr lang="ar-SA" dirty="0" err="1" smtClean="0">
                <a:cs typeface="+mj-cs"/>
              </a:rPr>
              <a:t>الجلايكوسيدية</a:t>
            </a:r>
            <a:r>
              <a:rPr lang="ar-SA" dirty="0" smtClean="0">
                <a:cs typeface="+mj-cs"/>
              </a:rPr>
              <a:t> </a:t>
            </a:r>
            <a:r>
              <a:rPr lang="en-US" dirty="0" smtClean="0">
                <a:latin typeface="Times New Roman"/>
                <a:cs typeface="+mj-cs"/>
              </a:rPr>
              <a:t>4)	</a:t>
            </a:r>
            <a:r>
              <a:rPr lang="ar-SA" dirty="0" smtClean="0">
                <a:latin typeface="Times New Roman"/>
                <a:cs typeface="+mj-cs"/>
              </a:rPr>
              <a:t> </a:t>
            </a:r>
            <a:r>
              <a:rPr lang="el-GR" dirty="0" smtClean="0">
                <a:latin typeface="Times New Roman"/>
                <a:cs typeface="+mj-cs"/>
              </a:rPr>
              <a:t>α</a:t>
            </a:r>
            <a:r>
              <a:rPr lang="en-US" dirty="0" smtClean="0">
                <a:latin typeface="Times New Roman"/>
                <a:cs typeface="+mj-cs"/>
              </a:rPr>
              <a:t>(1</a:t>
            </a:r>
            <a:r>
              <a:rPr lang="el-GR" dirty="0" smtClean="0">
                <a:latin typeface="Times New Roman"/>
                <a:cs typeface="+mj-cs"/>
              </a:rPr>
              <a:t> </a:t>
            </a:r>
            <a:r>
              <a:rPr lang="ar-SA" dirty="0" smtClean="0">
                <a:latin typeface="Times New Roman"/>
                <a:cs typeface="+mj-cs"/>
              </a:rPr>
              <a:t>.</a:t>
            </a:r>
          </a:p>
          <a:p>
            <a:pPr lvl="1" algn="r" rtl="1"/>
            <a:r>
              <a:rPr lang="ar-SA" dirty="0" smtClean="0">
                <a:latin typeface="Times New Roman"/>
                <a:cs typeface="+mj-cs"/>
              </a:rPr>
              <a:t>يتوقف عمل هذا الأنزيم عند وصوله مع الطعام إلى المعدة شديدة الحموضة.</a:t>
            </a:r>
            <a:endParaRPr lang="ar-SA" dirty="0" smtClean="0">
              <a:cs typeface="+mj-cs"/>
            </a:endParaRPr>
          </a:p>
          <a:p>
            <a:pPr algn="r" rtl="1"/>
            <a:r>
              <a:rPr lang="ar-SA" b="1" dirty="0" smtClean="0">
                <a:cs typeface="+mj-cs"/>
              </a:rPr>
              <a:t>في المعدة:</a:t>
            </a:r>
          </a:p>
          <a:p>
            <a:pPr lvl="1" algn="r" rtl="1"/>
            <a:r>
              <a:rPr lang="ar-SA" dirty="0" smtClean="0">
                <a:cs typeface="+mj-cs"/>
              </a:rPr>
              <a:t>لا يوجد هضم.</a:t>
            </a:r>
          </a:p>
          <a:p>
            <a:pPr algn="r" rtl="1"/>
            <a:r>
              <a:rPr lang="ar-SA" b="1" dirty="0" smtClean="0">
                <a:cs typeface="+mj-cs"/>
              </a:rPr>
              <a:t>في الأمعاء:</a:t>
            </a:r>
          </a:p>
          <a:p>
            <a:pPr lvl="1" algn="r" rtl="1"/>
            <a:r>
              <a:rPr lang="ar-SA" dirty="0" smtClean="0">
                <a:cs typeface="+mj-cs"/>
              </a:rPr>
              <a:t>يوجد أنزيم </a:t>
            </a:r>
            <a:r>
              <a:rPr lang="ar-SA" dirty="0" err="1" smtClean="0">
                <a:cs typeface="+mj-cs"/>
              </a:rPr>
              <a:t>الأميليز</a:t>
            </a:r>
            <a:r>
              <a:rPr lang="ar-SA" dirty="0" smtClean="0">
                <a:cs typeface="+mj-cs"/>
              </a:rPr>
              <a:t> الأمعاء الذي يكمل ما بدءه </a:t>
            </a:r>
            <a:r>
              <a:rPr lang="ar-SA" dirty="0" err="1" smtClean="0">
                <a:cs typeface="+mj-cs"/>
              </a:rPr>
              <a:t>أميليز</a:t>
            </a:r>
            <a:r>
              <a:rPr lang="ar-SA" dirty="0" smtClean="0">
                <a:cs typeface="+mj-cs"/>
              </a:rPr>
              <a:t> اللعاب ويحطم المزيد من الرابطة </a:t>
            </a:r>
            <a:r>
              <a:rPr lang="ar-SA" dirty="0" err="1" smtClean="0">
                <a:cs typeface="+mj-cs"/>
              </a:rPr>
              <a:t>الجلايكوسيدية</a:t>
            </a:r>
            <a:r>
              <a:rPr lang="ar-SA" dirty="0" smtClean="0">
                <a:cs typeface="+mj-cs"/>
              </a:rPr>
              <a:t> وينتج منها خليط من السكريات ثنائية.</a:t>
            </a:r>
          </a:p>
          <a:p>
            <a:pPr lvl="1" algn="r" rtl="1"/>
            <a:r>
              <a:rPr lang="ar-SA" dirty="0" smtClean="0">
                <a:cs typeface="+mj-cs"/>
              </a:rPr>
              <a:t>تفرز الأنزيمات الخاصة بهضم السكريات الثنائية مثل أنزيم </a:t>
            </a:r>
            <a:r>
              <a:rPr lang="ar-SA" dirty="0" err="1" smtClean="0">
                <a:cs typeface="+mj-cs"/>
              </a:rPr>
              <a:t>اللاكتيز</a:t>
            </a:r>
            <a:r>
              <a:rPr lang="ar-SA" dirty="0" smtClean="0">
                <a:cs typeface="+mj-cs"/>
              </a:rPr>
              <a:t> ، </a:t>
            </a:r>
            <a:r>
              <a:rPr lang="ar-SA" dirty="0" err="1" smtClean="0">
                <a:cs typeface="+mj-cs"/>
              </a:rPr>
              <a:t>السكريز</a:t>
            </a:r>
            <a:r>
              <a:rPr lang="ar-SA" dirty="0" smtClean="0">
                <a:cs typeface="+mj-cs"/>
              </a:rPr>
              <a:t> ، </a:t>
            </a:r>
            <a:r>
              <a:rPr lang="ar-SA" dirty="0" err="1" smtClean="0">
                <a:cs typeface="+mj-cs"/>
              </a:rPr>
              <a:t>مالتيز</a:t>
            </a:r>
            <a:r>
              <a:rPr lang="ar-SA" dirty="0" smtClean="0">
                <a:cs typeface="+mj-cs"/>
              </a:rPr>
              <a:t>.</a:t>
            </a:r>
          </a:p>
          <a:p>
            <a:pPr algn="r" rtl="1"/>
            <a:r>
              <a:rPr lang="ar-SA" dirty="0" smtClean="0">
                <a:cs typeface="+mj-cs"/>
              </a:rPr>
              <a:t>لا يمكن هضم </a:t>
            </a:r>
            <a:r>
              <a:rPr lang="ar-SA" dirty="0" err="1" smtClean="0">
                <a:cs typeface="+mj-cs"/>
              </a:rPr>
              <a:t>السليلوز</a:t>
            </a:r>
            <a:r>
              <a:rPr lang="ar-SA" dirty="0" smtClean="0">
                <a:cs typeface="+mj-cs"/>
              </a:rPr>
              <a:t> لعدم وجود الأنزيمات المخصصة لذلك.</a:t>
            </a:r>
          </a:p>
          <a:p>
            <a:pPr marL="274320" lvl="1" indent="-274320" algn="r" rtl="1">
              <a:buClr>
                <a:schemeClr val="accent3"/>
              </a:buClr>
              <a:buSzPct val="95000"/>
            </a:pPr>
            <a:r>
              <a:rPr lang="ar-SA" dirty="0" smtClean="0">
                <a:cs typeface="+mj-cs"/>
              </a:rPr>
              <a:t>يكون الناتج سكريات أحادية.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740758" y="2717442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امتصاص </a:t>
            </a:r>
            <a:r>
              <a:rPr lang="ar-SA" dirty="0" err="1" smtClean="0"/>
              <a:t>الكربوهيدرات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3000" dirty="0" smtClean="0">
                <a:cs typeface="+mj-cs"/>
              </a:rPr>
              <a:t>في الأمعاء يتم امتصاص السكريات الأحادية خلال الغشاء </a:t>
            </a:r>
            <a:r>
              <a:rPr lang="ar-SA" sz="3000" dirty="0" err="1" smtClean="0">
                <a:cs typeface="+mj-cs"/>
              </a:rPr>
              <a:t>الطلائي</a:t>
            </a:r>
            <a:r>
              <a:rPr lang="ar-SA" sz="3000" dirty="0" smtClean="0">
                <a:cs typeface="+mj-cs"/>
              </a:rPr>
              <a:t> المبطن للأمعاء الدقيقة ، وبعد الامتصاص يتم نقلها في الدم إلى الكبد ، ويعمل الكبد على تحويل السكاكر الأحادية مثل الفركتوز و الجلاكتوز إلى جلوكوز لتستفيد منه باقي الخلايا.</a:t>
            </a:r>
            <a:endParaRPr lang="en-US" sz="30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مصير الجلوكوز في الدم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SA" dirty="0" smtClean="0">
                <a:cs typeface="+mj-cs"/>
              </a:rPr>
              <a:t>1- يتم نقله بواسطة الدم إلى الأنسجة المختلفة في الجسم.</a:t>
            </a:r>
          </a:p>
          <a:p>
            <a:pPr algn="r" rtl="1"/>
            <a:r>
              <a:rPr lang="ar-SA" dirty="0" smtClean="0">
                <a:cs typeface="+mj-cs"/>
              </a:rPr>
              <a:t>2- يتم استغلاله في الأنسجة المختلفة بالطرق الآتية:</a:t>
            </a:r>
          </a:p>
          <a:p>
            <a:pPr lvl="1" algn="r" rtl="1"/>
            <a:r>
              <a:rPr lang="ar-SA" sz="2600" dirty="0" smtClean="0">
                <a:cs typeface="+mj-cs"/>
              </a:rPr>
              <a:t>أكسدة الجلوكوز لإنتاج الماء ، ثاني أكسيد الكربون ، والطاقة عن طريق الجلايكوليسس ودورة كربس.</a:t>
            </a:r>
          </a:p>
          <a:p>
            <a:pPr lvl="1" algn="r" rtl="1"/>
            <a:r>
              <a:rPr lang="ar-SA" sz="2600" dirty="0" smtClean="0">
                <a:cs typeface="+mj-cs"/>
              </a:rPr>
              <a:t>تحويل الجلوكوز إلى مكونات أخرى ذات أهمية بيولوجية مثل:</a:t>
            </a:r>
          </a:p>
          <a:p>
            <a:pPr lvl="2" algn="r" rtl="1"/>
            <a:r>
              <a:rPr lang="ar-SA" sz="2600" dirty="0" smtClean="0">
                <a:cs typeface="+mj-cs"/>
              </a:rPr>
              <a:t>أ- </a:t>
            </a:r>
            <a:r>
              <a:rPr lang="ar-SA" sz="2600" dirty="0" err="1" smtClean="0">
                <a:cs typeface="+mj-cs"/>
              </a:rPr>
              <a:t>الريبوز</a:t>
            </a:r>
            <a:r>
              <a:rPr lang="ar-SA" sz="2600" dirty="0" smtClean="0">
                <a:cs typeface="+mj-cs"/>
              </a:rPr>
              <a:t> </a:t>
            </a:r>
            <a:r>
              <a:rPr lang="ar-SA" sz="2600" dirty="0" err="1" smtClean="0">
                <a:cs typeface="+mj-cs"/>
              </a:rPr>
              <a:t>والديوكسي</a:t>
            </a:r>
            <a:r>
              <a:rPr lang="ar-SA" sz="2600" dirty="0" smtClean="0">
                <a:cs typeface="+mj-cs"/>
              </a:rPr>
              <a:t> </a:t>
            </a:r>
            <a:r>
              <a:rPr lang="ar-SA" sz="2600" dirty="0" err="1" smtClean="0">
                <a:cs typeface="+mj-cs"/>
              </a:rPr>
              <a:t>رايبوز</a:t>
            </a:r>
            <a:r>
              <a:rPr lang="ar-SA" sz="2600" dirty="0" smtClean="0">
                <a:cs typeface="+mj-cs"/>
              </a:rPr>
              <a:t> لتصنيع الأحماض النووية.</a:t>
            </a:r>
          </a:p>
          <a:p>
            <a:pPr lvl="2" algn="r" rtl="1"/>
            <a:r>
              <a:rPr lang="ar-SA" sz="2600" dirty="0" smtClean="0">
                <a:cs typeface="+mj-cs"/>
              </a:rPr>
              <a:t>ب- </a:t>
            </a:r>
            <a:r>
              <a:rPr lang="ar-SA" sz="2600" dirty="0" err="1" smtClean="0">
                <a:cs typeface="+mj-cs"/>
              </a:rPr>
              <a:t>الفركتوز</a:t>
            </a:r>
            <a:r>
              <a:rPr lang="ar-SA" sz="2600" dirty="0" smtClean="0">
                <a:cs typeface="+mj-cs"/>
              </a:rPr>
              <a:t> يدخل في تكوين السائل المنوي.</a:t>
            </a:r>
          </a:p>
          <a:p>
            <a:pPr lvl="2" algn="r" rtl="1"/>
            <a:r>
              <a:rPr lang="ar-SA" sz="2600" dirty="0" smtClean="0">
                <a:cs typeface="+mj-cs"/>
              </a:rPr>
              <a:t>ت- حمض </a:t>
            </a:r>
            <a:r>
              <a:rPr lang="ar-SA" sz="2600" dirty="0" err="1" smtClean="0">
                <a:cs typeface="+mj-cs"/>
              </a:rPr>
              <a:t>الجلوكيورونك</a:t>
            </a:r>
            <a:r>
              <a:rPr lang="ar-SA" sz="2600" dirty="0" smtClean="0">
                <a:cs typeface="+mj-cs"/>
              </a:rPr>
              <a:t> في الكبد وهو هام للتفاعلات التي يتم فيها تحويل المواد السامة إلى مواد غير سامة.</a:t>
            </a:r>
          </a:p>
          <a:p>
            <a:pPr lvl="2" algn="r" rtl="1"/>
            <a:r>
              <a:rPr lang="ar-SA" sz="2600" dirty="0" smtClean="0">
                <a:cs typeface="+mj-cs"/>
              </a:rPr>
              <a:t>ج- سكريات </a:t>
            </a:r>
            <a:r>
              <a:rPr lang="ar-SA" sz="2600" dirty="0" err="1" smtClean="0">
                <a:cs typeface="+mj-cs"/>
              </a:rPr>
              <a:t>أمينية</a:t>
            </a:r>
            <a:r>
              <a:rPr lang="ar-SA" sz="2600" dirty="0" smtClean="0">
                <a:cs typeface="+mj-cs"/>
              </a:rPr>
              <a:t> لصنع السكريات المتعددة المخاطية.</a:t>
            </a:r>
          </a:p>
          <a:p>
            <a:pPr algn="r" rtl="1"/>
            <a:endParaRPr lang="en-US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 smtClean="0">
                <a:cs typeface="+mj-cs"/>
              </a:rPr>
              <a:t>3- التخزين:</a:t>
            </a:r>
          </a:p>
          <a:p>
            <a:pPr lvl="1" algn="r" rtl="1"/>
            <a:r>
              <a:rPr lang="ar-SA" sz="2800" dirty="0" smtClean="0">
                <a:cs typeface="+mj-cs"/>
              </a:rPr>
              <a:t>يتم تخزين الجلوكوز في الكبد والعضلات على هيئة </a:t>
            </a:r>
            <a:r>
              <a:rPr lang="ar-SA" sz="2800" dirty="0" err="1" smtClean="0">
                <a:cs typeface="+mj-cs"/>
              </a:rPr>
              <a:t>جلايكوجين</a:t>
            </a:r>
            <a:r>
              <a:rPr lang="ar-SA" sz="2800" dirty="0" smtClean="0">
                <a:cs typeface="+mj-cs"/>
              </a:rPr>
              <a:t> بواسطة عملية تسمى </a:t>
            </a:r>
            <a:r>
              <a:rPr lang="ar-SA" sz="2800" dirty="0" err="1" smtClean="0">
                <a:cs typeface="+mj-cs"/>
              </a:rPr>
              <a:t>الجليكوجينسس</a:t>
            </a:r>
            <a:r>
              <a:rPr lang="ar-SA" sz="2800" dirty="0" smtClean="0">
                <a:cs typeface="+mj-cs"/>
              </a:rPr>
              <a:t> </a:t>
            </a:r>
            <a:r>
              <a:rPr lang="en-US" sz="2800" dirty="0" err="1" smtClean="0">
                <a:cs typeface="+mj-cs"/>
              </a:rPr>
              <a:t>glylogenesis</a:t>
            </a:r>
            <a:r>
              <a:rPr lang="ar-SA" sz="2800" dirty="0" smtClean="0">
                <a:cs typeface="+mj-cs"/>
              </a:rPr>
              <a:t>.</a:t>
            </a:r>
          </a:p>
          <a:p>
            <a:pPr lvl="1" algn="r" rtl="1"/>
            <a:r>
              <a:rPr lang="ar-SA" sz="2800" dirty="0" smtClean="0">
                <a:cs typeface="+mj-cs"/>
              </a:rPr>
              <a:t>يتم تخزينه في الكبد والنسيج </a:t>
            </a:r>
            <a:r>
              <a:rPr lang="ar-SA" sz="2800" dirty="0" err="1" smtClean="0">
                <a:cs typeface="+mj-cs"/>
              </a:rPr>
              <a:t>الشحمي</a:t>
            </a:r>
            <a:r>
              <a:rPr lang="ar-SA" sz="2800" dirty="0" smtClean="0">
                <a:cs typeface="+mj-cs"/>
              </a:rPr>
              <a:t> على هيئة دهون متعادلة عن طريق عملية تسمى </a:t>
            </a:r>
            <a:r>
              <a:rPr lang="ar-SA" sz="2800" dirty="0" err="1" smtClean="0">
                <a:cs typeface="+mj-cs"/>
              </a:rPr>
              <a:t>ليبوجنيسس</a:t>
            </a:r>
            <a:r>
              <a:rPr lang="ar-SA" sz="2800" dirty="0" smtClean="0">
                <a:cs typeface="+mj-cs"/>
              </a:rPr>
              <a:t> </a:t>
            </a:r>
            <a:r>
              <a:rPr lang="en-US" sz="2800" dirty="0" err="1" smtClean="0">
                <a:cs typeface="+mj-cs"/>
              </a:rPr>
              <a:t>lipogenesis</a:t>
            </a:r>
            <a:r>
              <a:rPr lang="ar-SA" sz="2800" dirty="0" smtClean="0">
                <a:cs typeface="+mj-cs"/>
              </a:rPr>
              <a:t>.</a:t>
            </a:r>
          </a:p>
          <a:p>
            <a:pPr algn="r" rtl="1"/>
            <a:endParaRPr lang="en-US" sz="2800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مصير الجلوكوز في الدم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تحلل السكر (الجلايكوليسس) </a:t>
            </a:r>
            <a:r>
              <a:rPr lang="en-US" dirty="0" err="1" smtClean="0"/>
              <a:t>Glycolysis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 smtClean="0">
                <a:cs typeface="+mj-cs"/>
              </a:rPr>
              <a:t>هي العملية التي يقوم </a:t>
            </a:r>
            <a:r>
              <a:rPr lang="ar-SA" dirty="0" err="1" smtClean="0">
                <a:cs typeface="+mj-cs"/>
              </a:rPr>
              <a:t>بها</a:t>
            </a:r>
            <a:r>
              <a:rPr lang="ar-SA" dirty="0" smtClean="0">
                <a:cs typeface="+mj-cs"/>
              </a:rPr>
              <a:t> الكائن الحي بتحطيم سكر الجلوكوز وتحويله إلى </a:t>
            </a:r>
            <a:r>
              <a:rPr lang="ar-SA" dirty="0" err="1" smtClean="0">
                <a:cs typeface="+mj-cs"/>
              </a:rPr>
              <a:t>بيروفيت</a:t>
            </a:r>
            <a:r>
              <a:rPr lang="ar-SA" dirty="0" smtClean="0">
                <a:cs typeface="+mj-cs"/>
              </a:rPr>
              <a:t> ومن ثم إلى:</a:t>
            </a:r>
          </a:p>
          <a:p>
            <a:pPr lvl="1" algn="r" rtl="1"/>
            <a:r>
              <a:rPr lang="ar-SA" sz="2600" dirty="0" smtClean="0">
                <a:cs typeface="+mj-cs"/>
              </a:rPr>
              <a:t>1- حمض </a:t>
            </a:r>
            <a:r>
              <a:rPr lang="ar-SA" sz="2600" dirty="0" err="1" smtClean="0">
                <a:cs typeface="+mj-cs"/>
              </a:rPr>
              <a:t>اللاكتيك</a:t>
            </a:r>
            <a:r>
              <a:rPr lang="ar-SA" sz="2600" dirty="0" smtClean="0">
                <a:cs typeface="+mj-cs"/>
              </a:rPr>
              <a:t> في </a:t>
            </a:r>
            <a:r>
              <a:rPr lang="ar-SA" sz="2600" b="1" u="sng" dirty="0" smtClean="0">
                <a:cs typeface="+mj-cs"/>
              </a:rPr>
              <a:t>عدم وجود الهواء</a:t>
            </a:r>
            <a:r>
              <a:rPr lang="ar-SA" sz="2600" u="sng" dirty="0" smtClean="0">
                <a:cs typeface="+mj-cs"/>
              </a:rPr>
              <a:t> </a:t>
            </a:r>
            <a:r>
              <a:rPr lang="ar-SA" sz="2600" dirty="0" smtClean="0">
                <a:cs typeface="+mj-cs"/>
              </a:rPr>
              <a:t>في الكائنات الراقية أما في الخمائر والفطريات يتم تحويلها إلى كحول </a:t>
            </a:r>
            <a:r>
              <a:rPr lang="ar-SA" sz="2600" dirty="0" err="1" smtClean="0">
                <a:cs typeface="+mj-cs"/>
              </a:rPr>
              <a:t>الإيثانول</a:t>
            </a:r>
            <a:r>
              <a:rPr lang="ar-SA" sz="2600" dirty="0" smtClean="0">
                <a:cs typeface="+mj-cs"/>
              </a:rPr>
              <a:t> وتسمى هذه العملية بالتخمر </a:t>
            </a:r>
            <a:r>
              <a:rPr lang="en-US" sz="2600" dirty="0" smtClean="0">
                <a:cs typeface="+mj-cs"/>
              </a:rPr>
              <a:t>fermentation</a:t>
            </a:r>
            <a:r>
              <a:rPr lang="ar-SA" sz="2600" dirty="0" smtClean="0">
                <a:cs typeface="+mj-cs"/>
              </a:rPr>
              <a:t>:</a:t>
            </a:r>
          </a:p>
          <a:p>
            <a:pPr lvl="1" algn="ctr" rtl="1">
              <a:buNone/>
            </a:pPr>
            <a:r>
              <a:rPr lang="en-US" sz="2600" dirty="0" smtClean="0">
                <a:cs typeface="+mj-cs"/>
              </a:rPr>
              <a:t>2 CH</a:t>
            </a:r>
            <a:r>
              <a:rPr lang="en-US" sz="2600" baseline="-25000" dirty="0" smtClean="0">
                <a:cs typeface="+mj-cs"/>
              </a:rPr>
              <a:t>3</a:t>
            </a:r>
            <a:r>
              <a:rPr lang="en-US" sz="2600" dirty="0" smtClean="0">
                <a:cs typeface="+mj-cs"/>
              </a:rPr>
              <a:t>CHOHCOOH 			C</a:t>
            </a:r>
            <a:r>
              <a:rPr lang="en-US" sz="2600" baseline="-25000" dirty="0" smtClean="0">
                <a:cs typeface="+mj-cs"/>
              </a:rPr>
              <a:t>6</a:t>
            </a:r>
            <a:r>
              <a:rPr lang="en-US" sz="2600" dirty="0" smtClean="0">
                <a:cs typeface="+mj-cs"/>
              </a:rPr>
              <a:t>H</a:t>
            </a:r>
            <a:r>
              <a:rPr lang="en-US" sz="2600" baseline="-25000" dirty="0" smtClean="0">
                <a:cs typeface="+mj-cs"/>
              </a:rPr>
              <a:t>12</a:t>
            </a:r>
            <a:r>
              <a:rPr lang="en-US" sz="2600" dirty="0" smtClean="0">
                <a:cs typeface="+mj-cs"/>
              </a:rPr>
              <a:t>O</a:t>
            </a:r>
            <a:r>
              <a:rPr lang="en-US" sz="2600" baseline="-25000" dirty="0" smtClean="0">
                <a:cs typeface="+mj-cs"/>
              </a:rPr>
              <a:t>6</a:t>
            </a:r>
          </a:p>
          <a:p>
            <a:pPr lvl="1" algn="r" rtl="1">
              <a:buNone/>
            </a:pPr>
            <a:endParaRPr lang="ar-SA" sz="2600" baseline="-25000" dirty="0" smtClean="0">
              <a:cs typeface="+mj-cs"/>
            </a:endParaRPr>
          </a:p>
          <a:p>
            <a:pPr lvl="1" algn="ctr" rtl="1">
              <a:buNone/>
            </a:pPr>
            <a:r>
              <a:rPr lang="en-US" sz="2600" dirty="0" smtClean="0"/>
              <a:t>2 CH</a:t>
            </a:r>
            <a:r>
              <a:rPr lang="en-US" sz="2600" baseline="-25000" dirty="0" smtClean="0"/>
              <a:t>3</a:t>
            </a:r>
            <a:r>
              <a:rPr lang="en-US" sz="2600" dirty="0" smtClean="0"/>
              <a:t>CH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OH + 2 CO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 			C</a:t>
            </a:r>
            <a:r>
              <a:rPr lang="en-US" sz="2600" baseline="-25000" dirty="0" smtClean="0"/>
              <a:t>6</a:t>
            </a:r>
            <a:r>
              <a:rPr lang="en-US" sz="2600" dirty="0" smtClean="0"/>
              <a:t>H</a:t>
            </a:r>
            <a:r>
              <a:rPr lang="en-US" sz="2600" baseline="-25000" dirty="0" smtClean="0"/>
              <a:t>12</a:t>
            </a:r>
            <a:r>
              <a:rPr lang="en-US" sz="2600" dirty="0" smtClean="0"/>
              <a:t>O</a:t>
            </a:r>
            <a:r>
              <a:rPr lang="en-US" sz="2600" baseline="-25000" dirty="0" smtClean="0"/>
              <a:t>6</a:t>
            </a:r>
          </a:p>
          <a:p>
            <a:pPr lvl="1" algn="r" rtl="1">
              <a:buNone/>
            </a:pPr>
            <a:endParaRPr lang="ar-SA" sz="2600" baseline="-25000" dirty="0" smtClean="0">
              <a:cs typeface="+mj-cs"/>
            </a:endParaRPr>
          </a:p>
          <a:p>
            <a:pPr lvl="1" algn="r" rtl="1">
              <a:buNone/>
            </a:pPr>
            <a:endParaRPr lang="ar-SA" sz="2600" baseline="-25000" dirty="0" smtClean="0">
              <a:cs typeface="+mj-cs"/>
            </a:endParaRPr>
          </a:p>
          <a:p>
            <a:pPr lvl="1" algn="r" rtl="1"/>
            <a:r>
              <a:rPr lang="ar-SA" sz="2600" dirty="0" smtClean="0">
                <a:cs typeface="+mj-cs"/>
              </a:rPr>
              <a:t>2- </a:t>
            </a:r>
            <a:r>
              <a:rPr lang="ar-SA" sz="2600" dirty="0" err="1" smtClean="0">
                <a:cs typeface="+mj-cs"/>
              </a:rPr>
              <a:t>اسيتل</a:t>
            </a:r>
            <a:r>
              <a:rPr lang="ar-SA" sz="2600" dirty="0" smtClean="0">
                <a:cs typeface="+mj-cs"/>
              </a:rPr>
              <a:t> مساعد </a:t>
            </a:r>
            <a:r>
              <a:rPr lang="ar-SA" sz="2600" dirty="0" err="1" smtClean="0">
                <a:cs typeface="+mj-cs"/>
              </a:rPr>
              <a:t>أ</a:t>
            </a:r>
            <a:r>
              <a:rPr lang="ar-SA" sz="2600" dirty="0" smtClean="0">
                <a:cs typeface="+mj-cs"/>
              </a:rPr>
              <a:t> في </a:t>
            </a:r>
            <a:r>
              <a:rPr lang="ar-SA" sz="2600" b="1" u="sng" dirty="0" smtClean="0">
                <a:cs typeface="+mj-cs"/>
              </a:rPr>
              <a:t>وجود الهواء </a:t>
            </a:r>
            <a:r>
              <a:rPr lang="ar-SA" sz="2600" dirty="0" smtClean="0">
                <a:cs typeface="+mj-cs"/>
              </a:rPr>
              <a:t>وتسمى </a:t>
            </a:r>
            <a:r>
              <a:rPr lang="ar-SA" sz="2600" dirty="0" err="1" smtClean="0">
                <a:cs typeface="+mj-cs"/>
              </a:rPr>
              <a:t>الجلايكوليسس</a:t>
            </a:r>
            <a:r>
              <a:rPr lang="ar-SA" sz="2600" dirty="0" smtClean="0">
                <a:cs typeface="+mj-cs"/>
              </a:rPr>
              <a:t>:</a:t>
            </a:r>
          </a:p>
          <a:p>
            <a:pPr lvl="1" algn="ctr" rtl="1">
              <a:buNone/>
            </a:pPr>
            <a:r>
              <a:rPr lang="en-US" sz="2600" dirty="0" smtClean="0"/>
              <a:t>2 Acetyl </a:t>
            </a:r>
            <a:r>
              <a:rPr lang="en-US" sz="2600" dirty="0" err="1" smtClean="0"/>
              <a:t>CoA</a:t>
            </a:r>
            <a:r>
              <a:rPr lang="en-US" sz="2600" dirty="0" smtClean="0"/>
              <a:t> 			C</a:t>
            </a:r>
            <a:r>
              <a:rPr lang="en-US" sz="2600" baseline="-25000" dirty="0" smtClean="0"/>
              <a:t>6</a:t>
            </a:r>
            <a:r>
              <a:rPr lang="en-US" sz="2600" dirty="0" smtClean="0"/>
              <a:t>H</a:t>
            </a:r>
            <a:r>
              <a:rPr lang="en-US" sz="2600" baseline="-25000" dirty="0" smtClean="0"/>
              <a:t>12</a:t>
            </a:r>
            <a:r>
              <a:rPr lang="en-US" sz="2600" dirty="0" smtClean="0"/>
              <a:t>O</a:t>
            </a:r>
            <a:r>
              <a:rPr lang="en-US" sz="2600" baseline="-25000" dirty="0" smtClean="0"/>
              <a:t>6</a:t>
            </a:r>
          </a:p>
          <a:p>
            <a:pPr lvl="1" algn="r" rtl="1">
              <a:buNone/>
            </a:pPr>
            <a:endParaRPr lang="ar-SA" sz="2600" dirty="0" smtClean="0">
              <a:cs typeface="+mj-cs"/>
            </a:endParaRPr>
          </a:p>
          <a:p>
            <a:pPr algn="r" rtl="1"/>
            <a:endParaRPr lang="en-US" dirty="0"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جلوكوز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53000" y="35814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جزيئين من حمض </a:t>
            </a:r>
            <a:r>
              <a:rPr lang="ar-SA" dirty="0" err="1" smtClean="0"/>
              <a:t>اللاكتيك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590800" y="3505200"/>
            <a:ext cx="1981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71600" y="4343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جلوكوز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00600" y="42672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 smtClean="0"/>
              <a:t>جزيئين من </a:t>
            </a:r>
            <a:r>
              <a:rPr lang="ar-SA" dirty="0" err="1" smtClean="0"/>
              <a:t>الإيثانول</a:t>
            </a:r>
            <a:r>
              <a:rPr lang="ar-SA" dirty="0" smtClean="0"/>
              <a:t> و جزيئين من ثاني أكسيد الكربون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667000" y="41910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05000" y="5867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جلوكوز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048000" y="56388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715000" y="5867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جزيئين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SA" b="1" dirty="0" smtClean="0">
                <a:cs typeface="+mj-cs"/>
              </a:rPr>
              <a:t>عند تحويل الجلوكوز إلى </a:t>
            </a:r>
            <a:r>
              <a:rPr lang="ar-SA" b="1" dirty="0" err="1" smtClean="0">
                <a:cs typeface="+mj-cs"/>
              </a:rPr>
              <a:t>البيروفيت</a:t>
            </a:r>
            <a:r>
              <a:rPr lang="ar-SA" b="1" dirty="0" smtClean="0">
                <a:cs typeface="+mj-cs"/>
              </a:rPr>
              <a:t>:</a:t>
            </a:r>
          </a:p>
          <a:p>
            <a:pPr lvl="1" algn="r" rtl="1"/>
            <a:r>
              <a:rPr lang="ar-SA" dirty="0" smtClean="0">
                <a:cs typeface="+mj-cs"/>
              </a:rPr>
              <a:t>تتم هذه العملية في </a:t>
            </a:r>
            <a:r>
              <a:rPr lang="ar-SA" dirty="0" err="1" smtClean="0">
                <a:cs typeface="+mj-cs"/>
              </a:rPr>
              <a:t>السيتوبلازم</a:t>
            </a:r>
            <a:r>
              <a:rPr lang="ar-SA" dirty="0" smtClean="0">
                <a:cs typeface="+mj-cs"/>
              </a:rPr>
              <a:t>.</a:t>
            </a:r>
          </a:p>
          <a:p>
            <a:pPr lvl="1" algn="r" rtl="1"/>
            <a:r>
              <a:rPr lang="ar-SA" dirty="0" smtClean="0">
                <a:cs typeface="+mj-cs"/>
              </a:rPr>
              <a:t>بشكل عام جميع المركبات الوسطية بين الجلوكوز </a:t>
            </a:r>
            <a:r>
              <a:rPr lang="ar-SA" dirty="0" err="1" smtClean="0">
                <a:cs typeface="+mj-cs"/>
              </a:rPr>
              <a:t>والبايروفيت</a:t>
            </a:r>
            <a:r>
              <a:rPr lang="ar-SA" dirty="0" smtClean="0">
                <a:cs typeface="+mj-cs"/>
              </a:rPr>
              <a:t> ترتبط برابط استري مع مجموعة فوسفات واحدة على الأقل.</a:t>
            </a:r>
          </a:p>
          <a:p>
            <a:pPr lvl="1" algn="r" rtl="1"/>
            <a:r>
              <a:rPr lang="ar-SA" dirty="0" smtClean="0">
                <a:cs typeface="+mj-cs"/>
              </a:rPr>
              <a:t>مجموعة الفوسفات تساعد على عدم خروج المركبات الوسطية إلى الخارج بسبب وجود الشحنات السالبة.</a:t>
            </a:r>
          </a:p>
          <a:p>
            <a:pPr lvl="1" algn="r" rtl="1"/>
            <a:r>
              <a:rPr lang="ar-SA" dirty="0" smtClean="0">
                <a:cs typeface="+mj-cs"/>
              </a:rPr>
              <a:t>يمكن نقل مجموعة الفوسفات ذات الطاقة العالية من المركبات الوسطية إلى </a:t>
            </a:r>
            <a:r>
              <a:rPr lang="en-US" dirty="0" smtClean="0">
                <a:cs typeface="+mj-cs"/>
              </a:rPr>
              <a:t>ADP</a:t>
            </a:r>
            <a:r>
              <a:rPr lang="ar-SA" dirty="0" smtClean="0">
                <a:cs typeface="+mj-cs"/>
              </a:rPr>
              <a:t> مباشرة لإعطاء </a:t>
            </a:r>
            <a:r>
              <a:rPr lang="en-US" dirty="0" smtClean="0">
                <a:cs typeface="+mj-cs"/>
              </a:rPr>
              <a:t>ATP</a:t>
            </a:r>
            <a:r>
              <a:rPr lang="ar-SA" dirty="0" smtClean="0">
                <a:cs typeface="+mj-cs"/>
              </a:rPr>
              <a:t>.</a:t>
            </a:r>
          </a:p>
          <a:p>
            <a:pPr lvl="1" algn="r" rtl="1"/>
            <a:r>
              <a:rPr lang="ar-SA" dirty="0" smtClean="0">
                <a:cs typeface="+mj-cs"/>
              </a:rPr>
              <a:t>تحتوي على عشر خطوات وتقسم إلى مرحلتين.</a:t>
            </a:r>
          </a:p>
          <a:p>
            <a:pPr lvl="2" algn="r" rtl="1"/>
            <a:r>
              <a:rPr lang="ar-SA" dirty="0" smtClean="0">
                <a:cs typeface="+mj-cs"/>
              </a:rPr>
              <a:t>المرحلة الأولى: </a:t>
            </a:r>
            <a:r>
              <a:rPr lang="ar-SA" dirty="0" err="1" smtClean="0">
                <a:cs typeface="+mj-cs"/>
              </a:rPr>
              <a:t>تبدء</a:t>
            </a:r>
            <a:r>
              <a:rPr lang="ar-SA" dirty="0" smtClean="0">
                <a:cs typeface="+mj-cs"/>
              </a:rPr>
              <a:t> بالجلوكوز وتنتهي </a:t>
            </a:r>
            <a:r>
              <a:rPr lang="ar-SA" dirty="0" err="1" smtClean="0">
                <a:cs typeface="+mj-cs"/>
              </a:rPr>
              <a:t>بالجليسرألدهيد</a:t>
            </a:r>
            <a:r>
              <a:rPr lang="ar-SA" dirty="0" smtClean="0">
                <a:cs typeface="+mj-cs"/>
              </a:rPr>
              <a:t>-3-</a:t>
            </a:r>
            <a:r>
              <a:rPr lang="ar-SA" dirty="0" err="1" smtClean="0">
                <a:cs typeface="+mj-cs"/>
              </a:rPr>
              <a:t>فوسفيت</a:t>
            </a:r>
            <a:r>
              <a:rPr lang="ar-SA" dirty="0" smtClean="0">
                <a:cs typeface="+mj-cs"/>
              </a:rPr>
              <a:t> وتستخدم فيها طاقة </a:t>
            </a:r>
            <a:r>
              <a:rPr lang="en-US" dirty="0" smtClean="0">
                <a:cs typeface="+mj-cs"/>
              </a:rPr>
              <a:t>ATP</a:t>
            </a:r>
            <a:r>
              <a:rPr lang="ar-SA" dirty="0" smtClean="0">
                <a:cs typeface="+mj-cs"/>
              </a:rPr>
              <a:t>.</a:t>
            </a:r>
          </a:p>
          <a:p>
            <a:pPr lvl="2" algn="r" rtl="1"/>
            <a:r>
              <a:rPr lang="ar-SA" dirty="0" smtClean="0">
                <a:cs typeface="+mj-cs"/>
              </a:rPr>
              <a:t>المرحلة الثانية: </a:t>
            </a:r>
            <a:r>
              <a:rPr lang="ar-SA" dirty="0" err="1" smtClean="0">
                <a:cs typeface="+mj-cs"/>
              </a:rPr>
              <a:t>تبدء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بالجليسرألدهيد</a:t>
            </a:r>
            <a:r>
              <a:rPr lang="ar-SA" dirty="0" smtClean="0">
                <a:cs typeface="+mj-cs"/>
              </a:rPr>
              <a:t>-3-</a:t>
            </a:r>
            <a:r>
              <a:rPr lang="ar-SA" dirty="0" err="1" smtClean="0">
                <a:cs typeface="+mj-cs"/>
              </a:rPr>
              <a:t>فوسفيت</a:t>
            </a:r>
            <a:r>
              <a:rPr lang="ar-SA" dirty="0" smtClean="0">
                <a:cs typeface="+mj-cs"/>
              </a:rPr>
              <a:t> وتنتهي </a:t>
            </a:r>
            <a:r>
              <a:rPr lang="ar-SA" dirty="0" err="1" smtClean="0">
                <a:cs typeface="+mj-cs"/>
              </a:rPr>
              <a:t>بالبيروفيت</a:t>
            </a:r>
            <a:r>
              <a:rPr lang="ar-SA" dirty="0" smtClean="0">
                <a:cs typeface="+mj-cs"/>
              </a:rPr>
              <a:t> وتنتج فيها طاقة </a:t>
            </a:r>
            <a:r>
              <a:rPr lang="en-US" dirty="0" smtClean="0">
                <a:cs typeface="+mj-cs"/>
              </a:rPr>
              <a:t>ATP</a:t>
            </a:r>
            <a:r>
              <a:rPr lang="ar-SA" dirty="0" smtClean="0">
                <a:cs typeface="+mj-cs"/>
              </a:rPr>
              <a:t>.</a:t>
            </a:r>
          </a:p>
          <a:p>
            <a:pPr algn="r" rtl="1"/>
            <a:endParaRPr lang="en-US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تحلل السكر (الجلايكوليسس)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u="sng" dirty="0" smtClean="0">
                <a:cs typeface="+mj-cs"/>
              </a:rPr>
              <a:t>المرحلة الأولى:</a:t>
            </a:r>
          </a:p>
          <a:p>
            <a:pPr algn="r" rtl="1"/>
            <a:endParaRPr lang="en-US" b="1" u="sng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تحلل السكر (الجلايكوليسس)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43400" y="23622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>
                <a:cs typeface="+mj-cs"/>
              </a:rPr>
              <a:t>جلوكوز</a:t>
            </a:r>
            <a:endParaRPr lang="en-US" sz="2800" dirty="0"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3800" y="32004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>
                <a:cs typeface="+mj-cs"/>
              </a:rPr>
              <a:t>جلوكوز-6-</a:t>
            </a:r>
            <a:r>
              <a:rPr lang="ar-SA" sz="2800" dirty="0" err="1" smtClean="0">
                <a:cs typeface="+mj-cs"/>
              </a:rPr>
              <a:t>فوسفيت</a:t>
            </a:r>
            <a:endParaRPr lang="en-US" sz="2800" dirty="0"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488698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err="1" smtClean="0">
                <a:cs typeface="+mj-cs"/>
              </a:rPr>
              <a:t>فركتوز</a:t>
            </a:r>
            <a:r>
              <a:rPr lang="ar-SA" sz="2800" dirty="0" smtClean="0">
                <a:cs typeface="+mj-cs"/>
              </a:rPr>
              <a:t>-1،6-ثنائي </a:t>
            </a:r>
            <a:r>
              <a:rPr lang="ar-SA" sz="2800" dirty="0" err="1" smtClean="0">
                <a:cs typeface="+mj-cs"/>
              </a:rPr>
              <a:t>الفوسفيت</a:t>
            </a:r>
            <a:endParaRPr lang="en-US" sz="2800" dirty="0"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33800" y="404878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err="1" smtClean="0">
                <a:cs typeface="+mj-cs"/>
              </a:rPr>
              <a:t>فركتوز</a:t>
            </a:r>
            <a:r>
              <a:rPr lang="ar-SA" sz="2800" dirty="0" smtClean="0">
                <a:cs typeface="+mj-cs"/>
              </a:rPr>
              <a:t>-6-</a:t>
            </a:r>
            <a:r>
              <a:rPr lang="ar-SA" sz="2800" dirty="0" err="1" smtClean="0">
                <a:cs typeface="+mj-cs"/>
              </a:rPr>
              <a:t>فوسفيت</a:t>
            </a:r>
            <a:endParaRPr lang="en-US" sz="2800" dirty="0">
              <a:cs typeface="+mj-cs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4648200" y="3048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953000" y="28194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b="1" i="1" dirty="0" err="1" smtClean="0">
                <a:solidFill>
                  <a:srgbClr val="FF0000"/>
                </a:solidFill>
                <a:cs typeface="+mj-cs"/>
              </a:rPr>
              <a:t>جلوكوكينيز</a:t>
            </a:r>
            <a:r>
              <a:rPr lang="ar-SA" sz="2000" b="1" i="1" dirty="0" smtClean="0">
                <a:solidFill>
                  <a:srgbClr val="FF0000"/>
                </a:solidFill>
                <a:cs typeface="+mj-cs"/>
              </a:rPr>
              <a:t> أو </a:t>
            </a:r>
            <a:r>
              <a:rPr lang="ar-SA" sz="2000" b="1" i="1" dirty="0" err="1" smtClean="0">
                <a:solidFill>
                  <a:srgbClr val="FF0000"/>
                </a:solidFill>
                <a:cs typeface="+mj-cs"/>
              </a:rPr>
              <a:t>هكسوكينز</a:t>
            </a:r>
            <a:endParaRPr lang="en-US" sz="2000" b="1" i="1" dirty="0">
              <a:solidFill>
                <a:srgbClr val="FF0000"/>
              </a:solidFill>
              <a:cs typeface="+mj-cs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4648200" y="3809206"/>
            <a:ext cx="457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953000" y="36384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b="1" i="1" dirty="0" err="1" smtClean="0">
                <a:solidFill>
                  <a:srgbClr val="FF0000"/>
                </a:solidFill>
                <a:cs typeface="+mj-cs"/>
              </a:rPr>
              <a:t>فسفوهكسوز</a:t>
            </a:r>
            <a:r>
              <a:rPr lang="ar-SA" sz="2000" b="1" i="1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ar-SA" sz="2000" b="1" i="1" dirty="0" err="1" smtClean="0">
                <a:solidFill>
                  <a:srgbClr val="FF0000"/>
                </a:solidFill>
                <a:cs typeface="+mj-cs"/>
              </a:rPr>
              <a:t>أيزومريز</a:t>
            </a:r>
            <a:endParaRPr lang="en-US" sz="2000" b="1" i="1" dirty="0">
              <a:solidFill>
                <a:srgbClr val="FF0000"/>
              </a:solidFill>
              <a:cs typeface="+mj-cs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4648994" y="47244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953794" y="4495800"/>
            <a:ext cx="1904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b="1" i="1" dirty="0" err="1" smtClean="0">
                <a:solidFill>
                  <a:srgbClr val="FF0000"/>
                </a:solidFill>
                <a:cs typeface="+mj-cs"/>
              </a:rPr>
              <a:t>فسفوفركتوكينز</a:t>
            </a:r>
            <a:r>
              <a:rPr lang="ar-SA" sz="2000" b="1" i="1" dirty="0" smtClean="0">
                <a:solidFill>
                  <a:srgbClr val="FF0000"/>
                </a:solidFill>
                <a:cs typeface="+mj-cs"/>
              </a:rPr>
              <a:t>-1</a:t>
            </a:r>
            <a:endParaRPr lang="en-US" sz="2000" b="1" i="1" dirty="0">
              <a:solidFill>
                <a:srgbClr val="FF0000"/>
              </a:solidFill>
              <a:cs typeface="+mj-cs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4648200" y="5561806"/>
            <a:ext cx="457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953000" y="5333206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b="1" i="1" dirty="0" err="1" smtClean="0">
                <a:solidFill>
                  <a:srgbClr val="FF0000"/>
                </a:solidFill>
                <a:cs typeface="+mj-cs"/>
              </a:rPr>
              <a:t>ألدوليز</a:t>
            </a:r>
            <a:endParaRPr lang="en-US" sz="2000" b="1" i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90600" y="57912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err="1" smtClean="0">
                <a:cs typeface="+mj-cs"/>
              </a:rPr>
              <a:t>جليسرألدهيد</a:t>
            </a:r>
            <a:r>
              <a:rPr lang="ar-SA" sz="2800" dirty="0" smtClean="0">
                <a:cs typeface="+mj-cs"/>
              </a:rPr>
              <a:t>-3-</a:t>
            </a:r>
            <a:r>
              <a:rPr lang="ar-SA" sz="2800" dirty="0" err="1" smtClean="0">
                <a:cs typeface="+mj-cs"/>
              </a:rPr>
              <a:t>فوسفيت</a:t>
            </a:r>
            <a:r>
              <a:rPr lang="ar-SA" sz="2800" dirty="0" smtClean="0">
                <a:cs typeface="+mj-cs"/>
              </a:rPr>
              <a:t>   </a:t>
            </a:r>
            <a:r>
              <a:rPr lang="ar-SA" sz="2800" b="1" dirty="0" smtClean="0">
                <a:cs typeface="+mj-cs"/>
              </a:rPr>
              <a:t>+  </a:t>
            </a:r>
            <a:r>
              <a:rPr lang="ar-SA" sz="2800" dirty="0" smtClean="0">
                <a:cs typeface="+mj-cs"/>
              </a:rPr>
              <a:t>    ثنائي </a:t>
            </a:r>
            <a:r>
              <a:rPr lang="ar-SA" sz="2800" dirty="0" err="1" smtClean="0">
                <a:cs typeface="+mj-cs"/>
              </a:rPr>
              <a:t>هيدروكسي</a:t>
            </a:r>
            <a:r>
              <a:rPr lang="ar-SA" sz="2800" dirty="0" smtClean="0">
                <a:cs typeface="+mj-cs"/>
              </a:rPr>
              <a:t> </a:t>
            </a:r>
            <a:r>
              <a:rPr lang="ar-SA" sz="2800" dirty="0" err="1" smtClean="0">
                <a:cs typeface="+mj-cs"/>
              </a:rPr>
              <a:t>اسيتون</a:t>
            </a:r>
            <a:r>
              <a:rPr lang="ar-SA" sz="2800" dirty="0" smtClean="0">
                <a:cs typeface="+mj-cs"/>
              </a:rPr>
              <a:t> </a:t>
            </a:r>
            <a:r>
              <a:rPr lang="ar-SA" sz="2800" dirty="0" err="1" smtClean="0">
                <a:cs typeface="+mj-cs"/>
              </a:rPr>
              <a:t>فوسفيت</a:t>
            </a:r>
            <a:endParaRPr lang="en-US" sz="2800" dirty="0"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86200" y="2667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ATP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86200" y="2971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ADP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4456090" y="2884868"/>
            <a:ext cx="422856" cy="309093"/>
          </a:xfrm>
          <a:custGeom>
            <a:avLst/>
            <a:gdLst>
              <a:gd name="connsiteX0" fmla="*/ 0 w 422856"/>
              <a:gd name="connsiteY0" fmla="*/ 0 h 309093"/>
              <a:gd name="connsiteX1" fmla="*/ 141668 w 422856"/>
              <a:gd name="connsiteY1" fmla="*/ 12878 h 309093"/>
              <a:gd name="connsiteX2" fmla="*/ 399245 w 422856"/>
              <a:gd name="connsiteY2" fmla="*/ 115909 h 309093"/>
              <a:gd name="connsiteX3" fmla="*/ 0 w 422856"/>
              <a:gd name="connsiteY3" fmla="*/ 309093 h 309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2856" h="309093">
                <a:moveTo>
                  <a:pt x="0" y="0"/>
                </a:moveTo>
                <a:lnTo>
                  <a:pt x="141668" y="12878"/>
                </a:lnTo>
                <a:cubicBezTo>
                  <a:pt x="208209" y="32196"/>
                  <a:pt x="422856" y="66540"/>
                  <a:pt x="399245" y="115909"/>
                </a:cubicBezTo>
                <a:cubicBezTo>
                  <a:pt x="375634" y="165278"/>
                  <a:pt x="187817" y="237185"/>
                  <a:pt x="0" y="309093"/>
                </a:cubicBezTo>
              </a:path>
            </a:pathLst>
          </a:cu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886200" y="432508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ATP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86200" y="462988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ADP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4456090" y="4542952"/>
            <a:ext cx="422856" cy="309093"/>
          </a:xfrm>
          <a:custGeom>
            <a:avLst/>
            <a:gdLst>
              <a:gd name="connsiteX0" fmla="*/ 0 w 422856"/>
              <a:gd name="connsiteY0" fmla="*/ 0 h 309093"/>
              <a:gd name="connsiteX1" fmla="*/ 141668 w 422856"/>
              <a:gd name="connsiteY1" fmla="*/ 12878 h 309093"/>
              <a:gd name="connsiteX2" fmla="*/ 399245 w 422856"/>
              <a:gd name="connsiteY2" fmla="*/ 115909 h 309093"/>
              <a:gd name="connsiteX3" fmla="*/ 0 w 422856"/>
              <a:gd name="connsiteY3" fmla="*/ 309093 h 309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2856" h="309093">
                <a:moveTo>
                  <a:pt x="0" y="0"/>
                </a:moveTo>
                <a:lnTo>
                  <a:pt x="141668" y="12878"/>
                </a:lnTo>
                <a:cubicBezTo>
                  <a:pt x="208209" y="32196"/>
                  <a:pt x="422856" y="66540"/>
                  <a:pt x="399245" y="115909"/>
                </a:cubicBezTo>
                <a:cubicBezTo>
                  <a:pt x="375634" y="165278"/>
                  <a:pt x="187817" y="237185"/>
                  <a:pt x="0" y="309093"/>
                </a:cubicBezTo>
              </a:path>
            </a:pathLst>
          </a:cu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257800" y="2438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6 C</a:t>
            </a:r>
            <a:r>
              <a:rPr lang="ar-SA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867400" y="32882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6 C</a:t>
            </a:r>
            <a:r>
              <a:rPr lang="ar-SA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867400" y="4114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6 C</a:t>
            </a:r>
            <a:r>
              <a:rPr lang="ar-SA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00800" y="4953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6 C</a:t>
            </a:r>
            <a:r>
              <a:rPr lang="ar-SA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887237" y="5867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C</a:t>
            </a:r>
            <a:r>
              <a:rPr lang="ar-SA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038600" y="5867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C</a:t>
            </a:r>
            <a:r>
              <a:rPr lang="ar-SA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371600" y="1905001"/>
            <a:ext cx="1676400" cy="4308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2200" dirty="0" smtClean="0">
                <a:cs typeface="+mj-cs"/>
              </a:rPr>
              <a:t>النشا ، الجلايكوجين</a:t>
            </a:r>
            <a:endParaRPr lang="en-US" sz="2200" dirty="0">
              <a:cs typeface="+mj-c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143000" y="2845713"/>
            <a:ext cx="1828800" cy="4308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2200" dirty="0" smtClean="0">
                <a:cs typeface="+mj-cs"/>
              </a:rPr>
              <a:t>جلوكوز-1-</a:t>
            </a:r>
            <a:r>
              <a:rPr lang="ar-SA" sz="2200" dirty="0" err="1" smtClean="0">
                <a:cs typeface="+mj-cs"/>
              </a:rPr>
              <a:t>فوسفيت</a:t>
            </a:r>
            <a:endParaRPr lang="en-US" sz="2200" dirty="0">
              <a:cs typeface="+mj-cs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rot="5400000">
            <a:off x="1981994" y="25900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828800" y="2362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Pi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28600" y="2312313"/>
            <a:ext cx="914400" cy="4308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2200" dirty="0" err="1" smtClean="0">
                <a:cs typeface="+mj-cs"/>
              </a:rPr>
              <a:t>جلاكتوز</a:t>
            </a:r>
            <a:endParaRPr lang="en-US" sz="2200" dirty="0">
              <a:cs typeface="+mj-cs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rot="16200000" flipH="1">
            <a:off x="773415" y="2731785"/>
            <a:ext cx="28197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3048000" y="3200400"/>
            <a:ext cx="685800" cy="2057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010400" y="2892623"/>
            <a:ext cx="99060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1400" dirty="0" smtClean="0"/>
              <a:t>التفاعل الأول</a:t>
            </a:r>
            <a:endParaRPr lang="en-US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6705600" y="3657600"/>
            <a:ext cx="99060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1400" dirty="0" smtClean="0"/>
              <a:t>التفاعل الثاني</a:t>
            </a:r>
            <a:endParaRPr lang="en-US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6400800" y="4495800"/>
            <a:ext cx="99060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1400" dirty="0" smtClean="0"/>
              <a:t>التفاعل الثالث</a:t>
            </a:r>
            <a:endParaRPr lang="en-US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5638800" y="5372637"/>
            <a:ext cx="99060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1400" dirty="0" smtClean="0"/>
              <a:t>التفاعل الرابع</a:t>
            </a:r>
            <a:endParaRPr lang="en-US" sz="1400" dirty="0"/>
          </a:p>
        </p:txBody>
      </p:sp>
      <p:cxnSp>
        <p:nvCxnSpPr>
          <p:cNvPr id="52" name="Straight Arrow Connector 51"/>
          <p:cNvCxnSpPr/>
          <p:nvPr/>
        </p:nvCxnSpPr>
        <p:spPr>
          <a:xfrm rot="5400000">
            <a:off x="6325394" y="64000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676400" y="3607713"/>
            <a:ext cx="1676400" cy="43088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ar-SA" sz="2200" dirty="0" smtClean="0">
                <a:cs typeface="+mj-cs"/>
              </a:rPr>
              <a:t>السكريات الخماسية</a:t>
            </a:r>
            <a:endParaRPr lang="en-US" sz="2200" dirty="0">
              <a:cs typeface="+mj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524000" y="4191001"/>
            <a:ext cx="1447800" cy="43088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ar-SA" sz="2200" dirty="0" err="1" smtClean="0">
                <a:cs typeface="+mj-cs"/>
              </a:rPr>
              <a:t>الفركتوز</a:t>
            </a:r>
            <a:r>
              <a:rPr lang="ar-SA" sz="2200" dirty="0" smtClean="0">
                <a:cs typeface="+mj-cs"/>
              </a:rPr>
              <a:t> </a:t>
            </a:r>
            <a:r>
              <a:rPr lang="ar-SA" sz="2200" dirty="0" err="1" smtClean="0">
                <a:cs typeface="+mj-cs"/>
              </a:rPr>
              <a:t>والمانوز</a:t>
            </a:r>
            <a:endParaRPr lang="en-US" sz="2200" dirty="0">
              <a:cs typeface="+mj-cs"/>
            </a:endParaRPr>
          </a:p>
        </p:txBody>
      </p:sp>
      <p:cxnSp>
        <p:nvCxnSpPr>
          <p:cNvPr id="56" name="Straight Arrow Connector 55"/>
          <p:cNvCxnSpPr>
            <a:stCxn id="54" idx="3"/>
            <a:endCxn id="8" idx="1"/>
          </p:cNvCxnSpPr>
          <p:nvPr/>
        </p:nvCxnSpPr>
        <p:spPr>
          <a:xfrm flipV="1">
            <a:off x="2971800" y="4310390"/>
            <a:ext cx="762000" cy="960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3352800" y="35814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u="sng" dirty="0" smtClean="0">
                <a:cs typeface="+mj-cs"/>
              </a:rPr>
              <a:t>تابع المرحلة الأولى:</a:t>
            </a:r>
          </a:p>
          <a:p>
            <a:pPr lvl="1" algn="r" rtl="1"/>
            <a:r>
              <a:rPr lang="ar-SA" dirty="0" smtClean="0">
                <a:cs typeface="+mj-cs"/>
              </a:rPr>
              <a:t>تحويل ثنائي </a:t>
            </a:r>
            <a:r>
              <a:rPr lang="ar-SA" dirty="0" err="1" smtClean="0">
                <a:cs typeface="+mj-cs"/>
              </a:rPr>
              <a:t>هيدروكسي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استون</a:t>
            </a:r>
            <a:r>
              <a:rPr lang="ar-SA" dirty="0" smtClean="0">
                <a:cs typeface="+mj-cs"/>
              </a:rPr>
              <a:t> إلى </a:t>
            </a:r>
            <a:r>
              <a:rPr lang="ar-SA" dirty="0" err="1" smtClean="0">
                <a:cs typeface="+mj-cs"/>
              </a:rPr>
              <a:t>الجليسر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ألدهيد</a:t>
            </a:r>
            <a:r>
              <a:rPr lang="ar-SA" dirty="0" smtClean="0">
                <a:cs typeface="+mj-cs"/>
              </a:rPr>
              <a:t>-3- </a:t>
            </a:r>
            <a:r>
              <a:rPr lang="ar-SA" dirty="0" err="1" smtClean="0">
                <a:cs typeface="+mj-cs"/>
              </a:rPr>
              <a:t>فوسفيت</a:t>
            </a:r>
            <a:r>
              <a:rPr lang="ar-SA" dirty="0" smtClean="0">
                <a:cs typeface="+mj-cs"/>
              </a:rPr>
              <a:t> عن طريق أنزيم </a:t>
            </a:r>
            <a:r>
              <a:rPr lang="ar-SA" dirty="0" err="1" smtClean="0">
                <a:cs typeface="+mj-cs"/>
              </a:rPr>
              <a:t>تريوز</a:t>
            </a:r>
            <a:r>
              <a:rPr lang="ar-SA" dirty="0" smtClean="0">
                <a:cs typeface="+mj-cs"/>
              </a:rPr>
              <a:t> فوسفات </a:t>
            </a:r>
            <a:r>
              <a:rPr lang="ar-SA" dirty="0" err="1" smtClean="0">
                <a:cs typeface="+mj-cs"/>
              </a:rPr>
              <a:t>أيسوميريز</a:t>
            </a:r>
            <a:r>
              <a:rPr lang="ar-SA" dirty="0" smtClean="0">
                <a:cs typeface="+mj-cs"/>
              </a:rPr>
              <a:t>.</a:t>
            </a:r>
            <a:endParaRPr lang="en-US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تحلل السكر (الجلايكوليسس)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31242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>
                <a:cs typeface="+mj-cs"/>
              </a:rPr>
              <a:t>ثنائي </a:t>
            </a:r>
            <a:r>
              <a:rPr lang="ar-SA" sz="2800" dirty="0" err="1" smtClean="0">
                <a:cs typeface="+mj-cs"/>
              </a:rPr>
              <a:t>هيدروكسي</a:t>
            </a:r>
            <a:r>
              <a:rPr lang="ar-SA" sz="2800" dirty="0" smtClean="0">
                <a:cs typeface="+mj-cs"/>
              </a:rPr>
              <a:t> </a:t>
            </a:r>
            <a:r>
              <a:rPr lang="ar-SA" sz="2800" dirty="0" err="1" smtClean="0">
                <a:cs typeface="+mj-cs"/>
              </a:rPr>
              <a:t>اسيتون</a:t>
            </a:r>
            <a:r>
              <a:rPr lang="ar-SA" sz="2800" dirty="0" smtClean="0">
                <a:cs typeface="+mj-cs"/>
              </a:rPr>
              <a:t> </a:t>
            </a:r>
            <a:r>
              <a:rPr lang="ar-SA" sz="2800" dirty="0" err="1" smtClean="0">
                <a:cs typeface="+mj-cs"/>
              </a:rPr>
              <a:t>فوسفيت</a:t>
            </a:r>
            <a:endParaRPr lang="en-US" sz="2800" dirty="0"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4038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C</a:t>
            </a:r>
            <a:r>
              <a:rPr lang="ar-SA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7400" y="3200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C</a:t>
            </a:r>
            <a:r>
              <a:rPr lang="ar-SA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0400" y="396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err="1" smtClean="0">
                <a:cs typeface="+mj-cs"/>
              </a:rPr>
              <a:t>جليسرألدهيد</a:t>
            </a:r>
            <a:r>
              <a:rPr lang="ar-SA" sz="2800" dirty="0" smtClean="0">
                <a:cs typeface="+mj-cs"/>
              </a:rPr>
              <a:t>-3-</a:t>
            </a:r>
            <a:r>
              <a:rPr lang="ar-SA" sz="2800" dirty="0" err="1" smtClean="0">
                <a:cs typeface="+mj-cs"/>
              </a:rPr>
              <a:t>فوسفيت</a:t>
            </a:r>
            <a:endParaRPr lang="en-US" sz="2800" dirty="0">
              <a:cs typeface="+mj-cs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4344194" y="3810000"/>
            <a:ext cx="457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48994" y="3581400"/>
            <a:ext cx="19804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b="1" i="1" dirty="0" err="1" smtClean="0">
                <a:solidFill>
                  <a:srgbClr val="FF0000"/>
                </a:solidFill>
                <a:cs typeface="+mj-cs"/>
              </a:rPr>
              <a:t>تريوز</a:t>
            </a:r>
            <a:r>
              <a:rPr lang="ar-SA" sz="2000" b="1" i="1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ar-SA" sz="2000" b="1" i="1" dirty="0" err="1" smtClean="0">
                <a:solidFill>
                  <a:srgbClr val="FF0000"/>
                </a:solidFill>
                <a:cs typeface="+mj-cs"/>
              </a:rPr>
              <a:t>فوسفيت</a:t>
            </a:r>
            <a:r>
              <a:rPr lang="ar-SA" sz="2000" b="1" i="1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ar-SA" sz="2000" b="1" i="1" dirty="0" err="1" smtClean="0">
                <a:solidFill>
                  <a:srgbClr val="FF0000"/>
                </a:solidFill>
                <a:cs typeface="+mj-cs"/>
              </a:rPr>
              <a:t>أيسوميريز</a:t>
            </a:r>
            <a:endParaRPr lang="en-US" sz="2000" b="1" i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29400" y="3581400"/>
            <a:ext cx="106680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1400" dirty="0" smtClean="0"/>
              <a:t>التفاعل الخامس</a:t>
            </a:r>
            <a:endParaRPr lang="en-US" sz="1400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4344194" y="46474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4543</TotalTime>
  <Words>958</Words>
  <Application>Microsoft Office PowerPoint</Application>
  <PresentationFormat>On-screen Show (4:3)</PresentationFormat>
  <Paragraphs>192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العمليات الأيضية</vt:lpstr>
      <vt:lpstr>التمثيل الغذائي للكربوهيدرات</vt:lpstr>
      <vt:lpstr>امتصاص الكربوهيدرات</vt:lpstr>
      <vt:lpstr>مصير الجلوكوز في الدم</vt:lpstr>
      <vt:lpstr>تابع مصير الجلوكوز في الدم</vt:lpstr>
      <vt:lpstr>تحلل السكر (الجلايكوليسس) Glycolysis</vt:lpstr>
      <vt:lpstr>تابع تحلل السكر (الجلايكوليسس)</vt:lpstr>
      <vt:lpstr>تابع تحلل السكر (الجلايكوليسس)</vt:lpstr>
      <vt:lpstr>تابع تحلل السكر (الجلايكوليسس)</vt:lpstr>
      <vt:lpstr>تابع تحلل السكر (الجلايكوليسس)</vt:lpstr>
      <vt:lpstr>تابع تحلل السكر (الجلايكوليسس)</vt:lpstr>
      <vt:lpstr>تابع تحلل السكر (الجلايكوليسس)</vt:lpstr>
      <vt:lpstr>تابع تحلل السكر (الجلايكوليسس)</vt:lpstr>
      <vt:lpstr>تابع تحلل السكر (الجلايكوليسس)</vt:lpstr>
      <vt:lpstr>تابع تحلل السكر (الجلايكوليسس)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العمليات الأيضية</dc:title>
  <dc:creator>Nojood</dc:creator>
  <cp:lastModifiedBy>nojood</cp:lastModifiedBy>
  <cp:revision>14</cp:revision>
  <dcterms:created xsi:type="dcterms:W3CDTF">2008-12-16T21:11:09Z</dcterms:created>
  <dcterms:modified xsi:type="dcterms:W3CDTF">2010-10-23T09:28:07Z</dcterms:modified>
</cp:coreProperties>
</file>