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CE7F9-1F4F-433B-AFCD-07C3D88B9943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04B67-F27E-4A3F-94B8-486A066EA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04B67-F27E-4A3F-94B8-486A066EA2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0EE829-DF9F-4548-A9EC-CC8A4FA173E1}" type="datetimeFigureOut">
              <a:rPr lang="en-US" smtClean="0"/>
              <a:pPr/>
              <a:t>12/4/2010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D89F43-2BB7-4624-9BFB-B14F9D545BE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تابع </a:t>
            </a:r>
            <a:r>
              <a:rPr lang="ar-SA" dirty="0" err="1" smtClean="0"/>
              <a:t>الكربوهيدرات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cs typeface="Akhbar MT" pitchFamily="2" charset="-78"/>
              </a:rPr>
              <a:t>تقسم السكريات المتعددة حسب تركيبها إلى:</a:t>
            </a:r>
          </a:p>
          <a:p>
            <a:pPr lvl="1" algn="r" rtl="1"/>
            <a:r>
              <a:rPr lang="ar-SA" sz="2800" dirty="0" smtClean="0">
                <a:cs typeface="+mj-cs"/>
              </a:rPr>
              <a:t>1- سكريات المتعددة المتجانسة </a:t>
            </a:r>
            <a:r>
              <a:rPr lang="en-US" sz="2800" dirty="0" err="1" smtClean="0">
                <a:cs typeface="+mj-cs"/>
              </a:rPr>
              <a:t>homopolysaccharides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2- سكريات المتعددة الغير متجانسة </a:t>
            </a:r>
            <a:r>
              <a:rPr lang="en-US" sz="2800" dirty="0" err="1" smtClean="0">
                <a:cs typeface="+mj-cs"/>
              </a:rPr>
              <a:t>heteropolysaccharides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r" rtl="1"/>
            <a:r>
              <a:rPr lang="ar-SA" dirty="0" smtClean="0"/>
              <a:t>تابع السكريات المتعددة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السكريات المتعددة المتجانسة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400" dirty="0" smtClean="0">
                <a:cs typeface="+mj-cs"/>
              </a:rPr>
              <a:t>تحتوي على نوع واحد من الوحدات المتكررة.</a:t>
            </a:r>
          </a:p>
          <a:p>
            <a:pPr algn="r" rtl="1"/>
            <a:r>
              <a:rPr lang="ar-SA" sz="2400" dirty="0" smtClean="0">
                <a:cs typeface="+mj-cs"/>
              </a:rPr>
              <a:t>مثال:</a:t>
            </a:r>
          </a:p>
          <a:p>
            <a:pPr lvl="1" algn="r" rtl="1"/>
            <a:r>
              <a:rPr lang="ar-SA" b="1" dirty="0" smtClean="0">
                <a:cs typeface="+mj-cs"/>
              </a:rPr>
              <a:t>1- النشا:</a:t>
            </a:r>
          </a:p>
          <a:p>
            <a:pPr lvl="2" algn="r" rtl="1"/>
            <a:r>
              <a:rPr lang="ar-SA" sz="2400" dirty="0" smtClean="0">
                <a:cs typeface="+mj-cs"/>
              </a:rPr>
              <a:t>يوجد في النباتات على شكل غذاء مخزن في حبيبات توجد في الأوراق والسيقان أو البذور.</a:t>
            </a:r>
          </a:p>
          <a:p>
            <a:pPr lvl="2" algn="r" rtl="1"/>
            <a:r>
              <a:rPr lang="ar-SA" sz="2400" dirty="0" smtClean="0">
                <a:cs typeface="+mj-cs"/>
              </a:rPr>
              <a:t>سكر غير مختزل.</a:t>
            </a:r>
          </a:p>
          <a:p>
            <a:pPr lvl="2" algn="r" rtl="1"/>
            <a:r>
              <a:rPr lang="ar-SA" sz="2400" dirty="0" smtClean="0">
                <a:cs typeface="+mj-cs"/>
              </a:rPr>
              <a:t>يتكون من سلاسل من سكر الجلوكوز مكونة حبيبة نشا تتكون من:</a:t>
            </a:r>
          </a:p>
          <a:p>
            <a:pPr lvl="3" algn="r" rtl="1"/>
            <a:r>
              <a:rPr lang="ar-SA" sz="2400" b="1" dirty="0" err="1" smtClean="0">
                <a:cs typeface="Akhbar MT" pitchFamily="2" charset="-78"/>
              </a:rPr>
              <a:t>الألفا</a:t>
            </a:r>
            <a:r>
              <a:rPr lang="ar-SA" sz="2400" b="1" dirty="0" smtClean="0">
                <a:cs typeface="Akhbar MT" pitchFamily="2" charset="-78"/>
              </a:rPr>
              <a:t> </a:t>
            </a:r>
            <a:r>
              <a:rPr lang="ar-SA" sz="2400" b="1" dirty="0" err="1" smtClean="0">
                <a:cs typeface="Akhbar MT" pitchFamily="2" charset="-78"/>
              </a:rPr>
              <a:t>أميلوز</a:t>
            </a:r>
            <a:r>
              <a:rPr lang="ar-SA" sz="2400" b="1" dirty="0" smtClean="0">
                <a:cs typeface="Akhbar MT" pitchFamily="2" charset="-78"/>
              </a:rPr>
              <a:t>:</a:t>
            </a:r>
            <a:r>
              <a:rPr lang="ar-SA" sz="2400" dirty="0" smtClean="0">
                <a:cs typeface="+mj-cs"/>
              </a:rPr>
              <a:t> يكون الجزء الداخلي من هذه الحبيبة ، تتكون من سلسلة طويلة غير متفرعة من وحدات الجلوكوز متصلة ببعضها برابطة </a:t>
            </a:r>
            <a:r>
              <a:rPr lang="en-US" sz="2400" dirty="0" smtClean="0">
                <a:latin typeface="Times New Roman"/>
                <a:cs typeface="+mj-cs"/>
              </a:rPr>
              <a:t>α(1        4)</a:t>
            </a:r>
            <a:r>
              <a:rPr lang="ar-SA" sz="2400" dirty="0" smtClean="0">
                <a:latin typeface="Times New Roman"/>
                <a:cs typeface="+mj-cs"/>
              </a:rPr>
              <a:t>.</a:t>
            </a:r>
            <a:endParaRPr lang="ar-SA" sz="2400" dirty="0" smtClean="0">
              <a:cs typeface="+mj-cs"/>
            </a:endParaRPr>
          </a:p>
          <a:p>
            <a:pPr lvl="3" algn="r" rtl="1"/>
            <a:r>
              <a:rPr lang="ar-SA" sz="2400" b="1" dirty="0" err="1" smtClean="0">
                <a:cs typeface="Akhbar MT" pitchFamily="2" charset="-78"/>
              </a:rPr>
              <a:t>الأميلوبكتين</a:t>
            </a:r>
            <a:r>
              <a:rPr lang="ar-SA" sz="2400" b="1" dirty="0" smtClean="0">
                <a:cs typeface="Akhbar MT" pitchFamily="2" charset="-78"/>
              </a:rPr>
              <a:t>:</a:t>
            </a:r>
            <a:r>
              <a:rPr lang="ar-SA" sz="2400" dirty="0" smtClean="0">
                <a:cs typeface="+mj-cs"/>
              </a:rPr>
              <a:t> يمثل الغلاف السميك لحبيبة النشا ، هي سلاسل متفرعة ، يتكرر التفرع بعد كل 12 وحدة من الجلوكوز المتتابع وتكون الرابطة فيها </a:t>
            </a:r>
            <a:r>
              <a:rPr lang="en-US" sz="2400" dirty="0" smtClean="0">
                <a:latin typeface="Times New Roman"/>
                <a:cs typeface="+mj-cs"/>
              </a:rPr>
              <a:t>α(1        4)</a:t>
            </a:r>
            <a:r>
              <a:rPr lang="ar-SA" sz="2400" dirty="0" smtClean="0">
                <a:cs typeface="+mj-cs"/>
              </a:rPr>
              <a:t> ، وتكون الرابطة في التفرع </a:t>
            </a:r>
            <a:r>
              <a:rPr lang="en-US" sz="2400" dirty="0" smtClean="0">
                <a:latin typeface="Times New Roman"/>
                <a:cs typeface="+mj-cs"/>
              </a:rPr>
              <a:t>α(1        6)</a:t>
            </a:r>
            <a:r>
              <a:rPr lang="ar-SA" sz="2400" dirty="0" smtClean="0">
                <a:latin typeface="Times New Roman"/>
                <a:cs typeface="+mj-cs"/>
              </a:rPr>
              <a:t>.</a:t>
            </a:r>
            <a:endParaRPr lang="ar-SA" sz="2400" dirty="0" smtClean="0">
              <a:cs typeface="+mj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6600" y="5181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362200" y="5943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67400" y="6324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نقطة التفرع في </a:t>
            </a:r>
            <a:r>
              <a:rPr lang="ar-SA" dirty="0" err="1" smtClean="0"/>
              <a:t>الأميلوبكتين</a:t>
            </a:r>
            <a:endParaRPr lang="en-US" dirty="0"/>
          </a:p>
        </p:txBody>
      </p:sp>
      <p:pic>
        <p:nvPicPr>
          <p:cNvPr id="5" name="Picture 4" descr="http://www.emc.maricopa.edu/faculty/farabee/BIOBK/glycogen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7848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SA" b="1" dirty="0" smtClean="0">
                <a:cs typeface="+mj-cs"/>
              </a:rPr>
              <a:t>2- </a:t>
            </a:r>
            <a:r>
              <a:rPr lang="ar-SA" b="1" dirty="0" err="1" smtClean="0">
                <a:cs typeface="+mj-cs"/>
              </a:rPr>
              <a:t>الجلايكوجين</a:t>
            </a:r>
            <a:r>
              <a:rPr lang="ar-SA" b="1" dirty="0" smtClean="0">
                <a:cs typeface="+mj-cs"/>
              </a:rPr>
              <a:t>:</a:t>
            </a:r>
          </a:p>
          <a:p>
            <a:pPr lvl="2" algn="r" rtl="1"/>
            <a:r>
              <a:rPr lang="ar-SA" dirty="0" smtClean="0">
                <a:cs typeface="+mj-cs"/>
              </a:rPr>
              <a:t>يوجد في أنسجة الحيوانات.</a:t>
            </a:r>
          </a:p>
          <a:p>
            <a:pPr lvl="2" algn="r" rtl="1"/>
            <a:r>
              <a:rPr lang="ar-SA" dirty="0" smtClean="0">
                <a:cs typeface="+mj-cs"/>
              </a:rPr>
              <a:t>المصدر المباشر لجلوكوز الدم ، مركب مخزون يتواجد في العضلات والكبد.</a:t>
            </a:r>
          </a:p>
          <a:p>
            <a:pPr lvl="2" algn="r" rtl="1"/>
            <a:r>
              <a:rPr lang="ar-SA" sz="2400" dirty="0" smtClean="0">
                <a:cs typeface="+mj-cs"/>
              </a:rPr>
              <a:t>يتكون من سلاسل من سكر الجلوكوز تتكون من:</a:t>
            </a:r>
          </a:p>
          <a:p>
            <a:pPr lvl="3" algn="r" rtl="1"/>
            <a:r>
              <a:rPr lang="ar-SA" sz="2400" b="1" dirty="0" err="1" smtClean="0">
                <a:cs typeface="Akhbar MT" pitchFamily="2" charset="-78"/>
              </a:rPr>
              <a:t>الألفا</a:t>
            </a:r>
            <a:r>
              <a:rPr lang="ar-SA" sz="2400" b="1" dirty="0" smtClean="0">
                <a:cs typeface="Akhbar MT" pitchFamily="2" charset="-78"/>
              </a:rPr>
              <a:t> </a:t>
            </a:r>
            <a:r>
              <a:rPr lang="ar-SA" sz="2400" b="1" dirty="0" err="1" smtClean="0">
                <a:cs typeface="Akhbar MT" pitchFamily="2" charset="-78"/>
              </a:rPr>
              <a:t>أميلوز</a:t>
            </a:r>
            <a:r>
              <a:rPr lang="ar-SA" sz="2400" b="1" dirty="0" smtClean="0">
                <a:cs typeface="+mj-cs"/>
              </a:rPr>
              <a:t>:</a:t>
            </a:r>
            <a:r>
              <a:rPr lang="ar-SA" sz="2400" dirty="0" smtClean="0">
                <a:cs typeface="+mj-cs"/>
              </a:rPr>
              <a:t> تتكون من سلسلة طويلة غير متفرعة من وحدات الجلوكوز متصلة ببعضها برابطة </a:t>
            </a:r>
            <a:r>
              <a:rPr lang="en-US" sz="2400" dirty="0" smtClean="0">
                <a:latin typeface="Times New Roman"/>
                <a:cs typeface="+mj-cs"/>
              </a:rPr>
              <a:t>α(1        4)</a:t>
            </a:r>
            <a:r>
              <a:rPr lang="ar-SA" sz="2400" dirty="0" smtClean="0">
                <a:latin typeface="Times New Roman"/>
                <a:cs typeface="+mj-cs"/>
              </a:rPr>
              <a:t>.</a:t>
            </a:r>
            <a:endParaRPr lang="ar-SA" sz="2400" dirty="0" smtClean="0">
              <a:cs typeface="+mj-cs"/>
            </a:endParaRPr>
          </a:p>
          <a:p>
            <a:pPr lvl="3" algn="r" rtl="1"/>
            <a:r>
              <a:rPr lang="ar-SA" sz="2400" b="1" dirty="0" err="1" smtClean="0">
                <a:cs typeface="Akhbar MT" pitchFamily="2" charset="-78"/>
              </a:rPr>
              <a:t>الأميلوبكتين</a:t>
            </a:r>
            <a:r>
              <a:rPr lang="ar-SA" sz="2400" b="1" dirty="0" smtClean="0">
                <a:cs typeface="Akhbar MT" pitchFamily="2" charset="-78"/>
              </a:rPr>
              <a:t>: </a:t>
            </a:r>
            <a:r>
              <a:rPr lang="ar-SA" sz="2400" dirty="0" smtClean="0">
                <a:cs typeface="+mj-cs"/>
              </a:rPr>
              <a:t>هي سلاسل متفرعة ، يتكرر التفرع بعد كل 8 وحدات من الجلوكوز المتتابع وتكون الرابطة فيها </a:t>
            </a:r>
            <a:r>
              <a:rPr lang="en-US" sz="2400" dirty="0" smtClean="0">
                <a:latin typeface="Times New Roman"/>
                <a:cs typeface="+mj-cs"/>
              </a:rPr>
              <a:t>α(1       4)</a:t>
            </a:r>
            <a:r>
              <a:rPr lang="ar-SA" sz="2400" dirty="0" smtClean="0">
                <a:cs typeface="+mj-cs"/>
              </a:rPr>
              <a:t> ، وتكون الرابطة في التفرع </a:t>
            </a:r>
            <a:r>
              <a:rPr lang="en-US" sz="2400" dirty="0" smtClean="0">
                <a:latin typeface="Times New Roman"/>
                <a:cs typeface="+mj-cs"/>
              </a:rPr>
              <a:t>α(1      6)</a:t>
            </a:r>
            <a:r>
              <a:rPr lang="ar-SA" sz="2400" dirty="0" smtClean="0">
                <a:latin typeface="Times New Roman"/>
                <a:cs typeface="+mj-cs"/>
              </a:rPr>
              <a:t>.</a:t>
            </a:r>
            <a:endParaRPr lang="ar-SA" sz="2400" dirty="0" smtClean="0">
              <a:cs typeface="+mj-cs"/>
            </a:endParaRPr>
          </a:p>
          <a:p>
            <a:pPr lvl="1"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المتعددة المتجانسة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0" y="4191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181600" y="5029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05000" y="4953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ar-SA" sz="2800" b="1" dirty="0" smtClean="0">
                <a:cs typeface="+mj-cs"/>
              </a:rPr>
              <a:t>3- </a:t>
            </a:r>
            <a:r>
              <a:rPr lang="ar-SA" sz="2800" b="1" dirty="0" err="1" smtClean="0">
                <a:cs typeface="+mj-cs"/>
              </a:rPr>
              <a:t>الأينولين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2" algn="r" rtl="1"/>
            <a:r>
              <a:rPr lang="ar-SA" sz="2800" dirty="0" smtClean="0">
                <a:cs typeface="+mj-cs"/>
              </a:rPr>
              <a:t>يوجد في نبات الخرشوف.</a:t>
            </a:r>
          </a:p>
          <a:p>
            <a:pPr lvl="2" algn="r" rtl="1"/>
            <a:r>
              <a:rPr lang="ar-SA" sz="2800" dirty="0" smtClean="0">
                <a:cs typeface="+mj-cs"/>
              </a:rPr>
              <a:t>مكون من وحدات </a:t>
            </a:r>
            <a:r>
              <a:rPr lang="ar-SA" sz="2800" dirty="0" err="1" smtClean="0">
                <a:cs typeface="+mj-cs"/>
              </a:rPr>
              <a:t>الفركتوز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2" algn="r" rtl="1"/>
            <a:r>
              <a:rPr lang="ar-SA" sz="2800" dirty="0" smtClean="0">
                <a:cs typeface="+mj-cs"/>
              </a:rPr>
              <a:t>لا يهضم.</a:t>
            </a:r>
          </a:p>
          <a:p>
            <a:pPr lvl="2" algn="r" rtl="1"/>
            <a:r>
              <a:rPr lang="ar-SA" sz="2800" dirty="0" smtClean="0">
                <a:cs typeface="+mj-cs"/>
              </a:rPr>
              <a:t>الرابطة </a:t>
            </a:r>
            <a:r>
              <a:rPr lang="ar-SA" sz="2800" dirty="0" err="1" smtClean="0">
                <a:cs typeface="+mj-cs"/>
              </a:rPr>
              <a:t>الجلايكوسيدية</a:t>
            </a:r>
            <a:r>
              <a:rPr lang="ar-SA" sz="2800" dirty="0" smtClean="0">
                <a:cs typeface="+mj-cs"/>
              </a:rPr>
              <a:t> من </a:t>
            </a:r>
            <a:r>
              <a:rPr lang="en-US" sz="2800" dirty="0" smtClean="0">
                <a:latin typeface="Times New Roman"/>
                <a:cs typeface="+mj-cs"/>
              </a:rPr>
              <a:t>β(1      2)</a:t>
            </a:r>
            <a:r>
              <a:rPr lang="ar-SA" sz="2800" dirty="0" smtClean="0">
                <a:latin typeface="Times New Roman"/>
                <a:cs typeface="+mj-cs"/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المتعددة المتجانسة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800" y="4191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ar-SA" sz="2800" b="1" dirty="0" smtClean="0">
                <a:cs typeface="+mj-cs"/>
              </a:rPr>
              <a:t>4- </a:t>
            </a:r>
            <a:r>
              <a:rPr lang="ar-SA" sz="2800" b="1" dirty="0" err="1" smtClean="0">
                <a:cs typeface="+mj-cs"/>
              </a:rPr>
              <a:t>السيلولوز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2" algn="r" rtl="1"/>
            <a:r>
              <a:rPr lang="ar-SA" sz="2800" dirty="0" smtClean="0">
                <a:cs typeface="+mj-cs"/>
              </a:rPr>
              <a:t>سكر تركيبي.</a:t>
            </a:r>
          </a:p>
          <a:p>
            <a:pPr lvl="2" algn="r" rtl="1"/>
            <a:r>
              <a:rPr lang="ar-SA" sz="2800" dirty="0" smtClean="0">
                <a:cs typeface="+mj-cs"/>
              </a:rPr>
              <a:t>يوجد في الجدار السميك في الخلية بالنباتات.</a:t>
            </a:r>
          </a:p>
          <a:p>
            <a:pPr lvl="2" algn="r" rtl="1"/>
            <a:r>
              <a:rPr lang="ar-SA" sz="2800" dirty="0" smtClean="0">
                <a:cs typeface="+mj-cs"/>
              </a:rPr>
              <a:t>مكون من وحدات الجلوكوز.</a:t>
            </a:r>
          </a:p>
          <a:p>
            <a:pPr lvl="2" algn="r" rtl="1"/>
            <a:r>
              <a:rPr lang="ar-SA" sz="2800" dirty="0" smtClean="0">
                <a:cs typeface="+mj-cs"/>
              </a:rPr>
              <a:t>لا يهضم.</a:t>
            </a:r>
          </a:p>
          <a:p>
            <a:pPr lvl="2" algn="r" rtl="1"/>
            <a:r>
              <a:rPr lang="ar-SA" sz="2800" dirty="0" smtClean="0">
                <a:cs typeface="+mj-cs"/>
              </a:rPr>
              <a:t>الرابطة </a:t>
            </a:r>
            <a:r>
              <a:rPr lang="ar-SA" sz="2800" dirty="0" err="1" smtClean="0">
                <a:cs typeface="+mj-cs"/>
              </a:rPr>
              <a:t>الجلايكوسيدية</a:t>
            </a:r>
            <a:r>
              <a:rPr lang="ar-SA" sz="2800" dirty="0" smtClean="0">
                <a:cs typeface="+mj-cs"/>
              </a:rPr>
              <a:t> من </a:t>
            </a:r>
            <a:r>
              <a:rPr lang="en-US" sz="2800" dirty="0" smtClean="0">
                <a:latin typeface="Times New Roman"/>
                <a:cs typeface="+mj-cs"/>
              </a:rPr>
              <a:t>β(1      4)</a:t>
            </a:r>
            <a:r>
              <a:rPr lang="ar-SA" sz="2800" dirty="0" smtClean="0">
                <a:latin typeface="Times New Roman"/>
                <a:cs typeface="+mj-cs"/>
              </a:rPr>
              <a:t>.</a:t>
            </a:r>
          </a:p>
          <a:p>
            <a:pPr algn="r" rtl="1"/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5800" y="4800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المتعددة المتجانسة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/>
              <a:t> </a:t>
            </a:r>
            <a:r>
              <a:rPr lang="ar-SA" dirty="0" smtClean="0"/>
              <a:t>2- السكريات المتعددة الغير متجانسة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تحتوي على نوعين أو أكثر من وحدات السكر الأحادي المتكررة.</a:t>
            </a:r>
          </a:p>
          <a:p>
            <a:pPr algn="r" rtl="1"/>
            <a:r>
              <a:rPr lang="ar-SA" sz="2800" dirty="0" smtClean="0">
                <a:cs typeface="+mj-cs"/>
              </a:rPr>
              <a:t>مثال:</a:t>
            </a:r>
          </a:p>
          <a:p>
            <a:pPr lvl="1" algn="r" rtl="1"/>
            <a:r>
              <a:rPr lang="ar-SA" sz="2800" dirty="0" smtClean="0">
                <a:cs typeface="+mj-cs"/>
              </a:rPr>
              <a:t>حامض </a:t>
            </a:r>
            <a:r>
              <a:rPr lang="ar-SA" sz="2800" dirty="0" err="1" smtClean="0">
                <a:cs typeface="+mj-cs"/>
              </a:rPr>
              <a:t>الهايلورونيك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يحتوي على وحدات متعددة من حامض </a:t>
            </a:r>
            <a:r>
              <a:rPr lang="ar-SA" sz="2800" dirty="0" err="1" smtClean="0">
                <a:cs typeface="+mj-cs"/>
              </a:rPr>
              <a:t>الجلوكويرونك</a:t>
            </a:r>
            <a:r>
              <a:rPr lang="ar-SA" sz="2800" dirty="0" smtClean="0">
                <a:cs typeface="+mj-cs"/>
              </a:rPr>
              <a:t> و </a:t>
            </a:r>
            <a:r>
              <a:rPr lang="en-US" sz="2800" dirty="0" smtClean="0">
                <a:cs typeface="+mj-cs"/>
              </a:rPr>
              <a:t>N</a:t>
            </a:r>
            <a:r>
              <a:rPr lang="ar-SA" sz="2800" dirty="0" smtClean="0">
                <a:cs typeface="+mj-cs"/>
              </a:rPr>
              <a:t>-1- </a:t>
            </a:r>
            <a:r>
              <a:rPr lang="ar-SA" sz="2800" dirty="0" err="1" smtClean="0">
                <a:cs typeface="+mj-cs"/>
              </a:rPr>
              <a:t>أسيتيل</a:t>
            </a:r>
            <a:r>
              <a:rPr lang="ar-SA" sz="2800" dirty="0" smtClean="0">
                <a:cs typeface="+mj-cs"/>
              </a:rPr>
              <a:t>-</a:t>
            </a:r>
            <a:r>
              <a:rPr lang="en-US" sz="2800" dirty="0" smtClean="0">
                <a:cs typeface="+mj-cs"/>
              </a:rPr>
              <a:t>D</a:t>
            </a:r>
            <a:r>
              <a:rPr lang="ar-SA" sz="2800" dirty="0" smtClean="0">
                <a:cs typeface="+mj-cs"/>
              </a:rPr>
              <a:t>- </a:t>
            </a:r>
            <a:r>
              <a:rPr lang="ar-SA" sz="2800" dirty="0" err="1" smtClean="0">
                <a:cs typeface="+mj-cs"/>
              </a:rPr>
              <a:t>جلوكوسامين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سكر مخاطي.</a:t>
            </a:r>
          </a:p>
          <a:p>
            <a:pPr algn="r" rtl="1"/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السكريات قليلة الوحدات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ترتبط بالرابطة </a:t>
            </a:r>
            <a:r>
              <a:rPr lang="ar-SA" dirty="0" err="1" smtClean="0">
                <a:cs typeface="+mj-cs"/>
              </a:rPr>
              <a:t>الجلايكوسيدية</a:t>
            </a:r>
            <a:r>
              <a:rPr lang="ar-SA" dirty="0" smtClean="0">
                <a:cs typeface="+mj-cs"/>
              </a:rPr>
              <a:t>: وهي رابطة </a:t>
            </a:r>
            <a:r>
              <a:rPr lang="ar-SA" dirty="0" err="1" smtClean="0">
                <a:cs typeface="+mj-cs"/>
              </a:rPr>
              <a:t>تساهمية</a:t>
            </a:r>
            <a:r>
              <a:rPr lang="ar-SA" dirty="0" smtClean="0">
                <a:cs typeface="+mj-cs"/>
              </a:rPr>
              <a:t> والتي يتم تحليلها داخل الجسم عن طريق أنزيمات التحلل مثل </a:t>
            </a:r>
            <a:r>
              <a:rPr lang="ar-SA" dirty="0" err="1" smtClean="0">
                <a:cs typeface="+mj-cs"/>
              </a:rPr>
              <a:t>الأميليز</a:t>
            </a:r>
            <a:r>
              <a:rPr lang="ar-SA" dirty="0" smtClean="0">
                <a:cs typeface="+mj-cs"/>
              </a:rPr>
              <a:t> وغيره ، ويمكن تحللها كيميائياً عن طريق الغليان مع اضافة حامض قوي.</a:t>
            </a:r>
            <a:endParaRPr lang="en-US" dirty="0" smtClean="0">
              <a:cs typeface="+mj-cs"/>
            </a:endParaRPr>
          </a:p>
          <a:p>
            <a:pPr algn="r" rtl="1"/>
            <a:r>
              <a:rPr lang="ar-SA" dirty="0" smtClean="0">
                <a:cs typeface="+mj-cs"/>
              </a:rPr>
              <a:t>تتكون من السكريات قليلة القطع من 2 – 10 وحدة من السكريات الأحادية.</a:t>
            </a:r>
          </a:p>
          <a:p>
            <a:pPr algn="r" rtl="1"/>
            <a:r>
              <a:rPr lang="ar-SA" dirty="0" smtClean="0">
                <a:cs typeface="+mj-cs"/>
              </a:rPr>
              <a:t>توجد كنواتج من تحطم السكريات العديدة.</a:t>
            </a:r>
          </a:p>
          <a:p>
            <a:pPr lvl="1" algn="r" rtl="1"/>
            <a:r>
              <a:rPr lang="ar-SA" dirty="0" smtClean="0">
                <a:cs typeface="+mj-cs"/>
              </a:rPr>
              <a:t>1- السكريات الثنائية  </a:t>
            </a:r>
            <a:r>
              <a:rPr lang="en-US" dirty="0" err="1" smtClean="0">
                <a:cs typeface="+mj-cs"/>
              </a:rPr>
              <a:t>C</a:t>
            </a:r>
            <a:r>
              <a:rPr lang="en-US" baseline="-25000" dirty="0" err="1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(H</a:t>
            </a:r>
            <a:r>
              <a:rPr lang="en-US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O)</a:t>
            </a:r>
            <a:r>
              <a:rPr lang="en-US" baseline="-25000" dirty="0" smtClean="0">
                <a:cs typeface="+mj-cs"/>
              </a:rPr>
              <a:t>n-1</a:t>
            </a:r>
            <a:r>
              <a:rPr lang="ar-SA" dirty="0" smtClean="0">
                <a:cs typeface="+mj-cs"/>
              </a:rPr>
              <a:t>.</a:t>
            </a:r>
          </a:p>
          <a:p>
            <a:pPr lvl="1" algn="r" rtl="1"/>
            <a:r>
              <a:rPr lang="ar-SA" dirty="0" smtClean="0">
                <a:cs typeface="+mj-cs"/>
              </a:rPr>
              <a:t>2- السكريات الثلاثية </a:t>
            </a:r>
            <a:r>
              <a:rPr lang="en-US" dirty="0" err="1" smtClean="0">
                <a:cs typeface="+mj-cs"/>
              </a:rPr>
              <a:t>C</a:t>
            </a:r>
            <a:r>
              <a:rPr lang="en-US" baseline="-25000" dirty="0" err="1" smtClean="0">
                <a:cs typeface="+mj-cs"/>
              </a:rPr>
              <a:t>n</a:t>
            </a:r>
            <a:r>
              <a:rPr lang="en-US" dirty="0" smtClean="0">
                <a:cs typeface="+mj-cs"/>
              </a:rPr>
              <a:t>(H</a:t>
            </a:r>
            <a:r>
              <a:rPr lang="en-US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O)</a:t>
            </a:r>
            <a:r>
              <a:rPr lang="en-US" baseline="-25000" dirty="0" smtClean="0">
                <a:cs typeface="+mj-cs"/>
              </a:rPr>
              <a:t>n-2</a:t>
            </a:r>
            <a:r>
              <a:rPr lang="ar-SA" dirty="0" smtClean="0">
                <a:cs typeface="+mj-cs"/>
              </a:rPr>
              <a:t>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السكريات الثنائية </a:t>
            </a:r>
            <a:r>
              <a:rPr lang="en-US" dirty="0" smtClean="0"/>
              <a:t>disaccharides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تنتج عن طريق ارتباط سكرين أحاديين بفقد جزيء ماء وتكوين الرابطة </a:t>
            </a:r>
            <a:r>
              <a:rPr lang="ar-SA" sz="2800" dirty="0" err="1" smtClean="0">
                <a:cs typeface="+mj-cs"/>
              </a:rPr>
              <a:t>الجلايكوسيدية</a:t>
            </a:r>
            <a:r>
              <a:rPr lang="ar-SA" sz="2800" dirty="0" smtClean="0">
                <a:cs typeface="+mj-cs"/>
              </a:rPr>
              <a:t> وتنشئ ذرة كربون </a:t>
            </a:r>
            <a:r>
              <a:rPr lang="ar-SA" sz="2800" dirty="0" err="1" smtClean="0">
                <a:cs typeface="+mj-cs"/>
              </a:rPr>
              <a:t>الكيرالية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تكون إما ذرة الكربون رقم 1 (إذا كان السكر ألدهيدوز) أو رقم 2 (إذا كان السكر كيتوز).</a:t>
            </a:r>
          </a:p>
          <a:p>
            <a:pPr algn="r" rtl="1"/>
            <a:r>
              <a:rPr lang="ar-SA" sz="2800" dirty="0" smtClean="0">
                <a:cs typeface="+mj-cs"/>
              </a:rPr>
              <a:t>عندما تتحلل الجزيئات تحلل مائياً تعطي جزيئين من السكريات الأحادية.</a:t>
            </a:r>
          </a:p>
          <a:p>
            <a:pPr algn="r" rtl="1"/>
            <a:r>
              <a:rPr lang="ar-SA" sz="2800" dirty="0" smtClean="0">
                <a:cs typeface="+mj-cs"/>
              </a:rPr>
              <a:t>مثال:</a:t>
            </a:r>
          </a:p>
          <a:p>
            <a:pPr lvl="1" algn="r" rtl="1"/>
            <a:r>
              <a:rPr lang="ar-SA" sz="2800" dirty="0" smtClean="0">
                <a:cs typeface="+mj-cs"/>
              </a:rPr>
              <a:t>سكر </a:t>
            </a:r>
            <a:r>
              <a:rPr lang="ar-SA" sz="2800" dirty="0" err="1" smtClean="0">
                <a:cs typeface="+mj-cs"/>
              </a:rPr>
              <a:t>المالتوز</a:t>
            </a:r>
            <a:r>
              <a:rPr lang="ar-SA" sz="2800" dirty="0" smtClean="0">
                <a:cs typeface="+mj-cs"/>
              </a:rPr>
              <a:t> (سكر الشعير).</a:t>
            </a:r>
          </a:p>
          <a:p>
            <a:pPr lvl="1" algn="r" rtl="1"/>
            <a:r>
              <a:rPr lang="ar-SA" sz="2800" dirty="0" smtClean="0">
                <a:cs typeface="+mj-cs"/>
              </a:rPr>
              <a:t>سكر اللاكتوز (سكر الحليب).</a:t>
            </a:r>
          </a:p>
          <a:p>
            <a:pPr lvl="1" algn="r" rtl="1"/>
            <a:r>
              <a:rPr lang="ar-SA" sz="2800" dirty="0" smtClean="0">
                <a:cs typeface="+mj-cs"/>
              </a:rPr>
              <a:t>سكر </a:t>
            </a:r>
            <a:r>
              <a:rPr lang="ar-SA" sz="2800" dirty="0" err="1" smtClean="0">
                <a:cs typeface="+mj-cs"/>
              </a:rPr>
              <a:t>السكروز</a:t>
            </a:r>
            <a:r>
              <a:rPr lang="ar-SA" sz="2800" dirty="0" smtClean="0">
                <a:cs typeface="+mj-cs"/>
              </a:rPr>
              <a:t> (سكر القصب).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سكر </a:t>
            </a:r>
            <a:r>
              <a:rPr lang="ar-SA" sz="2800" b="1" dirty="0" err="1" smtClean="0">
                <a:cs typeface="+mj-cs"/>
              </a:rPr>
              <a:t>المالتوز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600" dirty="0" smtClean="0">
                <a:cs typeface="+mj-cs"/>
              </a:rPr>
              <a:t>مركب وسطي ينتج أثناء تحلل النشا بواسطة أنزيم </a:t>
            </a:r>
            <a:r>
              <a:rPr lang="ar-SA" sz="2600" dirty="0" err="1" smtClean="0">
                <a:cs typeface="+mj-cs"/>
              </a:rPr>
              <a:t>الأميليز</a:t>
            </a:r>
            <a:r>
              <a:rPr lang="ar-SA" sz="2600" dirty="0" smtClean="0">
                <a:cs typeface="+mj-cs"/>
              </a:rPr>
              <a:t>.</a:t>
            </a:r>
          </a:p>
          <a:p>
            <a:pPr lvl="1" algn="r" rtl="1"/>
            <a:r>
              <a:rPr lang="ar-SA" sz="2600" dirty="0" smtClean="0">
                <a:cs typeface="+mj-cs"/>
              </a:rPr>
              <a:t>يتكون من جزيئين من سكر </a:t>
            </a:r>
            <a:r>
              <a:rPr lang="ar-SA" sz="2600" dirty="0" err="1" smtClean="0">
                <a:cs typeface="+mj-cs"/>
              </a:rPr>
              <a:t>د</a:t>
            </a:r>
            <a:r>
              <a:rPr lang="ar-SA" sz="2600" dirty="0" smtClean="0">
                <a:cs typeface="+mj-cs"/>
              </a:rPr>
              <a:t>-جلوكوز (جلوكوز + جلوكوز).</a:t>
            </a:r>
          </a:p>
          <a:p>
            <a:pPr lvl="1" algn="r" rtl="1"/>
            <a:r>
              <a:rPr lang="ar-SA" sz="2600" dirty="0" smtClean="0">
                <a:cs typeface="+mj-cs"/>
              </a:rPr>
              <a:t>سكر مختزل لاحتوائه على مجموعة </a:t>
            </a:r>
            <a:r>
              <a:rPr lang="ar-SA" sz="2600" dirty="0" err="1" smtClean="0">
                <a:cs typeface="+mj-cs"/>
              </a:rPr>
              <a:t>كربونيل</a:t>
            </a:r>
            <a:r>
              <a:rPr lang="ar-SA" sz="2600" dirty="0" smtClean="0">
                <a:cs typeface="+mj-cs"/>
              </a:rPr>
              <a:t> حرة.</a:t>
            </a:r>
          </a:p>
          <a:p>
            <a:pPr lvl="1" algn="r" rtl="1"/>
            <a:r>
              <a:rPr lang="ar-SA" sz="2600" dirty="0" smtClean="0">
                <a:cs typeface="+mj-cs"/>
              </a:rPr>
              <a:t>الرابطة </a:t>
            </a:r>
            <a:r>
              <a:rPr lang="ar-SA" sz="2600" dirty="0" err="1" smtClean="0">
                <a:cs typeface="+mj-cs"/>
              </a:rPr>
              <a:t>الجلايكوسيدية</a:t>
            </a:r>
            <a:r>
              <a:rPr lang="ar-SA" sz="2600" dirty="0" smtClean="0">
                <a:cs typeface="+mj-cs"/>
              </a:rPr>
              <a:t> عبارة عن </a:t>
            </a:r>
            <a:r>
              <a:rPr lang="en-US" sz="2600" dirty="0" smtClean="0">
                <a:latin typeface="Times New Roman"/>
                <a:cs typeface="+mj-cs"/>
              </a:rPr>
              <a:t>α(1        4)</a:t>
            </a:r>
            <a:r>
              <a:rPr lang="ar-SA" sz="2600" dirty="0" smtClean="0">
                <a:latin typeface="Times New Roman"/>
                <a:cs typeface="+mj-cs"/>
              </a:rPr>
              <a:t>.</a:t>
            </a:r>
          </a:p>
          <a:p>
            <a:pPr lvl="1" algn="r" rtl="1"/>
            <a:endParaRPr lang="en-US" sz="26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الثنائية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43400" y="4113212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http://www.emc.maricopa.edu/faculty/farabee/BIOBK/esterB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419600"/>
            <a:ext cx="7543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b="1" dirty="0" smtClean="0">
                <a:cs typeface="+mj-cs"/>
              </a:rPr>
              <a:t>سكر </a:t>
            </a:r>
            <a:r>
              <a:rPr lang="ar-SA" sz="2800" b="1" dirty="0" err="1" smtClean="0">
                <a:cs typeface="+mj-cs"/>
              </a:rPr>
              <a:t>الاكتوز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600" dirty="0" smtClean="0">
                <a:cs typeface="+mj-cs"/>
              </a:rPr>
              <a:t>سكر الحليب.</a:t>
            </a:r>
          </a:p>
          <a:p>
            <a:pPr lvl="1" algn="r" rtl="1"/>
            <a:r>
              <a:rPr lang="ar-SA" sz="2600" dirty="0" smtClean="0">
                <a:cs typeface="+mj-cs"/>
              </a:rPr>
              <a:t>يتكون من جزيئين من سكر جلوكوز + الجلاكتوز.</a:t>
            </a:r>
          </a:p>
          <a:p>
            <a:pPr lvl="1" algn="r" rtl="1"/>
            <a:r>
              <a:rPr lang="ar-SA" sz="2600" dirty="0" smtClean="0">
                <a:cs typeface="+mj-cs"/>
              </a:rPr>
              <a:t>سكر مختزل لاحتوائه على مجموعة </a:t>
            </a:r>
            <a:r>
              <a:rPr lang="ar-SA" sz="2600" dirty="0" err="1" smtClean="0">
                <a:cs typeface="+mj-cs"/>
              </a:rPr>
              <a:t>كربونيل</a:t>
            </a:r>
            <a:r>
              <a:rPr lang="ar-SA" sz="2600" dirty="0" smtClean="0">
                <a:cs typeface="+mj-cs"/>
              </a:rPr>
              <a:t> حرة.</a:t>
            </a:r>
          </a:p>
          <a:p>
            <a:pPr lvl="1" algn="r" rtl="1"/>
            <a:r>
              <a:rPr lang="ar-SA" sz="2600" dirty="0" smtClean="0">
                <a:cs typeface="+mj-cs"/>
              </a:rPr>
              <a:t>الرابطة </a:t>
            </a:r>
            <a:r>
              <a:rPr lang="ar-SA" sz="2600" dirty="0" err="1" smtClean="0">
                <a:cs typeface="+mj-cs"/>
              </a:rPr>
              <a:t>الجلايكوسيدية</a:t>
            </a:r>
            <a:r>
              <a:rPr lang="ar-SA" sz="2600" dirty="0" smtClean="0">
                <a:cs typeface="+mj-cs"/>
              </a:rPr>
              <a:t> عبارة عن </a:t>
            </a:r>
            <a:r>
              <a:rPr lang="el-GR" sz="2600" dirty="0" smtClean="0">
                <a:latin typeface="Times New Roman"/>
                <a:cs typeface="+mj-cs"/>
              </a:rPr>
              <a:t>β</a:t>
            </a:r>
            <a:r>
              <a:rPr lang="en-US" sz="2600" dirty="0" smtClean="0">
                <a:latin typeface="Times New Roman"/>
                <a:cs typeface="+mj-cs"/>
              </a:rPr>
              <a:t>(1        4)</a:t>
            </a:r>
            <a:r>
              <a:rPr lang="ar-SA" sz="2600" dirty="0" smtClean="0">
                <a:latin typeface="Times New Roman"/>
                <a:cs typeface="+mj-cs"/>
              </a:rPr>
              <a:t>.</a:t>
            </a:r>
          </a:p>
          <a:p>
            <a:pPr algn="r" rtl="1"/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الثنائية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4077237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http://www.emc.maricopa.edu/faculty/farabee/BIOBK/disacc.gif"/>
          <p:cNvPicPr/>
          <p:nvPr/>
        </p:nvPicPr>
        <p:blipFill>
          <a:blip r:embed="rId3" cstate="print"/>
          <a:srcRect l="51541"/>
          <a:stretch>
            <a:fillRect/>
          </a:stretch>
        </p:blipFill>
        <p:spPr bwMode="auto">
          <a:xfrm>
            <a:off x="2209800" y="4343400"/>
            <a:ext cx="4452937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b="1" dirty="0" smtClean="0">
                <a:cs typeface="+mj-cs"/>
              </a:rPr>
              <a:t>سكر </a:t>
            </a:r>
            <a:r>
              <a:rPr lang="ar-SA" sz="2800" b="1" dirty="0" err="1" smtClean="0">
                <a:cs typeface="+mj-cs"/>
              </a:rPr>
              <a:t>سكروز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600" dirty="0" smtClean="0">
                <a:cs typeface="+mj-cs"/>
              </a:rPr>
              <a:t>سكر القصب.</a:t>
            </a:r>
          </a:p>
          <a:p>
            <a:pPr lvl="1" algn="r" rtl="1"/>
            <a:r>
              <a:rPr lang="ar-SA" sz="2600" dirty="0" smtClean="0">
                <a:cs typeface="+mj-cs"/>
              </a:rPr>
              <a:t>يتكون من جزيئين من سكر جلوكوز + الفركتوز.</a:t>
            </a:r>
          </a:p>
          <a:p>
            <a:pPr lvl="1" algn="r" rtl="1"/>
            <a:r>
              <a:rPr lang="ar-SA" sz="2600" dirty="0" smtClean="0">
                <a:cs typeface="+mj-cs"/>
              </a:rPr>
              <a:t>سكر غير مختزل لعدم </a:t>
            </a:r>
            <a:r>
              <a:rPr lang="ar-SA" sz="2600" dirty="0" err="1" smtClean="0">
                <a:cs typeface="+mj-cs"/>
              </a:rPr>
              <a:t>إحتوائه</a:t>
            </a:r>
            <a:r>
              <a:rPr lang="ar-SA" sz="2600" dirty="0" smtClean="0">
                <a:cs typeface="+mj-cs"/>
              </a:rPr>
              <a:t> على مجموعة </a:t>
            </a:r>
            <a:r>
              <a:rPr lang="ar-SA" sz="2600" dirty="0" err="1" smtClean="0">
                <a:cs typeface="+mj-cs"/>
              </a:rPr>
              <a:t>كربونيل</a:t>
            </a:r>
            <a:r>
              <a:rPr lang="ar-SA" sz="2600" dirty="0" smtClean="0">
                <a:cs typeface="+mj-cs"/>
              </a:rPr>
              <a:t> حرة.</a:t>
            </a:r>
          </a:p>
          <a:p>
            <a:pPr lvl="1" algn="r" rtl="1"/>
            <a:r>
              <a:rPr lang="ar-SA" sz="2600" dirty="0" smtClean="0">
                <a:cs typeface="+mj-cs"/>
              </a:rPr>
              <a:t>الرابطة </a:t>
            </a:r>
            <a:r>
              <a:rPr lang="ar-SA" sz="2600" dirty="0" err="1" smtClean="0">
                <a:cs typeface="+mj-cs"/>
              </a:rPr>
              <a:t>الجلايكوسيدية</a:t>
            </a:r>
            <a:r>
              <a:rPr lang="ar-SA" sz="2600" dirty="0" smtClean="0">
                <a:cs typeface="+mj-cs"/>
              </a:rPr>
              <a:t> عبارة عن </a:t>
            </a:r>
            <a:r>
              <a:rPr lang="en-US" sz="2600" dirty="0" smtClean="0">
                <a:latin typeface="Times New Roman"/>
                <a:cs typeface="+mj-cs"/>
              </a:rPr>
              <a:t>(α1       </a:t>
            </a:r>
            <a:r>
              <a:rPr lang="el-GR" sz="2600" dirty="0" smtClean="0">
                <a:latin typeface="Times New Roman"/>
                <a:cs typeface="+mj-cs"/>
              </a:rPr>
              <a:t>β</a:t>
            </a:r>
            <a:r>
              <a:rPr lang="en-US" sz="2600" dirty="0" smtClean="0">
                <a:latin typeface="Times New Roman"/>
                <a:cs typeface="+mj-cs"/>
              </a:rPr>
              <a:t>2)</a:t>
            </a:r>
            <a:r>
              <a:rPr lang="ar-SA" sz="2600" dirty="0" smtClean="0">
                <a:latin typeface="Times New Roman"/>
                <a:cs typeface="+mj-cs"/>
              </a:rPr>
              <a:t>.</a:t>
            </a: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الثنائية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4114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http://www.emc.maricopa.edu/faculty/farabee/BIOBK/disacc.gif"/>
          <p:cNvPicPr/>
          <p:nvPr/>
        </p:nvPicPr>
        <p:blipFill>
          <a:blip r:embed="rId3" cstate="print"/>
          <a:srcRect r="51541"/>
          <a:stretch>
            <a:fillRect/>
          </a:stretch>
        </p:blipFill>
        <p:spPr bwMode="auto">
          <a:xfrm>
            <a:off x="1981200" y="4343400"/>
            <a:ext cx="50292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2- السكريات الثلاثية </a:t>
            </a:r>
            <a:r>
              <a:rPr lang="en-US" dirty="0" err="1" smtClean="0"/>
              <a:t>trisaccharides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تنتج عن تكثيف ثلاث جزيئات من السكر الأحادي مع نزع جزيئين من الماء.</a:t>
            </a:r>
          </a:p>
          <a:p>
            <a:pPr algn="r" rtl="1"/>
            <a:r>
              <a:rPr lang="ar-SA" sz="3200" dirty="0" smtClean="0">
                <a:cs typeface="+mj-cs"/>
              </a:rPr>
              <a:t>مثال:</a:t>
            </a:r>
          </a:p>
          <a:p>
            <a:pPr lvl="1" algn="r" rtl="1"/>
            <a:r>
              <a:rPr lang="ar-SA" sz="3200" dirty="0" err="1" smtClean="0">
                <a:cs typeface="+mj-cs"/>
              </a:rPr>
              <a:t>الرافينوز</a:t>
            </a:r>
            <a:r>
              <a:rPr lang="ar-SA" sz="3200" dirty="0" smtClean="0">
                <a:cs typeface="+mj-cs"/>
              </a:rPr>
              <a:t>.</a:t>
            </a:r>
          </a:p>
          <a:p>
            <a:pPr algn="r" rtl="1"/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السكريات المتعددة </a:t>
            </a:r>
            <a:r>
              <a:rPr lang="en-US" dirty="0" smtClean="0"/>
              <a:t>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300" dirty="0" smtClean="0">
                <a:cs typeface="+mj-cs"/>
              </a:rPr>
              <a:t>لها أوزان جزيئية عالية.</a:t>
            </a:r>
          </a:p>
          <a:p>
            <a:pPr algn="r" rtl="1"/>
            <a:r>
              <a:rPr lang="ar-SA" sz="2300" dirty="0" smtClean="0">
                <a:cs typeface="+mj-cs"/>
              </a:rPr>
              <a:t>تتكون من سلاسل طويلة جداً مستقيمة أو متفرعة.</a:t>
            </a:r>
          </a:p>
          <a:p>
            <a:pPr algn="r" rtl="1"/>
            <a:r>
              <a:rPr lang="ar-SA" sz="2300" dirty="0" smtClean="0">
                <a:cs typeface="+mj-cs"/>
              </a:rPr>
              <a:t>تتكون من وحدة متكررة من السكر الأحادي مثل النشا ، الجلايكوجين وغيرها.</a:t>
            </a:r>
          </a:p>
          <a:p>
            <a:pPr algn="r" rtl="1"/>
            <a:r>
              <a:rPr lang="ar-SA" sz="2300" dirty="0" smtClean="0">
                <a:cs typeface="+mj-cs"/>
              </a:rPr>
              <a:t>تنتج من تكثيف العديد من السكريات الأحادية مع نزع جزيئات من الماء.</a:t>
            </a:r>
          </a:p>
          <a:p>
            <a:pPr algn="r" rtl="1"/>
            <a:r>
              <a:rPr lang="ar-SA" sz="2300" dirty="0" smtClean="0">
                <a:cs typeface="+mj-cs"/>
              </a:rPr>
              <a:t>هي مركبات </a:t>
            </a:r>
            <a:r>
              <a:rPr lang="ar-SA" sz="2300" dirty="0" err="1" smtClean="0">
                <a:cs typeface="+mj-cs"/>
              </a:rPr>
              <a:t>كربوهيدراتية</a:t>
            </a:r>
            <a:r>
              <a:rPr lang="ar-SA" sz="2300" dirty="0" smtClean="0">
                <a:cs typeface="+mj-cs"/>
              </a:rPr>
              <a:t> ينتج التحلل الكامل لها بواسطة أحماض أو أنزيمات معينة سكريات أحادية أو مشتقاتها.</a:t>
            </a:r>
          </a:p>
          <a:p>
            <a:pPr algn="r" rtl="1"/>
            <a:r>
              <a:rPr lang="ar-SA" sz="2300" dirty="0" smtClean="0">
                <a:cs typeface="+mj-cs"/>
              </a:rPr>
              <a:t>قد تتحد أكثر من 300 -500 وحدة من السكريات البسيطة لتكوين السكريات المعقدة ، وهذه السكريات لا تذوب في الماء مثل بقية أنواع السكريات.</a:t>
            </a:r>
          </a:p>
          <a:p>
            <a:pPr algn="r" rtl="1"/>
            <a:r>
              <a:rPr lang="ar-SA" sz="2300" dirty="0" smtClean="0">
                <a:cs typeface="+mj-cs"/>
              </a:rPr>
              <a:t>تختلف السكريات المتعددة والمسماة أيضاً </a:t>
            </a:r>
            <a:r>
              <a:rPr lang="ar-SA" sz="2300" dirty="0" err="1" smtClean="0">
                <a:cs typeface="+mj-cs"/>
              </a:rPr>
              <a:t>جلايكان</a:t>
            </a:r>
            <a:r>
              <a:rPr lang="ar-SA" sz="2300" dirty="0" smtClean="0">
                <a:cs typeface="+mj-cs"/>
              </a:rPr>
              <a:t> </a:t>
            </a:r>
            <a:r>
              <a:rPr lang="en-US" sz="2300" dirty="0" err="1" smtClean="0">
                <a:cs typeface="+mj-cs"/>
              </a:rPr>
              <a:t>glycans</a:t>
            </a:r>
            <a:r>
              <a:rPr lang="ar-SA" sz="2300" dirty="0" smtClean="0">
                <a:cs typeface="+mj-cs"/>
              </a:rPr>
              <a:t> بعضها عن بعض في:</a:t>
            </a:r>
          </a:p>
          <a:p>
            <a:pPr lvl="1" algn="r" rtl="1"/>
            <a:r>
              <a:rPr lang="ar-SA" sz="2300" dirty="0" smtClean="0">
                <a:cs typeface="+mj-cs"/>
              </a:rPr>
              <a:t>طبيعة وحدات السكر الأحادي المتكرر.</a:t>
            </a:r>
          </a:p>
          <a:p>
            <a:pPr lvl="1" algn="r" rtl="1"/>
            <a:r>
              <a:rPr lang="ar-SA" sz="2300" dirty="0" smtClean="0">
                <a:cs typeface="+mj-cs"/>
              </a:rPr>
              <a:t>طول سلاسلها.</a:t>
            </a:r>
          </a:p>
          <a:p>
            <a:pPr lvl="1" algn="r" rtl="1"/>
            <a:r>
              <a:rPr lang="ar-SA" sz="2300" dirty="0" smtClean="0">
                <a:cs typeface="+mj-cs"/>
              </a:rPr>
              <a:t>درجة تفرعها.</a:t>
            </a:r>
            <a:endParaRPr lang="en-US" sz="2300" dirty="0"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3200" b="1" dirty="0" smtClean="0">
                <a:cs typeface="Akhbar MT" pitchFamily="2" charset="-78"/>
              </a:rPr>
              <a:t>تقسم السكريات المتعددة حسب وظيفتها إلى:</a:t>
            </a:r>
          </a:p>
          <a:p>
            <a:pPr lvl="1" algn="r" rtl="1"/>
            <a:r>
              <a:rPr lang="ar-SA" sz="2800" b="1" dirty="0" smtClean="0">
                <a:cs typeface="+mj-cs"/>
              </a:rPr>
              <a:t>1- سكريات المتعددة الخازنة:</a:t>
            </a:r>
          </a:p>
          <a:p>
            <a:pPr lvl="2" algn="r" rtl="1"/>
            <a:r>
              <a:rPr lang="ar-SA" sz="2500" dirty="0" smtClean="0">
                <a:cs typeface="+mj-cs"/>
              </a:rPr>
              <a:t>تكون على هيئة حبيبات كبيرة مخزونة في </a:t>
            </a:r>
            <a:r>
              <a:rPr lang="ar-SA" sz="2500" dirty="0" err="1" smtClean="0">
                <a:cs typeface="+mj-cs"/>
              </a:rPr>
              <a:t>سيتوبلازم</a:t>
            </a:r>
            <a:r>
              <a:rPr lang="ar-SA" sz="2500" dirty="0" smtClean="0">
                <a:cs typeface="+mj-cs"/>
              </a:rPr>
              <a:t> الخلايا ، مثل النشا في النباتات والجلايكوجين في الحيوانات.</a:t>
            </a:r>
          </a:p>
          <a:p>
            <a:pPr lvl="1" algn="r" rtl="1"/>
            <a:r>
              <a:rPr lang="ar-SA" sz="2800" b="1" dirty="0" smtClean="0">
                <a:cs typeface="+mj-cs"/>
              </a:rPr>
              <a:t>2- سكريات المتعددة التركيبية:</a:t>
            </a:r>
          </a:p>
          <a:p>
            <a:pPr lvl="2" algn="r" rtl="1"/>
            <a:r>
              <a:rPr lang="ar-SA" sz="2500" dirty="0" smtClean="0">
                <a:cs typeface="+mj-cs"/>
              </a:rPr>
              <a:t>غالباً ما تدخل في تركيب جدار أو غطاء الخلية الخارجي مثل </a:t>
            </a:r>
            <a:r>
              <a:rPr lang="ar-SA" sz="2500" dirty="0" err="1" smtClean="0">
                <a:cs typeface="+mj-cs"/>
              </a:rPr>
              <a:t>السيليولوز</a:t>
            </a:r>
            <a:r>
              <a:rPr lang="ar-SA" sz="25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b="1" dirty="0" smtClean="0">
                <a:cs typeface="+mj-cs"/>
              </a:rPr>
              <a:t>3- سكريات المتعددة مخاطية:</a:t>
            </a:r>
          </a:p>
          <a:p>
            <a:pPr lvl="2" algn="r" rtl="1"/>
            <a:r>
              <a:rPr lang="ar-SA" sz="2500" dirty="0" smtClean="0">
                <a:cs typeface="+mj-cs"/>
              </a:rPr>
              <a:t>المكونات الرئيسية لغطاء الخلية مثل حمض </a:t>
            </a:r>
            <a:r>
              <a:rPr lang="ar-SA" sz="2500" dirty="0" err="1" smtClean="0">
                <a:cs typeface="+mj-cs"/>
              </a:rPr>
              <a:t>الهايلورونيك</a:t>
            </a:r>
            <a:r>
              <a:rPr lang="ar-SA" sz="2500" dirty="0" smtClean="0">
                <a:cs typeface="+mj-cs"/>
              </a:rPr>
              <a:t>.</a:t>
            </a:r>
          </a:p>
          <a:p>
            <a:pPr algn="r" rt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السكريات المتعددة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788</Words>
  <Application>Microsoft Office PowerPoint</Application>
  <PresentationFormat>On-screen Show (4:3)</PresentationFormat>
  <Paragraphs>112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تابع الكربوهيدرات</vt:lpstr>
      <vt:lpstr>السكريات قليلة الوحدات</vt:lpstr>
      <vt:lpstr>1- السكريات الثنائية disaccharides</vt:lpstr>
      <vt:lpstr>تابع السكريات الثنائية</vt:lpstr>
      <vt:lpstr>تابع السكريات الثنائية</vt:lpstr>
      <vt:lpstr>تابع السكريات الثنائية</vt:lpstr>
      <vt:lpstr>2- السكريات الثلاثية trisaccharides</vt:lpstr>
      <vt:lpstr>السكريات المتعددة polysaccharides</vt:lpstr>
      <vt:lpstr>تابع السكريات المتعددة</vt:lpstr>
      <vt:lpstr>تابع السكريات المتعددة</vt:lpstr>
      <vt:lpstr>1- السكريات المتعددة المتجانسة</vt:lpstr>
      <vt:lpstr>نقطة التفرع في الأميلوبكتين</vt:lpstr>
      <vt:lpstr>تابع السكريات المتعددة المتجانسة</vt:lpstr>
      <vt:lpstr>تابع السكريات المتعددة المتجانسة</vt:lpstr>
      <vt:lpstr>تابع السكريات المتعددة المتجانسة</vt:lpstr>
      <vt:lpstr> 2- السكريات المتعددة الغير متجانسة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السكريات</dc:title>
  <dc:creator>Nojood</dc:creator>
  <cp:lastModifiedBy>nojood</cp:lastModifiedBy>
  <cp:revision>34</cp:revision>
  <dcterms:created xsi:type="dcterms:W3CDTF">2008-11-27T15:08:06Z</dcterms:created>
  <dcterms:modified xsi:type="dcterms:W3CDTF">2010-12-04T07:58:37Z</dcterms:modified>
</cp:coreProperties>
</file>