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70" r:id="rId5"/>
    <p:sldId id="258" r:id="rId6"/>
    <p:sldId id="262" r:id="rId7"/>
    <p:sldId id="263" r:id="rId8"/>
    <p:sldId id="271" r:id="rId9"/>
    <p:sldId id="272" r:id="rId10"/>
    <p:sldId id="273" r:id="rId11"/>
    <p:sldId id="259" r:id="rId12"/>
    <p:sldId id="274" r:id="rId13"/>
    <p:sldId id="275" r:id="rId14"/>
    <p:sldId id="260" r:id="rId15"/>
    <p:sldId id="264" r:id="rId16"/>
    <p:sldId id="269" r:id="rId17"/>
    <p:sldId id="268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59B46-36AF-4EE0-A15B-B792212F76F6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A3D01-962E-4FFB-A01F-FD17EBD1F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3D01-962E-4FFB-A01F-FD17EBD1F8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6697E-0D11-4B8B-9613-2A73FCB452AB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801AF-CB3B-44F9-BEB7-FA3FF16F46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</a:t>
            </a:r>
            <a:r>
              <a:rPr lang="ar-SA" dirty="0" err="1" smtClean="0"/>
              <a:t>الكربوهيدرات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natuurlijkerwijs.com/english/86c56520.gif"/>
          <p:cNvPicPr>
            <a:picLocks noChangeAspect="1" noChangeArrowheads="1"/>
          </p:cNvPicPr>
          <p:nvPr/>
        </p:nvPicPr>
        <p:blipFill>
          <a:blip r:embed="rId2" cstate="print"/>
          <a:srcRect t="3544" r="8012"/>
          <a:stretch>
            <a:fillRect/>
          </a:stretch>
        </p:blipFill>
        <p:spPr bwMode="auto">
          <a:xfrm>
            <a:off x="621323" y="1981200"/>
            <a:ext cx="8217877" cy="445273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الاشكال الحلقية في حالة الالدوز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r" rtl="1"/>
            <a:r>
              <a:rPr lang="ar-SA" b="1" i="1" dirty="0" err="1" smtClean="0">
                <a:solidFill>
                  <a:schemeClr val="accent3"/>
                </a:solidFill>
                <a:cs typeface="+mj-cs"/>
              </a:rPr>
              <a:t>الأنومر</a:t>
            </a:r>
            <a:r>
              <a:rPr lang="ar-SA" b="1" i="1" dirty="0" smtClean="0">
                <a:solidFill>
                  <a:schemeClr val="accent3"/>
                </a:solidFill>
                <a:cs typeface="+mj-cs"/>
              </a:rPr>
              <a:t> </a:t>
            </a:r>
            <a:r>
              <a:rPr lang="en-US" b="1" i="1" dirty="0" err="1" smtClean="0">
                <a:solidFill>
                  <a:schemeClr val="accent3"/>
                </a:solidFill>
                <a:cs typeface="+mj-cs"/>
              </a:rPr>
              <a:t>Enomer</a:t>
            </a:r>
            <a:r>
              <a:rPr lang="ar-SA" b="1" i="1" dirty="0" smtClean="0">
                <a:solidFill>
                  <a:schemeClr val="accent3"/>
                </a:solidFill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يتكون في السكريات الخماسية وما فوق.</a:t>
            </a:r>
          </a:p>
          <a:p>
            <a:pPr lvl="1" algn="r" rtl="1"/>
            <a:r>
              <a:rPr lang="ar-SA" dirty="0" smtClean="0">
                <a:cs typeface="+mj-cs"/>
              </a:rPr>
              <a:t>يعطي التركيب الحلقي للسكريات عن طريق تفاعل ذرة الكربون </a:t>
            </a:r>
            <a:r>
              <a:rPr lang="ar-SA" dirty="0" err="1" smtClean="0">
                <a:cs typeface="+mj-cs"/>
              </a:rPr>
              <a:t>الألدهيدية</a:t>
            </a:r>
            <a:r>
              <a:rPr lang="ar-SA" dirty="0" smtClean="0">
                <a:cs typeface="+mj-cs"/>
              </a:rPr>
              <a:t> (رقم 1) أو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 (رقم 2) مع مجموعة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 في نفس السكر.</a:t>
            </a:r>
          </a:p>
          <a:p>
            <a:pPr lvl="1" algn="r" rtl="1"/>
            <a:r>
              <a:rPr lang="ar-SA" dirty="0" smtClean="0">
                <a:cs typeface="+mj-cs"/>
              </a:rPr>
              <a:t>وعلى حسب موقع مجموعة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 والهيدروجين المتصلتان يسمى إما ألفا (تكون على اليمين أو أسفل الحلقة) أو بيتا (على اليسار أو فوق الحلقة).</a:t>
            </a:r>
          </a:p>
          <a:p>
            <a:pPr lvl="1" algn="r" rtl="1"/>
            <a:r>
              <a:rPr lang="ar-SA" dirty="0" smtClean="0">
                <a:cs typeface="+mj-cs"/>
              </a:rPr>
              <a:t>مثال:</a:t>
            </a:r>
            <a:endParaRPr lang="en-US" dirty="0">
              <a:cs typeface="+mj-cs"/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1752600" y="4267200"/>
            <a:ext cx="5791200" cy="2109486"/>
            <a:chOff x="1039" y="2478"/>
            <a:chExt cx="3837" cy="1539"/>
          </a:xfrm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1057" y="2478"/>
              <a:ext cx="1424" cy="1138"/>
              <a:chOff x="1057" y="2478"/>
              <a:chExt cx="1424" cy="1138"/>
            </a:xfrm>
          </p:grpSpPr>
          <p:sp>
            <p:nvSpPr>
              <p:cNvPr id="40" name="Text Box 6"/>
              <p:cNvSpPr txBox="1">
                <a:spLocks noChangeArrowheads="1"/>
              </p:cNvSpPr>
              <p:nvPr/>
            </p:nvSpPr>
            <p:spPr bwMode="auto">
              <a:xfrm>
                <a:off x="1927" y="2745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</a:t>
                </a:r>
              </a:p>
            </p:txBody>
          </p:sp>
          <p:grpSp>
            <p:nvGrpSpPr>
              <p:cNvPr id="41" name="Group 19"/>
              <p:cNvGrpSpPr>
                <a:grpSpLocks/>
              </p:cNvGrpSpPr>
              <p:nvPr/>
            </p:nvGrpSpPr>
            <p:grpSpPr bwMode="auto">
              <a:xfrm>
                <a:off x="1226" y="2864"/>
                <a:ext cx="998" cy="454"/>
                <a:chOff x="2835" y="3022"/>
                <a:chExt cx="998" cy="454"/>
              </a:xfrm>
            </p:grpSpPr>
            <p:sp>
              <p:nvSpPr>
                <p:cNvPr id="57" name="Line 10"/>
                <p:cNvSpPr>
                  <a:spLocks noChangeShapeType="1"/>
                </p:cNvSpPr>
                <p:nvPr/>
              </p:nvSpPr>
              <p:spPr bwMode="auto">
                <a:xfrm>
                  <a:off x="3016" y="3022"/>
                  <a:ext cx="5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835" y="3022"/>
                  <a:ext cx="181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12"/>
                <p:cNvSpPr>
                  <a:spLocks noChangeShapeType="1"/>
                </p:cNvSpPr>
                <p:nvPr/>
              </p:nvSpPr>
              <p:spPr bwMode="auto">
                <a:xfrm>
                  <a:off x="3016" y="3475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Line 16"/>
                <p:cNvSpPr>
                  <a:spLocks noChangeShapeType="1"/>
                </p:cNvSpPr>
                <p:nvPr/>
              </p:nvSpPr>
              <p:spPr bwMode="auto">
                <a:xfrm>
                  <a:off x="2835" y="3249"/>
                  <a:ext cx="182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Line 17"/>
                <p:cNvSpPr>
                  <a:spLocks noChangeShapeType="1"/>
                </p:cNvSpPr>
                <p:nvPr/>
              </p:nvSpPr>
              <p:spPr bwMode="auto">
                <a:xfrm>
                  <a:off x="3696" y="3067"/>
                  <a:ext cx="137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652" y="3248"/>
                  <a:ext cx="181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1413" y="275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2"/>
              <p:cNvSpPr>
                <a:spLocks noChangeShapeType="1"/>
              </p:cNvSpPr>
              <p:nvPr/>
            </p:nvSpPr>
            <p:spPr bwMode="auto">
              <a:xfrm>
                <a:off x="1413" y="320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3"/>
              <p:cNvSpPr>
                <a:spLocks noChangeShapeType="1"/>
              </p:cNvSpPr>
              <p:nvPr/>
            </p:nvSpPr>
            <p:spPr bwMode="auto">
              <a:xfrm>
                <a:off x="1223" y="2977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4"/>
              <p:cNvSpPr>
                <a:spLocks noChangeShapeType="1"/>
              </p:cNvSpPr>
              <p:nvPr/>
            </p:nvSpPr>
            <p:spPr bwMode="auto">
              <a:xfrm>
                <a:off x="2056" y="320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5"/>
              <p:cNvSpPr>
                <a:spLocks noChangeShapeType="1"/>
              </p:cNvSpPr>
              <p:nvPr/>
            </p:nvSpPr>
            <p:spPr bwMode="auto">
              <a:xfrm>
                <a:off x="2229" y="2948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1111" y="2478"/>
                <a:ext cx="6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CH</a:t>
                </a:r>
                <a:r>
                  <a:rPr lang="en-US" baseline="-25000"/>
                  <a:t>2</a:t>
                </a:r>
                <a:r>
                  <a:rPr lang="en-US"/>
                  <a:t>OH</a:t>
                </a: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1111" y="2795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49" name="Text Box 28"/>
              <p:cNvSpPr txBox="1">
                <a:spLocks noChangeArrowheads="1"/>
              </p:cNvSpPr>
              <p:nvPr/>
            </p:nvSpPr>
            <p:spPr bwMode="auto">
              <a:xfrm>
                <a:off x="1292" y="3381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50" name="Text Box 29"/>
              <p:cNvSpPr txBox="1">
                <a:spLocks noChangeArrowheads="1"/>
              </p:cNvSpPr>
              <p:nvPr/>
            </p:nvSpPr>
            <p:spPr bwMode="auto">
              <a:xfrm>
                <a:off x="2109" y="2750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51" name="Text Box 30"/>
              <p:cNvSpPr txBox="1">
                <a:spLocks noChangeArrowheads="1"/>
              </p:cNvSpPr>
              <p:nvPr/>
            </p:nvSpPr>
            <p:spPr bwMode="auto">
              <a:xfrm>
                <a:off x="1949" y="3010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52" name="Text Box 31"/>
              <p:cNvSpPr txBox="1">
                <a:spLocks noChangeArrowheads="1"/>
              </p:cNvSpPr>
              <p:nvPr/>
            </p:nvSpPr>
            <p:spPr bwMode="auto">
              <a:xfrm>
                <a:off x="1057" y="3158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  <p:sp>
            <p:nvSpPr>
              <p:cNvPr id="53" name="Text Box 32"/>
              <p:cNvSpPr txBox="1">
                <a:spLocks noChangeArrowheads="1"/>
              </p:cNvSpPr>
              <p:nvPr/>
            </p:nvSpPr>
            <p:spPr bwMode="auto">
              <a:xfrm>
                <a:off x="1314" y="290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54" name="Text Box 33"/>
              <p:cNvSpPr txBox="1">
                <a:spLocks noChangeArrowheads="1"/>
              </p:cNvSpPr>
              <p:nvPr/>
            </p:nvSpPr>
            <p:spPr bwMode="auto">
              <a:xfrm>
                <a:off x="1882" y="3385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  <p:sp>
            <p:nvSpPr>
              <p:cNvPr id="55" name="Text Box 34"/>
              <p:cNvSpPr txBox="1">
                <a:spLocks noChangeArrowheads="1"/>
              </p:cNvSpPr>
              <p:nvPr/>
            </p:nvSpPr>
            <p:spPr bwMode="auto">
              <a:xfrm>
                <a:off x="2109" y="3154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>
                    <a:solidFill>
                      <a:srgbClr val="0000CC"/>
                    </a:solidFill>
                  </a:rPr>
                  <a:t>OH</a:t>
                </a:r>
              </a:p>
            </p:txBody>
          </p:sp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1283" y="3022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</p:grpSp>
        <p:grpSp>
          <p:nvGrpSpPr>
            <p:cNvPr id="7" name="Group 61"/>
            <p:cNvGrpSpPr>
              <a:grpSpLocks/>
            </p:cNvGrpSpPr>
            <p:nvPr/>
          </p:nvGrpSpPr>
          <p:grpSpPr bwMode="auto">
            <a:xfrm>
              <a:off x="3424" y="2519"/>
              <a:ext cx="1452" cy="1138"/>
              <a:chOff x="3424" y="2519"/>
              <a:chExt cx="1452" cy="1138"/>
            </a:xfrm>
          </p:grpSpPr>
          <p:sp>
            <p:nvSpPr>
              <p:cNvPr id="17" name="Text Box 38"/>
              <p:cNvSpPr txBox="1">
                <a:spLocks noChangeArrowheads="1"/>
              </p:cNvSpPr>
              <p:nvPr/>
            </p:nvSpPr>
            <p:spPr bwMode="auto">
              <a:xfrm>
                <a:off x="4294" y="2786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</a:t>
                </a:r>
              </a:p>
            </p:txBody>
          </p:sp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>
                <a:off x="3593" y="2905"/>
                <a:ext cx="998" cy="454"/>
                <a:chOff x="2835" y="3022"/>
                <a:chExt cx="998" cy="454"/>
              </a:xfrm>
            </p:grpSpPr>
            <p:sp>
              <p:nvSpPr>
                <p:cNvPr id="34" name="Line 40"/>
                <p:cNvSpPr>
                  <a:spLocks noChangeShapeType="1"/>
                </p:cNvSpPr>
                <p:nvPr/>
              </p:nvSpPr>
              <p:spPr bwMode="auto">
                <a:xfrm>
                  <a:off x="3016" y="3022"/>
                  <a:ext cx="5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2835" y="3022"/>
                  <a:ext cx="181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42"/>
                <p:cNvSpPr>
                  <a:spLocks noChangeShapeType="1"/>
                </p:cNvSpPr>
                <p:nvPr/>
              </p:nvSpPr>
              <p:spPr bwMode="auto">
                <a:xfrm>
                  <a:off x="3016" y="3475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3"/>
                <p:cNvSpPr>
                  <a:spLocks noChangeShapeType="1"/>
                </p:cNvSpPr>
                <p:nvPr/>
              </p:nvSpPr>
              <p:spPr bwMode="auto">
                <a:xfrm>
                  <a:off x="2835" y="3249"/>
                  <a:ext cx="182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44"/>
                <p:cNvSpPr>
                  <a:spLocks noChangeShapeType="1"/>
                </p:cNvSpPr>
                <p:nvPr/>
              </p:nvSpPr>
              <p:spPr bwMode="auto">
                <a:xfrm>
                  <a:off x="3696" y="3067"/>
                  <a:ext cx="137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652" y="3248"/>
                  <a:ext cx="181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" name="Line 46"/>
              <p:cNvSpPr>
                <a:spLocks noChangeShapeType="1"/>
              </p:cNvSpPr>
              <p:nvPr/>
            </p:nvSpPr>
            <p:spPr bwMode="auto">
              <a:xfrm>
                <a:off x="3780" y="2791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47"/>
              <p:cNvSpPr>
                <a:spLocks noChangeShapeType="1"/>
              </p:cNvSpPr>
              <p:nvPr/>
            </p:nvSpPr>
            <p:spPr bwMode="auto">
              <a:xfrm>
                <a:off x="3780" y="3245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48"/>
              <p:cNvSpPr>
                <a:spLocks noChangeShapeType="1"/>
              </p:cNvSpPr>
              <p:nvPr/>
            </p:nvSpPr>
            <p:spPr bwMode="auto">
              <a:xfrm>
                <a:off x="3590" y="3018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49"/>
              <p:cNvSpPr>
                <a:spLocks noChangeShapeType="1"/>
              </p:cNvSpPr>
              <p:nvPr/>
            </p:nvSpPr>
            <p:spPr bwMode="auto">
              <a:xfrm>
                <a:off x="4423" y="3245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0"/>
              <p:cNvSpPr>
                <a:spLocks noChangeShapeType="1"/>
              </p:cNvSpPr>
              <p:nvPr/>
            </p:nvSpPr>
            <p:spPr bwMode="auto">
              <a:xfrm>
                <a:off x="4596" y="298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51"/>
              <p:cNvSpPr txBox="1">
                <a:spLocks noChangeArrowheads="1"/>
              </p:cNvSpPr>
              <p:nvPr/>
            </p:nvSpPr>
            <p:spPr bwMode="auto">
              <a:xfrm>
                <a:off x="3478" y="2519"/>
                <a:ext cx="6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CH</a:t>
                </a:r>
                <a:r>
                  <a:rPr lang="en-US" baseline="-25000"/>
                  <a:t>2</a:t>
                </a:r>
                <a:r>
                  <a:rPr lang="en-US"/>
                  <a:t>OH</a:t>
                </a:r>
              </a:p>
            </p:txBody>
          </p:sp>
          <p:sp>
            <p:nvSpPr>
              <p:cNvPr id="25" name="Text Box 52"/>
              <p:cNvSpPr txBox="1">
                <a:spLocks noChangeArrowheads="1"/>
              </p:cNvSpPr>
              <p:nvPr/>
            </p:nvSpPr>
            <p:spPr bwMode="auto">
              <a:xfrm>
                <a:off x="3478" y="2836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26" name="Text Box 53"/>
              <p:cNvSpPr txBox="1">
                <a:spLocks noChangeArrowheads="1"/>
              </p:cNvSpPr>
              <p:nvPr/>
            </p:nvSpPr>
            <p:spPr bwMode="auto">
              <a:xfrm>
                <a:off x="3659" y="342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27" name="Text Box 54"/>
              <p:cNvSpPr txBox="1">
                <a:spLocks noChangeArrowheads="1"/>
              </p:cNvSpPr>
              <p:nvPr/>
            </p:nvSpPr>
            <p:spPr bwMode="auto">
              <a:xfrm>
                <a:off x="4476" y="2791"/>
                <a:ext cx="4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>
                    <a:solidFill>
                      <a:srgbClr val="0000CC"/>
                    </a:solidFill>
                  </a:rPr>
                  <a:t>OH</a:t>
                </a:r>
              </a:p>
            </p:txBody>
          </p:sp>
          <p:sp>
            <p:nvSpPr>
              <p:cNvPr id="28" name="Text Box 55"/>
              <p:cNvSpPr txBox="1">
                <a:spLocks noChangeArrowheads="1"/>
              </p:cNvSpPr>
              <p:nvPr/>
            </p:nvSpPr>
            <p:spPr bwMode="auto">
              <a:xfrm>
                <a:off x="4316" y="3051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29" name="Text Box 56"/>
              <p:cNvSpPr txBox="1">
                <a:spLocks noChangeArrowheads="1"/>
              </p:cNvSpPr>
              <p:nvPr/>
            </p:nvSpPr>
            <p:spPr bwMode="auto">
              <a:xfrm>
                <a:off x="3424" y="3199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  <p:sp>
            <p:nvSpPr>
              <p:cNvPr id="30" name="Text Box 57"/>
              <p:cNvSpPr txBox="1">
                <a:spLocks noChangeArrowheads="1"/>
              </p:cNvSpPr>
              <p:nvPr/>
            </p:nvSpPr>
            <p:spPr bwMode="auto">
              <a:xfrm>
                <a:off x="3681" y="2943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31" name="Text Box 58"/>
              <p:cNvSpPr txBox="1">
                <a:spLocks noChangeArrowheads="1"/>
              </p:cNvSpPr>
              <p:nvPr/>
            </p:nvSpPr>
            <p:spPr bwMode="auto">
              <a:xfrm>
                <a:off x="4249" y="3426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  <p:sp>
            <p:nvSpPr>
              <p:cNvPr id="32" name="Text Box 59"/>
              <p:cNvSpPr txBox="1">
                <a:spLocks noChangeArrowheads="1"/>
              </p:cNvSpPr>
              <p:nvPr/>
            </p:nvSpPr>
            <p:spPr bwMode="auto">
              <a:xfrm>
                <a:off x="4476" y="3195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33" name="Text Box 60"/>
              <p:cNvSpPr txBox="1">
                <a:spLocks noChangeArrowheads="1"/>
              </p:cNvSpPr>
              <p:nvPr/>
            </p:nvSpPr>
            <p:spPr bwMode="auto">
              <a:xfrm>
                <a:off x="3650" y="3063"/>
                <a:ext cx="3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OH</a:t>
                </a:r>
              </a:p>
            </p:txBody>
          </p:sp>
        </p:grpSp>
        <p:sp>
          <p:nvSpPr>
            <p:cNvPr id="8" name="Text Box 62"/>
            <p:cNvSpPr txBox="1">
              <a:spLocks noChangeArrowheads="1"/>
            </p:cNvSpPr>
            <p:nvPr/>
          </p:nvSpPr>
          <p:spPr bwMode="auto">
            <a:xfrm>
              <a:off x="1291" y="3702"/>
              <a:ext cx="90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l-GR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-glucose</a:t>
              </a:r>
              <a:endPara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63"/>
            <p:cNvSpPr txBox="1">
              <a:spLocks noChangeArrowheads="1"/>
            </p:cNvSpPr>
            <p:nvPr/>
          </p:nvSpPr>
          <p:spPr bwMode="auto">
            <a:xfrm>
              <a:off x="3696" y="3748"/>
              <a:ext cx="90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l-GR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-glucose</a:t>
              </a:r>
              <a:endPara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4"/>
            <p:cNvSpPr txBox="1">
              <a:spLocks noChangeArrowheads="1"/>
            </p:cNvSpPr>
            <p:nvPr/>
          </p:nvSpPr>
          <p:spPr bwMode="auto">
            <a:xfrm>
              <a:off x="2200" y="297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1" name="Text Box 65"/>
            <p:cNvSpPr txBox="1">
              <a:spLocks noChangeArrowheads="1"/>
            </p:cNvSpPr>
            <p:nvPr/>
          </p:nvSpPr>
          <p:spPr bwMode="auto">
            <a:xfrm>
              <a:off x="4558" y="3022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2" name="Text Box 66"/>
            <p:cNvSpPr txBox="1">
              <a:spLocks noChangeArrowheads="1"/>
            </p:cNvSpPr>
            <p:nvPr/>
          </p:nvSpPr>
          <p:spPr bwMode="auto">
            <a:xfrm>
              <a:off x="1927" y="328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" name="Text Box 67"/>
            <p:cNvSpPr txBox="1">
              <a:spLocks noChangeArrowheads="1"/>
            </p:cNvSpPr>
            <p:nvPr/>
          </p:nvSpPr>
          <p:spPr bwMode="auto">
            <a:xfrm>
              <a:off x="1376" y="3281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4" name="Text Box 68"/>
            <p:cNvSpPr txBox="1">
              <a:spLocks noChangeArrowheads="1"/>
            </p:cNvSpPr>
            <p:nvPr/>
          </p:nvSpPr>
          <p:spPr bwMode="auto">
            <a:xfrm>
              <a:off x="1039" y="2515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5" name="Text Box 69"/>
            <p:cNvSpPr txBox="1">
              <a:spLocks noChangeArrowheads="1"/>
            </p:cNvSpPr>
            <p:nvPr/>
          </p:nvSpPr>
          <p:spPr bwMode="auto">
            <a:xfrm>
              <a:off x="1095" y="300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" name="Text Box 70"/>
            <p:cNvSpPr txBox="1">
              <a:spLocks noChangeArrowheads="1"/>
            </p:cNvSpPr>
            <p:nvPr/>
          </p:nvSpPr>
          <p:spPr bwMode="auto">
            <a:xfrm>
              <a:off x="1375" y="272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>
                  <a:solidFill>
                    <a:schemeClr val="accent2"/>
                  </a:solidFill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تتكون الاشكال الحلقية نتيجة ارتباط مجموعة الكيتون على </a:t>
            </a:r>
            <a:r>
              <a:rPr lang="ar-SA" dirty="0" smtClean="0">
                <a:solidFill>
                  <a:srgbClr val="FF0000"/>
                </a:solidFill>
                <a:cs typeface="+mj-cs"/>
              </a:rPr>
              <a:t>ذرة الكربون رقم 2</a:t>
            </a:r>
            <a:r>
              <a:rPr lang="ar-SA" dirty="0" smtClean="0">
                <a:cs typeface="+mj-cs"/>
              </a:rPr>
              <a:t> ومجموعة الهيدروكسيل على </a:t>
            </a:r>
            <a:r>
              <a:rPr lang="ar-SA" dirty="0" smtClean="0">
                <a:solidFill>
                  <a:srgbClr val="FF0000"/>
                </a:solidFill>
                <a:cs typeface="+mj-cs"/>
              </a:rPr>
              <a:t>ذرة الكربون رقم 5</a:t>
            </a:r>
            <a:r>
              <a:rPr lang="ar-SA" dirty="0" smtClean="0">
                <a:cs typeface="+mj-cs"/>
              </a:rPr>
              <a:t> للحصول على حلقه تشبه حلقه خماسية تشبه حلقة فيرونز.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الاشكال الحلقية في حالة الكيتوز</a:t>
            </a:r>
            <a:endParaRPr lang="en-US" dirty="0"/>
          </a:p>
        </p:txBody>
      </p:sp>
      <p:pic>
        <p:nvPicPr>
          <p:cNvPr id="47108" name="Picture 4" descr="http://pirate.shu.edu/~rawncarr/molmodel/fructos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76600"/>
            <a:ext cx="6781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الشكل الحلقي ينتج عنه متناظرة بناء على ذرة الكربون رقم 2 في الفركتوز الحلقي ، فإذا كانت مجموعة الهيدروكسيل إلى </a:t>
            </a:r>
            <a:r>
              <a:rPr lang="ar-SA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+mj-cs"/>
              </a:rPr>
              <a:t>أسفل يطلق على المتناظر ألفا </a:t>
            </a:r>
            <a:r>
              <a:rPr lang="ar-SA" dirty="0" smtClean="0">
                <a:cs typeface="+mj-cs"/>
              </a:rPr>
              <a:t>والعكس إذا اتجهت إلى </a:t>
            </a:r>
            <a:r>
              <a:rPr lang="ar-SA" b="1" i="1" dirty="0" smtClean="0">
                <a:solidFill>
                  <a:srgbClr val="00B050"/>
                </a:solidFill>
                <a:cs typeface="+mj-cs"/>
              </a:rPr>
              <a:t>أعلى يطلق عليه بيتا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ولهذا فان ذرة الكربون رقم 2 تسمى بذرة </a:t>
            </a:r>
            <a:r>
              <a:rPr lang="ar-SA" b="1" i="1" dirty="0" smtClean="0">
                <a:cs typeface="+mj-cs"/>
              </a:rPr>
              <a:t>الكربون الانوماريه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يسمى الشكلين ألفا وبيتا بالانومرز.</a:t>
            </a:r>
            <a:endParaRPr lang="en-US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الاشكال الحلقية في حالة الكيتوز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Akhbar MT" pitchFamily="2" charset="-78"/>
              </a:rPr>
              <a:t>ويمكن كتابة الشكل الحلقي بطريقتين:</a:t>
            </a:r>
          </a:p>
          <a:p>
            <a:pPr lvl="1" algn="r" rtl="1"/>
            <a:r>
              <a:rPr lang="ar-SA" sz="2800" dirty="0" smtClean="0">
                <a:cs typeface="+mj-cs"/>
              </a:rPr>
              <a:t>على شكل فيشر.</a:t>
            </a:r>
          </a:p>
          <a:p>
            <a:pPr lvl="1" algn="r" rtl="1"/>
            <a:r>
              <a:rPr lang="ar-SA" sz="2800" dirty="0" smtClean="0">
                <a:cs typeface="+mj-cs"/>
              </a:rPr>
              <a:t>على شكل </a:t>
            </a:r>
            <a:r>
              <a:rPr lang="ar-SA" sz="2800" dirty="0" err="1" smtClean="0">
                <a:cs typeface="+mj-cs"/>
              </a:rPr>
              <a:t>هاورث</a:t>
            </a:r>
            <a:r>
              <a:rPr lang="ar-SA" sz="2800" dirty="0" smtClean="0">
                <a:cs typeface="+mj-cs"/>
              </a:rPr>
              <a:t>.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062538" y="3733800"/>
            <a:ext cx="2260600" cy="1806575"/>
            <a:chOff x="1057" y="2478"/>
            <a:chExt cx="1424" cy="1138"/>
          </a:xfrm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27" y="274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226" y="2864"/>
              <a:ext cx="998" cy="454"/>
              <a:chOff x="2835" y="3022"/>
              <a:chExt cx="998" cy="454"/>
            </a:xfrm>
          </p:grpSpPr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3016" y="3022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 flipH="1">
                <a:off x="2835" y="3022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16" y="3475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2835" y="3249"/>
                <a:ext cx="18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3696" y="3067"/>
                <a:ext cx="13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 flipH="1">
                <a:off x="3652" y="3248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1413" y="275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1413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1223" y="2977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2056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2229" y="2948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1111" y="2478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CH</a:t>
              </a:r>
              <a:r>
                <a:rPr lang="en-US" baseline="-25000"/>
                <a:t>2</a:t>
              </a:r>
              <a:r>
                <a:rPr lang="en-US"/>
                <a:t>OH</a:t>
              </a: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111" y="27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292" y="338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2109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1949" y="301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1057" y="3158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314" y="290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882" y="3385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21" name="Text Box 36"/>
            <p:cNvSpPr txBox="1">
              <a:spLocks noChangeArrowheads="1"/>
            </p:cNvSpPr>
            <p:nvPr/>
          </p:nvSpPr>
          <p:spPr bwMode="auto">
            <a:xfrm>
              <a:off x="2109" y="3154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1283" y="302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</p:grpSp>
      <p:grpSp>
        <p:nvGrpSpPr>
          <p:cNvPr id="29" name="Group 46"/>
          <p:cNvGrpSpPr>
            <a:grpSpLocks/>
          </p:cNvGrpSpPr>
          <p:nvPr/>
        </p:nvGrpSpPr>
        <p:grpSpPr bwMode="auto">
          <a:xfrm>
            <a:off x="1706563" y="3446463"/>
            <a:ext cx="2232025" cy="2582862"/>
            <a:chOff x="1429" y="2432"/>
            <a:chExt cx="1406" cy="1627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429" y="2432"/>
              <a:ext cx="1406" cy="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dirty="0"/>
                <a:t> </a:t>
              </a:r>
              <a:r>
                <a:rPr lang="en-US" sz="1600" dirty="0"/>
                <a:t>H –  C 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baseline="-25000" dirty="0"/>
                <a:t> 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</a:rPr>
                <a:t>  </a:t>
              </a:r>
              <a:r>
                <a:rPr lang="en-US" sz="1600" dirty="0"/>
                <a:t>H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1873" y="284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1856" y="35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1864" y="309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1856" y="37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1864" y="331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1927" y="370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1927" y="2795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1873" y="261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2426" y="2795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426" y="3339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2309" y="3140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</p:grp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346200" y="6110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Fischer projection</a:t>
            </a:r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5089525" y="5749925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Haworth projection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1993900" y="3662363"/>
            <a:ext cx="288925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914400" y="34464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Carbon 1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7178675" y="43037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Carbon 1</a:t>
            </a:r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 flipH="1">
            <a:off x="6962775" y="4525963"/>
            <a:ext cx="287338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9280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4- تكوين الرابطة </a:t>
            </a:r>
            <a:r>
              <a:rPr lang="ar-SA" sz="2800" b="1" dirty="0" err="1" smtClean="0">
                <a:cs typeface="+mj-cs"/>
              </a:rPr>
              <a:t>الجلايكوسيدية</a:t>
            </a:r>
            <a:r>
              <a:rPr lang="ar-SA" sz="2800" b="1" dirty="0" smtClean="0">
                <a:cs typeface="+mj-cs"/>
              </a:rPr>
              <a:t> </a:t>
            </a:r>
            <a:r>
              <a:rPr lang="en-US" sz="2800" b="1" dirty="0" err="1" smtClean="0">
                <a:cs typeface="+mj-cs"/>
              </a:rPr>
              <a:t>glycosidic</a:t>
            </a:r>
            <a:r>
              <a:rPr lang="en-US" sz="2800" b="1" dirty="0" smtClean="0">
                <a:cs typeface="+mj-cs"/>
              </a:rPr>
              <a:t> bond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600" dirty="0" smtClean="0">
                <a:cs typeface="+mj-cs"/>
              </a:rPr>
              <a:t>توضح بالشكل الحلقي</a:t>
            </a:r>
            <a:r>
              <a:rPr lang="ar-SA" sz="2600" dirty="0" smtClean="0">
                <a:cs typeface="+mj-cs"/>
              </a:rPr>
              <a:t>.</a:t>
            </a:r>
            <a:endParaRPr lang="en-US" sz="2600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تتكون في السكريات القليلة والعديدة.</a:t>
            </a:r>
            <a:endParaRPr lang="ar-SA" sz="2600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تتكون الرابطة بفقد جزيء ماء عندما تتفاعل المجموعة المختزلة في ذرة الكربون </a:t>
            </a:r>
            <a:r>
              <a:rPr lang="ar-SA" sz="2600" dirty="0" err="1" smtClean="0">
                <a:cs typeface="+mj-cs"/>
              </a:rPr>
              <a:t>الكيرالية</a:t>
            </a:r>
            <a:r>
              <a:rPr lang="ar-SA" sz="2600" dirty="0" smtClean="0">
                <a:cs typeface="+mj-cs"/>
              </a:rPr>
              <a:t> (مجموعة الكربونيل) في السكر الأحادي مع:</a:t>
            </a:r>
          </a:p>
          <a:p>
            <a:pPr lvl="2" algn="r" rtl="1"/>
            <a:r>
              <a:rPr lang="ar-SA" sz="2600" dirty="0" smtClean="0">
                <a:cs typeface="+mj-cs"/>
              </a:rPr>
              <a:t>أ- مجموعة كحول لسكر </a:t>
            </a:r>
            <a:r>
              <a:rPr lang="ar-SA" sz="2600" dirty="0" smtClean="0">
                <a:cs typeface="+mj-cs"/>
              </a:rPr>
              <a:t>آخر (الهيدروكسيل).</a:t>
            </a:r>
            <a:endParaRPr lang="ar-SA" sz="2600" dirty="0" smtClean="0">
              <a:cs typeface="+mj-cs"/>
            </a:endParaRPr>
          </a:p>
          <a:p>
            <a:pPr lvl="2" algn="r" rtl="1"/>
            <a:r>
              <a:rPr lang="ar-SA" sz="2600" dirty="0" smtClean="0">
                <a:cs typeface="+mj-cs"/>
              </a:rPr>
              <a:t>ب- المجموعة المختزلة لسكر آخر وهذا أقل انتشاراً.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تكوين الرابطة </a:t>
            </a:r>
            <a:r>
              <a:rPr lang="ar-SA" dirty="0" err="1" smtClean="0"/>
              <a:t>الجلايكوسيدية</a:t>
            </a:r>
            <a:endParaRPr lang="en-US" dirty="0"/>
          </a:p>
        </p:txBody>
      </p:sp>
      <p:pic>
        <p:nvPicPr>
          <p:cNvPr id="4" name="Content Placeholder 3" descr="http://www.emc.maricopa.edu/faculty/farabee/BIOBK/esterB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1"/>
            <a:ext cx="77724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algn="r" rtl="1">
              <a:buClr>
                <a:schemeClr val="accent3"/>
              </a:buClr>
              <a:buSzPct val="95000"/>
            </a:pPr>
            <a:r>
              <a:rPr lang="ar-SA" sz="2800" dirty="0" smtClean="0">
                <a:cs typeface="+mj-cs"/>
              </a:rPr>
              <a:t>مثال: اللاكتوز وهو سكر مختزل.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2057400" y="2962870"/>
            <a:ext cx="1371600" cy="838200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err="1" smtClean="0"/>
              <a:t>جالاكتوز</a:t>
            </a:r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>
            <a:off x="4191000" y="3128149"/>
            <a:ext cx="1981200" cy="520521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2895600"/>
            <a:ext cx="1143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جلوكوز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4182070"/>
            <a:ext cx="167640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المجموعة المختزلة </a:t>
            </a:r>
            <a:r>
              <a:rPr lang="ar-SA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للجلاكتوز</a:t>
            </a:r>
            <a:r>
              <a:rPr lang="en-US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عند</a:t>
            </a:r>
            <a:r>
              <a:rPr lang="en-US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C1 </a:t>
            </a:r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895600" y="380107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191000" y="387727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5944394" y="3725664"/>
            <a:ext cx="533400" cy="2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57600" y="4182070"/>
            <a:ext cx="1828800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مجموعة </a:t>
            </a:r>
            <a:r>
              <a:rPr lang="ar-SA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الهيدروكسيل</a:t>
            </a:r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للكربونه</a:t>
            </a:r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رقم 4 للجلوكوز</a:t>
            </a:r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4105870"/>
            <a:ext cx="167640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المجموعة المختزلة للجلوكوز</a:t>
            </a:r>
            <a:r>
              <a:rPr lang="en-US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عند</a:t>
            </a:r>
            <a:r>
              <a:rPr lang="en-US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C1 </a:t>
            </a:r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sz="2800" dirty="0" smtClean="0">
                <a:cs typeface="+mj-cs"/>
              </a:rPr>
              <a:t>مثال: </a:t>
            </a:r>
            <a:r>
              <a:rPr lang="ar-SA" sz="2800" dirty="0" err="1" smtClean="0">
                <a:cs typeface="+mj-cs"/>
              </a:rPr>
              <a:t>السكروز</a:t>
            </a:r>
            <a:r>
              <a:rPr lang="ar-SA" sz="2800" dirty="0" smtClean="0">
                <a:cs typeface="+mj-cs"/>
              </a:rPr>
              <a:t> وهو سكر غير مختزل.</a:t>
            </a:r>
          </a:p>
          <a:p>
            <a:pPr lvl="1" algn="r" rtl="1"/>
            <a:endParaRPr lang="ar-SA" sz="2800" dirty="0" smtClean="0">
              <a:cs typeface="+mj-cs"/>
            </a:endParaRPr>
          </a:p>
          <a:p>
            <a:pPr algn="r" rtl="1"/>
            <a:endParaRPr lang="ar-SA" sz="2800" dirty="0" smtClean="0">
              <a:cs typeface="+mj-cs"/>
            </a:endParaRPr>
          </a:p>
          <a:p>
            <a:pPr algn="r" rtl="1"/>
            <a:endParaRPr lang="ar-SA" sz="2800" dirty="0" smtClean="0">
              <a:cs typeface="+mj-cs"/>
            </a:endParaRPr>
          </a:p>
          <a:p>
            <a:pPr algn="r" rtl="1"/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الشكل الحلقي ينشئ ذرة كربون </a:t>
            </a:r>
            <a:r>
              <a:rPr lang="ar-SA" sz="2800" dirty="0" err="1" smtClean="0">
                <a:cs typeface="+mj-cs"/>
              </a:rPr>
              <a:t>الكيرالية</a:t>
            </a:r>
            <a:r>
              <a:rPr lang="ar-SA" sz="2800" dirty="0" smtClean="0">
                <a:cs typeface="+mj-cs"/>
              </a:rPr>
              <a:t>.</a:t>
            </a:r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3276600" y="2477869"/>
            <a:ext cx="1371600" cy="838200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جلوكوز</a:t>
            </a:r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4953000" y="2477869"/>
            <a:ext cx="1219200" cy="838200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err="1" smtClean="0"/>
              <a:t>فركتوز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773269"/>
            <a:ext cx="182880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المجموعة المختزلة للجلوكوز </a:t>
            </a:r>
            <a:r>
              <a:rPr lang="ar-SA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الفركتوز</a:t>
            </a:r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4539546" y="3500923"/>
            <a:ext cx="534194" cy="12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emc.maricopa.edu/faculty/farabee/BIOBK/disacc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0"/>
            <a:ext cx="7620000" cy="2982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بعض التعريفات المهمة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err="1" smtClean="0">
                <a:cs typeface="+mj-cs"/>
              </a:rPr>
              <a:t>الأبيمرات</a:t>
            </a:r>
            <a:r>
              <a:rPr lang="ar-SA" sz="2800" b="1" dirty="0" smtClean="0">
                <a:cs typeface="+mj-cs"/>
              </a:rPr>
              <a:t> </a:t>
            </a:r>
            <a:r>
              <a:rPr lang="en-US" sz="2800" b="1" dirty="0" err="1" smtClean="0">
                <a:cs typeface="+mj-cs"/>
              </a:rPr>
              <a:t>Epimers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هي سكريات أحادية مختلفة لها نفس عدد </a:t>
            </a:r>
            <a:r>
              <a:rPr lang="ar-SA" sz="2800" dirty="0" err="1" smtClean="0">
                <a:cs typeface="+mj-cs"/>
              </a:rPr>
              <a:t>ذرات</a:t>
            </a:r>
            <a:r>
              <a:rPr lang="ar-SA" sz="2800" dirty="0" smtClean="0">
                <a:cs typeface="+mj-cs"/>
              </a:rPr>
              <a:t> الكربون وتختلف في الترتيب الفراغي لمجموعة </a:t>
            </a:r>
            <a:r>
              <a:rPr lang="ar-SA" sz="2800" dirty="0" err="1" smtClean="0">
                <a:cs typeface="+mj-cs"/>
              </a:rPr>
              <a:t>الهيدروكسيل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مثال: الجلوكوز </a:t>
            </a:r>
            <a:r>
              <a:rPr lang="ar-SA" sz="2800" dirty="0" err="1" smtClean="0">
                <a:cs typeface="+mj-cs"/>
              </a:rPr>
              <a:t>والجلاكتوز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الأختلاف</a:t>
            </a:r>
            <a:r>
              <a:rPr lang="ar-SA" sz="2800" dirty="0" smtClean="0">
                <a:cs typeface="+mj-cs"/>
              </a:rPr>
              <a:t> عند ذرة الكربون 4.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411413" y="3771900"/>
            <a:ext cx="2232025" cy="2536825"/>
            <a:chOff x="975" y="2568"/>
            <a:chExt cx="1406" cy="1598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</a:t>
              </a:r>
              <a:r>
                <a:rPr lang="en-US" sz="1600" dirty="0"/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</a:t>
              </a:r>
              <a:r>
                <a:rPr lang="en-US" sz="1600" baseline="-25000" dirty="0"/>
                <a:t>1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baseline="-25000" dirty="0"/>
                <a:t>2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sz="1600" baseline="-25000" dirty="0"/>
                <a:t>3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</a:rPr>
                <a:t>  H –</a:t>
              </a:r>
              <a:r>
                <a:rPr lang="en-US" sz="1600" baseline="-25000" dirty="0">
                  <a:solidFill>
                    <a:schemeClr val="accent2"/>
                  </a:solidFill>
                </a:rPr>
                <a:t>4</a:t>
              </a:r>
              <a:r>
                <a:rPr lang="en-US" sz="1600" dirty="0">
                  <a:solidFill>
                    <a:schemeClr val="accent2"/>
                  </a:solidFill>
                </a:rPr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sz="1600" baseline="-25000" dirty="0"/>
                <a:t>5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</a:t>
              </a:r>
              <a:r>
                <a:rPr lang="en-US" sz="1600" baseline="-25000" dirty="0"/>
                <a:t>6</a:t>
              </a:r>
              <a:r>
                <a:rPr lang="en-US" sz="1600" dirty="0"/>
                <a:t>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5580063" y="3716338"/>
            <a:ext cx="2232025" cy="2536825"/>
            <a:chOff x="975" y="2568"/>
            <a:chExt cx="1406" cy="1598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  </a:t>
              </a:r>
              <a:r>
                <a:rPr lang="en-US" sz="1600" dirty="0"/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</a:rPr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2554288" y="637540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D-glucose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722938" y="637540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D-galactose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ترتبط السكريات الثنائية ، الثلاثية والمتعددة بواسطة الرابطة الجلايكوسيدية.</a:t>
            </a:r>
          </a:p>
          <a:p>
            <a:pPr algn="r" rtl="1"/>
            <a:r>
              <a:rPr lang="ar-SA" sz="2800" dirty="0" smtClean="0">
                <a:cs typeface="+mj-cs"/>
              </a:rPr>
              <a:t>بسبب الشكل الثلاثي الأبعاد للسكريات الأحادية فإن ربط </a:t>
            </a:r>
            <a:r>
              <a:rPr lang="ar-SA" sz="2800" dirty="0" err="1" smtClean="0">
                <a:cs typeface="+mj-cs"/>
              </a:rPr>
              <a:t>الجلايكوسيد</a:t>
            </a:r>
            <a:r>
              <a:rPr lang="ar-SA" sz="2800" dirty="0" smtClean="0">
                <a:cs typeface="+mj-cs"/>
              </a:rPr>
              <a:t> ممكن أن يعمل عند أي من الزاويتين يسمى ألفا أو بيتا.</a:t>
            </a:r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التغير </a:t>
            </a:r>
            <a:r>
              <a:rPr lang="ar-SA" sz="2800" b="1" dirty="0" err="1" smtClean="0">
                <a:cs typeface="+mj-cs"/>
              </a:rPr>
              <a:t>الدوراني</a:t>
            </a:r>
            <a:r>
              <a:rPr lang="ar-SA" sz="2800" b="1" dirty="0" smtClean="0">
                <a:cs typeface="+mj-cs"/>
              </a:rPr>
              <a:t> </a:t>
            </a:r>
            <a:r>
              <a:rPr lang="en-US" sz="2800" b="1" dirty="0" err="1" smtClean="0">
                <a:cs typeface="+mj-cs"/>
              </a:rPr>
              <a:t>Mutarotation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هو تغيير درجة انحراف الضوء المستقطب أثناء مروره بمحلول سكري نتيجة لتحول الشكل من ألفا إلى بيتا ويعاد ارتباطها مكونة الشكل الآخر حتى يصل المحلول إلى حالة الاتزان.</a:t>
            </a:r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بعض التعريفات المهمة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إنانشيومرات </a:t>
            </a:r>
            <a:r>
              <a:rPr lang="en-US" sz="2800" b="1" dirty="0" err="1" smtClean="0">
                <a:cs typeface="+mj-cs"/>
              </a:rPr>
              <a:t>Enantiomers</a:t>
            </a:r>
            <a:r>
              <a:rPr lang="ar-SA" sz="2800" b="1" dirty="0" smtClean="0">
                <a:cs typeface="+mj-cs"/>
              </a:rPr>
              <a:t>:</a:t>
            </a:r>
            <a:endParaRPr lang="en-US" sz="2800" b="1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هي </a:t>
            </a:r>
            <a:r>
              <a:rPr lang="ar-SA" dirty="0" smtClean="0">
                <a:cs typeface="+mj-cs"/>
              </a:rPr>
              <a:t>أشكال لنفس السكر ولكن تختلف أن لكل منها صورة بالمرآة للآخر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اذا احتوى المركب على ذرة كربون او اكثر غير متناظرة فالمركب يكون فعال بصريا.</a:t>
            </a:r>
          </a:p>
          <a:p>
            <a:pPr lvl="1" algn="r" rtl="1"/>
            <a:r>
              <a:rPr lang="ar-SA" dirty="0" smtClean="0">
                <a:cs typeface="+mj-cs"/>
              </a:rPr>
              <a:t>فعندما تمر حزمة لضوئ مستقطب من جهاز مقياس الاستقطاب على المحلول فان شعاع الضوء المستقطب اما يدور يمينا فيكون المركب ايمن الدوران ويرمز له (+ او </a:t>
            </a:r>
            <a:r>
              <a:rPr lang="en-US" dirty="0" smtClean="0">
                <a:cs typeface="+mj-cs"/>
              </a:rPr>
              <a:t>D</a:t>
            </a:r>
            <a:r>
              <a:rPr lang="ar-SA" dirty="0" smtClean="0">
                <a:cs typeface="+mj-cs"/>
              </a:rPr>
              <a:t>) او يدور يسار الدوران ويرمز له (- او </a:t>
            </a:r>
            <a:r>
              <a:rPr lang="en-US" dirty="0" smtClean="0">
                <a:cs typeface="+mj-cs"/>
              </a:rPr>
              <a:t>L</a:t>
            </a:r>
            <a:r>
              <a:rPr lang="ar-SA" dirty="0" smtClean="0">
                <a:cs typeface="+mj-cs"/>
              </a:rPr>
              <a:t>).</a:t>
            </a:r>
          </a:p>
          <a:p>
            <a:pPr lvl="1" algn="r" rtl="1"/>
            <a:r>
              <a:rPr lang="ar-SA" dirty="0" smtClean="0">
                <a:cs typeface="+mj-cs"/>
              </a:rPr>
              <a:t>بذلك تقسم السكريات حسب التوزيع الفراغي الى:</a:t>
            </a:r>
          </a:p>
          <a:p>
            <a:pPr lvl="2" algn="r" rtl="1"/>
            <a:r>
              <a:rPr lang="en-US" sz="2400" dirty="0" smtClean="0">
                <a:cs typeface="+mj-cs"/>
              </a:rPr>
              <a:t>D-sugar</a:t>
            </a:r>
            <a:r>
              <a:rPr lang="ar-SA" sz="2400" dirty="0" smtClean="0">
                <a:cs typeface="+mj-cs"/>
              </a:rPr>
              <a:t>: اذا كانت مجموعة الهيدروكسيل على اليمين.</a:t>
            </a:r>
            <a:endParaRPr lang="en-US" sz="2400" dirty="0" smtClean="0">
              <a:cs typeface="+mj-cs"/>
            </a:endParaRPr>
          </a:p>
          <a:p>
            <a:pPr lvl="2" algn="r" rtl="1"/>
            <a:r>
              <a:rPr lang="en-US" sz="2400" dirty="0" smtClean="0">
                <a:cs typeface="+mj-cs"/>
              </a:rPr>
              <a:t>L-sugar</a:t>
            </a:r>
            <a:r>
              <a:rPr lang="ar-SA" sz="2400" dirty="0" smtClean="0">
                <a:cs typeface="+mj-cs"/>
              </a:rPr>
              <a:t>: اذا كانت مجموعة الهيدروكسيل على اليسار.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بعض التعريفات المهمة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sz="2800" dirty="0" smtClean="0">
                <a:cs typeface="+mj-cs"/>
              </a:rPr>
              <a:t>يسمى </a:t>
            </a:r>
            <a:r>
              <a:rPr lang="ar-SA" sz="2800" dirty="0" smtClean="0">
                <a:cs typeface="+mj-cs"/>
              </a:rPr>
              <a:t>أحدهما بـ </a:t>
            </a:r>
            <a:r>
              <a:rPr lang="en-US" sz="2800" dirty="0" smtClean="0">
                <a:cs typeface="+mj-cs"/>
              </a:rPr>
              <a:t>D</a:t>
            </a:r>
            <a:r>
              <a:rPr lang="ar-SA" sz="2800" dirty="0" smtClean="0">
                <a:cs typeface="+mj-cs"/>
              </a:rPr>
              <a:t> والآخر </a:t>
            </a:r>
            <a:r>
              <a:rPr lang="en-US" sz="2800" dirty="0" smtClean="0">
                <a:cs typeface="+mj-cs"/>
              </a:rPr>
              <a:t>L</a:t>
            </a:r>
            <a:r>
              <a:rPr lang="ar-SA" sz="2800" dirty="0" smtClean="0">
                <a:cs typeface="+mj-cs"/>
              </a:rPr>
              <a:t> يعتمد على مجموعة </a:t>
            </a:r>
            <a:r>
              <a:rPr lang="ar-SA" sz="2800" dirty="0" err="1" smtClean="0">
                <a:cs typeface="+mj-cs"/>
              </a:rPr>
              <a:t>الهيدروكسيل</a:t>
            </a:r>
            <a:r>
              <a:rPr lang="ar-SA" sz="2800" dirty="0" smtClean="0">
                <a:cs typeface="+mj-cs"/>
              </a:rPr>
              <a:t> المجاورة لذرة الكربون الأخيرة.</a:t>
            </a:r>
          </a:p>
          <a:p>
            <a:pPr lvl="1" algn="r" rtl="1"/>
            <a:r>
              <a:rPr lang="ar-SA" sz="2800" dirty="0" smtClean="0">
                <a:cs typeface="+mj-cs"/>
              </a:rPr>
              <a:t>شكل </a:t>
            </a:r>
            <a:r>
              <a:rPr lang="ar-SA" sz="2800" dirty="0" err="1" smtClean="0">
                <a:cs typeface="+mj-cs"/>
              </a:rPr>
              <a:t>الـ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D</a:t>
            </a:r>
            <a:r>
              <a:rPr lang="ar-SA" sz="2800" dirty="0" smtClean="0">
                <a:cs typeface="+mj-cs"/>
              </a:rPr>
              <a:t> يوجد موجود بالجسم.</a:t>
            </a:r>
          </a:p>
          <a:p>
            <a:pPr lvl="1" algn="r" rtl="1"/>
            <a:r>
              <a:rPr lang="ar-SA" sz="2800" dirty="0" smtClean="0">
                <a:cs typeface="+mj-cs"/>
              </a:rPr>
              <a:t>لكل سكر زوج من </a:t>
            </a:r>
            <a:r>
              <a:rPr lang="ar-SA" sz="2800" dirty="0" err="1" smtClean="0">
                <a:cs typeface="+mj-cs"/>
              </a:rPr>
              <a:t>الإنشيومرات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مثال:</a:t>
            </a:r>
            <a:r>
              <a:rPr lang="ar-SA" sz="2200" dirty="0" smtClean="0">
                <a:cs typeface="+mj-cs"/>
              </a:rPr>
              <a:t> </a:t>
            </a:r>
            <a:r>
              <a:rPr lang="en-US" sz="2200" dirty="0" smtClean="0"/>
              <a:t>D-glucose and L-glucose</a:t>
            </a:r>
            <a:endParaRPr lang="en-US" sz="2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بعض التعريفات المهمة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838200" y="2895600"/>
            <a:ext cx="2232025" cy="2536825"/>
            <a:chOff x="975" y="2568"/>
            <a:chExt cx="1406" cy="159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</a:t>
              </a:r>
              <a:r>
                <a:rPr lang="en-US" sz="1600" dirty="0"/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C </a:t>
              </a:r>
              <a:r>
                <a:rPr lang="en-US" sz="1600" dirty="0"/>
                <a:t>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baseline="-25000" dirty="0"/>
                <a:t> 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</a:rPr>
                <a:t>  </a:t>
              </a:r>
              <a:r>
                <a:rPr lang="en-US" sz="1600" dirty="0"/>
                <a:t>H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H –</a:t>
              </a:r>
              <a:r>
                <a:rPr lang="en-US" sz="1600" baseline="-25000" dirty="0"/>
                <a:t> 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2590800" y="2819400"/>
            <a:ext cx="2232025" cy="2582863"/>
            <a:chOff x="975" y="2568"/>
            <a:chExt cx="1406" cy="1627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 flipH="1">
              <a:off x="975" y="2568"/>
              <a:ext cx="1406" cy="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 </a:t>
              </a:r>
              <a:r>
                <a:rPr lang="en-US" sz="1600" dirty="0"/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</a:t>
              </a:r>
              <a:r>
                <a:rPr lang="ar-SA" sz="1600" dirty="0" smtClean="0"/>
                <a:t> </a:t>
              </a:r>
              <a:r>
                <a:rPr lang="en-US" sz="1600" dirty="0" smtClean="0"/>
                <a:t>H </a:t>
              </a:r>
              <a:r>
                <a:rPr lang="en-US" dirty="0"/>
                <a:t>–</a:t>
              </a:r>
              <a:r>
                <a:rPr lang="en-US" sz="1600" dirty="0"/>
                <a:t> C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baseline="-25000" dirty="0"/>
                <a:t>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</a:t>
              </a:r>
              <a:r>
                <a:rPr lang="en-US" sz="1600" baseline="-25000" dirty="0"/>
                <a:t> </a:t>
              </a:r>
              <a:r>
                <a:rPr lang="en-US" sz="1600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sz="1600" baseline="-25000" dirty="0"/>
                <a:t>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</a:t>
              </a:r>
              <a:r>
                <a:rPr lang="en-US" sz="1600" baseline="-25000" dirty="0"/>
                <a:t>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990600" y="556260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D-glucose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19400" y="5562600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L-glucose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خواص السكريات الأحادية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1- </a:t>
            </a:r>
            <a:r>
              <a:rPr lang="ar-SA" b="1" dirty="0" err="1" smtClean="0">
                <a:cs typeface="+mj-cs"/>
              </a:rPr>
              <a:t>الأختزال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لمجموعة </a:t>
            </a:r>
            <a:r>
              <a:rPr lang="ar-SA" dirty="0" err="1" smtClean="0">
                <a:cs typeface="+mj-cs"/>
              </a:rPr>
              <a:t>الكربونيل</a:t>
            </a:r>
            <a:r>
              <a:rPr lang="ar-SA" dirty="0" smtClean="0">
                <a:cs typeface="+mj-cs"/>
              </a:rPr>
              <a:t> الموجودة بمجموعة </a:t>
            </a:r>
            <a:r>
              <a:rPr lang="ar-SA" dirty="0" err="1" smtClean="0">
                <a:cs typeface="+mj-cs"/>
              </a:rPr>
              <a:t>الألدهيد</a:t>
            </a:r>
            <a:r>
              <a:rPr lang="ar-SA" dirty="0" smtClean="0">
                <a:cs typeface="+mj-cs"/>
              </a:rPr>
              <a:t> أو </a:t>
            </a:r>
            <a:r>
              <a:rPr lang="ar-SA" dirty="0" err="1" smtClean="0">
                <a:cs typeface="+mj-cs"/>
              </a:rPr>
              <a:t>الكيتون</a:t>
            </a:r>
            <a:r>
              <a:rPr lang="ar-SA" dirty="0" smtClean="0">
                <a:cs typeface="+mj-cs"/>
              </a:rPr>
              <a:t> والتي لديها القدرة على اختزال النحاس </a:t>
            </a:r>
            <a:r>
              <a:rPr lang="en-US" dirty="0" smtClean="0">
                <a:cs typeface="+mj-cs"/>
              </a:rPr>
              <a:t>Cu</a:t>
            </a:r>
            <a:r>
              <a:rPr lang="en-US" baseline="30000" dirty="0" smtClean="0">
                <a:cs typeface="+mj-cs"/>
              </a:rPr>
              <a:t>2+</a:t>
            </a:r>
            <a:r>
              <a:rPr lang="ar-SA" baseline="30000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إلى </a:t>
            </a:r>
            <a:r>
              <a:rPr lang="en-US" dirty="0" smtClean="0">
                <a:cs typeface="+mj-cs"/>
              </a:rPr>
              <a:t>Cu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2- سكريات يمينية أو يسارية (استقطاب الضوء):</a:t>
            </a:r>
          </a:p>
          <a:p>
            <a:pPr lvl="1" algn="r" rtl="1"/>
            <a:r>
              <a:rPr lang="ar-SA" dirty="0" smtClean="0">
                <a:cs typeface="+mj-cs"/>
              </a:rPr>
              <a:t>على حسب وضع مجموعة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 المجاورة لذرة الكربون ما قبل </a:t>
            </a:r>
            <a:r>
              <a:rPr lang="ar-SA" dirty="0" err="1" smtClean="0">
                <a:cs typeface="+mj-cs"/>
              </a:rPr>
              <a:t>الاخيرة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هي أشكال لنفس السكر ولكن تختلف أن لكل منها صورة بالمرآة للآخر.</a:t>
            </a:r>
          </a:p>
          <a:p>
            <a:pPr lvl="1" algn="r" rtl="1"/>
            <a:r>
              <a:rPr lang="ar-SA" dirty="0" smtClean="0">
                <a:cs typeface="+mj-cs"/>
              </a:rPr>
              <a:t>يسمى أحدهما </a:t>
            </a:r>
            <a:r>
              <a:rPr lang="ar-SA" dirty="0" err="1" smtClean="0">
                <a:cs typeface="+mj-cs"/>
              </a:rPr>
              <a:t>بـ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</a:t>
            </a:r>
            <a:r>
              <a:rPr lang="ar-SA" dirty="0" smtClean="0">
                <a:cs typeface="+mj-cs"/>
              </a:rPr>
              <a:t> والآخر </a:t>
            </a:r>
            <a:r>
              <a:rPr lang="en-US" dirty="0" smtClean="0">
                <a:cs typeface="+mj-cs"/>
              </a:rPr>
              <a:t>L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مثال:</a:t>
            </a:r>
            <a:r>
              <a:rPr lang="en-US" dirty="0" smtClean="0">
                <a:cs typeface="+mj-cs"/>
              </a:rPr>
              <a:t>D-glucose and L-glucose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lvl="1" algn="r" rtl="1"/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3- التركيب الحلقي:</a:t>
            </a:r>
          </a:p>
          <a:p>
            <a:pPr lvl="1" algn="r" rtl="1"/>
            <a:r>
              <a:rPr lang="ar-SA" sz="2800" dirty="0" smtClean="0">
                <a:cs typeface="+mj-cs"/>
              </a:rPr>
              <a:t>لأن السلسلة غير </a:t>
            </a:r>
            <a:r>
              <a:rPr lang="ar-SA" sz="2800" dirty="0" smtClean="0">
                <a:cs typeface="+mj-cs"/>
              </a:rPr>
              <a:t>مستقيمة </a:t>
            </a:r>
            <a:r>
              <a:rPr lang="ar-SA" sz="2800" dirty="0" smtClean="0">
                <a:cs typeface="+mj-cs"/>
              </a:rPr>
              <a:t>مثل الشكل التالي:</a:t>
            </a:r>
          </a:p>
          <a:p>
            <a:pPr lvl="1" algn="r" rtl="1"/>
            <a:r>
              <a:rPr lang="ar-SA" sz="2800" dirty="0" smtClean="0">
                <a:cs typeface="+mj-cs"/>
              </a:rPr>
              <a:t>توجد في الصورة الحلقية وتسمى الهمي استيال الحلقي وان السلسلة المفتوحة تعد ذات نسبة ضئيلة جدا في المحلول.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الشكل الحلقي ينشئ ذرة كربون </a:t>
            </a:r>
            <a:r>
              <a:rPr lang="ar-SA" sz="2800" dirty="0" err="1" smtClean="0">
                <a:cs typeface="+mj-cs"/>
              </a:rPr>
              <a:t>الكيرالية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تكون إما ذرة الكربون رقم 1 (إذا كان السكر</a:t>
            </a:r>
          </a:p>
          <a:p>
            <a:pPr lvl="1" algn="r" rtl="1">
              <a:buNone/>
            </a:pPr>
            <a:r>
              <a:rPr lang="ar-SA" sz="2800" dirty="0" smtClean="0">
                <a:cs typeface="+mj-cs"/>
              </a:rPr>
              <a:t>ألدهيدوز) أو رقم 2 (إذا كان السكر كيتوز).</a:t>
            </a:r>
            <a:endParaRPr lang="en-US" sz="2800" dirty="0" smtClean="0">
              <a:cs typeface="+mj-cs"/>
            </a:endParaRPr>
          </a:p>
          <a:p>
            <a:pPr lvl="1" algn="r" rtl="1"/>
            <a:endParaRPr lang="ar-SA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  <p:cxnSp>
        <p:nvCxnSpPr>
          <p:cNvPr id="18" name="Straight Connector 17"/>
          <p:cNvCxnSpPr>
            <a:stCxn id="6" idx="3"/>
            <a:endCxn id="7" idx="6"/>
          </p:cNvCxnSpPr>
          <p:nvPr/>
        </p:nvCxnSpPr>
        <p:spPr>
          <a:xfrm rot="5400000">
            <a:off x="2133601" y="5533393"/>
            <a:ext cx="295555" cy="29555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09600" y="3810000"/>
            <a:ext cx="2514600" cy="2476148"/>
            <a:chOff x="1066800" y="2971800"/>
            <a:chExt cx="2514600" cy="2476148"/>
          </a:xfrm>
        </p:grpSpPr>
        <p:sp>
          <p:nvSpPr>
            <p:cNvPr id="5" name="Oval 4"/>
            <p:cNvSpPr/>
            <p:nvPr/>
          </p:nvSpPr>
          <p:spPr>
            <a:xfrm>
              <a:off x="2819400" y="32381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/>
                <a:t>6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819400" y="43049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 smtClean="0"/>
                <a:t>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133600" y="47621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 smtClean="0"/>
                <a:t>2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371600" y="45335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 smtClean="0"/>
                <a:t>3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676400" y="38477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 smtClean="0"/>
                <a:t>4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377154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dirty="0" smtClean="0"/>
                <a:t>5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2728497" y="3634925"/>
              <a:ext cx="173635" cy="219355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2133600" y="4114800"/>
              <a:ext cx="295552" cy="11989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3"/>
            </p:cNvCxnSpPr>
            <p:nvPr/>
          </p:nvCxnSpPr>
          <p:spPr>
            <a:xfrm rot="5400000">
              <a:off x="1513383" y="4324811"/>
              <a:ext cx="316790" cy="14315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050261" y="3058618"/>
              <a:ext cx="316790" cy="14315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2"/>
            </p:cNvCxnSpPr>
            <p:nvPr/>
          </p:nvCxnSpPr>
          <p:spPr>
            <a:xfrm rot="10800000">
              <a:off x="1828800" y="485033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590800" y="316194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2133600" y="369534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447800" y="377154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1066800" y="460974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133601" y="5295549"/>
              <a:ext cx="228598" cy="7620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371601" y="5066947"/>
              <a:ext cx="228598" cy="7620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006421" y="4292606"/>
              <a:ext cx="228600" cy="15240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276600" y="3466748"/>
              <a:ext cx="30480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819400" y="4076348"/>
              <a:ext cx="30480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113582" y="4163166"/>
              <a:ext cx="316790" cy="14315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276600" y="4533548"/>
              <a:ext cx="30480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2514600" y="4304948"/>
              <a:ext cx="304800" cy="14041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203805" y="4615743"/>
              <a:ext cx="31679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بعض السكريات يمكن ان توجد في صورة حلقية اما:</a:t>
            </a:r>
          </a:p>
          <a:p>
            <a:pPr lvl="1" algn="r" rtl="1"/>
            <a:r>
              <a:rPr lang="ar-SA" sz="2600" dirty="0" smtClean="0">
                <a:cs typeface="+mj-cs"/>
              </a:rPr>
              <a:t>حلقة بيرانوز.</a:t>
            </a:r>
          </a:p>
          <a:p>
            <a:pPr lvl="1" algn="r" rtl="1"/>
            <a:r>
              <a:rPr lang="ar-SA" sz="2600" dirty="0" smtClean="0">
                <a:cs typeface="+mj-cs"/>
              </a:rPr>
              <a:t>حلقة فيورانوز.</a:t>
            </a:r>
            <a:endParaRPr lang="ar-SA" sz="26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خواص السكريات الأحادية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29241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الاشكال الحلقية في حالة الالدوز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تتكون الاشكال الحلقية نتيجة ارتباط مجموعة الالدهيد على 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ذرة الكربون رقم 1</a:t>
            </a:r>
            <a:r>
              <a:rPr lang="ar-SA" dirty="0" smtClean="0">
                <a:cs typeface="+mj-cs"/>
              </a:rPr>
              <a:t>مع:</a:t>
            </a:r>
          </a:p>
          <a:p>
            <a:pPr lvl="1" algn="r" rtl="1"/>
            <a:r>
              <a:rPr lang="ar-SA" sz="2600" dirty="0" smtClean="0">
                <a:cs typeface="+mj-cs"/>
              </a:rPr>
              <a:t>مجموعة الهيدروكسيل على </a:t>
            </a:r>
            <a:r>
              <a:rPr lang="ar-SA" sz="2600" b="1" dirty="0" smtClean="0">
                <a:solidFill>
                  <a:srgbClr val="FF0000"/>
                </a:solidFill>
                <a:cs typeface="+mj-cs"/>
              </a:rPr>
              <a:t>ذرة الكربون رقم 5</a:t>
            </a:r>
            <a:r>
              <a:rPr lang="ar-SA" sz="2600" dirty="0" smtClean="0">
                <a:cs typeface="+mj-cs"/>
              </a:rPr>
              <a:t> للحصول على حلقة سداسية تشبه حلقة بيرونز.</a:t>
            </a:r>
          </a:p>
          <a:p>
            <a:pPr lvl="1" algn="r" rtl="1"/>
            <a:r>
              <a:rPr lang="ar-SA" sz="2600" dirty="0" smtClean="0">
                <a:cs typeface="+mj-cs"/>
              </a:rPr>
              <a:t>مجموعة الهيدروكسيل على </a:t>
            </a:r>
            <a:r>
              <a:rPr lang="ar-SA" sz="2600" b="1" dirty="0" smtClean="0">
                <a:solidFill>
                  <a:srgbClr val="FF0000"/>
                </a:solidFill>
                <a:cs typeface="+mj-cs"/>
              </a:rPr>
              <a:t>ذرة الكربون رقم 4</a:t>
            </a:r>
            <a:r>
              <a:rPr lang="ar-SA" sz="2600" dirty="0" smtClean="0">
                <a:cs typeface="+mj-cs"/>
              </a:rPr>
              <a:t> للحصول على حلقة خماسية تشبه حلقة فيرونز</a:t>
            </a:r>
            <a:r>
              <a:rPr lang="ar-SA" sz="2600" dirty="0" smtClean="0"/>
              <a:t>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الشكل الحلقي ينتج عنه متناظرة بناء على ذرة الكربون رقم 1 في الجلوكوز الحلقي ، فإذا كانت مجموعة الهيدروكسيل إلى </a:t>
            </a:r>
            <a:r>
              <a:rPr lang="ar-SA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+mj-cs"/>
              </a:rPr>
              <a:t>أسفل يطلق على المتناظر ألفا </a:t>
            </a:r>
            <a:r>
              <a:rPr lang="ar-SA" dirty="0" smtClean="0">
                <a:cs typeface="+mj-cs"/>
              </a:rPr>
              <a:t>والعكس إذا اتجهت إلى </a:t>
            </a:r>
            <a:r>
              <a:rPr lang="ar-SA" b="1" i="1" dirty="0" smtClean="0">
                <a:solidFill>
                  <a:srgbClr val="00B050"/>
                </a:solidFill>
                <a:cs typeface="+mj-cs"/>
              </a:rPr>
              <a:t>أعلى يطلق عليه بيتا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ولهذا فان ذرة الكربون رقم 1 تسمى بذرة </a:t>
            </a:r>
            <a:r>
              <a:rPr lang="ar-SA" b="1" i="1" dirty="0" smtClean="0">
                <a:cs typeface="+mj-cs"/>
              </a:rPr>
              <a:t>الكربون الانوماريه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يسمى الشكلين ألفا وبيتا بالانومرز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</TotalTime>
  <Words>1022</Words>
  <Application>Microsoft Office PowerPoint</Application>
  <PresentationFormat>On-screen Show (4:3)</PresentationFormat>
  <Paragraphs>197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تابع الكربوهيدرات</vt:lpstr>
      <vt:lpstr>بعض التعريفات المهمة</vt:lpstr>
      <vt:lpstr>تابع بعض التعريفات المهمة</vt:lpstr>
      <vt:lpstr>تابع بعض التعريفات المهمة</vt:lpstr>
      <vt:lpstr>تابع بعض التعريفات المهمة</vt:lpstr>
      <vt:lpstr>خواص السكريات الأحادية</vt:lpstr>
      <vt:lpstr>تابع خواص السكريات الأحادية</vt:lpstr>
      <vt:lpstr>تابع خواص السكريات الأحادية</vt:lpstr>
      <vt:lpstr>تابع الاشكال الحلقية في حالة الالدوز</vt:lpstr>
      <vt:lpstr>تابع الاشكال الحلقية في حالة الالدوز</vt:lpstr>
      <vt:lpstr>Slide 11</vt:lpstr>
      <vt:lpstr>الاشكال الحلقية في حالة الكيتوز</vt:lpstr>
      <vt:lpstr>تابع الاشكال الحلقية في حالة الكيتوز</vt:lpstr>
      <vt:lpstr>Slide 14</vt:lpstr>
      <vt:lpstr>تابع خواص السكريات الأحادية</vt:lpstr>
      <vt:lpstr>تكوين الرابطة الجلايكوسيدية</vt:lpstr>
      <vt:lpstr>تابع خواص السكريات الأحادية</vt:lpstr>
      <vt:lpstr>تابع خواص السكريات الأحادية</vt:lpstr>
      <vt:lpstr>تابع خواص السكريات الأحادية</vt:lpstr>
      <vt:lpstr>تابع خواص السكريات الأحادية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الكربوهيدرات</dc:title>
  <dc:creator>Mohammed</dc:creator>
  <cp:lastModifiedBy>nojood</cp:lastModifiedBy>
  <cp:revision>50</cp:revision>
  <dcterms:created xsi:type="dcterms:W3CDTF">2008-11-21T18:24:04Z</dcterms:created>
  <dcterms:modified xsi:type="dcterms:W3CDTF">2010-11-08T09:14:57Z</dcterms:modified>
</cp:coreProperties>
</file>