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E67B371-18B5-43DD-BFCC-7D2F86A7BD44}" type="datetimeFigureOut">
              <a:rPr lang="en-US" smtClean="0"/>
              <a:pPr/>
              <a:t>11/6/2010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41E9357-2CF8-4E0A-ACDF-7368C2A12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E9357-2CF8-4E0A-ACDF-7368C2A1255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E9357-2CF8-4E0A-ACDF-7368C2A1255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E9357-2CF8-4E0A-ACDF-7368C2A1255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E9357-2CF8-4E0A-ACDF-7368C2A1255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E9357-2CF8-4E0A-ACDF-7368C2A1255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E9357-2CF8-4E0A-ACDF-7368C2A1255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E9357-2CF8-4E0A-ACDF-7368C2A1255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E9357-2CF8-4E0A-ACDF-7368C2A125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E9357-2CF8-4E0A-ACDF-7368C2A1255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E9357-2CF8-4E0A-ACDF-7368C2A1255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E9357-2CF8-4E0A-ACDF-7368C2A125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E9357-2CF8-4E0A-ACDF-7368C2A1255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E9357-2CF8-4E0A-ACDF-7368C2A1255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E9357-2CF8-4E0A-ACDF-7368C2A1255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443C-10B1-4E55-A318-75E2E469FF10}" type="datetimeFigureOut">
              <a:rPr lang="en-US" smtClean="0"/>
              <a:pPr/>
              <a:t>11/6/2010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53AF-0542-4775-BE50-A9AFAB90D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443C-10B1-4E55-A318-75E2E469FF10}" type="datetimeFigureOut">
              <a:rPr lang="en-US" smtClean="0"/>
              <a:pPr/>
              <a:t>11/6/2010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53AF-0542-4775-BE50-A9AFAB90D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443C-10B1-4E55-A318-75E2E469FF10}" type="datetimeFigureOut">
              <a:rPr lang="en-US" smtClean="0"/>
              <a:pPr/>
              <a:t>11/6/2010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53AF-0542-4775-BE50-A9AFAB90D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443C-10B1-4E55-A318-75E2E469FF10}" type="datetimeFigureOut">
              <a:rPr lang="en-US" smtClean="0"/>
              <a:pPr/>
              <a:t>11/6/2010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53AF-0542-4775-BE50-A9AFAB90D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443C-10B1-4E55-A318-75E2E469FF10}" type="datetimeFigureOut">
              <a:rPr lang="en-US" smtClean="0"/>
              <a:pPr/>
              <a:t>11/6/2010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53AF-0542-4775-BE50-A9AFAB90D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443C-10B1-4E55-A318-75E2E469FF10}" type="datetimeFigureOut">
              <a:rPr lang="en-US" smtClean="0"/>
              <a:pPr/>
              <a:t>11/6/2010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53AF-0542-4775-BE50-A9AFAB90D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443C-10B1-4E55-A318-75E2E469FF10}" type="datetimeFigureOut">
              <a:rPr lang="en-US" smtClean="0"/>
              <a:pPr/>
              <a:t>11/6/2010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53AF-0542-4775-BE50-A9AFAB90D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443C-10B1-4E55-A318-75E2E469FF10}" type="datetimeFigureOut">
              <a:rPr lang="en-US" smtClean="0"/>
              <a:pPr/>
              <a:t>11/6/2010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53AF-0542-4775-BE50-A9AFAB90D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443C-10B1-4E55-A318-75E2E469FF10}" type="datetimeFigureOut">
              <a:rPr lang="en-US" smtClean="0"/>
              <a:pPr/>
              <a:t>11/6/2010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53AF-0542-4775-BE50-A9AFAB90D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443C-10B1-4E55-A318-75E2E469FF10}" type="datetimeFigureOut">
              <a:rPr lang="en-US" smtClean="0"/>
              <a:pPr/>
              <a:t>11/6/2010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53AF-0542-4775-BE50-A9AFAB90D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443C-10B1-4E55-A318-75E2E469FF10}" type="datetimeFigureOut">
              <a:rPr lang="en-US" smtClean="0"/>
              <a:pPr/>
              <a:t>11/6/2010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1653AF-0542-4775-BE50-A9AFAB90D1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E4443C-10B1-4E55-A318-75E2E469FF10}" type="datetimeFigureOut">
              <a:rPr lang="en-US" smtClean="0"/>
              <a:pPr/>
              <a:t>11/6/2010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1653AF-0542-4775-BE50-A9AFAB90D18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e/e2/Beta-D-Ribofuranose.sv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Alpha-D-glucosamine.p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eta_D-Glucuronic_acid.sv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D-erythrose_Fischer.pn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err="1" smtClean="0"/>
              <a:t>الكربوهيدرات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r" rtl="1"/>
            <a:r>
              <a:rPr lang="ar-SA" b="1" dirty="0" smtClean="0">
                <a:cs typeface="+mj-cs"/>
              </a:rPr>
              <a:t>4- سكر سباعي </a:t>
            </a:r>
            <a:r>
              <a:rPr lang="en-US" b="1" dirty="0" smtClean="0">
                <a:cs typeface="+mj-cs"/>
              </a:rPr>
              <a:t>C</a:t>
            </a:r>
            <a:r>
              <a:rPr lang="en-US" b="1" baseline="-25000" dirty="0" smtClean="0">
                <a:cs typeface="+mj-cs"/>
              </a:rPr>
              <a:t>7</a:t>
            </a:r>
            <a:r>
              <a:rPr lang="en-US" b="1" dirty="0" smtClean="0">
                <a:cs typeface="+mj-cs"/>
              </a:rPr>
              <a:t>H</a:t>
            </a:r>
            <a:r>
              <a:rPr lang="en-US" b="1" baseline="-25000" dirty="0" smtClean="0">
                <a:cs typeface="+mj-cs"/>
              </a:rPr>
              <a:t>14</a:t>
            </a:r>
            <a:r>
              <a:rPr lang="en-US" b="1" dirty="0" smtClean="0">
                <a:cs typeface="+mj-cs"/>
              </a:rPr>
              <a:t>O</a:t>
            </a:r>
            <a:r>
              <a:rPr lang="en-US" b="1" baseline="-25000" dirty="0" smtClean="0">
                <a:cs typeface="+mj-cs"/>
              </a:rPr>
              <a:t>7</a:t>
            </a:r>
            <a:r>
              <a:rPr lang="en-US" b="1" dirty="0" smtClean="0">
                <a:cs typeface="+mj-cs"/>
              </a:rPr>
              <a:t> </a:t>
            </a:r>
            <a:r>
              <a:rPr lang="en-US" b="1" dirty="0" err="1" smtClean="0">
                <a:cs typeface="+mj-cs"/>
              </a:rPr>
              <a:t>heptose</a:t>
            </a:r>
            <a:r>
              <a:rPr lang="ar-SA" b="1" dirty="0" smtClean="0">
                <a:cs typeface="+mj-cs"/>
              </a:rPr>
              <a:t>:</a:t>
            </a:r>
          </a:p>
          <a:p>
            <a:pPr lvl="2" algn="r" rtl="1"/>
            <a:r>
              <a:rPr lang="ar-SA" sz="2000" dirty="0" smtClean="0">
                <a:cs typeface="+mj-cs"/>
              </a:rPr>
              <a:t>عبارة عن مواد وسطية في التفاعلات الحيوية </a:t>
            </a:r>
            <a:r>
              <a:rPr lang="ar-SA" sz="2000" dirty="0" err="1" smtClean="0">
                <a:cs typeface="+mj-cs"/>
              </a:rPr>
              <a:t>للكربوهيدرات</a:t>
            </a:r>
            <a:r>
              <a:rPr lang="ar-SA" sz="2000" dirty="0" smtClean="0">
                <a:cs typeface="+mj-cs"/>
              </a:rPr>
              <a:t>.</a:t>
            </a:r>
          </a:p>
          <a:p>
            <a:pPr lvl="2" algn="r" rtl="1"/>
            <a:r>
              <a:rPr lang="ar-SA" dirty="0" smtClean="0">
                <a:cs typeface="+mj-cs"/>
              </a:rPr>
              <a:t>مثال: </a:t>
            </a:r>
            <a:r>
              <a:rPr lang="ar-SA" dirty="0" err="1" smtClean="0">
                <a:cs typeface="+mj-cs"/>
              </a:rPr>
              <a:t>السودوهيبتيلوز</a:t>
            </a:r>
            <a:r>
              <a:rPr lang="ar-SA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sedoheptulose</a:t>
            </a:r>
            <a:r>
              <a:rPr lang="ar-SA" dirty="0" smtClean="0">
                <a:cs typeface="+mj-cs"/>
              </a:rPr>
              <a:t>: تم اكتشافه في بعض النباتات ويتكون في الأنسجة الحيوية كمركبات فوسفاتية</a:t>
            </a:r>
            <a:r>
              <a:rPr lang="ar-SA" dirty="0" smtClean="0">
                <a:cs typeface="+mj-cs"/>
              </a:rPr>
              <a:t>.</a:t>
            </a:r>
            <a:endParaRPr lang="ar-SA" dirty="0" smtClean="0">
              <a:cs typeface="+mj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السكريات الأحادية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3105835"/>
            <a:ext cx="4572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200" dirty="0" smtClean="0"/>
              <a:t> </a:t>
            </a:r>
            <a:r>
              <a:rPr lang="ar-SA" sz="2200" dirty="0" smtClean="0"/>
              <a:t>      </a:t>
            </a:r>
            <a:r>
              <a:rPr lang="pt-BR" sz="2200" dirty="0" smtClean="0"/>
              <a:t>CH</a:t>
            </a:r>
            <a:r>
              <a:rPr lang="pt-BR" sz="2200" baseline="-25000" dirty="0" smtClean="0"/>
              <a:t>2</a:t>
            </a:r>
            <a:r>
              <a:rPr lang="pt-BR" sz="2200" dirty="0" smtClean="0"/>
              <a:t>-OH </a:t>
            </a:r>
            <a:endParaRPr lang="ar-SA" sz="2200" dirty="0" smtClean="0"/>
          </a:p>
          <a:p>
            <a:r>
              <a:rPr lang="ar-SA" sz="2200" dirty="0" smtClean="0">
                <a:solidFill>
                  <a:schemeClr val="accent2"/>
                </a:solidFill>
              </a:rPr>
              <a:t>       </a:t>
            </a:r>
            <a:r>
              <a:rPr lang="pt-BR" sz="2200" dirty="0" smtClean="0">
                <a:solidFill>
                  <a:schemeClr val="accent2"/>
                </a:solidFill>
              </a:rPr>
              <a:t>C=O</a:t>
            </a:r>
            <a:endParaRPr lang="ar-SA" sz="2200" dirty="0" smtClean="0">
              <a:solidFill>
                <a:schemeClr val="accent2"/>
              </a:solidFill>
            </a:endParaRPr>
          </a:p>
          <a:p>
            <a:r>
              <a:rPr lang="pt-BR" sz="2200" dirty="0" smtClean="0"/>
              <a:t>HO-C-H </a:t>
            </a:r>
            <a:endParaRPr lang="ar-SA" sz="2200" dirty="0" smtClean="0"/>
          </a:p>
          <a:p>
            <a:r>
              <a:rPr lang="ar-SA" sz="2200" dirty="0" smtClean="0"/>
              <a:t> </a:t>
            </a:r>
            <a:r>
              <a:rPr lang="ar-SA" sz="2200" dirty="0" smtClean="0"/>
              <a:t>  </a:t>
            </a:r>
            <a:r>
              <a:rPr lang="pt-BR" sz="2200" dirty="0" smtClean="0"/>
              <a:t>H-C-OH </a:t>
            </a:r>
            <a:endParaRPr lang="ar-SA" sz="2200" dirty="0" smtClean="0"/>
          </a:p>
          <a:p>
            <a:r>
              <a:rPr lang="ar-SA" sz="2200" dirty="0" smtClean="0"/>
              <a:t> </a:t>
            </a:r>
            <a:r>
              <a:rPr lang="ar-SA" sz="2200" dirty="0" smtClean="0"/>
              <a:t> </a:t>
            </a:r>
            <a:r>
              <a:rPr lang="pt-BR" sz="2200" dirty="0" smtClean="0"/>
              <a:t> </a:t>
            </a:r>
            <a:r>
              <a:rPr lang="pt-BR" sz="2200" dirty="0" smtClean="0"/>
              <a:t>H-C-OH </a:t>
            </a:r>
            <a:endParaRPr lang="ar-SA" sz="2200" dirty="0" smtClean="0"/>
          </a:p>
          <a:p>
            <a:r>
              <a:rPr lang="ar-SA" sz="2200" dirty="0" smtClean="0"/>
              <a:t> </a:t>
            </a:r>
            <a:r>
              <a:rPr lang="ar-SA" sz="2200" dirty="0" smtClean="0"/>
              <a:t> </a:t>
            </a:r>
            <a:r>
              <a:rPr lang="pt-BR" sz="2200" dirty="0" smtClean="0"/>
              <a:t> </a:t>
            </a:r>
            <a:r>
              <a:rPr lang="pt-BR" sz="2200" dirty="0" smtClean="0"/>
              <a:t>H-C-OH </a:t>
            </a:r>
            <a:endParaRPr lang="ar-SA" sz="2200" dirty="0" smtClean="0"/>
          </a:p>
          <a:p>
            <a:r>
              <a:rPr lang="ar-SA" sz="2200" dirty="0" smtClean="0"/>
              <a:t> </a:t>
            </a:r>
            <a:r>
              <a:rPr lang="ar-SA" sz="2200" dirty="0" smtClean="0"/>
              <a:t>     </a:t>
            </a:r>
            <a:r>
              <a:rPr lang="pt-BR" sz="2200" dirty="0" smtClean="0"/>
              <a:t> </a:t>
            </a:r>
            <a:r>
              <a:rPr lang="pt-BR" sz="2200" dirty="0" smtClean="0"/>
              <a:t>CH</a:t>
            </a:r>
            <a:r>
              <a:rPr lang="pt-BR" sz="2200" baseline="-25000" dirty="0" smtClean="0"/>
              <a:t>2</a:t>
            </a:r>
            <a:r>
              <a:rPr lang="pt-BR" sz="2200" dirty="0" smtClean="0"/>
              <a:t>-OH </a:t>
            </a:r>
            <a:endParaRPr lang="en-US" sz="2200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880360" y="3444240"/>
            <a:ext cx="182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880360" y="3794760"/>
            <a:ext cx="182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898648" y="4136136"/>
            <a:ext cx="182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898648" y="4468368"/>
            <a:ext cx="182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880360" y="4797552"/>
            <a:ext cx="182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898648" y="5166360"/>
            <a:ext cx="182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81200" y="5791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dirty="0" smtClean="0"/>
              <a:t>D-</a:t>
            </a:r>
            <a:r>
              <a:rPr lang="en-US" dirty="0" err="1" smtClean="0"/>
              <a:t>Sedoheptulose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المشتقات الحيوية المهمة للسكريات الأحادية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+mj-cs"/>
              </a:rPr>
              <a:t>1- السكريات الفوسفاتية:</a:t>
            </a:r>
          </a:p>
          <a:p>
            <a:pPr lvl="1" algn="r" rtl="1"/>
            <a:r>
              <a:rPr lang="ar-SA" dirty="0" smtClean="0">
                <a:cs typeface="+mj-cs"/>
              </a:rPr>
              <a:t>تستخدم كنواتج وسطية مهمة أثناء التفاعلات الحيوية </a:t>
            </a:r>
            <a:r>
              <a:rPr lang="ar-SA" dirty="0" err="1" smtClean="0">
                <a:cs typeface="+mj-cs"/>
              </a:rPr>
              <a:t>للكربوهيدرات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dirty="0" smtClean="0">
                <a:cs typeface="+mj-cs"/>
              </a:rPr>
              <a:t>مثال: ألفا – د – جلوكوز – 6 - حامض الفوسفوريك </a:t>
            </a:r>
            <a:r>
              <a:rPr lang="el-GR" dirty="0" smtClean="0">
                <a:latin typeface="Times New Roman"/>
                <a:cs typeface="+mj-cs"/>
              </a:rPr>
              <a:t>α</a:t>
            </a:r>
            <a:r>
              <a:rPr lang="en-US" dirty="0" smtClean="0">
                <a:cs typeface="+mj-cs"/>
              </a:rPr>
              <a:t>-D- glucose-6-phosphoric acid</a:t>
            </a:r>
            <a:endParaRPr lang="ar-SA" dirty="0" smtClean="0">
              <a:cs typeface="+mj-cs"/>
            </a:endParaRPr>
          </a:p>
          <a:p>
            <a:pPr algn="r" rtl="1"/>
            <a:endParaRPr lang="en-US" dirty="0" smtClean="0">
              <a:cs typeface="+mj-cs"/>
            </a:endParaRPr>
          </a:p>
          <a:p>
            <a:pPr algn="r" rtl="1"/>
            <a:endParaRPr lang="en-US" dirty="0" smtClean="0">
              <a:cs typeface="+mj-cs"/>
            </a:endParaRPr>
          </a:p>
          <a:p>
            <a:pPr lvl="1" algn="r" rtl="1"/>
            <a:r>
              <a:rPr lang="ar-SA" dirty="0" smtClean="0">
                <a:cs typeface="+mj-cs"/>
              </a:rPr>
              <a:t>مثال: ألفا – د – جلوكوز – 1-   حامض الفوسفوريك </a:t>
            </a:r>
            <a:r>
              <a:rPr lang="el-GR" dirty="0" smtClean="0">
                <a:latin typeface="Times New Roman"/>
                <a:cs typeface="+mj-cs"/>
              </a:rPr>
              <a:t>α</a:t>
            </a:r>
            <a:r>
              <a:rPr lang="en-US" dirty="0" smtClean="0">
                <a:cs typeface="+mj-cs"/>
              </a:rPr>
              <a:t>-D- glucose-1-phosphoric acid</a:t>
            </a:r>
            <a:endParaRPr lang="ar-SA" dirty="0" smtClean="0">
              <a:cs typeface="+mj-cs"/>
            </a:endParaRPr>
          </a:p>
          <a:p>
            <a:pPr lvl="1" algn="r" rtl="1">
              <a:buNone/>
            </a:pPr>
            <a:endParaRPr lang="en-US" dirty="0">
              <a:cs typeface="+mj-cs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581400" y="3200400"/>
            <a:ext cx="2260600" cy="1371600"/>
            <a:chOff x="1057" y="2533"/>
            <a:chExt cx="1424" cy="1083"/>
          </a:xfrm>
        </p:grpSpPr>
        <p:sp>
          <p:nvSpPr>
            <p:cNvPr id="5" name="Text Box 15"/>
            <p:cNvSpPr txBox="1">
              <a:spLocks noChangeArrowheads="1"/>
            </p:cNvSpPr>
            <p:nvPr/>
          </p:nvSpPr>
          <p:spPr bwMode="auto">
            <a:xfrm>
              <a:off x="1927" y="2745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dirty="0"/>
                <a:t>O</a:t>
              </a:r>
            </a:p>
          </p:txBody>
        </p: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226" y="2864"/>
              <a:ext cx="998" cy="454"/>
              <a:chOff x="2835" y="3022"/>
              <a:chExt cx="998" cy="454"/>
            </a:xfrm>
          </p:grpSpPr>
          <p:sp>
            <p:nvSpPr>
              <p:cNvPr id="22" name="Line 17"/>
              <p:cNvSpPr>
                <a:spLocks noChangeShapeType="1"/>
              </p:cNvSpPr>
              <p:nvPr/>
            </p:nvSpPr>
            <p:spPr bwMode="auto">
              <a:xfrm>
                <a:off x="3016" y="3022"/>
                <a:ext cx="5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18"/>
              <p:cNvSpPr>
                <a:spLocks noChangeShapeType="1"/>
              </p:cNvSpPr>
              <p:nvPr/>
            </p:nvSpPr>
            <p:spPr bwMode="auto">
              <a:xfrm flipH="1">
                <a:off x="2835" y="3022"/>
                <a:ext cx="18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9"/>
              <p:cNvSpPr>
                <a:spLocks noChangeShapeType="1"/>
              </p:cNvSpPr>
              <p:nvPr/>
            </p:nvSpPr>
            <p:spPr bwMode="auto">
              <a:xfrm>
                <a:off x="3016" y="3475"/>
                <a:ext cx="6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20"/>
              <p:cNvSpPr>
                <a:spLocks noChangeShapeType="1"/>
              </p:cNvSpPr>
              <p:nvPr/>
            </p:nvSpPr>
            <p:spPr bwMode="auto">
              <a:xfrm>
                <a:off x="2835" y="3249"/>
                <a:ext cx="182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21"/>
              <p:cNvSpPr>
                <a:spLocks noChangeShapeType="1"/>
              </p:cNvSpPr>
              <p:nvPr/>
            </p:nvSpPr>
            <p:spPr bwMode="auto">
              <a:xfrm>
                <a:off x="3696" y="3067"/>
                <a:ext cx="13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22"/>
              <p:cNvSpPr>
                <a:spLocks noChangeShapeType="1"/>
              </p:cNvSpPr>
              <p:nvPr/>
            </p:nvSpPr>
            <p:spPr bwMode="auto">
              <a:xfrm flipH="1">
                <a:off x="3652" y="3248"/>
                <a:ext cx="18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" name="Line 23"/>
            <p:cNvSpPr>
              <a:spLocks noChangeShapeType="1"/>
            </p:cNvSpPr>
            <p:nvPr/>
          </p:nvSpPr>
          <p:spPr bwMode="auto">
            <a:xfrm>
              <a:off x="1413" y="2750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24"/>
            <p:cNvSpPr>
              <a:spLocks noChangeShapeType="1"/>
            </p:cNvSpPr>
            <p:nvPr/>
          </p:nvSpPr>
          <p:spPr bwMode="auto">
            <a:xfrm>
              <a:off x="1413" y="3204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5"/>
            <p:cNvSpPr>
              <a:spLocks noChangeShapeType="1"/>
            </p:cNvSpPr>
            <p:nvPr/>
          </p:nvSpPr>
          <p:spPr bwMode="auto">
            <a:xfrm>
              <a:off x="1223" y="2977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6"/>
            <p:cNvSpPr>
              <a:spLocks noChangeShapeType="1"/>
            </p:cNvSpPr>
            <p:nvPr/>
          </p:nvSpPr>
          <p:spPr bwMode="auto">
            <a:xfrm>
              <a:off x="2056" y="3204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7"/>
            <p:cNvSpPr>
              <a:spLocks noChangeShapeType="1"/>
            </p:cNvSpPr>
            <p:nvPr/>
          </p:nvSpPr>
          <p:spPr bwMode="auto">
            <a:xfrm>
              <a:off x="2229" y="2948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28"/>
            <p:cNvSpPr txBox="1">
              <a:spLocks noChangeArrowheads="1"/>
            </p:cNvSpPr>
            <p:nvPr/>
          </p:nvSpPr>
          <p:spPr bwMode="auto">
            <a:xfrm>
              <a:off x="1201" y="2533"/>
              <a:ext cx="938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CH</a:t>
              </a:r>
              <a:r>
                <a:rPr lang="en-US" baseline="-250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2</a:t>
              </a:r>
              <a:r>
                <a:rPr lang="en-US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OPO</a:t>
              </a:r>
              <a:r>
                <a:rPr lang="en-US" baseline="-250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3</a:t>
              </a:r>
              <a:r>
                <a:rPr lang="en-US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H</a:t>
              </a:r>
              <a:r>
                <a:rPr lang="en-US" baseline="-250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2</a:t>
              </a:r>
              <a:endPara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1111" y="2795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auto">
            <a:xfrm>
              <a:off x="1292" y="338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2109" y="275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16" name="Text Box 32"/>
            <p:cNvSpPr txBox="1">
              <a:spLocks noChangeArrowheads="1"/>
            </p:cNvSpPr>
            <p:nvPr/>
          </p:nvSpPr>
          <p:spPr bwMode="auto">
            <a:xfrm>
              <a:off x="1949" y="301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17" name="Text Box 33"/>
            <p:cNvSpPr txBox="1">
              <a:spLocks noChangeArrowheads="1"/>
            </p:cNvSpPr>
            <p:nvPr/>
          </p:nvSpPr>
          <p:spPr bwMode="auto">
            <a:xfrm>
              <a:off x="1057" y="3158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OH</a:t>
              </a:r>
            </a:p>
          </p:txBody>
        </p:sp>
        <p:sp>
          <p:nvSpPr>
            <p:cNvPr id="18" name="Text Box 34"/>
            <p:cNvSpPr txBox="1">
              <a:spLocks noChangeArrowheads="1"/>
            </p:cNvSpPr>
            <p:nvPr/>
          </p:nvSpPr>
          <p:spPr bwMode="auto">
            <a:xfrm>
              <a:off x="1314" y="2902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19" name="Text Box 35"/>
            <p:cNvSpPr txBox="1">
              <a:spLocks noChangeArrowheads="1"/>
            </p:cNvSpPr>
            <p:nvPr/>
          </p:nvSpPr>
          <p:spPr bwMode="auto">
            <a:xfrm>
              <a:off x="1882" y="3385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OH</a:t>
              </a:r>
            </a:p>
          </p:txBody>
        </p:sp>
        <p:sp>
          <p:nvSpPr>
            <p:cNvPr id="20" name="Text Box 36"/>
            <p:cNvSpPr txBox="1">
              <a:spLocks noChangeArrowheads="1"/>
            </p:cNvSpPr>
            <p:nvPr/>
          </p:nvSpPr>
          <p:spPr bwMode="auto">
            <a:xfrm>
              <a:off x="2109" y="3154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OH</a:t>
              </a:r>
            </a:p>
          </p:txBody>
        </p:sp>
        <p:sp>
          <p:nvSpPr>
            <p:cNvPr id="21" name="Text Box 37"/>
            <p:cNvSpPr txBox="1">
              <a:spLocks noChangeArrowheads="1"/>
            </p:cNvSpPr>
            <p:nvPr/>
          </p:nvSpPr>
          <p:spPr bwMode="auto">
            <a:xfrm>
              <a:off x="1283" y="3022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OH</a:t>
              </a:r>
            </a:p>
          </p:txBody>
        </p:sp>
      </p:grpSp>
      <p:grpSp>
        <p:nvGrpSpPr>
          <p:cNvPr id="28" name="Group 14"/>
          <p:cNvGrpSpPr>
            <a:grpSpLocks/>
          </p:cNvGrpSpPr>
          <p:nvPr/>
        </p:nvGrpSpPr>
        <p:grpSpPr bwMode="auto">
          <a:xfrm>
            <a:off x="3733800" y="4953000"/>
            <a:ext cx="1984786" cy="1501775"/>
            <a:chOff x="1057" y="2478"/>
            <a:chExt cx="1279" cy="1138"/>
          </a:xfrm>
        </p:grpSpPr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>
              <a:off x="1927" y="2745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dirty="0"/>
                <a:t>O</a:t>
              </a:r>
            </a:p>
          </p:txBody>
        </p:sp>
        <p:grpSp>
          <p:nvGrpSpPr>
            <p:cNvPr id="30" name="Group 16"/>
            <p:cNvGrpSpPr>
              <a:grpSpLocks/>
            </p:cNvGrpSpPr>
            <p:nvPr/>
          </p:nvGrpSpPr>
          <p:grpSpPr bwMode="auto">
            <a:xfrm>
              <a:off x="1226" y="2864"/>
              <a:ext cx="998" cy="454"/>
              <a:chOff x="2835" y="3022"/>
              <a:chExt cx="998" cy="454"/>
            </a:xfrm>
          </p:grpSpPr>
          <p:sp>
            <p:nvSpPr>
              <p:cNvPr id="46" name="Line 17"/>
              <p:cNvSpPr>
                <a:spLocks noChangeShapeType="1"/>
              </p:cNvSpPr>
              <p:nvPr/>
            </p:nvSpPr>
            <p:spPr bwMode="auto">
              <a:xfrm>
                <a:off x="3016" y="3022"/>
                <a:ext cx="5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8"/>
              <p:cNvSpPr>
                <a:spLocks noChangeShapeType="1"/>
              </p:cNvSpPr>
              <p:nvPr/>
            </p:nvSpPr>
            <p:spPr bwMode="auto">
              <a:xfrm flipH="1">
                <a:off x="2835" y="3022"/>
                <a:ext cx="18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19"/>
              <p:cNvSpPr>
                <a:spLocks noChangeShapeType="1"/>
              </p:cNvSpPr>
              <p:nvPr/>
            </p:nvSpPr>
            <p:spPr bwMode="auto">
              <a:xfrm>
                <a:off x="3016" y="3475"/>
                <a:ext cx="6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20"/>
              <p:cNvSpPr>
                <a:spLocks noChangeShapeType="1"/>
              </p:cNvSpPr>
              <p:nvPr/>
            </p:nvSpPr>
            <p:spPr bwMode="auto">
              <a:xfrm>
                <a:off x="2835" y="3249"/>
                <a:ext cx="182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21"/>
              <p:cNvSpPr>
                <a:spLocks noChangeShapeType="1"/>
              </p:cNvSpPr>
              <p:nvPr/>
            </p:nvSpPr>
            <p:spPr bwMode="auto">
              <a:xfrm>
                <a:off x="3696" y="3067"/>
                <a:ext cx="13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22"/>
              <p:cNvSpPr>
                <a:spLocks noChangeShapeType="1"/>
              </p:cNvSpPr>
              <p:nvPr/>
            </p:nvSpPr>
            <p:spPr bwMode="auto">
              <a:xfrm flipH="1">
                <a:off x="3652" y="3248"/>
                <a:ext cx="18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" name="Line 23"/>
            <p:cNvSpPr>
              <a:spLocks noChangeShapeType="1"/>
            </p:cNvSpPr>
            <p:nvPr/>
          </p:nvSpPr>
          <p:spPr bwMode="auto">
            <a:xfrm>
              <a:off x="1413" y="2750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4"/>
            <p:cNvSpPr>
              <a:spLocks noChangeShapeType="1"/>
            </p:cNvSpPr>
            <p:nvPr/>
          </p:nvSpPr>
          <p:spPr bwMode="auto">
            <a:xfrm>
              <a:off x="1413" y="3204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5"/>
            <p:cNvSpPr>
              <a:spLocks noChangeShapeType="1"/>
            </p:cNvSpPr>
            <p:nvPr/>
          </p:nvSpPr>
          <p:spPr bwMode="auto">
            <a:xfrm>
              <a:off x="1223" y="2977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26"/>
            <p:cNvSpPr>
              <a:spLocks noChangeShapeType="1"/>
            </p:cNvSpPr>
            <p:nvPr/>
          </p:nvSpPr>
          <p:spPr bwMode="auto">
            <a:xfrm>
              <a:off x="2056" y="3204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27"/>
            <p:cNvSpPr>
              <a:spLocks noChangeShapeType="1"/>
            </p:cNvSpPr>
            <p:nvPr/>
          </p:nvSpPr>
          <p:spPr bwMode="auto">
            <a:xfrm>
              <a:off x="2229" y="2948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Text Box 28"/>
            <p:cNvSpPr txBox="1">
              <a:spLocks noChangeArrowheads="1"/>
            </p:cNvSpPr>
            <p:nvPr/>
          </p:nvSpPr>
          <p:spPr bwMode="auto">
            <a:xfrm>
              <a:off x="1111" y="2478"/>
              <a:ext cx="683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dirty="0" smtClean="0"/>
                <a:t>CH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r>
                <a:rPr lang="en-US" dirty="0"/>
                <a:t>H</a:t>
              </a:r>
              <a:endParaRPr lang="en-US" baseline="-25000" dirty="0"/>
            </a:p>
          </p:txBody>
        </p:sp>
        <p:sp>
          <p:nvSpPr>
            <p:cNvPr id="37" name="Text Box 29"/>
            <p:cNvSpPr txBox="1">
              <a:spLocks noChangeArrowheads="1"/>
            </p:cNvSpPr>
            <p:nvPr/>
          </p:nvSpPr>
          <p:spPr bwMode="auto">
            <a:xfrm>
              <a:off x="1111" y="2795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38" name="Text Box 30"/>
            <p:cNvSpPr txBox="1">
              <a:spLocks noChangeArrowheads="1"/>
            </p:cNvSpPr>
            <p:nvPr/>
          </p:nvSpPr>
          <p:spPr bwMode="auto">
            <a:xfrm>
              <a:off x="1292" y="338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39" name="Text Box 31"/>
            <p:cNvSpPr txBox="1">
              <a:spLocks noChangeArrowheads="1"/>
            </p:cNvSpPr>
            <p:nvPr/>
          </p:nvSpPr>
          <p:spPr bwMode="auto">
            <a:xfrm>
              <a:off x="2109" y="275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40" name="Text Box 32"/>
            <p:cNvSpPr txBox="1">
              <a:spLocks noChangeArrowheads="1"/>
            </p:cNvSpPr>
            <p:nvPr/>
          </p:nvSpPr>
          <p:spPr bwMode="auto">
            <a:xfrm>
              <a:off x="1949" y="301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41" name="Text Box 33"/>
            <p:cNvSpPr txBox="1">
              <a:spLocks noChangeArrowheads="1"/>
            </p:cNvSpPr>
            <p:nvPr/>
          </p:nvSpPr>
          <p:spPr bwMode="auto">
            <a:xfrm>
              <a:off x="1057" y="3158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OH</a:t>
              </a:r>
            </a:p>
          </p:txBody>
        </p:sp>
        <p:sp>
          <p:nvSpPr>
            <p:cNvPr id="42" name="Text Box 34"/>
            <p:cNvSpPr txBox="1">
              <a:spLocks noChangeArrowheads="1"/>
            </p:cNvSpPr>
            <p:nvPr/>
          </p:nvSpPr>
          <p:spPr bwMode="auto">
            <a:xfrm>
              <a:off x="1314" y="2902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43" name="Text Box 35"/>
            <p:cNvSpPr txBox="1">
              <a:spLocks noChangeArrowheads="1"/>
            </p:cNvSpPr>
            <p:nvPr/>
          </p:nvSpPr>
          <p:spPr bwMode="auto">
            <a:xfrm>
              <a:off x="1882" y="3385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OH</a:t>
              </a:r>
            </a:p>
          </p:txBody>
        </p:sp>
        <p:sp>
          <p:nvSpPr>
            <p:cNvPr id="45" name="Text Box 37"/>
            <p:cNvSpPr txBox="1">
              <a:spLocks noChangeArrowheads="1"/>
            </p:cNvSpPr>
            <p:nvPr/>
          </p:nvSpPr>
          <p:spPr bwMode="auto">
            <a:xfrm>
              <a:off x="1283" y="3022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/>
                <a:t>OH</a:t>
              </a:r>
            </a:p>
          </p:txBody>
        </p:sp>
      </p:grpSp>
      <p:sp>
        <p:nvSpPr>
          <p:cNvPr id="52" name="Rectangle 51"/>
          <p:cNvSpPr/>
          <p:nvPr/>
        </p:nvSpPr>
        <p:spPr>
          <a:xfrm>
            <a:off x="5410200" y="5802868"/>
            <a:ext cx="1019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OPO</a:t>
            </a:r>
            <a:r>
              <a:rPr lang="en-US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endParaRPr lang="en-US" baseline="-25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+mj-cs"/>
              </a:rPr>
              <a:t>2- السكريات </a:t>
            </a:r>
            <a:r>
              <a:rPr lang="ar-SA" b="1" dirty="0" err="1" smtClean="0">
                <a:cs typeface="+mj-cs"/>
              </a:rPr>
              <a:t>اللأوكسجينية</a:t>
            </a:r>
            <a:r>
              <a:rPr lang="ar-SA" b="1" dirty="0" smtClean="0">
                <a:cs typeface="+mj-cs"/>
              </a:rPr>
              <a:t> (</a:t>
            </a:r>
            <a:r>
              <a:rPr lang="ar-SA" b="1" dirty="0" err="1" smtClean="0">
                <a:cs typeface="+mj-cs"/>
              </a:rPr>
              <a:t>ديوكسي</a:t>
            </a:r>
            <a:r>
              <a:rPr lang="ar-SA" b="1" dirty="0" smtClean="0">
                <a:cs typeface="+mj-cs"/>
              </a:rPr>
              <a:t>):</a:t>
            </a:r>
          </a:p>
          <a:p>
            <a:pPr lvl="1" algn="r" rtl="1"/>
            <a:r>
              <a:rPr lang="ar-SA" dirty="0" smtClean="0">
                <a:cs typeface="+mj-cs"/>
              </a:rPr>
              <a:t>تفتقر إلى ذرة أوكسجين أو أكثر.</a:t>
            </a:r>
          </a:p>
          <a:p>
            <a:pPr lvl="1" algn="r" rtl="1"/>
            <a:r>
              <a:rPr lang="ar-SA" dirty="0" smtClean="0">
                <a:cs typeface="+mj-cs"/>
              </a:rPr>
              <a:t>مثال: 2- </a:t>
            </a:r>
            <a:r>
              <a:rPr lang="ar-SA" dirty="0" err="1" smtClean="0">
                <a:cs typeface="+mj-cs"/>
              </a:rPr>
              <a:t>ديوكسي</a:t>
            </a:r>
            <a:r>
              <a:rPr lang="ar-SA" dirty="0" smtClean="0">
                <a:cs typeface="+mj-cs"/>
              </a:rPr>
              <a:t> – </a:t>
            </a:r>
            <a:r>
              <a:rPr lang="ar-SA" dirty="0" err="1" smtClean="0">
                <a:cs typeface="+mj-cs"/>
              </a:rPr>
              <a:t>د</a:t>
            </a:r>
            <a:r>
              <a:rPr lang="ar-SA" dirty="0" smtClean="0">
                <a:cs typeface="+mj-cs"/>
              </a:rPr>
              <a:t> – </a:t>
            </a:r>
            <a:r>
              <a:rPr lang="ar-SA" dirty="0" err="1" smtClean="0">
                <a:cs typeface="+mj-cs"/>
              </a:rPr>
              <a:t>رايبوز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2- </a:t>
            </a:r>
            <a:r>
              <a:rPr lang="en-US" dirty="0" err="1" smtClean="0">
                <a:cs typeface="+mj-cs"/>
              </a:rPr>
              <a:t>deoxy</a:t>
            </a:r>
            <a:r>
              <a:rPr lang="en-US" dirty="0" smtClean="0">
                <a:cs typeface="+mj-cs"/>
              </a:rPr>
              <a:t> – D – ribose</a:t>
            </a:r>
            <a:endParaRPr lang="ar-SA" dirty="0" smtClean="0">
              <a:cs typeface="+mj-cs"/>
            </a:endParaRPr>
          </a:p>
          <a:p>
            <a:pPr lvl="1" algn="r" rtl="1"/>
            <a:r>
              <a:rPr lang="ar-SA" dirty="0" smtClean="0">
                <a:cs typeface="+mj-cs"/>
              </a:rPr>
              <a:t>يدخل في تكوين الحامض النووي.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المشتقات الحيوية المهمة للسكريات الأحادية</a:t>
            </a: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644900" y="3773487"/>
            <a:ext cx="2232025" cy="2170113"/>
            <a:chOff x="975" y="1480"/>
            <a:chExt cx="1406" cy="1367"/>
          </a:xfrm>
        </p:grpSpPr>
        <p:sp>
          <p:nvSpPr>
            <p:cNvPr id="6" name="Text Box 16"/>
            <p:cNvSpPr txBox="1">
              <a:spLocks noChangeArrowheads="1"/>
            </p:cNvSpPr>
            <p:nvPr/>
          </p:nvSpPr>
          <p:spPr bwMode="auto">
            <a:xfrm>
              <a:off x="975" y="1480"/>
              <a:ext cx="1406" cy="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  </a:t>
              </a:r>
              <a:r>
                <a:rPr lang="en-US" sz="1600" dirty="0" smtClean="0"/>
                <a:t>  O</a:t>
              </a:r>
              <a:endParaRPr lang="en-US" sz="1600" dirty="0"/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  </a:t>
              </a:r>
              <a:r>
                <a:rPr lang="en-US" sz="1600" dirty="0" smtClean="0"/>
                <a:t>  C </a:t>
              </a:r>
              <a:r>
                <a:rPr lang="en-US" sz="1600" dirty="0"/>
                <a:t>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</a:t>
              </a:r>
              <a:r>
                <a:rPr lang="en-US" sz="1600" dirty="0">
                  <a:solidFill>
                    <a:srgbClr val="FF0000"/>
                  </a:solidFill>
                </a:rPr>
                <a:t>H – C 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  CH</a:t>
              </a:r>
              <a:r>
                <a:rPr lang="en-US" sz="1600" baseline="-25000" dirty="0"/>
                <a:t>2</a:t>
              </a:r>
              <a:r>
                <a:rPr lang="en-US" sz="1600" dirty="0"/>
                <a:t>OH</a:t>
              </a:r>
            </a:p>
          </p:txBody>
        </p:sp>
        <p:sp>
          <p:nvSpPr>
            <p:cNvPr id="7" name="Line 17"/>
            <p:cNvSpPr>
              <a:spLocks noChangeShapeType="1"/>
            </p:cNvSpPr>
            <p:nvPr/>
          </p:nvSpPr>
          <p:spPr bwMode="auto">
            <a:xfrm>
              <a:off x="1410" y="188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8"/>
            <p:cNvSpPr>
              <a:spLocks noChangeShapeType="1"/>
            </p:cNvSpPr>
            <p:nvPr/>
          </p:nvSpPr>
          <p:spPr bwMode="auto">
            <a:xfrm>
              <a:off x="1420" y="258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9"/>
            <p:cNvGrpSpPr>
              <a:grpSpLocks/>
            </p:cNvGrpSpPr>
            <p:nvPr/>
          </p:nvGrpSpPr>
          <p:grpSpPr bwMode="auto">
            <a:xfrm>
              <a:off x="1383" y="1652"/>
              <a:ext cx="45" cy="91"/>
              <a:chOff x="1429" y="3430"/>
              <a:chExt cx="45" cy="91"/>
            </a:xfrm>
          </p:grpSpPr>
          <p:sp>
            <p:nvSpPr>
              <p:cNvPr id="12" name="Line 20"/>
              <p:cNvSpPr>
                <a:spLocks noChangeShapeType="1"/>
              </p:cNvSpPr>
              <p:nvPr/>
            </p:nvSpPr>
            <p:spPr bwMode="auto">
              <a:xfrm>
                <a:off x="1429" y="343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21"/>
              <p:cNvSpPr>
                <a:spLocks noChangeShapeType="1"/>
              </p:cNvSpPr>
              <p:nvPr/>
            </p:nvSpPr>
            <p:spPr bwMode="auto">
              <a:xfrm>
                <a:off x="1474" y="343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>
              <a:off x="1401" y="2125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>
              <a:off x="1410" y="234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2133600" y="6019800"/>
            <a:ext cx="23764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dirty="0"/>
              <a:t>2`-</a:t>
            </a:r>
            <a:r>
              <a:rPr lang="en-US" dirty="0" smtClean="0"/>
              <a:t>deoxy-D-Ribose</a:t>
            </a:r>
            <a:endParaRPr lang="en-US" dirty="0"/>
          </a:p>
        </p:txBody>
      </p:sp>
      <p:pic>
        <p:nvPicPr>
          <p:cNvPr id="6146" name="Picture 2" descr="File:Beta-D-Ribofuranose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3886200"/>
            <a:ext cx="1285875" cy="1457326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474976" y="5032248"/>
            <a:ext cx="533400" cy="3810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+mj-cs"/>
              </a:rPr>
              <a:t>3- السكريات </a:t>
            </a:r>
            <a:r>
              <a:rPr lang="ar-SA" b="1" dirty="0" err="1" smtClean="0">
                <a:cs typeface="+mj-cs"/>
              </a:rPr>
              <a:t>الأمينية</a:t>
            </a:r>
            <a:r>
              <a:rPr lang="ar-SA" b="1" dirty="0" smtClean="0">
                <a:cs typeface="+mj-cs"/>
              </a:rPr>
              <a:t>:</a:t>
            </a:r>
          </a:p>
          <a:p>
            <a:pPr lvl="1" algn="r" rtl="1"/>
            <a:r>
              <a:rPr lang="ar-SA" dirty="0" smtClean="0">
                <a:cs typeface="+mj-cs"/>
              </a:rPr>
              <a:t>تحتوي على مجموعة أمين محل مجموعة </a:t>
            </a:r>
            <a:r>
              <a:rPr lang="ar-SA" dirty="0" err="1" smtClean="0">
                <a:cs typeface="+mj-cs"/>
              </a:rPr>
              <a:t>هيدروكسيلز</a:t>
            </a:r>
            <a:endParaRPr lang="ar-SA" dirty="0" smtClean="0">
              <a:cs typeface="+mj-cs"/>
            </a:endParaRPr>
          </a:p>
          <a:p>
            <a:pPr lvl="1" algn="r" rtl="1"/>
            <a:r>
              <a:rPr lang="ar-SA" dirty="0" smtClean="0">
                <a:cs typeface="+mj-cs"/>
              </a:rPr>
              <a:t>مثال: </a:t>
            </a:r>
            <a:r>
              <a:rPr lang="ar-SA" dirty="0" err="1" smtClean="0">
                <a:cs typeface="+mj-cs"/>
              </a:rPr>
              <a:t>د</a:t>
            </a:r>
            <a:r>
              <a:rPr lang="ar-SA" dirty="0" smtClean="0">
                <a:cs typeface="+mj-cs"/>
              </a:rPr>
              <a:t> – </a:t>
            </a:r>
            <a:r>
              <a:rPr lang="ar-SA" dirty="0" err="1" smtClean="0">
                <a:cs typeface="+mj-cs"/>
              </a:rPr>
              <a:t>جلوكوسامين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D – glucosamine</a:t>
            </a:r>
            <a:r>
              <a:rPr lang="ar-SA" dirty="0" smtClean="0">
                <a:cs typeface="+mj-cs"/>
              </a:rPr>
              <a:t> تكون مجموعة الأمين في </a:t>
            </a:r>
            <a:r>
              <a:rPr lang="ar-SA" dirty="0" err="1" smtClean="0">
                <a:cs typeface="+mj-cs"/>
              </a:rPr>
              <a:t>الكربونه</a:t>
            </a:r>
            <a:r>
              <a:rPr lang="ar-SA" dirty="0" smtClean="0">
                <a:cs typeface="+mj-cs"/>
              </a:rPr>
              <a:t> الثانية.</a:t>
            </a:r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المشتقات الحيوية المهمة للسكريات الأحادية</a:t>
            </a: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711575" y="3429000"/>
            <a:ext cx="2232025" cy="2536825"/>
            <a:chOff x="975" y="2568"/>
            <a:chExt cx="1406" cy="1598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975" y="2568"/>
              <a:ext cx="1406" cy="1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 </a:t>
              </a:r>
              <a:r>
                <a:rPr lang="en-US" sz="1600" dirty="0" smtClean="0"/>
                <a:t>   </a:t>
              </a:r>
              <a:r>
                <a:rPr lang="en-US" sz="1600" dirty="0"/>
                <a:t>O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</a:t>
              </a:r>
              <a:r>
                <a:rPr lang="en-US" sz="1600" dirty="0" smtClean="0"/>
                <a:t>   </a:t>
              </a:r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  </a:t>
              </a:r>
              <a:r>
                <a:rPr lang="en-US" sz="1600" dirty="0"/>
                <a:t>C 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>
                  <a:solidFill>
                    <a:srgbClr val="00B050"/>
                  </a:solidFill>
                </a:rPr>
                <a:t>   H – C – </a:t>
              </a:r>
              <a:r>
                <a:rPr lang="en-US" sz="1600" dirty="0" smtClean="0">
                  <a:solidFill>
                    <a:srgbClr val="00B050"/>
                  </a:solidFill>
                </a:rPr>
                <a:t>NH2</a:t>
              </a:r>
              <a:endParaRPr lang="en-US" sz="1600" dirty="0">
                <a:solidFill>
                  <a:srgbClr val="00B050"/>
                </a:solidFill>
              </a:endParaRP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HO – C 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CH</a:t>
              </a:r>
              <a:r>
                <a:rPr lang="en-US" sz="1600" baseline="-25000" dirty="0"/>
                <a:t>2</a:t>
              </a:r>
              <a:r>
                <a:rPr lang="en-US" sz="1600" dirty="0"/>
                <a:t>OH</a:t>
              </a: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1410" y="297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420" y="3675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383" y="2740"/>
              <a:ext cx="45" cy="91"/>
              <a:chOff x="1429" y="3430"/>
              <a:chExt cx="45" cy="91"/>
            </a:xfrm>
          </p:grpSpPr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1429" y="343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>
                <a:off x="1474" y="343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1401" y="321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1420" y="389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1410" y="343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438400" y="6096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 – glucosamine</a:t>
            </a:r>
            <a:endParaRPr lang="en-US" dirty="0"/>
          </a:p>
        </p:txBody>
      </p:sp>
      <p:pic>
        <p:nvPicPr>
          <p:cNvPr id="4100" name="Picture 4" descr="http://upload.wikimedia.org/wikipedia/commons/thumb/5/59/Alpha-D-glucosamine.png/100px-Alpha-D-glucosamin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038600"/>
            <a:ext cx="21717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+mj-cs"/>
              </a:rPr>
              <a:t>4- الأحماض السكرية:</a:t>
            </a:r>
          </a:p>
          <a:p>
            <a:pPr lvl="1" algn="r" rtl="1"/>
            <a:r>
              <a:rPr lang="ar-SA" dirty="0" smtClean="0">
                <a:cs typeface="+mj-cs"/>
              </a:rPr>
              <a:t>تتأكسد ذرة الكربون </a:t>
            </a:r>
            <a:r>
              <a:rPr lang="ar-SA" dirty="0" err="1" smtClean="0">
                <a:cs typeface="+mj-cs"/>
              </a:rPr>
              <a:t>الألدهيدية</a:t>
            </a:r>
            <a:r>
              <a:rPr lang="ar-SA" dirty="0" smtClean="0">
                <a:cs typeface="+mj-cs"/>
              </a:rPr>
              <a:t> إلى مجموعة </a:t>
            </a:r>
            <a:r>
              <a:rPr lang="ar-SA" dirty="0" err="1" smtClean="0">
                <a:cs typeface="+mj-cs"/>
              </a:rPr>
              <a:t>كربوكسيل</a:t>
            </a:r>
            <a:r>
              <a:rPr lang="ar-SA" dirty="0" smtClean="0">
                <a:cs typeface="+mj-cs"/>
              </a:rPr>
              <a:t> والناتج يكون حامض </a:t>
            </a:r>
            <a:r>
              <a:rPr lang="ar-SA" dirty="0" err="1" smtClean="0">
                <a:cs typeface="+mj-cs"/>
              </a:rPr>
              <a:t>الجلوكونك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D- </a:t>
            </a:r>
            <a:r>
              <a:rPr lang="en-US" dirty="0" err="1" smtClean="0">
                <a:cs typeface="+mj-cs"/>
              </a:rPr>
              <a:t>gluconic</a:t>
            </a:r>
            <a:endParaRPr lang="ar-SA" dirty="0" smtClean="0">
              <a:cs typeface="+mj-cs"/>
            </a:endParaRPr>
          </a:p>
          <a:p>
            <a:pPr lvl="1" algn="r" rtl="1"/>
            <a:r>
              <a:rPr lang="ar-SA" dirty="0" smtClean="0">
                <a:cs typeface="+mj-cs"/>
              </a:rPr>
              <a:t>ناتج وسطي أثناء التفاعلات الحيوية.</a:t>
            </a:r>
          </a:p>
          <a:p>
            <a:pPr lvl="1" algn="r" rtl="1"/>
            <a:r>
              <a:rPr lang="ar-SA" dirty="0" smtClean="0">
                <a:cs typeface="+mj-cs"/>
              </a:rPr>
              <a:t>مثال: </a:t>
            </a:r>
            <a:r>
              <a:rPr lang="ar-SA" dirty="0" err="1" smtClean="0">
                <a:cs typeface="+mj-cs"/>
              </a:rPr>
              <a:t>فيتامبن</a:t>
            </a:r>
            <a:r>
              <a:rPr lang="ar-SA" dirty="0" smtClean="0">
                <a:cs typeface="+mj-cs"/>
              </a:rPr>
              <a:t> ج (حامض الأسكوربك اسيد).</a:t>
            </a:r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المشتقات الحيوية المهمة للسكريات الأحادية</a:t>
            </a: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711575" y="3940175"/>
            <a:ext cx="2232025" cy="2536825"/>
            <a:chOff x="975" y="2568"/>
            <a:chExt cx="1406" cy="1598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975" y="2568"/>
              <a:ext cx="1406" cy="1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 </a:t>
              </a:r>
              <a:r>
                <a:rPr lang="en-US" sz="1600" dirty="0" smtClean="0"/>
                <a:t>  </a:t>
              </a:r>
              <a:r>
                <a:rPr lang="en-US" sz="1600" dirty="0" smtClean="0">
                  <a:solidFill>
                    <a:srgbClr val="FF0000"/>
                  </a:solidFill>
                </a:rPr>
                <a:t> </a:t>
              </a:r>
              <a:r>
                <a:rPr lang="en-US" sz="1600" dirty="0">
                  <a:solidFill>
                    <a:srgbClr val="FF0000"/>
                  </a:solidFill>
                </a:rPr>
                <a:t>O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</a:t>
              </a:r>
              <a:r>
                <a:rPr lang="en-US" sz="1600" dirty="0" smtClean="0"/>
                <a:t>   </a:t>
              </a:r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n-US" sz="1600" dirty="0" smtClean="0">
                  <a:solidFill>
                    <a:srgbClr val="FF0000"/>
                  </a:solidFill>
                </a:rPr>
                <a:t> </a:t>
              </a:r>
              <a:r>
                <a:rPr lang="en-US" sz="1600" dirty="0">
                  <a:solidFill>
                    <a:srgbClr val="FF0000"/>
                  </a:solidFill>
                </a:rPr>
                <a:t>C </a:t>
              </a:r>
              <a:r>
                <a:rPr lang="en-US" sz="1600" dirty="0" smtClean="0">
                  <a:solidFill>
                    <a:srgbClr val="FF0000"/>
                  </a:solidFill>
                </a:rPr>
                <a:t>– OH</a:t>
              </a:r>
              <a:endParaRPr lang="en-US" sz="1600" dirty="0">
                <a:solidFill>
                  <a:srgbClr val="FF0000"/>
                </a:solidFill>
              </a:endParaRP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H – C – </a:t>
              </a:r>
              <a:r>
                <a:rPr lang="en-US" sz="1600" dirty="0" smtClean="0"/>
                <a:t>OH</a:t>
              </a:r>
              <a:endParaRPr lang="en-US" sz="1600" dirty="0"/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HO – C 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CH</a:t>
              </a:r>
              <a:r>
                <a:rPr lang="en-US" sz="1600" baseline="-25000" dirty="0"/>
                <a:t>2</a:t>
              </a:r>
              <a:r>
                <a:rPr lang="en-US" sz="1600" dirty="0"/>
                <a:t>OH</a:t>
              </a: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1410" y="297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420" y="3675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383" y="2740"/>
              <a:ext cx="45" cy="91"/>
              <a:chOff x="1429" y="3430"/>
              <a:chExt cx="45" cy="91"/>
            </a:xfrm>
          </p:grpSpPr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1429" y="3430"/>
                <a:ext cx="0" cy="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>
                <a:off x="1474" y="3430"/>
                <a:ext cx="0" cy="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1401" y="321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1420" y="389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1410" y="343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752600" y="6172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 – </a:t>
            </a:r>
            <a:r>
              <a:rPr lang="en-US" dirty="0" err="1" smtClean="0"/>
              <a:t>gluconic</a:t>
            </a:r>
            <a:r>
              <a:rPr lang="en-US" dirty="0" smtClean="0"/>
              <a:t> acid</a:t>
            </a:r>
            <a:endParaRPr lang="en-US" dirty="0"/>
          </a:p>
        </p:txBody>
      </p:sp>
      <p:pic>
        <p:nvPicPr>
          <p:cNvPr id="2050" name="Picture 2" descr="http://upload.wikimedia.org/wikipedia/commons/thumb/6/6c/Beta_D-Glucuronic_acid.svg/200px-Beta_D-Glucuronic_acid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14800"/>
            <a:ext cx="22860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err="1" smtClean="0"/>
              <a:t>الكربوهيدرات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هي مركبات كيميائية عضوية تتكون من الكربون ، والهيدروجين</a:t>
            </a:r>
            <a:r>
              <a:rPr lang="en-US" sz="2800" dirty="0" smtClean="0">
                <a:cs typeface="+mj-cs"/>
              </a:rPr>
              <a:t> </a:t>
            </a:r>
            <a:r>
              <a:rPr lang="ar-SA" sz="2800" dirty="0" smtClean="0">
                <a:cs typeface="+mj-cs"/>
              </a:rPr>
              <a:t>،</a:t>
            </a:r>
            <a:r>
              <a:rPr lang="en-US" sz="2800" dirty="0" smtClean="0">
                <a:cs typeface="+mj-cs"/>
              </a:rPr>
              <a:t> </a:t>
            </a:r>
            <a:r>
              <a:rPr lang="ar-SA" sz="2800" dirty="0" smtClean="0">
                <a:cs typeface="+mj-cs"/>
              </a:rPr>
              <a:t>والأوكسجين. وتعتبر هذه المركبات من مصادر الطاقة في جسم الكائن الحي ، والمادة التركيبية لعضيات الخلية</a:t>
            </a:r>
            <a:r>
              <a:rPr lang="en-US" sz="2800" dirty="0" smtClean="0">
                <a:cs typeface="+mj-cs"/>
              </a:rPr>
              <a:t> </a:t>
            </a:r>
            <a:endParaRPr lang="ar-SA" sz="2800" dirty="0" smtClean="0">
              <a:cs typeface="+mj-cs"/>
            </a:endParaRPr>
          </a:p>
          <a:p>
            <a:pPr algn="r" rtl="1"/>
            <a:r>
              <a:rPr lang="ar-SA" sz="2800" dirty="0" smtClean="0">
                <a:cs typeface="+mj-cs"/>
              </a:rPr>
              <a:t>عبارة عن ألدهيدات أو كيتونات متعددة </a:t>
            </a:r>
            <a:r>
              <a:rPr lang="ar-SA" sz="2800" dirty="0" smtClean="0">
                <a:cs typeface="+mj-cs"/>
              </a:rPr>
              <a:t>الهيدروكسيل </a:t>
            </a:r>
            <a:r>
              <a:rPr lang="ar-SA" sz="2800" dirty="0" smtClean="0">
                <a:cs typeface="+mj-cs"/>
              </a:rPr>
              <a:t>أو مواد تنتج عن تحلل هذه المركبات تحللاً مائياً.</a:t>
            </a:r>
          </a:p>
          <a:p>
            <a:pPr algn="r" rtl="1"/>
            <a:r>
              <a:rPr lang="ar-SA" sz="2800" dirty="0" smtClean="0">
                <a:cs typeface="+mj-cs"/>
              </a:rPr>
              <a:t>تعتبر </a:t>
            </a:r>
            <a:r>
              <a:rPr lang="ar-SA" sz="2800" dirty="0" err="1" smtClean="0">
                <a:cs typeface="+mj-cs"/>
              </a:rPr>
              <a:t>الكربوهيدرات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الديهيدات</a:t>
            </a:r>
            <a:r>
              <a:rPr lang="ar-SA" sz="2800" dirty="0" smtClean="0">
                <a:cs typeface="+mj-cs"/>
              </a:rPr>
              <a:t> أي </a:t>
            </a:r>
            <a:r>
              <a:rPr lang="ar-SA" sz="2800" dirty="0" err="1" smtClean="0">
                <a:cs typeface="+mj-cs"/>
              </a:rPr>
              <a:t>انها</a:t>
            </a:r>
            <a:r>
              <a:rPr lang="ar-SA" sz="2800" dirty="0" smtClean="0">
                <a:cs typeface="+mj-cs"/>
              </a:rPr>
              <a:t> تحتوي على مجموعة </a:t>
            </a:r>
            <a:r>
              <a:rPr lang="ar-SA" sz="2800" dirty="0" err="1" smtClean="0">
                <a:cs typeface="+mj-cs"/>
              </a:rPr>
              <a:t>ألديهيد</a:t>
            </a:r>
            <a:r>
              <a:rPr lang="ar-SA" sz="2800" dirty="0" smtClean="0">
                <a:cs typeface="+mj-cs"/>
              </a:rPr>
              <a:t>.</a:t>
            </a:r>
            <a:r>
              <a:rPr lang="en-US" sz="2800" dirty="0" smtClean="0">
                <a:cs typeface="+mj-cs"/>
              </a:rPr>
              <a:t> </a:t>
            </a:r>
          </a:p>
          <a:p>
            <a:pPr algn="r" rtl="1"/>
            <a:r>
              <a:rPr lang="ar-SA" sz="2800" dirty="0" smtClean="0">
                <a:cs typeface="+mj-cs"/>
              </a:rPr>
              <a:t>أو </a:t>
            </a:r>
            <a:r>
              <a:rPr lang="ar-SA" sz="2800" dirty="0" err="1" smtClean="0">
                <a:cs typeface="+mj-cs"/>
              </a:rPr>
              <a:t>كيتونات</a:t>
            </a:r>
            <a:r>
              <a:rPr lang="ar-SA" sz="2800" dirty="0" smtClean="0">
                <a:cs typeface="+mj-cs"/>
              </a:rPr>
              <a:t> عديدة </a:t>
            </a:r>
            <a:r>
              <a:rPr lang="ar-SA" sz="2800" dirty="0" err="1" smtClean="0">
                <a:cs typeface="+mj-cs"/>
              </a:rPr>
              <a:t>الهيدروكسيل</a:t>
            </a:r>
            <a:r>
              <a:rPr lang="en-US" sz="2800" dirty="0" smtClean="0">
                <a:cs typeface="+mj-cs"/>
              </a:rPr>
              <a:t>.</a:t>
            </a:r>
          </a:p>
          <a:p>
            <a:pPr algn="r" rtl="1"/>
            <a:r>
              <a:rPr lang="ar-SA" sz="2800" dirty="0" smtClean="0">
                <a:cs typeface="+mj-cs"/>
              </a:rPr>
              <a:t>بعضها تحتوي على مجموعات حرة </a:t>
            </a:r>
            <a:r>
              <a:rPr lang="ar-SA" sz="2800" dirty="0" err="1" smtClean="0">
                <a:cs typeface="+mj-cs"/>
              </a:rPr>
              <a:t>للكيتون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والالديهيد</a:t>
            </a:r>
            <a:r>
              <a:rPr lang="ar-SA" sz="2800" dirty="0" smtClean="0">
                <a:cs typeface="+mj-cs"/>
              </a:rPr>
              <a:t> , وبعضها لا يحتوي على أي منها ولكن عند تحلله في الماء يعطي مركبات تحتوي </a:t>
            </a:r>
            <a:r>
              <a:rPr lang="ar-SA" sz="2800" dirty="0" err="1" smtClean="0">
                <a:cs typeface="+mj-cs"/>
              </a:rPr>
              <a:t>اما</a:t>
            </a:r>
            <a:r>
              <a:rPr lang="ar-SA" sz="2800" dirty="0" smtClean="0">
                <a:cs typeface="+mj-cs"/>
              </a:rPr>
              <a:t> على </a:t>
            </a:r>
            <a:r>
              <a:rPr lang="ar-SA" sz="2800" dirty="0" err="1" smtClean="0">
                <a:cs typeface="+mj-cs"/>
              </a:rPr>
              <a:t>كيتون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او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الديهيد</a:t>
            </a:r>
            <a:r>
              <a:rPr lang="ar-SA" sz="2800" dirty="0" smtClean="0">
                <a:cs typeface="+mj-cs"/>
              </a:rPr>
              <a:t> </a:t>
            </a:r>
            <a:endParaRPr lang="en-US" sz="2800" dirty="0" smtClean="0">
              <a:cs typeface="+mj-cs"/>
            </a:endParaRPr>
          </a:p>
          <a:p>
            <a:pPr algn="r" rtl="1"/>
            <a:endParaRPr lang="en-US" sz="2800" dirty="0"/>
          </a:p>
        </p:txBody>
      </p:sp>
      <p:pic>
        <p:nvPicPr>
          <p:cNvPr id="4" name="Picture 3" descr="http://www.learnchem.net/orgo/images/nald1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810000"/>
            <a:ext cx="1066800" cy="6096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http://www.learnchem.net/orgo/images/nket1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4267200"/>
            <a:ext cx="1143001" cy="5334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الصيغة العامة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>
                <a:cs typeface="+mj-cs"/>
              </a:rPr>
              <a:t>: x [CH2O]n </a:t>
            </a:r>
            <a:r>
              <a:rPr lang="ar-SA" dirty="0" smtClean="0">
                <a:cs typeface="+mj-cs"/>
              </a:rPr>
              <a:t>حيث</a:t>
            </a:r>
            <a:r>
              <a:rPr lang="en-US" dirty="0" smtClean="0">
                <a:cs typeface="+mj-cs"/>
              </a:rPr>
              <a:t> n = </a:t>
            </a:r>
            <a:r>
              <a:rPr lang="ar-SA" dirty="0" smtClean="0">
                <a:cs typeface="+mj-cs"/>
              </a:rPr>
              <a:t>من 3 </a:t>
            </a:r>
            <a:r>
              <a:rPr lang="ar-SA" dirty="0" err="1" smtClean="0">
                <a:cs typeface="+mj-cs"/>
              </a:rPr>
              <a:t>الى</a:t>
            </a:r>
            <a:r>
              <a:rPr lang="ar-SA" dirty="0" smtClean="0">
                <a:cs typeface="+mj-cs"/>
              </a:rPr>
              <a:t> 7</a:t>
            </a:r>
            <a:r>
              <a:rPr lang="en-US" dirty="0" smtClean="0">
                <a:cs typeface="+mj-cs"/>
              </a:rPr>
              <a:t> 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dirty="0" smtClean="0">
                <a:cs typeface="+mj-cs"/>
              </a:rPr>
              <a:t>نسبة الهيدروجين إلى الأوكسجين كنسبة وجودهم في الماء ، 2:1 لكن بعضهم لا يحتوي على هذه النسبة.</a:t>
            </a:r>
          </a:p>
          <a:p>
            <a:pPr algn="r" rtl="1"/>
            <a:r>
              <a:rPr lang="ar-SA" dirty="0" smtClean="0">
                <a:cs typeface="+mj-cs"/>
              </a:rPr>
              <a:t>بعض أنواع </a:t>
            </a:r>
            <a:r>
              <a:rPr lang="ar-SA" dirty="0" err="1" smtClean="0">
                <a:cs typeface="+mj-cs"/>
              </a:rPr>
              <a:t>الكربوهيدرات</a:t>
            </a:r>
            <a:r>
              <a:rPr lang="ar-SA" dirty="0" smtClean="0">
                <a:cs typeface="+mj-cs"/>
              </a:rPr>
              <a:t> تحتوي على نيتروجين ، فسفور ، أو كبريت.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وظيفتها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>
                <a:cs typeface="+mj-cs"/>
              </a:rPr>
              <a:t>1 </a:t>
            </a:r>
            <a:r>
              <a:rPr lang="ar-SA" b="1" dirty="0" err="1" smtClean="0">
                <a:cs typeface="+mj-cs"/>
              </a:rPr>
              <a:t>ـ</a:t>
            </a:r>
            <a:r>
              <a:rPr lang="ar-SA" b="1" dirty="0" smtClean="0">
                <a:cs typeface="+mj-cs"/>
              </a:rPr>
              <a:t> مصدر سريع للطاقة:</a:t>
            </a:r>
            <a:endParaRPr lang="ar-SA" dirty="0" smtClean="0">
              <a:cs typeface="+mj-cs"/>
            </a:endParaRPr>
          </a:p>
          <a:p>
            <a:pPr lvl="1" algn="r" rtl="1"/>
            <a:r>
              <a:rPr lang="ar-SA" sz="2600" dirty="0" smtClean="0">
                <a:cs typeface="+mj-cs"/>
              </a:rPr>
              <a:t>تعتبر المواد </a:t>
            </a:r>
            <a:r>
              <a:rPr lang="ar-SA" sz="2600" dirty="0" err="1" smtClean="0">
                <a:cs typeface="+mj-cs"/>
              </a:rPr>
              <a:t>الكربوهيدراتية</a:t>
            </a:r>
            <a:r>
              <a:rPr lang="ar-SA" sz="2600" dirty="0" smtClean="0">
                <a:cs typeface="+mj-cs"/>
              </a:rPr>
              <a:t> مصدرا سريعا جدا للطاقة مقارنة بالدهن والبروتين.</a:t>
            </a:r>
            <a:endParaRPr lang="en-US" sz="2600" dirty="0" smtClean="0">
              <a:cs typeface="+mj-cs"/>
            </a:endParaRPr>
          </a:p>
          <a:p>
            <a:pPr algn="r" rtl="1"/>
            <a:r>
              <a:rPr lang="ar-SA" b="1" dirty="0" smtClean="0">
                <a:cs typeface="+mj-cs"/>
              </a:rPr>
              <a:t>2 </a:t>
            </a:r>
            <a:r>
              <a:rPr lang="ar-SA" b="1" dirty="0" err="1" smtClean="0">
                <a:cs typeface="+mj-cs"/>
              </a:rPr>
              <a:t>ـ</a:t>
            </a:r>
            <a:r>
              <a:rPr lang="ar-SA" b="1" dirty="0" smtClean="0">
                <a:cs typeface="+mj-cs"/>
              </a:rPr>
              <a:t> مصدر للكربون:</a:t>
            </a:r>
          </a:p>
          <a:p>
            <a:pPr lvl="1" algn="r" rtl="1"/>
            <a:r>
              <a:rPr lang="ar-SA" sz="2600" dirty="0" smtClean="0">
                <a:cs typeface="+mj-cs"/>
              </a:rPr>
              <a:t>في عمليات تكوين المكونات الخلوية الأخرى.</a:t>
            </a:r>
            <a:endParaRPr lang="en-US" sz="2600" dirty="0" smtClean="0">
              <a:cs typeface="+mj-cs"/>
            </a:endParaRPr>
          </a:p>
          <a:p>
            <a:pPr algn="r" rtl="1"/>
            <a:r>
              <a:rPr lang="ar-SA" b="1" dirty="0" smtClean="0">
                <a:cs typeface="+mj-cs"/>
              </a:rPr>
              <a:t>3 </a:t>
            </a:r>
            <a:r>
              <a:rPr lang="ar-SA" b="1" dirty="0" err="1" smtClean="0">
                <a:cs typeface="+mj-cs"/>
              </a:rPr>
              <a:t>ـ</a:t>
            </a:r>
            <a:r>
              <a:rPr lang="ar-SA" b="1" dirty="0" smtClean="0">
                <a:cs typeface="+mj-cs"/>
              </a:rPr>
              <a:t> مخزن للطاقة الكيميائية.</a:t>
            </a:r>
            <a:endParaRPr lang="en-US" dirty="0" smtClean="0">
              <a:cs typeface="+mj-cs"/>
            </a:endParaRPr>
          </a:p>
          <a:p>
            <a:pPr algn="r" rtl="1"/>
            <a:r>
              <a:rPr lang="ar-SA" b="1" dirty="0" smtClean="0">
                <a:cs typeface="+mj-cs"/>
              </a:rPr>
              <a:t>4 </a:t>
            </a:r>
            <a:r>
              <a:rPr lang="ar-SA" b="1" dirty="0" err="1" smtClean="0">
                <a:cs typeface="+mj-cs"/>
              </a:rPr>
              <a:t>ـ</a:t>
            </a:r>
            <a:r>
              <a:rPr lang="ar-SA" b="1" dirty="0" smtClean="0">
                <a:cs typeface="+mj-cs"/>
              </a:rPr>
              <a:t> كعناصر تركيبية للخلايا والأنسجة.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تقسيم </a:t>
            </a:r>
            <a:r>
              <a:rPr lang="ar-SA" b="1" dirty="0" err="1" smtClean="0"/>
              <a:t>الكربوهيدرات</a:t>
            </a:r>
            <a:r>
              <a:rPr lang="ar-SA" b="1" dirty="0" smtClean="0"/>
              <a:t> تبعا لعدد جزيئات السكر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1 - سكريات أحادية (سكر بسيط) </a:t>
            </a:r>
            <a:r>
              <a:rPr lang="en-US" sz="2800" dirty="0" smtClean="0">
                <a:cs typeface="+mj-cs"/>
              </a:rPr>
              <a:t> (</a:t>
            </a:r>
            <a:r>
              <a:rPr lang="en-US" sz="2800" dirty="0" err="1" smtClean="0">
                <a:cs typeface="+mj-cs"/>
              </a:rPr>
              <a:t>Monosaccharides</a:t>
            </a:r>
            <a:r>
              <a:rPr lang="en-US" sz="2800" dirty="0" smtClean="0">
                <a:cs typeface="+mj-cs"/>
              </a:rPr>
              <a:t>)</a:t>
            </a:r>
          </a:p>
          <a:p>
            <a:pPr algn="r" rtl="1"/>
            <a:r>
              <a:rPr lang="en-US" sz="2800" dirty="0" smtClean="0">
                <a:cs typeface="+mj-cs"/>
              </a:rPr>
              <a:t>2</a:t>
            </a:r>
            <a:r>
              <a:rPr lang="ar-SA" sz="2800" dirty="0" smtClean="0">
                <a:cs typeface="+mj-cs"/>
              </a:rPr>
              <a:t> - سكريات قليلة الوحدات </a:t>
            </a:r>
            <a:r>
              <a:rPr lang="en-US" sz="2800" dirty="0" smtClean="0">
                <a:cs typeface="+mj-cs"/>
              </a:rPr>
              <a:t>(Oligosaccharides)</a:t>
            </a:r>
          </a:p>
          <a:p>
            <a:pPr algn="r" rtl="1"/>
            <a:r>
              <a:rPr lang="en-US" sz="2800" dirty="0" smtClean="0">
                <a:cs typeface="+mj-cs"/>
              </a:rPr>
              <a:t>3</a:t>
            </a:r>
            <a:r>
              <a:rPr lang="ar-SA" sz="2800" dirty="0" smtClean="0">
                <a:cs typeface="+mj-cs"/>
              </a:rPr>
              <a:t> - سكريات متعددة </a:t>
            </a:r>
            <a:r>
              <a:rPr lang="en-US" sz="2800" dirty="0" smtClean="0">
                <a:cs typeface="+mj-cs"/>
              </a:rPr>
              <a:t> (Polysaccharides)</a:t>
            </a:r>
          </a:p>
          <a:p>
            <a:pPr algn="r" rtl="1">
              <a:buNone/>
            </a:pPr>
            <a:endParaRPr lang="en-US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/>
              <a:t>1 - سكريات أحادية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dirty="0" smtClean="0">
                <a:cs typeface="+mj-cs"/>
              </a:rPr>
              <a:t>وهي أبسط أنواع السكريات تتكون إلا من جزيء واحد فقط.</a:t>
            </a:r>
          </a:p>
          <a:p>
            <a:pPr algn="r" rtl="1"/>
            <a:r>
              <a:rPr lang="ar-SA" dirty="0" smtClean="0">
                <a:cs typeface="+mj-cs"/>
              </a:rPr>
              <a:t>ولا ينتج من عند تحللها مواد أبسط منها.</a:t>
            </a:r>
          </a:p>
          <a:p>
            <a:pPr algn="r" rtl="1"/>
            <a:r>
              <a:rPr lang="ar-SA" dirty="0" smtClean="0">
                <a:cs typeface="+mj-cs"/>
              </a:rPr>
              <a:t>كل جزيء يحتوي على 3 – 7 ذرات كربون.</a:t>
            </a:r>
            <a:r>
              <a:rPr lang="en-US" dirty="0" smtClean="0">
                <a:cs typeface="+mj-cs"/>
              </a:rPr>
              <a:t> </a:t>
            </a:r>
            <a:endParaRPr lang="ar-SA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تحتوي كل ذرة كربون عدا واحدة على مجموعة </a:t>
            </a:r>
            <a:r>
              <a:rPr lang="ar-SA" dirty="0" err="1" smtClean="0">
                <a:cs typeface="+mj-cs"/>
              </a:rPr>
              <a:t>هيدروكسيل</a:t>
            </a:r>
            <a:r>
              <a:rPr lang="ar-SA" dirty="0" smtClean="0">
                <a:cs typeface="+mj-cs"/>
              </a:rPr>
              <a:t> وتحتوي ذرة الكربون الباقية على مجموعة </a:t>
            </a:r>
            <a:r>
              <a:rPr lang="ar-SA" dirty="0" err="1" smtClean="0">
                <a:cs typeface="+mj-cs"/>
              </a:rPr>
              <a:t>كربونيل</a:t>
            </a:r>
            <a:r>
              <a:rPr lang="ar-SA" dirty="0" smtClean="0">
                <a:cs typeface="+mj-cs"/>
              </a:rPr>
              <a:t>:</a:t>
            </a:r>
          </a:p>
          <a:p>
            <a:pPr algn="r" rtl="1">
              <a:buNone/>
            </a:pPr>
            <a:r>
              <a:rPr lang="ar-SA" dirty="0" smtClean="0">
                <a:cs typeface="+mj-cs"/>
              </a:rPr>
              <a:t>				 -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>C</a:t>
            </a:r>
            <a:r>
              <a:rPr lang="ar-SA" dirty="0" smtClean="0">
                <a:cs typeface="+mj-cs"/>
              </a:rPr>
              <a:t> -</a:t>
            </a: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endParaRPr lang="en-US" dirty="0" smtClean="0">
              <a:cs typeface="+mj-cs"/>
            </a:endParaRPr>
          </a:p>
          <a:p>
            <a:pPr lvl="1" algn="r" rtl="1"/>
            <a:r>
              <a:rPr lang="ar-SA" dirty="0" smtClean="0">
                <a:cs typeface="+mj-cs"/>
              </a:rPr>
              <a:t>إذا كانت مجموعة </a:t>
            </a:r>
            <a:r>
              <a:rPr lang="ar-SA" dirty="0" err="1" smtClean="0">
                <a:cs typeface="+mj-cs"/>
              </a:rPr>
              <a:t>الكربونيل</a:t>
            </a:r>
            <a:r>
              <a:rPr lang="ar-SA" dirty="0" smtClean="0">
                <a:cs typeface="+mj-cs"/>
              </a:rPr>
              <a:t> في نهاية السلسلة يعتبر السكر </a:t>
            </a:r>
            <a:r>
              <a:rPr lang="ar-SA" dirty="0" err="1" smtClean="0">
                <a:cs typeface="+mj-cs"/>
              </a:rPr>
              <a:t>ألدهيدي</a:t>
            </a:r>
            <a:r>
              <a:rPr lang="ar-SA" dirty="0" smtClean="0">
                <a:cs typeface="+mj-cs"/>
              </a:rPr>
              <a:t> ويطلق عليه اسم </a:t>
            </a:r>
            <a:r>
              <a:rPr lang="ar-SA" dirty="0" err="1" smtClean="0">
                <a:cs typeface="+mj-cs"/>
              </a:rPr>
              <a:t>ألدوز</a:t>
            </a:r>
            <a:r>
              <a:rPr lang="ar-SA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aldose</a:t>
            </a:r>
            <a:endParaRPr lang="ar-SA" dirty="0" smtClean="0">
              <a:cs typeface="+mj-cs"/>
            </a:endParaRPr>
          </a:p>
          <a:p>
            <a:pPr lvl="1" algn="r" rtl="1"/>
            <a:r>
              <a:rPr lang="ar-SA" dirty="0" smtClean="0">
                <a:cs typeface="+mj-cs"/>
              </a:rPr>
              <a:t>إذا كانت مجموعة </a:t>
            </a:r>
            <a:r>
              <a:rPr lang="ar-SA" dirty="0" err="1" smtClean="0">
                <a:cs typeface="+mj-cs"/>
              </a:rPr>
              <a:t>الكربونيل</a:t>
            </a:r>
            <a:r>
              <a:rPr lang="ar-SA" dirty="0" smtClean="0">
                <a:cs typeface="+mj-cs"/>
              </a:rPr>
              <a:t> في أي موقع آخر السلسلة يعتبر السكر </a:t>
            </a:r>
            <a:r>
              <a:rPr lang="ar-SA" dirty="0" err="1" smtClean="0">
                <a:cs typeface="+mj-cs"/>
              </a:rPr>
              <a:t>كيتون</a:t>
            </a:r>
            <a:r>
              <a:rPr lang="ar-SA" dirty="0" smtClean="0">
                <a:cs typeface="+mj-cs"/>
              </a:rPr>
              <a:t> ويطلق عليه اسم </a:t>
            </a:r>
            <a:r>
              <a:rPr lang="ar-SA" dirty="0" err="1" smtClean="0">
                <a:cs typeface="+mj-cs"/>
              </a:rPr>
              <a:t>كيتوز</a:t>
            </a:r>
            <a:r>
              <a:rPr lang="ar-SA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Ketose</a:t>
            </a:r>
            <a:endParaRPr lang="ar-SA" dirty="0" smtClean="0"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5357117" y="3985003"/>
            <a:ext cx="182880" cy="158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5420438" y="3997882"/>
            <a:ext cx="182880" cy="158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08242" y="357667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السكريات الأحادية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06880"/>
            <a:ext cx="8229600" cy="4389120"/>
          </a:xfrm>
        </p:spPr>
        <p:txBody>
          <a:bodyPr>
            <a:normAutofit/>
          </a:bodyPr>
          <a:lstStyle/>
          <a:p>
            <a:pPr algn="r" rtl="1"/>
            <a:r>
              <a:rPr lang="ar-SA" sz="2400" dirty="0" smtClean="0">
                <a:cs typeface="+mj-cs"/>
              </a:rPr>
              <a:t>تنقسم السكريات الأحادية حسب عدد </a:t>
            </a:r>
            <a:r>
              <a:rPr lang="ar-SA" sz="2400" dirty="0" err="1" smtClean="0">
                <a:cs typeface="+mj-cs"/>
              </a:rPr>
              <a:t>ذرات</a:t>
            </a:r>
            <a:r>
              <a:rPr lang="ar-SA" sz="2400" dirty="0" smtClean="0">
                <a:cs typeface="+mj-cs"/>
              </a:rPr>
              <a:t> الكربون الموجودة في الجزيء الواحد:</a:t>
            </a:r>
          </a:p>
          <a:p>
            <a:pPr lvl="1" algn="r" rtl="1"/>
            <a:r>
              <a:rPr lang="ar-SA" b="1" dirty="0" smtClean="0">
                <a:cs typeface="+mj-cs"/>
              </a:rPr>
              <a:t>1- سكر ثلاثي </a:t>
            </a:r>
            <a:r>
              <a:rPr lang="en-US" b="1" dirty="0" smtClean="0">
                <a:cs typeface="+mj-cs"/>
              </a:rPr>
              <a:t> C</a:t>
            </a:r>
            <a:r>
              <a:rPr lang="en-US" b="1" baseline="-25000" dirty="0" smtClean="0">
                <a:cs typeface="+mj-cs"/>
              </a:rPr>
              <a:t>3</a:t>
            </a:r>
            <a:r>
              <a:rPr lang="en-US" b="1" dirty="0" smtClean="0">
                <a:cs typeface="+mj-cs"/>
              </a:rPr>
              <a:t>H</a:t>
            </a:r>
            <a:r>
              <a:rPr lang="en-US" b="1" baseline="-25000" dirty="0" smtClean="0">
                <a:cs typeface="+mj-cs"/>
              </a:rPr>
              <a:t>6</a:t>
            </a:r>
            <a:r>
              <a:rPr lang="en-US" b="1" dirty="0" smtClean="0">
                <a:cs typeface="+mj-cs"/>
              </a:rPr>
              <a:t>O</a:t>
            </a:r>
            <a:r>
              <a:rPr lang="en-US" b="1" baseline="-25000" dirty="0" smtClean="0">
                <a:cs typeface="+mj-cs"/>
              </a:rPr>
              <a:t>3</a:t>
            </a:r>
            <a:r>
              <a:rPr lang="en-US" b="1" dirty="0" smtClean="0">
                <a:cs typeface="+mj-cs"/>
              </a:rPr>
              <a:t> </a:t>
            </a:r>
            <a:r>
              <a:rPr lang="en-US" b="1" dirty="0" err="1" smtClean="0">
                <a:cs typeface="+mj-cs"/>
              </a:rPr>
              <a:t>triose</a:t>
            </a:r>
            <a:r>
              <a:rPr lang="ar-SA" b="1" dirty="0" smtClean="0">
                <a:cs typeface="+mj-cs"/>
              </a:rPr>
              <a:t>:</a:t>
            </a:r>
          </a:p>
          <a:p>
            <a:pPr lvl="2" algn="r" rtl="1"/>
            <a:r>
              <a:rPr lang="ar-SA" sz="2400" dirty="0" smtClean="0">
                <a:cs typeface="+mj-cs"/>
              </a:rPr>
              <a:t>أبسط السكريات الأحادية.</a:t>
            </a:r>
          </a:p>
          <a:p>
            <a:pPr lvl="2" algn="r" rtl="1"/>
            <a:r>
              <a:rPr lang="ar-SA" sz="2400" dirty="0" smtClean="0">
                <a:cs typeface="+mj-cs"/>
              </a:rPr>
              <a:t>عبارة عن مواد وسطية في التفاعلات الحيوية </a:t>
            </a:r>
            <a:r>
              <a:rPr lang="ar-SA" sz="2400" dirty="0" err="1" smtClean="0">
                <a:cs typeface="+mj-cs"/>
              </a:rPr>
              <a:t>للكربوهيدرات</a:t>
            </a:r>
            <a:r>
              <a:rPr lang="ar-SA" sz="2400" dirty="0" smtClean="0">
                <a:cs typeface="+mj-cs"/>
              </a:rPr>
              <a:t>.</a:t>
            </a:r>
          </a:p>
          <a:p>
            <a:pPr lvl="2" algn="r" rtl="1"/>
            <a:r>
              <a:rPr lang="ar-SA" sz="2400" dirty="0" smtClean="0">
                <a:cs typeface="+mj-cs"/>
              </a:rPr>
              <a:t>مثل </a:t>
            </a:r>
            <a:r>
              <a:rPr lang="ar-SA" sz="2400" dirty="0" err="1" smtClean="0">
                <a:cs typeface="+mj-cs"/>
              </a:rPr>
              <a:t>الجليسرألدهيد</a:t>
            </a:r>
            <a:r>
              <a:rPr lang="ar-SA" sz="2400" dirty="0" smtClean="0">
                <a:cs typeface="+mj-cs"/>
              </a:rPr>
              <a:t> </a:t>
            </a:r>
            <a:r>
              <a:rPr lang="en-US" sz="2400" dirty="0" err="1" smtClean="0">
                <a:cs typeface="+mj-cs"/>
              </a:rPr>
              <a:t>glyceraldehyde</a:t>
            </a:r>
            <a:r>
              <a:rPr lang="ar-SA" sz="2400" dirty="0" smtClean="0">
                <a:cs typeface="+mj-cs"/>
              </a:rPr>
              <a:t>: سكر </a:t>
            </a:r>
            <a:r>
              <a:rPr lang="ar-SA" sz="2400" dirty="0" err="1" smtClean="0">
                <a:cs typeface="+mj-cs"/>
              </a:rPr>
              <a:t>ألدوزي</a:t>
            </a:r>
            <a:r>
              <a:rPr lang="ar-SA" sz="2400" dirty="0" smtClean="0">
                <a:cs typeface="+mj-cs"/>
              </a:rPr>
              <a:t>.</a:t>
            </a:r>
          </a:p>
          <a:p>
            <a:pPr lvl="2" algn="r" rtl="1"/>
            <a:r>
              <a:rPr lang="ar-SA" sz="2400" dirty="0" smtClean="0">
                <a:cs typeface="+mj-cs"/>
              </a:rPr>
              <a:t>مثل </a:t>
            </a:r>
            <a:r>
              <a:rPr lang="ar-SA" sz="2400" dirty="0" err="1" smtClean="0">
                <a:cs typeface="+mj-cs"/>
              </a:rPr>
              <a:t>الدايهيدروكسي</a:t>
            </a:r>
            <a:r>
              <a:rPr lang="ar-SA" sz="2400" dirty="0" smtClean="0">
                <a:cs typeface="+mj-cs"/>
              </a:rPr>
              <a:t> أستون </a:t>
            </a:r>
            <a:r>
              <a:rPr lang="en-US" sz="2400" dirty="0" err="1" smtClean="0">
                <a:cs typeface="+mj-cs"/>
              </a:rPr>
              <a:t>dihydroxy</a:t>
            </a:r>
            <a:r>
              <a:rPr lang="en-US" sz="2400" dirty="0" smtClean="0">
                <a:cs typeface="+mj-cs"/>
              </a:rPr>
              <a:t> acetone</a:t>
            </a:r>
            <a:r>
              <a:rPr lang="ar-SA" sz="2400" dirty="0" smtClean="0">
                <a:cs typeface="+mj-cs"/>
              </a:rPr>
              <a:t>: سكر </a:t>
            </a:r>
            <a:r>
              <a:rPr lang="ar-SA" sz="2400" dirty="0" err="1" smtClean="0">
                <a:cs typeface="+mj-cs"/>
              </a:rPr>
              <a:t>كيتوزي</a:t>
            </a:r>
            <a:r>
              <a:rPr lang="ar-SA" sz="2400" dirty="0" smtClean="0">
                <a:cs typeface="+mj-cs"/>
              </a:rPr>
              <a:t>.</a:t>
            </a:r>
          </a:p>
          <a:p>
            <a:pPr algn="r" rtl="1"/>
            <a:endParaRPr lang="en-US" sz="2400" dirty="0">
              <a:cs typeface="+mj-cs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172075" y="4557712"/>
            <a:ext cx="2232025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/>
              <a:t>       CH</a:t>
            </a:r>
            <a:r>
              <a:rPr lang="en-US" baseline="-25000" dirty="0"/>
              <a:t>2</a:t>
            </a:r>
            <a:r>
              <a:rPr lang="en-US" dirty="0"/>
              <a:t>OH</a:t>
            </a:r>
          </a:p>
          <a:p>
            <a:pPr algn="l" rtl="0">
              <a:spcBef>
                <a:spcPct val="50000"/>
              </a:spcBef>
            </a:pPr>
            <a:r>
              <a:rPr lang="en-US" dirty="0"/>
              <a:t>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</a:t>
            </a:r>
          </a:p>
          <a:p>
            <a:pPr algn="l" rtl="0">
              <a:spcBef>
                <a:spcPct val="50000"/>
              </a:spcBef>
            </a:pPr>
            <a:r>
              <a:rPr lang="en-US" dirty="0"/>
              <a:t>       CH</a:t>
            </a:r>
            <a:r>
              <a:rPr lang="en-US" baseline="-25000" dirty="0"/>
              <a:t>2</a:t>
            </a:r>
            <a:r>
              <a:rPr lang="en-US" dirty="0"/>
              <a:t>OH</a:t>
            </a:r>
          </a:p>
          <a:p>
            <a:pPr algn="l" rtl="0">
              <a:spcBef>
                <a:spcPct val="50000"/>
              </a:spcBef>
            </a:pPr>
            <a:r>
              <a:rPr lang="en-US" dirty="0" err="1"/>
              <a:t>Dihydroxy</a:t>
            </a:r>
            <a:r>
              <a:rPr lang="en-US" dirty="0"/>
              <a:t> acetone</a:t>
            </a:r>
          </a:p>
          <a:p>
            <a:pPr algn="l" rtl="0">
              <a:spcBef>
                <a:spcPct val="50000"/>
              </a:spcBef>
            </a:pPr>
            <a:r>
              <a:rPr lang="en-US" dirty="0"/>
              <a:t>(Trio </a:t>
            </a:r>
            <a:r>
              <a:rPr lang="en-US" dirty="0" err="1"/>
              <a:t>ketose</a:t>
            </a:r>
            <a:r>
              <a:rPr lang="en-US" dirty="0"/>
              <a:t>)</a:t>
            </a: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1577975" y="4198937"/>
            <a:ext cx="2232025" cy="2430463"/>
            <a:chOff x="975" y="1434"/>
            <a:chExt cx="1406" cy="1531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975" y="1434"/>
              <a:ext cx="1406" cy="1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dirty="0"/>
                <a:t>       </a:t>
              </a: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O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dirty="0"/>
                <a:t>       </a:t>
              </a: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C</a:t>
              </a:r>
              <a:r>
                <a:rPr lang="en-US" dirty="0"/>
                <a:t> 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dirty="0"/>
                <a:t>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dirty="0"/>
                <a:t>       CH</a:t>
              </a:r>
              <a:r>
                <a:rPr lang="en-US" baseline="-25000" dirty="0"/>
                <a:t>2</a:t>
              </a:r>
              <a:r>
                <a:rPr lang="en-US" dirty="0"/>
                <a:t>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dirty="0" err="1"/>
                <a:t>Glyceral</a:t>
              </a:r>
              <a:r>
                <a:rPr lang="en-US" dirty="0"/>
                <a:t> </a:t>
              </a:r>
              <a:r>
                <a:rPr lang="en-US" dirty="0" err="1"/>
                <a:t>aldehyde</a:t>
              </a:r>
              <a:endParaRPr lang="en-US" dirty="0"/>
            </a:p>
            <a:p>
              <a:pPr algn="ctr" rtl="0">
                <a:spcBef>
                  <a:spcPct val="50000"/>
                </a:spcBef>
              </a:pPr>
              <a:r>
                <a:rPr lang="en-US" dirty="0"/>
                <a:t>(Trio </a:t>
              </a:r>
              <a:r>
                <a:rPr lang="en-US" dirty="0" err="1"/>
                <a:t>aldose</a:t>
              </a:r>
              <a:r>
                <a:rPr lang="en-US" dirty="0"/>
                <a:t>)</a:t>
              </a:r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356" y="188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1346" y="2151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6"/>
            <p:cNvGrpSpPr>
              <a:grpSpLocks/>
            </p:cNvGrpSpPr>
            <p:nvPr/>
          </p:nvGrpSpPr>
          <p:grpSpPr bwMode="auto">
            <a:xfrm>
              <a:off x="1309" y="1625"/>
              <a:ext cx="29" cy="91"/>
              <a:chOff x="1400" y="3430"/>
              <a:chExt cx="29" cy="91"/>
            </a:xfrm>
          </p:grpSpPr>
          <p:sp>
            <p:nvSpPr>
              <p:cNvPr id="10" name="Line 14"/>
              <p:cNvSpPr>
                <a:spLocks noChangeShapeType="1"/>
              </p:cNvSpPr>
              <p:nvPr/>
            </p:nvSpPr>
            <p:spPr bwMode="auto">
              <a:xfrm>
                <a:off x="1429" y="343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15"/>
              <p:cNvSpPr>
                <a:spLocks noChangeShapeType="1"/>
              </p:cNvSpPr>
              <p:nvPr/>
            </p:nvSpPr>
            <p:spPr bwMode="auto">
              <a:xfrm>
                <a:off x="1400" y="343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" name="Line 20"/>
          <p:cNvSpPr>
            <a:spLocks noChangeShapeType="1"/>
          </p:cNvSpPr>
          <p:nvPr/>
        </p:nvSpPr>
        <p:spPr bwMode="auto">
          <a:xfrm flipV="1">
            <a:off x="1500187" y="4775200"/>
            <a:ext cx="431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636587" y="4343400"/>
            <a:ext cx="1150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Aldehyde group</a:t>
            </a:r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 flipH="1" flipV="1">
            <a:off x="6324600" y="5207000"/>
            <a:ext cx="504825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6754812" y="4854575"/>
            <a:ext cx="865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</a:rPr>
              <a:t>Keto group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5730875" y="48768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5715000" y="5294313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8" name="Group 30"/>
          <p:cNvGrpSpPr>
            <a:grpSpLocks/>
          </p:cNvGrpSpPr>
          <p:nvPr/>
        </p:nvGrpSpPr>
        <p:grpSpPr bwMode="auto">
          <a:xfrm rot="5400000">
            <a:off x="5911849" y="5073649"/>
            <a:ext cx="71438" cy="144463"/>
            <a:chOff x="1429" y="3430"/>
            <a:chExt cx="45" cy="91"/>
          </a:xfrm>
        </p:grpSpPr>
        <p:sp>
          <p:nvSpPr>
            <p:cNvPr id="19" name="Line 31"/>
            <p:cNvSpPr>
              <a:spLocks noChangeShapeType="1"/>
            </p:cNvSpPr>
            <p:nvPr/>
          </p:nvSpPr>
          <p:spPr bwMode="auto">
            <a:xfrm>
              <a:off x="1429" y="3430"/>
              <a:ext cx="0" cy="91"/>
            </a:xfrm>
            <a:prstGeom prst="line">
              <a:avLst/>
            </a:prstGeom>
            <a:noFill/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2"/>
            <p:cNvSpPr>
              <a:spLocks noChangeShapeType="1"/>
            </p:cNvSpPr>
            <p:nvPr/>
          </p:nvSpPr>
          <p:spPr bwMode="auto">
            <a:xfrm>
              <a:off x="1474" y="3430"/>
              <a:ext cx="0" cy="91"/>
            </a:xfrm>
            <a:prstGeom prst="line">
              <a:avLst/>
            </a:prstGeom>
            <a:noFill/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r" rtl="1"/>
            <a:r>
              <a:rPr lang="ar-SA" b="1" dirty="0" smtClean="0">
                <a:cs typeface="+mj-cs"/>
              </a:rPr>
              <a:t>2- سكر رباعي </a:t>
            </a:r>
            <a:r>
              <a:rPr lang="en-US" b="1" dirty="0" smtClean="0">
                <a:cs typeface="+mj-cs"/>
              </a:rPr>
              <a:t>C</a:t>
            </a:r>
            <a:r>
              <a:rPr lang="en-US" b="1" baseline="-25000" dirty="0" smtClean="0">
                <a:cs typeface="+mj-cs"/>
              </a:rPr>
              <a:t>4</a:t>
            </a:r>
            <a:r>
              <a:rPr lang="en-US" b="1" dirty="0" smtClean="0">
                <a:cs typeface="+mj-cs"/>
              </a:rPr>
              <a:t>H</a:t>
            </a:r>
            <a:r>
              <a:rPr lang="en-US" b="1" baseline="-25000" dirty="0" smtClean="0">
                <a:cs typeface="+mj-cs"/>
              </a:rPr>
              <a:t>8</a:t>
            </a:r>
            <a:r>
              <a:rPr lang="en-US" b="1" dirty="0" smtClean="0">
                <a:cs typeface="+mj-cs"/>
              </a:rPr>
              <a:t>O</a:t>
            </a:r>
            <a:r>
              <a:rPr lang="en-US" b="1" baseline="-25000" dirty="0" smtClean="0">
                <a:cs typeface="+mj-cs"/>
              </a:rPr>
              <a:t>4</a:t>
            </a:r>
            <a:r>
              <a:rPr lang="en-US" b="1" dirty="0" smtClean="0">
                <a:cs typeface="+mj-cs"/>
              </a:rPr>
              <a:t> </a:t>
            </a:r>
            <a:r>
              <a:rPr lang="en-US" b="1" dirty="0" err="1" smtClean="0">
                <a:cs typeface="+mj-cs"/>
              </a:rPr>
              <a:t>tetrose</a:t>
            </a:r>
            <a:r>
              <a:rPr lang="ar-SA" b="1" dirty="0" smtClean="0">
                <a:cs typeface="+mj-cs"/>
              </a:rPr>
              <a:t>:</a:t>
            </a:r>
          </a:p>
          <a:p>
            <a:pPr lvl="2" algn="r" rtl="1"/>
            <a:r>
              <a:rPr lang="ar-SA" dirty="0" smtClean="0">
                <a:cs typeface="+mj-cs"/>
              </a:rPr>
              <a:t>مثل </a:t>
            </a:r>
            <a:r>
              <a:rPr lang="ar-SA" dirty="0" err="1" smtClean="0">
                <a:cs typeface="+mj-cs"/>
              </a:rPr>
              <a:t>الأريثروز</a:t>
            </a:r>
            <a:r>
              <a:rPr lang="ar-SA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erythrose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b="1" dirty="0" smtClean="0">
                <a:cs typeface="+mj-cs"/>
              </a:rPr>
              <a:t>3- سكر خماسي </a:t>
            </a:r>
            <a:r>
              <a:rPr lang="en-US" b="1" dirty="0" smtClean="0">
                <a:cs typeface="+mj-cs"/>
              </a:rPr>
              <a:t>C</a:t>
            </a:r>
            <a:r>
              <a:rPr lang="en-US" b="1" baseline="-25000" dirty="0" smtClean="0">
                <a:cs typeface="+mj-cs"/>
              </a:rPr>
              <a:t>5</a:t>
            </a:r>
            <a:r>
              <a:rPr lang="en-US" b="1" dirty="0" smtClean="0">
                <a:cs typeface="+mj-cs"/>
              </a:rPr>
              <a:t>H</a:t>
            </a:r>
            <a:r>
              <a:rPr lang="en-US" b="1" baseline="-25000" dirty="0" smtClean="0">
                <a:cs typeface="+mj-cs"/>
              </a:rPr>
              <a:t>10</a:t>
            </a:r>
            <a:r>
              <a:rPr lang="en-US" b="1" dirty="0" smtClean="0">
                <a:cs typeface="+mj-cs"/>
              </a:rPr>
              <a:t>O</a:t>
            </a:r>
            <a:r>
              <a:rPr lang="en-US" b="1" baseline="-25000" dirty="0" smtClean="0">
                <a:cs typeface="+mj-cs"/>
              </a:rPr>
              <a:t>5</a:t>
            </a:r>
            <a:r>
              <a:rPr lang="en-US" b="1" dirty="0" smtClean="0">
                <a:cs typeface="+mj-cs"/>
              </a:rPr>
              <a:t> pentose</a:t>
            </a:r>
            <a:r>
              <a:rPr lang="ar-SA" b="1" dirty="0" smtClean="0">
                <a:cs typeface="+mj-cs"/>
              </a:rPr>
              <a:t>:</a:t>
            </a:r>
          </a:p>
          <a:p>
            <a:pPr lvl="2" algn="r" rtl="1"/>
            <a:r>
              <a:rPr lang="ar-SA" dirty="0" smtClean="0">
                <a:cs typeface="+mj-cs"/>
              </a:rPr>
              <a:t>لها أهمية في تكوين الأحماض النووية والسكريات المتعددة.</a:t>
            </a:r>
            <a:endParaRPr lang="en-US" dirty="0" smtClean="0">
              <a:cs typeface="+mj-cs"/>
            </a:endParaRPr>
          </a:p>
          <a:p>
            <a:pPr lvl="2" algn="r" rtl="1"/>
            <a:r>
              <a:rPr lang="ar-SA" dirty="0" smtClean="0">
                <a:cs typeface="+mj-cs"/>
              </a:rPr>
              <a:t>مثل </a:t>
            </a:r>
            <a:r>
              <a:rPr lang="ar-SA" dirty="0" err="1" smtClean="0">
                <a:cs typeface="+mj-cs"/>
              </a:rPr>
              <a:t>الريبولوز</a:t>
            </a:r>
            <a:r>
              <a:rPr lang="ar-SA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riboulose</a:t>
            </a:r>
            <a:r>
              <a:rPr lang="ar-SA" dirty="0" smtClean="0">
                <a:cs typeface="+mj-cs"/>
              </a:rPr>
              <a:t> ، </a:t>
            </a:r>
            <a:r>
              <a:rPr lang="ar-SA" dirty="0" err="1" smtClean="0">
                <a:cs typeface="+mj-cs"/>
              </a:rPr>
              <a:t>الريبوز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ribose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endParaRPr lang="en-US" b="1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السكريات الأحادية</a:t>
            </a:r>
            <a:endParaRPr lang="en-US" dirty="0"/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5867400" y="4267200"/>
            <a:ext cx="223202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dirty="0"/>
              <a:t>         CH</a:t>
            </a:r>
            <a:r>
              <a:rPr lang="en-US" sz="1600" baseline="-25000" dirty="0"/>
              <a:t>2</a:t>
            </a:r>
            <a:r>
              <a:rPr lang="en-US" sz="1600" dirty="0"/>
              <a:t>OH</a:t>
            </a:r>
          </a:p>
          <a:p>
            <a:pPr algn="l" rtl="0">
              <a:spcBef>
                <a:spcPct val="50000"/>
              </a:spcBef>
            </a:pPr>
            <a:r>
              <a:rPr lang="en-US" sz="1600" dirty="0"/>
              <a:t>        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C  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O</a:t>
            </a:r>
          </a:p>
          <a:p>
            <a:pPr algn="l" rtl="0">
              <a:spcBef>
                <a:spcPct val="50000"/>
              </a:spcBef>
            </a:pPr>
            <a:r>
              <a:rPr lang="en-US" sz="1600" dirty="0" smtClean="0"/>
              <a:t>   </a:t>
            </a:r>
            <a:r>
              <a:rPr lang="en-US" sz="1600" dirty="0"/>
              <a:t>H – C – OH</a:t>
            </a:r>
          </a:p>
          <a:p>
            <a:pPr algn="l" rtl="0">
              <a:spcBef>
                <a:spcPct val="50000"/>
              </a:spcBef>
            </a:pPr>
            <a:r>
              <a:rPr lang="en-US" sz="1600" dirty="0"/>
              <a:t>   H – C – OH</a:t>
            </a:r>
          </a:p>
          <a:p>
            <a:pPr algn="l" rtl="0">
              <a:spcBef>
                <a:spcPct val="50000"/>
              </a:spcBef>
            </a:pPr>
            <a:r>
              <a:rPr lang="en-US" sz="1600" dirty="0"/>
              <a:t>          CH</a:t>
            </a:r>
            <a:r>
              <a:rPr lang="en-US" sz="1600" baseline="-25000" dirty="0"/>
              <a:t>2</a:t>
            </a:r>
            <a:r>
              <a:rPr lang="en-US" sz="1600" dirty="0"/>
              <a:t>OH</a:t>
            </a: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6524446" y="4542196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6540321" y="5666146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2" name="Group 30"/>
          <p:cNvGrpSpPr>
            <a:grpSpLocks/>
          </p:cNvGrpSpPr>
          <p:nvPr/>
        </p:nvGrpSpPr>
        <p:grpSpPr bwMode="auto">
          <a:xfrm rot="5400000">
            <a:off x="6584770" y="4723170"/>
            <a:ext cx="71438" cy="144463"/>
            <a:chOff x="1429" y="3430"/>
            <a:chExt cx="45" cy="91"/>
          </a:xfrm>
        </p:grpSpPr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1429" y="3430"/>
              <a:ext cx="0" cy="91"/>
            </a:xfrm>
            <a:prstGeom prst="line">
              <a:avLst/>
            </a:prstGeom>
            <a:noFill/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1474" y="3430"/>
              <a:ext cx="0" cy="91"/>
            </a:xfrm>
            <a:prstGeom prst="line">
              <a:avLst/>
            </a:prstGeom>
            <a:noFill/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6511746" y="4915258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6526034" y="5275621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6172200" y="3886200"/>
            <a:ext cx="1512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 smtClean="0">
                <a:solidFill>
                  <a:srgbClr val="008000"/>
                </a:solidFill>
              </a:rPr>
              <a:t>D-</a:t>
            </a:r>
            <a:r>
              <a:rPr lang="en-US" dirty="0" err="1" smtClean="0">
                <a:solidFill>
                  <a:srgbClr val="008000"/>
                </a:solidFill>
              </a:rPr>
              <a:t>ribulose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24600" y="6167735"/>
            <a:ext cx="990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2400" b="1" dirty="0" err="1" smtClean="0"/>
              <a:t>كيتوز</a:t>
            </a:r>
            <a:endParaRPr lang="en-US" sz="2400" b="1" dirty="0"/>
          </a:p>
        </p:txBody>
      </p:sp>
      <p:grpSp>
        <p:nvGrpSpPr>
          <p:cNvPr id="40" name="Group 15"/>
          <p:cNvGrpSpPr>
            <a:grpSpLocks/>
          </p:cNvGrpSpPr>
          <p:nvPr/>
        </p:nvGrpSpPr>
        <p:grpSpPr bwMode="auto">
          <a:xfrm>
            <a:off x="1958975" y="4038601"/>
            <a:ext cx="2232025" cy="2185988"/>
            <a:chOff x="975" y="2568"/>
            <a:chExt cx="1406" cy="1377"/>
          </a:xfrm>
        </p:grpSpPr>
        <p:sp>
          <p:nvSpPr>
            <p:cNvPr id="41" name="Text Box 6"/>
            <p:cNvSpPr txBox="1">
              <a:spLocks noChangeArrowheads="1"/>
            </p:cNvSpPr>
            <p:nvPr/>
          </p:nvSpPr>
          <p:spPr bwMode="auto">
            <a:xfrm>
              <a:off x="975" y="2568"/>
              <a:ext cx="1406" cy="1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 </a:t>
              </a:r>
              <a:r>
                <a:rPr lang="en-US" sz="1600" dirty="0" smtClean="0"/>
                <a:t>   </a:t>
              </a:r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O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</a:t>
              </a:r>
              <a:r>
                <a:rPr lang="en-US" sz="1600" dirty="0" smtClean="0"/>
                <a:t>     </a:t>
              </a:r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C</a:t>
              </a:r>
              <a:r>
                <a:rPr lang="en-US" sz="1600" dirty="0"/>
                <a:t> 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 smtClean="0"/>
                <a:t>   </a:t>
              </a:r>
              <a:r>
                <a:rPr lang="en-US" sz="1600" dirty="0"/>
                <a:t>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CH</a:t>
              </a:r>
              <a:r>
                <a:rPr lang="en-US" sz="1600" baseline="-25000" dirty="0"/>
                <a:t>2</a:t>
              </a:r>
              <a:r>
                <a:rPr lang="en-US" sz="1600" dirty="0"/>
                <a:t>OH</a:t>
              </a:r>
            </a:p>
          </p:txBody>
        </p:sp>
        <p:sp>
          <p:nvSpPr>
            <p:cNvPr id="42" name="Line 7"/>
            <p:cNvSpPr>
              <a:spLocks noChangeShapeType="1"/>
            </p:cNvSpPr>
            <p:nvPr/>
          </p:nvSpPr>
          <p:spPr bwMode="auto">
            <a:xfrm>
              <a:off x="1410" y="297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8"/>
            <p:cNvSpPr>
              <a:spLocks noChangeShapeType="1"/>
            </p:cNvSpPr>
            <p:nvPr/>
          </p:nvSpPr>
          <p:spPr bwMode="auto">
            <a:xfrm>
              <a:off x="1420" y="3675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" name="Group 9"/>
            <p:cNvGrpSpPr>
              <a:grpSpLocks/>
            </p:cNvGrpSpPr>
            <p:nvPr/>
          </p:nvGrpSpPr>
          <p:grpSpPr bwMode="auto">
            <a:xfrm>
              <a:off x="1383" y="2740"/>
              <a:ext cx="45" cy="91"/>
              <a:chOff x="1429" y="3430"/>
              <a:chExt cx="45" cy="91"/>
            </a:xfrm>
          </p:grpSpPr>
          <p:sp>
            <p:nvSpPr>
              <p:cNvPr id="48" name="Line 10"/>
              <p:cNvSpPr>
                <a:spLocks noChangeShapeType="1"/>
              </p:cNvSpPr>
              <p:nvPr/>
            </p:nvSpPr>
            <p:spPr bwMode="auto">
              <a:xfrm>
                <a:off x="1429" y="343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1"/>
              <p:cNvSpPr>
                <a:spLocks noChangeShapeType="1"/>
              </p:cNvSpPr>
              <p:nvPr/>
            </p:nvSpPr>
            <p:spPr bwMode="auto">
              <a:xfrm>
                <a:off x="1474" y="343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" name="Line 12"/>
            <p:cNvSpPr>
              <a:spLocks noChangeShapeType="1"/>
            </p:cNvSpPr>
            <p:nvPr/>
          </p:nvSpPr>
          <p:spPr bwMode="auto">
            <a:xfrm>
              <a:off x="1401" y="321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4"/>
            <p:cNvSpPr>
              <a:spLocks noChangeShapeType="1"/>
            </p:cNvSpPr>
            <p:nvPr/>
          </p:nvSpPr>
          <p:spPr bwMode="auto">
            <a:xfrm>
              <a:off x="1410" y="343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2133600" y="3716338"/>
            <a:ext cx="1366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 smtClean="0">
                <a:solidFill>
                  <a:schemeClr val="accent2"/>
                </a:solidFill>
              </a:rPr>
              <a:t>D-ribose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86000" y="6243935"/>
            <a:ext cx="990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2400" b="1" dirty="0" err="1" smtClean="0"/>
              <a:t>ألدوز</a:t>
            </a:r>
            <a:endParaRPr lang="en-US" sz="2400" b="1" dirty="0"/>
          </a:p>
        </p:txBody>
      </p:sp>
      <p:pic>
        <p:nvPicPr>
          <p:cNvPr id="14338" name="Picture 2" descr="http://upload.wikimedia.org/wikipedia/en/7/74/D-erythrose_Fischer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685800"/>
            <a:ext cx="1409700" cy="205740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1295400" y="2895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erythrose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1926336" y="746760"/>
            <a:ext cx="152400" cy="182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2023872" y="771144"/>
            <a:ext cx="152400" cy="182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r" rtl="1"/>
            <a:r>
              <a:rPr lang="ar-SA" b="1" dirty="0" smtClean="0">
                <a:cs typeface="+mj-cs"/>
              </a:rPr>
              <a:t>4- سكر سداسي </a:t>
            </a:r>
            <a:r>
              <a:rPr lang="en-US" b="1" dirty="0" smtClean="0">
                <a:cs typeface="+mj-cs"/>
              </a:rPr>
              <a:t>C</a:t>
            </a:r>
            <a:r>
              <a:rPr lang="en-US" b="1" baseline="-25000" dirty="0" smtClean="0">
                <a:cs typeface="+mj-cs"/>
              </a:rPr>
              <a:t>6</a:t>
            </a:r>
            <a:r>
              <a:rPr lang="en-US" b="1" dirty="0" smtClean="0">
                <a:cs typeface="+mj-cs"/>
              </a:rPr>
              <a:t>H</a:t>
            </a:r>
            <a:r>
              <a:rPr lang="en-US" b="1" baseline="-25000" dirty="0" smtClean="0">
                <a:cs typeface="+mj-cs"/>
              </a:rPr>
              <a:t>12</a:t>
            </a:r>
            <a:r>
              <a:rPr lang="en-US" b="1" dirty="0" smtClean="0">
                <a:cs typeface="+mj-cs"/>
              </a:rPr>
              <a:t>O</a:t>
            </a:r>
            <a:r>
              <a:rPr lang="en-US" b="1" baseline="-25000" dirty="0" smtClean="0">
                <a:cs typeface="+mj-cs"/>
              </a:rPr>
              <a:t>6</a:t>
            </a:r>
            <a:r>
              <a:rPr lang="en-US" b="1" dirty="0" smtClean="0">
                <a:cs typeface="+mj-cs"/>
              </a:rPr>
              <a:t> </a:t>
            </a:r>
            <a:r>
              <a:rPr lang="en-US" b="1" dirty="0" err="1" smtClean="0">
                <a:cs typeface="+mj-cs"/>
              </a:rPr>
              <a:t>hexose</a:t>
            </a:r>
            <a:r>
              <a:rPr lang="ar-SA" b="1" dirty="0" smtClean="0">
                <a:cs typeface="+mj-cs"/>
              </a:rPr>
              <a:t>:</a:t>
            </a:r>
          </a:p>
          <a:p>
            <a:pPr lvl="2" algn="r" rtl="1"/>
            <a:r>
              <a:rPr lang="ar-SA" dirty="0" smtClean="0">
                <a:cs typeface="+mj-cs"/>
              </a:rPr>
              <a:t>أكثر السكريات انتشاراً.</a:t>
            </a:r>
            <a:endParaRPr lang="en-US" dirty="0" smtClean="0">
              <a:cs typeface="+mj-cs"/>
            </a:endParaRPr>
          </a:p>
          <a:p>
            <a:pPr lvl="2" algn="r" rtl="1"/>
            <a:r>
              <a:rPr lang="ar-SA" dirty="0" smtClean="0">
                <a:cs typeface="+mj-cs"/>
              </a:rPr>
              <a:t>مثال: الجلوكوز </a:t>
            </a:r>
            <a:r>
              <a:rPr lang="en-US" dirty="0" smtClean="0">
                <a:cs typeface="+mj-cs"/>
              </a:rPr>
              <a:t>glucose</a:t>
            </a:r>
            <a:r>
              <a:rPr lang="ar-SA" dirty="0" smtClean="0">
                <a:cs typeface="+mj-cs"/>
              </a:rPr>
              <a:t> ، </a:t>
            </a:r>
            <a:r>
              <a:rPr lang="ar-SA" dirty="0" err="1" smtClean="0">
                <a:cs typeface="+mj-cs"/>
              </a:rPr>
              <a:t>الفركتوز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 fructose</a:t>
            </a:r>
            <a:r>
              <a:rPr lang="ar-SA" dirty="0" smtClean="0">
                <a:cs typeface="+mj-cs"/>
              </a:rPr>
              <a:t>، </a:t>
            </a:r>
            <a:r>
              <a:rPr lang="ar-SA" dirty="0" err="1" smtClean="0">
                <a:cs typeface="+mj-cs"/>
              </a:rPr>
              <a:t>الجلاكتوز</a:t>
            </a:r>
            <a:r>
              <a:rPr lang="ar-SA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galactose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endParaRPr lang="en-US" dirty="0">
              <a:cs typeface="+mj-cs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547813" y="4076700"/>
            <a:ext cx="2232025" cy="2536825"/>
            <a:chOff x="975" y="2568"/>
            <a:chExt cx="1406" cy="1598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975" y="2568"/>
              <a:ext cx="1406" cy="1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 </a:t>
              </a:r>
              <a:r>
                <a:rPr lang="en-US" sz="1600" dirty="0" smtClean="0"/>
                <a:t>   </a:t>
              </a:r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O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</a:t>
              </a:r>
              <a:r>
                <a:rPr lang="en-US" sz="1600" dirty="0" smtClean="0"/>
                <a:t>   </a:t>
              </a:r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  </a:t>
              </a:r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C</a:t>
              </a:r>
              <a:r>
                <a:rPr lang="en-US" sz="1600" dirty="0"/>
                <a:t> 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HO – C 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CH</a:t>
              </a:r>
              <a:r>
                <a:rPr lang="en-US" sz="1600" baseline="-25000" dirty="0"/>
                <a:t>2</a:t>
              </a:r>
              <a:r>
                <a:rPr lang="en-US" sz="1600" dirty="0"/>
                <a:t>OH</a:t>
              </a: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1410" y="297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1420" y="3675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1383" y="2740"/>
              <a:ext cx="45" cy="91"/>
              <a:chOff x="1429" y="3430"/>
              <a:chExt cx="45" cy="91"/>
            </a:xfrm>
          </p:grpSpPr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1429" y="343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>
                <a:off x="1474" y="343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" name="Line 12"/>
            <p:cNvSpPr>
              <a:spLocks noChangeShapeType="1"/>
            </p:cNvSpPr>
            <p:nvPr/>
          </p:nvSpPr>
          <p:spPr bwMode="auto">
            <a:xfrm>
              <a:off x="1401" y="321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1420" y="389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1410" y="343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6553200" y="4267200"/>
            <a:ext cx="2232025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dirty="0"/>
              <a:t>         CH</a:t>
            </a:r>
            <a:r>
              <a:rPr lang="en-US" sz="1600" baseline="-25000" dirty="0"/>
              <a:t>2</a:t>
            </a:r>
            <a:r>
              <a:rPr lang="en-US" sz="1600" dirty="0"/>
              <a:t>OH</a:t>
            </a:r>
          </a:p>
          <a:p>
            <a:pPr algn="l" rtl="0">
              <a:spcBef>
                <a:spcPct val="50000"/>
              </a:spcBef>
            </a:pPr>
            <a:r>
              <a:rPr lang="en-US" sz="1600" dirty="0"/>
              <a:t>         </a:t>
            </a:r>
            <a:r>
              <a:rPr lang="ar-SA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C  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O</a:t>
            </a:r>
          </a:p>
          <a:p>
            <a:pPr algn="l" rtl="0">
              <a:spcBef>
                <a:spcPct val="50000"/>
              </a:spcBef>
            </a:pPr>
            <a:r>
              <a:rPr lang="en-US" sz="1600" dirty="0"/>
              <a:t>HO – C – H</a:t>
            </a:r>
          </a:p>
          <a:p>
            <a:pPr algn="l" rtl="0">
              <a:spcBef>
                <a:spcPct val="50000"/>
              </a:spcBef>
            </a:pPr>
            <a:r>
              <a:rPr lang="en-US" sz="1600" dirty="0"/>
              <a:t>   H – C – OH</a:t>
            </a:r>
          </a:p>
          <a:p>
            <a:pPr algn="l" rtl="0">
              <a:spcBef>
                <a:spcPct val="50000"/>
              </a:spcBef>
            </a:pPr>
            <a:r>
              <a:rPr lang="en-US" sz="1600" dirty="0"/>
              <a:t>   H – C – OH</a:t>
            </a:r>
          </a:p>
          <a:p>
            <a:pPr algn="l" rtl="0">
              <a:spcBef>
                <a:spcPct val="50000"/>
              </a:spcBef>
            </a:pPr>
            <a:r>
              <a:rPr lang="en-US" sz="1600" dirty="0"/>
              <a:t>          CH</a:t>
            </a:r>
            <a:r>
              <a:rPr lang="en-US" sz="1600" baseline="-25000" dirty="0"/>
              <a:t>2</a:t>
            </a:r>
            <a:r>
              <a:rPr lang="en-US" sz="1600" dirty="0"/>
              <a:t>OH</a:t>
            </a:r>
          </a:p>
        </p:txBody>
      </p:sp>
      <p:grpSp>
        <p:nvGrpSpPr>
          <p:cNvPr id="15" name="Group 36"/>
          <p:cNvGrpSpPr>
            <a:grpSpLocks/>
          </p:cNvGrpSpPr>
          <p:nvPr/>
        </p:nvGrpSpPr>
        <p:grpSpPr bwMode="auto">
          <a:xfrm>
            <a:off x="4191000" y="4114800"/>
            <a:ext cx="2232025" cy="2536825"/>
            <a:chOff x="975" y="2568"/>
            <a:chExt cx="1406" cy="1598"/>
          </a:xfrm>
        </p:grpSpPr>
        <p:sp>
          <p:nvSpPr>
            <p:cNvPr id="16" name="Text Box 37"/>
            <p:cNvSpPr txBox="1">
              <a:spLocks noChangeArrowheads="1"/>
            </p:cNvSpPr>
            <p:nvPr/>
          </p:nvSpPr>
          <p:spPr bwMode="auto">
            <a:xfrm>
              <a:off x="975" y="2568"/>
              <a:ext cx="1406" cy="1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 </a:t>
              </a:r>
              <a:r>
                <a:rPr lang="en-US" sz="1600" dirty="0" smtClean="0"/>
                <a:t>   </a:t>
              </a:r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O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  </a:t>
              </a:r>
              <a:r>
                <a:rPr lang="en-US" sz="1600" dirty="0" smtClean="0"/>
                <a:t> </a:t>
              </a:r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C </a:t>
              </a:r>
              <a:r>
                <a:rPr lang="en-US" sz="1600" dirty="0"/>
                <a:t>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HO – C 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HO – C – 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H – C – OH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/>
                <a:t>       CH</a:t>
              </a:r>
              <a:r>
                <a:rPr lang="en-US" sz="1600" baseline="-25000" dirty="0"/>
                <a:t>2</a:t>
              </a:r>
              <a:r>
                <a:rPr lang="en-US" sz="1600" dirty="0"/>
                <a:t>OH</a:t>
              </a:r>
            </a:p>
          </p:txBody>
        </p:sp>
        <p:sp>
          <p:nvSpPr>
            <p:cNvPr id="17" name="Line 38"/>
            <p:cNvSpPr>
              <a:spLocks noChangeShapeType="1"/>
            </p:cNvSpPr>
            <p:nvPr/>
          </p:nvSpPr>
          <p:spPr bwMode="auto">
            <a:xfrm>
              <a:off x="1410" y="297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9"/>
            <p:cNvSpPr>
              <a:spLocks noChangeShapeType="1"/>
            </p:cNvSpPr>
            <p:nvPr/>
          </p:nvSpPr>
          <p:spPr bwMode="auto">
            <a:xfrm>
              <a:off x="1420" y="3675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40"/>
            <p:cNvGrpSpPr>
              <a:grpSpLocks/>
            </p:cNvGrpSpPr>
            <p:nvPr/>
          </p:nvGrpSpPr>
          <p:grpSpPr bwMode="auto">
            <a:xfrm>
              <a:off x="1383" y="2740"/>
              <a:ext cx="45" cy="91"/>
              <a:chOff x="1429" y="3430"/>
              <a:chExt cx="45" cy="91"/>
            </a:xfrm>
          </p:grpSpPr>
          <p:sp>
            <p:nvSpPr>
              <p:cNvPr id="23" name="Line 41"/>
              <p:cNvSpPr>
                <a:spLocks noChangeShapeType="1"/>
              </p:cNvSpPr>
              <p:nvPr/>
            </p:nvSpPr>
            <p:spPr bwMode="auto">
              <a:xfrm>
                <a:off x="1429" y="343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42"/>
              <p:cNvSpPr>
                <a:spLocks noChangeShapeType="1"/>
              </p:cNvSpPr>
              <p:nvPr/>
            </p:nvSpPr>
            <p:spPr bwMode="auto">
              <a:xfrm>
                <a:off x="1474" y="343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" name="Line 43"/>
            <p:cNvSpPr>
              <a:spLocks noChangeShapeType="1"/>
            </p:cNvSpPr>
            <p:nvPr/>
          </p:nvSpPr>
          <p:spPr bwMode="auto">
            <a:xfrm>
              <a:off x="1401" y="321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44"/>
            <p:cNvSpPr>
              <a:spLocks noChangeShapeType="1"/>
            </p:cNvSpPr>
            <p:nvPr/>
          </p:nvSpPr>
          <p:spPr bwMode="auto">
            <a:xfrm>
              <a:off x="1420" y="389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45"/>
            <p:cNvSpPr>
              <a:spLocks noChangeShapeType="1"/>
            </p:cNvSpPr>
            <p:nvPr/>
          </p:nvSpPr>
          <p:spPr bwMode="auto">
            <a:xfrm>
              <a:off x="1410" y="343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Text Box 47"/>
          <p:cNvSpPr txBox="1">
            <a:spLocks noChangeArrowheads="1"/>
          </p:cNvSpPr>
          <p:nvPr/>
        </p:nvSpPr>
        <p:spPr bwMode="auto">
          <a:xfrm>
            <a:off x="1763713" y="3789363"/>
            <a:ext cx="1296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CC"/>
                </a:solidFill>
              </a:rPr>
              <a:t>D-glucose</a:t>
            </a:r>
          </a:p>
        </p:txBody>
      </p:sp>
      <p:sp>
        <p:nvSpPr>
          <p:cNvPr id="26" name="Text Box 49"/>
          <p:cNvSpPr txBox="1">
            <a:spLocks noChangeArrowheads="1"/>
          </p:cNvSpPr>
          <p:nvPr/>
        </p:nvSpPr>
        <p:spPr bwMode="auto">
          <a:xfrm>
            <a:off x="4191000" y="3810000"/>
            <a:ext cx="1512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</a:rPr>
              <a:t>D-galactose</a:t>
            </a:r>
          </a:p>
        </p:txBody>
      </p:sp>
      <p:sp>
        <p:nvSpPr>
          <p:cNvPr id="27" name="Text Box 50"/>
          <p:cNvSpPr txBox="1">
            <a:spLocks noChangeArrowheads="1"/>
          </p:cNvSpPr>
          <p:nvPr/>
        </p:nvSpPr>
        <p:spPr bwMode="auto">
          <a:xfrm>
            <a:off x="6553200" y="3886200"/>
            <a:ext cx="1512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8000"/>
                </a:solidFill>
              </a:rPr>
              <a:t>D-fructose</a:t>
            </a: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7223125" y="4542196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7239000" y="5666146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0" name="Group 30"/>
          <p:cNvGrpSpPr>
            <a:grpSpLocks/>
          </p:cNvGrpSpPr>
          <p:nvPr/>
        </p:nvGrpSpPr>
        <p:grpSpPr bwMode="auto">
          <a:xfrm rot="5400000">
            <a:off x="7359649" y="4723170"/>
            <a:ext cx="71438" cy="144463"/>
            <a:chOff x="1429" y="3430"/>
            <a:chExt cx="45" cy="91"/>
          </a:xfrm>
        </p:grpSpPr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1429" y="3430"/>
              <a:ext cx="0" cy="91"/>
            </a:xfrm>
            <a:prstGeom prst="line">
              <a:avLst/>
            </a:prstGeom>
            <a:noFill/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1474" y="3430"/>
              <a:ext cx="0" cy="91"/>
            </a:xfrm>
            <a:prstGeom prst="line">
              <a:avLst/>
            </a:prstGeom>
            <a:noFill/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7210425" y="4915258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7239000" y="6053496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7224713" y="5275621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السكريات الأحادية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200400" y="3276600"/>
            <a:ext cx="990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2400" b="1" dirty="0" err="1" smtClean="0"/>
              <a:t>ألدوز</a:t>
            </a:r>
            <a:endParaRPr lang="en-US" sz="2400" b="1" dirty="0"/>
          </a:p>
        </p:txBody>
      </p:sp>
      <p:cxnSp>
        <p:nvCxnSpPr>
          <p:cNvPr id="39" name="Straight Arrow Connector 38"/>
          <p:cNvCxnSpPr>
            <a:stCxn id="37" idx="1"/>
          </p:cNvCxnSpPr>
          <p:nvPr/>
        </p:nvCxnSpPr>
        <p:spPr>
          <a:xfrm rot="10800000" flipV="1">
            <a:off x="2667000" y="3507432"/>
            <a:ext cx="533400" cy="3025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191000" y="35052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629400" y="3348335"/>
            <a:ext cx="990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2400" b="1" dirty="0" err="1" smtClean="0"/>
              <a:t>كيتوز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480</TotalTime>
  <Words>886</Words>
  <Application>Microsoft Office PowerPoint</Application>
  <PresentationFormat>On-screen Show (4:3)</PresentationFormat>
  <Paragraphs>195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الكربوهيدرات</vt:lpstr>
      <vt:lpstr>الكربوهيدرات</vt:lpstr>
      <vt:lpstr>الصيغة العامة</vt:lpstr>
      <vt:lpstr>وظيفتها</vt:lpstr>
      <vt:lpstr>تقسيم الكربوهيدرات تبعا لعدد جزيئات السكر</vt:lpstr>
      <vt:lpstr>1 - سكريات أحادية</vt:lpstr>
      <vt:lpstr>تابع السكريات الأحادية</vt:lpstr>
      <vt:lpstr>تابع السكريات الأحادية</vt:lpstr>
      <vt:lpstr>تابع السكريات الأحادية</vt:lpstr>
      <vt:lpstr>تابع السكريات الأحادية</vt:lpstr>
      <vt:lpstr>المشتقات الحيوية المهمة للسكريات الأحادية</vt:lpstr>
      <vt:lpstr>تابع المشتقات الحيوية المهمة للسكريات الأحادية</vt:lpstr>
      <vt:lpstr>تابع المشتقات الحيوية المهمة للسكريات الأحادية</vt:lpstr>
      <vt:lpstr>تابع المشتقات الحيوية المهمة للسكريات الأحادية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الكربوهيدرات</dc:title>
  <dc:creator>Mohammed</dc:creator>
  <cp:lastModifiedBy>nojood</cp:lastModifiedBy>
  <cp:revision>60</cp:revision>
  <dcterms:created xsi:type="dcterms:W3CDTF">2008-11-21T11:57:24Z</dcterms:created>
  <dcterms:modified xsi:type="dcterms:W3CDTF">2010-11-06T07:32:22Z</dcterms:modified>
</cp:coreProperties>
</file>