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9" r:id="rId2"/>
    <p:sldId id="345" r:id="rId3"/>
    <p:sldId id="350" r:id="rId4"/>
    <p:sldId id="274" r:id="rId5"/>
    <p:sldId id="276" r:id="rId6"/>
    <p:sldId id="278" r:id="rId7"/>
    <p:sldId id="280" r:id="rId8"/>
    <p:sldId id="343" r:id="rId9"/>
    <p:sldId id="284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40" r:id="rId18"/>
    <p:sldId id="294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33FF"/>
    <a:srgbClr val="3366FF"/>
    <a:srgbClr val="99FF33"/>
    <a:srgbClr val="FF0000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>
      <p:cViewPr varScale="1">
        <p:scale>
          <a:sx n="94" d="100"/>
          <a:sy n="94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.xml"/><Relationship Id="rId7" Type="http://schemas.openxmlformats.org/officeDocument/2006/relationships/image" Target="../media/image12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8.xml"/><Relationship Id="rId7" Type="http://schemas.openxmlformats.org/officeDocument/2006/relationships/image" Target="../media/image1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1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2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0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wmf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12.jpeg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0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6.xml"/><Relationship Id="rId7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689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NAD</a:t>
            </a:r>
            <a:r>
              <a:rPr lang="en-GB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90% 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2 ATP.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2 ATP when oxygen is absent 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C2CB03-3848-45E4-BB1D-AF2C8440A4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NADH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wine-making.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1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NADH to form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and yogurt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O2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scarce </a:t>
            </a:r>
            <a:r>
              <a:rPr lang="ar-EG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waste product, lactate, may cause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fatigue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ultimately it is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2056770"/>
            <a:ext cx="7794388" cy="4572630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427" y="1806942"/>
            <a:ext cx="8984373" cy="8309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en-US" sz="2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eaLnBrk="0" hangingPunct="0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Oxidative </a:t>
            </a:r>
            <a:r>
              <a:rPr lang="en-US" sz="2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Phosphorylation and the Electron Transport Chain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802944"/>
            <a:ext cx="7489588" cy="39026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267040-E4EE-4385-8EF9-11C9D0F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38100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CC03AE2-B1D1-434D-A35A-A29A8CD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45720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Oxidative Phosphorylation and the Electron Transport Chain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Electron transport chain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The Pathway of Electron Transport).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Chemiosmosis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Oxidative Phosphorylation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Fermentation and anaerobic respiration: </a:t>
            </a:r>
            <a:r>
              <a:rPr lang="en-US" sz="2000" b="1" dirty="0">
                <a:latin typeface="+mj-lt"/>
                <a:cs typeface="Times New Roman" pitchFamily="18" charset="0"/>
              </a:rPr>
              <a:t>enable cells to produce ATP without the use of oxygen:</a:t>
            </a:r>
          </a:p>
          <a:p>
            <a:pPr marL="974725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Types of Fermentation.</a:t>
            </a:r>
          </a:p>
          <a:p>
            <a:pPr marL="974725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Comparing Fermentation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(Anaerobic </a:t>
            </a:r>
            <a:r>
              <a:rPr lang="en-US" sz="2000" dirty="0">
                <a:solidFill>
                  <a:schemeClr val="bg1"/>
                </a:solidFill>
              </a:rPr>
              <a:t>Respiration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 with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Aerobic Respiration</a:t>
            </a:r>
          </a:p>
          <a:p>
            <a:pPr marL="400050" indent="0">
              <a:buNone/>
              <a:defRPr/>
            </a:pPr>
            <a:endParaRPr lang="en-US" sz="1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catabolism of various molecules from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5027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</a:t>
            </a:r>
            <a:r>
              <a:rPr lang="en-US" altLang="en-US" sz="24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phosphorelation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257800" y="3581400"/>
            <a:ext cx="3886200" cy="3048000"/>
            <a:chOff x="368" y="638"/>
            <a:chExt cx="4948" cy="3538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00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free energy 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7686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4 of 38 ATP ultimately produced by respiration of glucose are derived from substrate-level phosphorylation (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and 2 from 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NADH and FADH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705600" y="5486400"/>
            <a:ext cx="876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Fig. 9.13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oxygen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dirty="0">
                <a:solidFill>
                  <a:srgbClr val="000000"/>
                </a:solidFill>
              </a:rPr>
              <a:t>كميات مناسبة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800767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FMN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sz="9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20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</a:t>
            </a:r>
            <a:r>
              <a:rPr lang="en-US" alt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                                                lower free energy and are added to                                                      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334000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puch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phosphorelation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ATP synthase molecules are the only place that will allow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exergonic flow of H</a:t>
            </a:r>
            <a:r>
              <a:rPr lang="en-US" alt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210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used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inter-membrane space and the matrix.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                                                                    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2" grpId="0"/>
      <p:bldP spid="245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524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71" r="58249" b="54652"/>
          <a:stretch/>
        </p:blipFill>
        <p:spPr>
          <a:xfrm>
            <a:off x="1600200" y="76200"/>
            <a:ext cx="5562600" cy="570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58605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glycolysis and the Krebs cycle, but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5557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2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2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85102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8d807ba-871e-4646-a4fb-756708f6dfb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1312306-c:\users\hp\desktop\zoo-109-for-teaching\lecture-15 respiration\lecture 15-respiration-iii.pptm"/>
  <p:tag name="ARTICULATE_PRESENTER_VERSION" val="7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50"/>
  <p:tag name="ARTICULATE_AUDIO_RECORDED" val="1"/>
  <p:tag name="ELAPSEDTIME" val="190.5"/>
  <p:tag name="ANNOTATION_TYPE_1" val="0"/>
  <p:tag name="ANNOTATION_START_1" val="4.4"/>
  <p:tag name="ANNOTATION_END_1" val="8.9"/>
  <p:tag name="ANNOTATION_TOP_1" val="175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4.6"/>
  <p:tag name="ANNOTATION_TOP_2" val="173"/>
  <p:tag name="ANNOTATION_LEFT_2" val="72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8"/>
  <p:tag name="ANNOTATION_TOP_3" val="264"/>
  <p:tag name="ANNOTATION_LEFT_3" val="11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8.0"/>
  <p:tag name="ANNOTATION_TOP_4" val="257"/>
  <p:tag name="ANNOTATION_LEFT_4" val="49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32.7"/>
  <p:tag name="ANNOTATION_TOP_5" val="259"/>
  <p:tag name="ANNOTATION_LEFT_5" val="6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5.5"/>
  <p:tag name="ANNOTATION_TOP_6" val="301"/>
  <p:tag name="ANNOTATION_LEFT_6" val="14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5"/>
  <p:tag name="ANNOTATION_END_7" val="51.0"/>
  <p:tag name="ANNOTATION_TOP_7" val="297"/>
  <p:tag name="ANNOTATION_LEFT_7" val="38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1.0"/>
  <p:tag name="ANNOTATION_END_8" val="70.8"/>
  <p:tag name="ANNOTATION_TOP_8" val="381"/>
  <p:tag name="ANNOTATION_LEFT_8" val="8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0.8"/>
  <p:tag name="ANNOTATION_END_9" val="78.3"/>
  <p:tag name="ANNOTATION_TOP_9" val="495"/>
  <p:tag name="ANNOTATION_LEFT_9" val="4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3"/>
  <p:tag name="ANNOTATION_END_10" val="81.8"/>
  <p:tag name="ANNOTATION_TOP_10" val="453"/>
  <p:tag name="ANNOTATION_LEFT_10" val="1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8"/>
  <p:tag name="ANNOTATION_END_11" val="89.6"/>
  <p:tag name="ANNOTATION_TOP_11" val="493"/>
  <p:tag name="ANNOTATION_LEFT_11" val="13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6"/>
  <p:tag name="ANNOTATION_END_12" val="93.4"/>
  <p:tag name="ANNOTATION_TOP_12" val="492"/>
  <p:tag name="ANNOTATION_LEFT_12" val="46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4"/>
  <p:tag name="ANNOTATION_END_13" val="138.5"/>
  <p:tag name="ANNOTATION_TOP_13" val="596"/>
  <p:tag name="ANNOTATION_LEFT_13" val="8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5"/>
  <p:tag name="ANNOTATION_TOP_14" val="597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b6e23dd8de49e3ab9c4d092e5355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e11b2a6128476d8302ac55a8e9aa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6ee23179fb49929fd893f891e5ab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5fc262d37548dea8e62d691de1feb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37332d8874ebcadb9c22b5ee89b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5a3a1fbdb4456fb5a4283df8cb34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346c48bd4f0592555089a0ec97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49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7f6f7b3094c68ad7369dddb949e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b24833d192445a91a1d654ec74a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7372d608624b99aa1a6103a839d3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9e54f2162149f8a41a3746e9a93a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feeda0c2446f483044363bb434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7691a14a8c4e89a36f5fc0a5706b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8a2cddf4614b65942a082b4861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46471978ee4f69b4187ea455295ce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db5e4cf782432f9b2411b9447106e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e6ee595e564596986fb15bd32807c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4e9c918c946cb8f138b7fdc12d4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77681976464ee183cd165d1986fb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2a3d214d5d4243a589b19423d856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524702c7704534a4260c6bfa3cc4d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5290b068b4c3aa33f41f6244fb2e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62fca4cfd5479cbd0e17f02ec0c1d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69995f800b4550a1c9c4f42c37ec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157c5336845278633fe62ae86796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16148a65a4ff3b9960c756ff8ae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41bf83276a4e34b9e92ab3e5d9d9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dd1b5f1d244a7987eb1340c7e658b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e828fc1444565ba4bdd3325c28a4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07ad689d254b49862772898097a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47a344f0341f6b729e700c55d3f2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7f6646935b4a8aa025c8ad314d8b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26885192124580b6f0d3decae541a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8963f4d3ff4d8192e7f9ae2ce1d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1338</Words>
  <Application>Microsoft Office PowerPoint</Application>
  <PresentationFormat>On-screen Show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Courier New</vt:lpstr>
      <vt:lpstr>Impact</vt:lpstr>
      <vt:lpstr>Tahoma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3- Electron transport chain: (oxidative phosphorelation) </vt:lpstr>
      <vt:lpstr>PowerPoint Presentation</vt:lpstr>
      <vt:lpstr>PowerPoint Presentation</vt:lpstr>
      <vt:lpstr>PowerPoint Presentation</vt:lpstr>
      <vt:lpstr>PowerPoint Presentation</vt:lpstr>
      <vt:lpstr>Cellular respiration generates many ATP molecules for each sugar molecule it oxidizes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Fat and Protein Breakdown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414</cp:revision>
  <dcterms:created xsi:type="dcterms:W3CDTF">2006-03-25T20:15:58Z</dcterms:created>
  <dcterms:modified xsi:type="dcterms:W3CDTF">2019-12-30T15:19:29Z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A6C8E405-203F-4D12-B809-346A28D3868D</vt:lpwstr>
  </property>
  <property fmtid="{D5CDD505-2E9C-101B-9397-08002B2CF9AE}" pid="6" name="ArticulateProjectFull">
    <vt:lpwstr>C:\Users\hp\Desktop\Lectures\Lecture 15-Respiration-III.ppta</vt:lpwstr>
  </property>
</Properties>
</file>