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0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3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6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5" r:id="rId2"/>
    <p:sldId id="256" r:id="rId3"/>
    <p:sldId id="286" r:id="rId4"/>
    <p:sldId id="280" r:id="rId5"/>
    <p:sldId id="261" r:id="rId6"/>
    <p:sldId id="263" r:id="rId7"/>
    <p:sldId id="265" r:id="rId8"/>
    <p:sldId id="264" r:id="rId9"/>
    <p:sldId id="266" r:id="rId10"/>
    <p:sldId id="257" r:id="rId11"/>
    <p:sldId id="267" r:id="rId12"/>
    <p:sldId id="268" r:id="rId13"/>
    <p:sldId id="270" r:id="rId14"/>
    <p:sldId id="271" r:id="rId15"/>
    <p:sldId id="281" r:id="rId16"/>
    <p:sldId id="275" r:id="rId17"/>
    <p:sldId id="276" r:id="rId18"/>
    <p:sldId id="283" r:id="rId19"/>
    <p:sldId id="284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3300"/>
    <a:srgbClr val="FFFF00"/>
    <a:srgbClr val="00FFFF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2" autoAdjust="0"/>
    <p:restoredTop sz="95261" autoAdjust="0"/>
  </p:normalViewPr>
  <p:slideViewPr>
    <p:cSldViewPr>
      <p:cViewPr varScale="1">
        <p:scale>
          <a:sx n="86" d="100"/>
          <a:sy n="86" d="100"/>
        </p:scale>
        <p:origin x="-6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2852EB-2FF7-41DE-A115-DFA5999D8D0C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20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36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07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0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51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55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3.xml"/><Relationship Id="rId7" Type="http://schemas.openxmlformats.org/officeDocument/2006/relationships/image" Target="../media/image11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8.xml"/><Relationship Id="rId10" Type="http://schemas.microsoft.com/office/2007/relationships/hdphoto" Target="../media/hdphoto1.wdp"/><Relationship Id="rId4" Type="http://schemas.openxmlformats.org/officeDocument/2006/relationships/tags" Target="../tags/tag37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1.xml"/><Relationship Id="rId7" Type="http://schemas.openxmlformats.org/officeDocument/2006/relationships/image" Target="../media/image12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4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6.xml"/><Relationship Id="rId10" Type="http://schemas.microsoft.com/office/2007/relationships/hdphoto" Target="../media/hdphoto1.wdp"/><Relationship Id="rId4" Type="http://schemas.openxmlformats.org/officeDocument/2006/relationships/tags" Target="../tags/tag45.xml"/><Relationship Id="rId9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49.xml"/><Relationship Id="rId7" Type="http://schemas.openxmlformats.org/officeDocument/2006/relationships/image" Target="../media/image12.jpe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52.xml"/><Relationship Id="rId7" Type="http://schemas.openxmlformats.org/officeDocument/2006/relationships/image" Target="../media/image12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55.xml"/><Relationship Id="rId7" Type="http://schemas.openxmlformats.org/officeDocument/2006/relationships/image" Target="../media/image1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58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60.xml"/><Relationship Id="rId10" Type="http://schemas.microsoft.com/office/2007/relationships/hdphoto" Target="../media/hdphoto1.wdp"/><Relationship Id="rId4" Type="http://schemas.openxmlformats.org/officeDocument/2006/relationships/tags" Target="../tags/tag59.xml"/><Relationship Id="rId9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63.xml"/><Relationship Id="rId7" Type="http://schemas.openxmlformats.org/officeDocument/2006/relationships/image" Target="../media/image15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64.xml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1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20.png"/><Relationship Id="rId5" Type="http://schemas.openxmlformats.org/officeDocument/2006/relationships/tags" Target="../tags/tag69.xml"/><Relationship Id="rId10" Type="http://schemas.openxmlformats.org/officeDocument/2006/relationships/image" Target="../media/image19.png"/><Relationship Id="rId4" Type="http://schemas.openxmlformats.org/officeDocument/2006/relationships/tags" Target="../tags/tag68.xml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5.jpeg"/><Relationship Id="rId5" Type="http://schemas.openxmlformats.org/officeDocument/2006/relationships/tags" Target="../tags/tag7.xml"/><Relationship Id="rId10" Type="http://schemas.openxmlformats.org/officeDocument/2006/relationships/image" Target="../media/image4.wmf"/><Relationship Id="rId4" Type="http://schemas.openxmlformats.org/officeDocument/2006/relationships/tags" Target="../tags/tag6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1.xml"/><Relationship Id="rId7" Type="http://schemas.openxmlformats.org/officeDocument/2006/relationships/image" Target="../media/image7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0.png"/><Relationship Id="rId4" Type="http://schemas.openxmlformats.org/officeDocument/2006/relationships/tags" Target="../tags/tag1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27.xml"/><Relationship Id="rId7" Type="http://schemas.openxmlformats.org/officeDocument/2006/relationships/image" Target="../media/image1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30.xml"/><Relationship Id="rId7" Type="http://schemas.openxmlformats.org/officeDocument/2006/relationships/image" Target="../media/image12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AA20E-E3BB-4DD9-97C9-A3663BA63953}" type="slidenum">
              <a:rPr lang="ar-SA" smtClean="0"/>
              <a:pPr>
                <a:defRPr/>
              </a:pPr>
              <a:t>1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5401"/>
            <a:ext cx="8986837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612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groups leaves the 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molecule, the 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 returns to </a:t>
            </a:r>
          </a:p>
          <a:p>
            <a:pPr lvl="1">
              <a:defRPr/>
            </a:pPr>
            <a:r>
              <a:rPr lang="en-US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its original 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Oxidation-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657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2720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50673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5775325"/>
            <a:ext cx="3621088" cy="701675"/>
            <a:chOff x="3216" y="2414"/>
            <a:chExt cx="2281" cy="442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16" y="2414"/>
              <a:ext cx="10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Oxidation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(</a:t>
              </a:r>
              <a:r>
                <a:rPr lang="en-GB" altLang="en-US" sz="1400" b="1" dirty="0">
                  <a:solidFill>
                    <a:srgbClr val="0033CC"/>
                  </a:solidFill>
                </a:rPr>
                <a:t>reducing agent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464" y="2414"/>
              <a:ext cx="10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Reduction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(</a:t>
              </a:r>
              <a:r>
                <a:rPr lang="en-GB" altLang="en-US" sz="1400" b="1">
                  <a:solidFill>
                    <a:srgbClr val="FF0000"/>
                  </a:solidFill>
                </a:rPr>
                <a:t>oxidizing agent</a:t>
              </a:r>
              <a:r>
                <a:rPr lang="en-GB" altLang="en-US" sz="2000" b="1">
                  <a:solidFill>
                    <a:srgbClr val="0033CC"/>
                  </a:solidFill>
                </a:rPr>
                <a:t>)</a:t>
              </a: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186051"/>
              </p:ext>
            </p:extLst>
          </p:nvPr>
        </p:nvGraphicFramePr>
        <p:xfrm>
          <a:off x="1524000" y="3352800"/>
          <a:ext cx="6019800" cy="1475040"/>
        </p:xfrm>
        <a:graphic>
          <a:graphicData uri="http://schemas.openxmlformats.org/drawingml/2006/table">
            <a:tbl>
              <a:tblPr/>
              <a:tblGrid>
                <a:gridCol w="3009900"/>
                <a:gridCol w="3009900"/>
              </a:tblGrid>
              <a:tr h="560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(Reducing agent)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(Oxidizing agent)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oxygen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oxygen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reduced, and electrons loose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transfere to </a:t>
            </a:r>
            <a:r>
              <a:rPr lang="en-GB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 are excellent fuels because their bonds are a source of electrons that “fall” closer to oxygen.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smtClean="0"/>
              <a:t> </a:t>
            </a:r>
            <a:endParaRPr lang="en-US" altLang="en-US" sz="1800" b="1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26433"/>
            <a:ext cx="8686800" cy="5555367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does not oxidize glucose in a single step 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hydrogen atoms move from glucose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icotinamide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denine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inucleotide).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strip two hydrogen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NAD+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oxygen, their energy is used to synthesize ATP.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lnSpc>
                <a:spcPct val="80000"/>
              </a:lnSpc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dirty="0" smtClean="0">
                <a:solidFill>
                  <a:schemeClr val="tx1"/>
                </a:solidFill>
              </a:rPr>
              <a:t>الإنحدار الإليكترون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-29845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</a:rPr>
              <a:t>The most common e-carrier is NAD</a:t>
            </a:r>
            <a:r>
              <a:rPr lang="en-US" sz="2800" b="1" baseline="30000" dirty="0" smtClean="0">
                <a:ln w="11430"/>
                <a:solidFill>
                  <a:srgbClr val="0000FF"/>
                </a:solidFill>
              </a:rPr>
              <a:t>+</a:t>
            </a:r>
            <a:r>
              <a:rPr lang="en-US" sz="2800" b="1" dirty="0" smtClean="0">
                <a:ln w="11430"/>
                <a:solidFill>
                  <a:srgbClr val="0000FF"/>
                </a:solidFill>
              </a:rPr>
              <a:t> </a:t>
            </a:r>
          </a:p>
          <a:p>
            <a:pPr indent="-29845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</a:rPr>
              <a:t>H atoms have one proton and one electron</a:t>
            </a:r>
          </a:p>
          <a:p>
            <a:pPr indent="-29845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</a:rPr>
              <a:t>When two H atoms are removed from a substrate, NAD</a:t>
            </a:r>
            <a:r>
              <a:rPr lang="en-US" sz="2800" b="1" baseline="30000" dirty="0" smtClean="0">
                <a:ln w="11430"/>
                <a:solidFill>
                  <a:srgbClr val="0000FF"/>
                </a:solidFill>
              </a:rPr>
              <a:t>+</a:t>
            </a:r>
            <a:r>
              <a:rPr lang="en-US" sz="2800" b="1" dirty="0" smtClean="0">
                <a:ln w="11430"/>
                <a:solidFill>
                  <a:srgbClr val="0000FF"/>
                </a:solidFill>
              </a:rPr>
              <a:t> accepts the electrons from both atoms and a proton from one of them</a:t>
            </a:r>
          </a:p>
          <a:p>
            <a:pPr indent="-298450">
              <a:lnSpc>
                <a:spcPct val="150000"/>
              </a:lnSpc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</a:rPr>
              <a:t>NAD</a:t>
            </a:r>
            <a:r>
              <a:rPr lang="en-US" sz="2800" b="1" baseline="30000" dirty="0" smtClean="0">
                <a:ln w="11430"/>
                <a:solidFill>
                  <a:srgbClr val="0000FF"/>
                </a:solidFill>
              </a:rPr>
              <a:t>+</a:t>
            </a:r>
            <a:r>
              <a:rPr lang="en-US" sz="2800" b="1" dirty="0" smtClean="0">
                <a:ln w="11430"/>
                <a:solidFill>
                  <a:srgbClr val="0000FF"/>
                </a:solidFill>
              </a:rPr>
              <a:t> + 2H→ NADH + H</a:t>
            </a:r>
            <a:r>
              <a:rPr lang="en-US" sz="2800" b="1" baseline="30000" dirty="0" smtClean="0">
                <a:ln w="11430"/>
                <a:solidFill>
                  <a:srgbClr val="0000FF"/>
                </a:solidFill>
              </a:rPr>
              <a:t>+</a:t>
            </a:r>
            <a:endParaRPr lang="en-US" sz="2800" b="1" dirty="0" smtClean="0">
              <a:ln w="11430"/>
              <a:solidFill>
                <a:srgbClr val="0000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152400"/>
            <a:ext cx="3657600" cy="8302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Hints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10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oxygen 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(the most electronegative).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236346" y="31242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209800" y="295799"/>
            <a:ext cx="4439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one is catalyzed 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glucose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Quiz2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AC35D-A98E-43F9-971C-0D5763C4704D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13" name="Picture 12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740400" cy="308508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4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80707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6" name="Picture 15" descr="Ashraf-Picture2.bmp.ti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/>
            <a:srcRect t="2674" b="17106"/>
            <a:stretch>
              <a:fillRect/>
            </a:stretch>
          </p:blipFill>
          <p:spPr>
            <a:xfrm>
              <a:off x="5128077" y="2818887"/>
              <a:ext cx="2730071" cy="292398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441" name="TextBox 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429256" y="6247742"/>
              <a:ext cx="2428892" cy="36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altLang="en-US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aalii@ksu.edu.sa</a:t>
              </a:r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437" name="Picture 1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0"/>
          <a:stretch>
            <a:fillRect/>
          </a:stretch>
        </p:blipFill>
        <p:spPr bwMode="auto">
          <a:xfrm>
            <a:off x="49213" y="39688"/>
            <a:ext cx="394335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788024" y="5949280"/>
            <a:ext cx="367810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Prof. </a:t>
            </a:r>
            <a:r>
              <a:rPr lang="en-GB" dirty="0" err="1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Ashraf</a:t>
            </a:r>
            <a:r>
              <a:rPr lang="en-GB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</a:rPr>
              <a:t> M. Ahmed</a:t>
            </a:r>
            <a:endParaRPr lang="en-GB" dirty="0">
              <a:ln w="11430"/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(Zoo-145)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xit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3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22425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066800" y="1962090"/>
            <a:ext cx="7086600" cy="40011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Harvesting chemical energy</a:t>
            </a:r>
            <a:endParaRPr lang="en-US" alt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 Harvest</a:t>
            </a:r>
            <a:endParaRPr lang="en-US"/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DAC35D-A98E-43F9-971C-0D5763C4704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14" name="Picture 13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62200"/>
            <a:ext cx="5359400" cy="160776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Picture 15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20" y="5588000"/>
            <a:ext cx="2560320" cy="6144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17074218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78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(gain or loss).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breakdown of glucose 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66800" y="228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altLang="en-US" sz="32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Principles of Energy Harvest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1393825"/>
            <a:ext cx="89154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25000"/>
              </a:lnSpc>
              <a:buFontTx/>
              <a:buAutoNum type="arabicPeriod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and fermentation </a:t>
            </a:r>
            <a:r>
              <a:rPr lang="ar-EG" altLang="en-US" sz="2000" dirty="0"/>
              <a:t>التخمر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are catabolic, energy-yielding </a:t>
            </a:r>
            <a:r>
              <a:rPr lang="ar-EG" altLang="en-US" sz="2000" dirty="0"/>
              <a:t>مُنتِج للطاقة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/>
              <a:t>هدْم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pathways.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2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Cells recycle the ATP they use for work.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3"/>
              <a:tabLst>
                <a:tab pos="342900" algn="l"/>
              </a:tabLst>
              <a:defRPr/>
            </a:pPr>
            <a:r>
              <a:rPr lang="en-US" altLang="en-US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Redox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</a:t>
            </a:r>
            <a:r>
              <a:rPr lang="ar-EG" altLang="en-US" sz="2000" dirty="0"/>
              <a:t>تفاعلات الأكسدة-الإختزال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release energy when electrons move closer to electronegative atoms.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buFontTx/>
              <a:buAutoNum type="arabicPeriod" startAt="4"/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ar-EG" altLang="en-US" sz="2000" dirty="0"/>
              <a:t>تنتقل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 organic molecules to oxygen during cellular respiration.</a:t>
            </a: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endParaRPr lang="en-US" altLang="en-US" sz="1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eaLnBrk="0" hangingPunct="0">
              <a:lnSpc>
                <a:spcPct val="125000"/>
              </a:lnSpc>
              <a:tabLst>
                <a:tab pos="342900" algn="l"/>
              </a:tabLst>
              <a:defRPr/>
            </a:pP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5.  The “fall” of electrons during respiration is stepwise </a:t>
            </a:r>
            <a:r>
              <a:rPr lang="ar-EG" altLang="en-US" sz="2000" dirty="0"/>
              <a:t>مَرْحَل</a:t>
            </a:r>
            <a:r>
              <a:rPr lang="ar-SA" altLang="en-US" sz="2000" dirty="0"/>
              <a:t>ي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87462"/>
            <a:ext cx="8915400" cy="5418138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molecules store energy in their arrangement of atoms.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the systematic degradation of organic molecules that are rich in energy to simpler products with less energy.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of the released energy is used to do work and the rest is dissipated as heat.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Metabolic pathways that release the energy stored in complex organic molecules are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</a:t>
            </a:r>
            <a:r>
              <a:rPr lang="ar-EG" altLang="en-US" sz="1800" dirty="0" smtClean="0"/>
              <a:t>هد</a:t>
            </a:r>
            <a:r>
              <a:rPr lang="ar-SA" altLang="en-US" sz="1800" dirty="0" smtClean="0"/>
              <a:t>ْ</a:t>
            </a:r>
            <a:r>
              <a:rPr lang="ar-EG" altLang="en-US" sz="1800" dirty="0" smtClean="0"/>
              <a:t>م</a:t>
            </a:r>
            <a:r>
              <a:rPr lang="ar-SA" altLang="en-US" sz="1800" dirty="0" smtClean="0"/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 is a type of catabolic process leads to the partial degradation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التحلل الجزئ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sugars in the absence of oxygen.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is a more important catabolic process, uses oxygen as a reactant to complete the breakdown of a variety of organic molecules.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is:</a:t>
            </a:r>
          </a:p>
          <a:p>
            <a:pPr marL="1085850" lvl="2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Organic compounds + O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-&gt; CO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H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+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</a:p>
          <a:p>
            <a:pPr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Carbohydrates, fats, and proteins can all be used as the fuel, but we will start learning with glucose.</a:t>
            </a:r>
          </a:p>
          <a:p>
            <a:pPr marL="1085850" lvl="2" eaLnBrk="1" hangingPunct="1">
              <a:lnSpc>
                <a:spcPct val="11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+ 6O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-&gt; 6CO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+ 6H</a:t>
            </a:r>
            <a:r>
              <a:rPr lang="en-US" altLang="en-US" sz="18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+ Energy (ATP +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heat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866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3975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and fermentation are catabolic, energy-yielding </a:t>
            </a:r>
            <a:r>
              <a:rPr lang="ar-EG" altLang="en-US" sz="1800" dirty="0" smtClean="0">
                <a:ln w="11430"/>
                <a:solidFill>
                  <a:schemeClr val="tx1"/>
                </a:solidFill>
              </a:rPr>
              <a:t>مُنتج للطاقة</a:t>
            </a:r>
            <a:r>
              <a:rPr lang="en-US" altLang="en-US" sz="2400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pathways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 + CO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38275"/>
          </a:xfr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</a:t>
            </a:r>
            <a:r>
              <a:rPr lang="en-US" altLang="en-US" sz="2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energetics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regenerates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9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1444884-c:\users\amahmedkeele\desktop\lectures\lecture-13 respiration\lecture 13.pptx"/>
  <p:tag name="ARTICULATE_PRESENTER_VERSION" val="7"/>
  <p:tag name="ARTICULATE_PROJECT_OPEN" val="1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B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_PROPERTY" val="1"/>
  <p:tag name="ART_ENGAGE_A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8c982bff8440d6a828e0a1f9102fef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529402d4e4a4d129b03f5a1e1999b8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279.4"/>
  <p:tag name="ANNOTATION_TYPE_1" val="0"/>
  <p:tag name="ANNOTATION_START_1" val="9.7"/>
  <p:tag name="ANNOTATION_END_1" val="21.6"/>
  <p:tag name="ANNOTATION_TOP_1" val="175"/>
  <p:tag name="ANNOTATION_LEFT_1" val="6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1.6"/>
  <p:tag name="ANNOTATION_END_2" val="21.6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1.6"/>
  <p:tag name="ANNOTATION_END_3" val="25.2"/>
  <p:tag name="ANNOTATION_TOP_3" val="148"/>
  <p:tag name="ANNOTATION_LEFT_3" val="79"/>
  <p:tag name="ANNOTATION_WIDTH_3" val="285"/>
  <p:tag name="ANNOTATION_HEIGHT_3" val="61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25.2"/>
  <p:tag name="ANNOTATION_END_4" val="25.2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2"/>
  <p:tag name="ANNOTATION_START_5" val="25.2"/>
  <p:tag name="ANNOTATION_END_5" val="40.8"/>
  <p:tag name="ANNOTATION_TOP_5" val="146"/>
  <p:tag name="ANNOTATION_LEFT_5" val="440"/>
  <p:tag name="ANNOTATION_WIDTH_5" val="197"/>
  <p:tag name="ANNOTATION_HEIGHT_5" val="62"/>
  <p:tag name="ANNOTATION_ANIMATION_5" val="4"/>
  <p:tag name="ANNOTATION_ROTATION_5" val="0"/>
  <p:tag name="ANNOTATION_SUB_TYPE_5" val="11"/>
  <p:tag name="ANNOTATION_LOOP_COUNT_5" val="1"/>
  <p:tag name="ANNOTATION_BOX_RADIUS_5" val="5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0"/>
  <p:tag name="ANNOTATION_START_6" val="40.8"/>
  <p:tag name="ANNOTATION_END_6" val="109.0"/>
  <p:tag name="ANNOTATION_TOP_6" val="288"/>
  <p:tag name="ANNOTATION_LEFT_6" val="5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9.0"/>
  <p:tag name="ANNOTATION_END_7" val="133.6"/>
  <p:tag name="ANNOTATION_TOP_7" val="356"/>
  <p:tag name="ANNOTATION_LEFT_7" val="5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33.6"/>
  <p:tag name="ANNOTATION_END_8" val="136.6"/>
  <p:tag name="ANNOTATION_TOP_8" val="366"/>
  <p:tag name="ANNOTATION_LEFT_8" val="56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36.6"/>
  <p:tag name="ANNOTATION_END_9" val="154.3"/>
  <p:tag name="ANNOTATION_TOP_9" val="416"/>
  <p:tag name="ANNOTATION_LEFT_9" val="22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54.3"/>
  <p:tag name="ANNOTATION_END_10" val="157.6"/>
  <p:tag name="ANNOTATION_TOP_10" val="485"/>
  <p:tag name="ANNOTATION_LEFT_10" val="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57.6"/>
  <p:tag name="ANNOTATION_END_11" val="164.3"/>
  <p:tag name="ANNOTATION_TOP_11" val="484"/>
  <p:tag name="ANNOTATION_LEFT_11" val="37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64.3"/>
  <p:tag name="ANNOTATION_END_12" val="207.8"/>
  <p:tag name="ANNOTATION_TOP_12" val="527"/>
  <p:tag name="ANNOTATION_LEFT_12" val="7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7.8"/>
  <p:tag name="ANNOTATION_END_13" val="215.8"/>
  <p:tag name="ANNOTATION_TOP_13" val="595"/>
  <p:tag name="ANNOTATION_LEFT_13" val="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15.8"/>
  <p:tag name="ANNOTATION_END_14" val="252.6"/>
  <p:tag name="ANNOTATION_TOP_14" val="599"/>
  <p:tag name="ANNOTATION_LEFT_14" val="74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2.6"/>
  <p:tag name="ANNOTATION_END_15" val="257.1"/>
  <p:tag name="ANNOTATION_TOP_15" val="641"/>
  <p:tag name="ANNOTATION_LEFT_15" val="12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7.1"/>
  <p:tag name="ANNOTATION_TOP_16" val="649"/>
  <p:tag name="ANNOTATION_LEFT_16" val="3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d2e8104449416c945e1290787e1be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048d2941a24129b4d5dda463f4d02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TIMELINE" val="15.8/23.7/51.8/96.6/144.0/194.2/231.8/269.8"/>
  <p:tag name="ELAPSEDTIME" val="377.9"/>
  <p:tag name="ANNOTATION_TYPE_1" val="0"/>
  <p:tag name="ANNOTATION_START_1" val="17.7"/>
  <p:tag name="ANNOTATION_END_1" val="25.1"/>
  <p:tag name="ANNOTATION_TOP_1" val="155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1"/>
  <p:tag name="ANNOTATION_END_2" val="53.0"/>
  <p:tag name="ANNOTATION_TOP_2" val="198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3.0"/>
  <p:tag name="ANNOTATION_END_3" val="59.7"/>
  <p:tag name="ANNOTATION_TOP_3" val="269"/>
  <p:tag name="ANNOTATION_LEFT_3" val="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9.7"/>
  <p:tag name="ANNOTATION_END_4" val="61.4"/>
  <p:tag name="ANNOTATION_TOP_4" val="263"/>
  <p:tag name="ANNOTATION_LEFT_4" val="5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1.4"/>
  <p:tag name="ANNOTATION_END_5" val="66.0"/>
  <p:tag name="ANNOTATION_TOP_5" val="267"/>
  <p:tag name="ANNOTATION_LEFT_5" val="71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6.0"/>
  <p:tag name="ANNOTATION_END_6" val="97.8"/>
  <p:tag name="ANNOTATION_TOP_6" val="298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7.8"/>
  <p:tag name="ANNOTATION_END_7" val="105.1"/>
  <p:tag name="ANNOTATION_TOP_7" val="335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5.1"/>
  <p:tag name="ANNOTATION_END_8" val="111.0"/>
  <p:tag name="ANNOTATION_TOP_8" val="367"/>
  <p:tag name="ANNOTATION_LEFT_8" val="2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2"/>
  <p:tag name="ANNOTATION_START_9" val="111.0"/>
  <p:tag name="ANNOTATION_END_9" val="111.0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1.0"/>
  <p:tag name="ANNOTATION_END_10" val="139.5"/>
  <p:tag name="ANNOTATION_TOP_10" val="343"/>
  <p:tag name="ANNOTATION_LEFT_10" val="229"/>
  <p:tag name="ANNOTATION_WIDTH_10" val="120"/>
  <p:tag name="ANNOTATION_HEIGHT_10" val="37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0"/>
  <p:tag name="ANNOTATION_START_11" val="139.5"/>
  <p:tag name="ANNOTATION_END_11" val="143.3"/>
  <p:tag name="ANNOTATION_TOP_11" val="439"/>
  <p:tag name="ANNOTATION_LEFT_11" val="18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45.5"/>
  <p:tag name="ANNOTATION_END_12" val="181.1"/>
  <p:tag name="ANNOTATION_TOP_12" val="403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1.1"/>
  <p:tag name="ANNOTATION_END_13" val="195.7"/>
  <p:tag name="ANNOTATION_TOP_13" val="429"/>
  <p:tag name="ANNOTATION_LEFT_13" val="37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95.7"/>
  <p:tag name="ANNOTATION_END_14" val="239.3"/>
  <p:tag name="ANNOTATION_TOP_14" val="468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39.3"/>
  <p:tag name="ANNOTATION_END_15" val="239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39.3"/>
  <p:tag name="ANNOTATION_END_16" val="271.1"/>
  <p:tag name="ANNOTATION_TOP_16" val="558"/>
  <p:tag name="ANNOTATION_LEFT_16" val="121"/>
  <p:tag name="ANNOTATION_WIDTH_16" val="594"/>
  <p:tag name="ANNOTATION_HEIGHT_16" val="50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TYPE_17" val="0"/>
  <p:tag name="ANNOTATION_START_17" val="271.1"/>
  <p:tag name="ANNOTATION_END_17" val="306.8"/>
  <p:tag name="ANNOTATION_TOP_17" val="616"/>
  <p:tag name="ANNOTATION_LEFT_17" val="4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2"/>
  <p:tag name="ANNOTATION_START_18" val="306.8"/>
  <p:tag name="ANNOTATION_END_18" val="306.8"/>
  <p:tag name="ANNOTATION_TOP_18" val="-40"/>
  <p:tag name="ANNOTATION_LEFT_18" val="-40"/>
  <p:tag name="ANNOTATION_WIDTH_18" val="1042"/>
  <p:tag name="ANNOTATION_HEIGHT_18" val="801"/>
  <p:tag name="ANNOTATION_ANIMATION_18" val="4"/>
  <p:tag name="ANNOTATION_ROTATION_18" val="0"/>
  <p:tag name="ANNOTATION_SUB_TYPE_18" val="11"/>
  <p:tag name="ANNOTATION_LOOP_COUNT_18" val="1"/>
  <p:tag name="ANNOTATION_BOX_RADIUS_18" val="0"/>
  <p:tag name="ANNOTATION_SCALE_18" val="0"/>
  <p:tag name="ANNOTATION_BORDER_ALPHA_18" val="100"/>
  <p:tag name="ANNOTATION_BORDER_COLOR_18" val="16777215"/>
  <p:tag name="ANNOTATION_FILL_COLOR_18" val="10855845"/>
  <p:tag name="ANNOTATION_FILL_ALPHA_18" val="50"/>
  <p:tag name="ANNOTATION_BORDER_WIDTH_18" val="2"/>
  <p:tag name="ANNOTATION_SLIDE_WIDTH_18" val="960"/>
  <p:tag name="ANNOTATION_SLIDE_HEIGHT_18" val="720"/>
  <p:tag name="ANNOTATION_TYPE_19" val="2"/>
  <p:tag name="ANNOTATION_START_19" val="306.8"/>
  <p:tag name="ANNOTATION_END_19" val="321.4"/>
  <p:tag name="ANNOTATION_TOP_19" val="662"/>
  <p:tag name="ANNOTATION_LEFT_19" val="124"/>
  <p:tag name="ANNOTATION_WIDTH_19" val="637"/>
  <p:tag name="ANNOTATION_HEIGHT_19" val="54"/>
  <p:tag name="ANNOTATION_ANIMATION_19" val="4"/>
  <p:tag name="ANNOTATION_ROTATION_19" val="0"/>
  <p:tag name="ANNOTATION_SUB_TYPE_19" val="11"/>
  <p:tag name="ANNOTATION_LOOP_COUNT_19" val="1"/>
  <p:tag name="ANNOTATION_BOX_RADIUS_19" val="5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0"/>
  <p:tag name="ANNOTATION_START_20" val="321.4"/>
  <p:tag name="ANNOTATION_END_20" val="323.4"/>
  <p:tag name="ANNOTATION_TOP_20" val="681"/>
  <p:tag name="ANNOTATION_LEFT_20" val="620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3.4"/>
  <p:tag name="ANNOTATION_TOP_21" val="687"/>
  <p:tag name="ANNOTATION_LEFT_21" val="6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5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7a1842097ee4ab0821d84bd3116539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ccf5c71ba94a66b0eab34f0744735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822373a213c49a298321caba17329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df640e5cb7d4fc0b67e95668ae5d0cc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87319f3398742f4955b3960fc7160c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de33f9f94cd40e8b9fc2988a5874ce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edce66a4a7c4951ac79f4705b450ae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cc7cdea44534bacbc187fa573233d8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f9e07e99d4e10821c94ef83c479f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a2b2e78e1784ef58c8ce9639160db0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a95990de64afc803bf0d3b007faa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1a19eda499445a8d7f9cc212b1e5c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1232b0a0878440f86a4c44417bf018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18b525597c8484595dbdc8ebff902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6440046a89a40d190e9f88ee06dc4f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205aeb0dfa248d6866e6211c1d8fb7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27decbc9e1404585d314bc3b49a5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0d012ec3e1f4fd0a38fb6ae595c217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f3fc453af8141a092b080b5af60e26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4bb72f7572747ec8278182654e0dc4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4e6f6c057124386aaf778a01ae3c3f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e1efed7fa304ef7a1e061e16efa7ee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1"/>
  <p:tag name="ARTICULATE_AUDIO_RECORDED" val="1"/>
  <p:tag name="ELAPSEDTIME" val="91.4"/>
  <p:tag name="ANNOTATION_TYPE_1" val="0"/>
  <p:tag name="ANNOTATION_START_1" val="9.9"/>
  <p:tag name="ANNOTATION_END_1" val="13.8"/>
  <p:tag name="ANNOTATION_TOP_1" val="197"/>
  <p:tag name="ANNOTATION_LEFT_1" val="9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8"/>
  <p:tag name="ANNOTATION_END_2" val="15.1"/>
  <p:tag name="ANNOTATION_TOP_2" val="198"/>
  <p:tag name="ANNOTATION_LEFT_2" val="64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1"/>
  <p:tag name="ANNOTATION_END_3" val="29.5"/>
  <p:tag name="ANNOTATION_TOP_3" val="205"/>
  <p:tag name="ANNOTATION_LEFT_3" val="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9.5"/>
  <p:tag name="ANNOTATION_END_4" val="42.8"/>
  <p:tag name="ANNOTATION_TOP_4" val="280"/>
  <p:tag name="ANNOTATION_LEFT_4" val="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2.8"/>
  <p:tag name="ANNOTATION_END_5" val="54.6"/>
  <p:tag name="ANNOTATION_TOP_5" val="362"/>
  <p:tag name="ANNOTATION_LEFT_5" val="8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6"/>
  <p:tag name="ANNOTATION_END_6" val="70.8"/>
  <p:tag name="ANNOTATION_TOP_6" val="415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0.8"/>
  <p:tag name="ANNOTATION_END_7" val="73.6"/>
  <p:tag name="ANNOTATION_TOP_7" val="569"/>
  <p:tag name="ANNOTATION_LEFT_7" val="8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3.6"/>
  <p:tag name="ANNOTATION_END_8" val="75.4"/>
  <p:tag name="ANNOTATION_TOP_8" val="576"/>
  <p:tag name="ANNOTATION_LEFT_8" val="24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5.4"/>
  <p:tag name="ANNOTATION_END_9" val="77.1"/>
  <p:tag name="ANNOTATION_TOP_9" val="561"/>
  <p:tag name="ANNOTATION_LEFT_9" val="32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7.1"/>
  <p:tag name="ANNOTATION_TOP_10" val="571"/>
  <p:tag name="ANNOTATION_LEFT_10" val="47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f5dfc0c1e6047bfab710a4a1c2387f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126a7a1e7b487cadb88acde9ccb6e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442f827c414233a4e927c625daa1c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87e3bac0b455d85b4862172afaae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800572e29d4762844565b86d32222f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b9399e024748ac8247e068a93153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e751a7e1e64f68a9c2cce75eb348b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f0548cfee6f4340962cb23476cc1b5b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UIZMAKER_QUIZ_FILENAME" val="C:\Ashraf\D\Faculty file\e-Larning\1433-1434\المحتوى الرقمي\Zoo-145\Without-Sound\13 Lecture-Respiration\Quiz2.quiz"/>
  <p:tag name="QUIZMAKER_QUIZ_SLIDE_ID" val="283"/>
  <p:tag name="OVERRIDE" val="QUIZMAKER_QUIZ_SLIDE"/>
  <p:tag name="QUIZMAKER_QUIZ_TITLE" val="Quiz2"/>
  <p:tag name="ARTICULATE_DESCRIPTION" val="Quiz - 4 questions"/>
  <p:tag name="AQP_PASS_SCORE" val="60"/>
  <p:tag name="QUIZMAKER_LAST_MODIFY_DATE" val="41652.9912847222"/>
  <p:tag name="EMBEDDEDCONTENT_LASTWRITETIMEUTC" val="2014-01-13 20:47:27Z"/>
  <p:tag name="ELAPSEDTIME" val="5"/>
  <p:tag name="AUDIO_ID" val="283"/>
  <p:tag name="AQP_PASS_ACTION" val="2"/>
  <p:tag name="AQP_FAIL_ACTION" val="2"/>
  <p:tag name="ARTICULATE_SHOW_IN_MENU" val="multipleitems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B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QM_PROPERTY" val="1"/>
  <p:tag name="ART_QM_A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RTICULATE_USED_LAYOUT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e143a900cca4c0abcc081f48572ce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c4240679e3a4d4293e7b658f685ec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3e2865767eb4881acace6167c64bfdb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e29bf0128b4eddab4f799446951dc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VERRIDE" val="ENGAGE_INTERACTION_SLIDE"/>
  <p:tag name="ENGAGE_INTERACTION_FILENAME" val="C:\Users\amahmedkeele\Desktop\Lectures\Lecture-13 Respiration\Main.intr"/>
  <p:tag name="ENGAGE_INTERACTION_SLIDE_ID" val="286"/>
  <p:tag name="ENGAGE_INTERACTION_FINISH" val="2"/>
  <p:tag name="ENGAGE_INTERACTION_FINISH_MESSAGE" val="Next Slide"/>
  <p:tag name="ENGAGE_INTERACTION_TITLE" val="Energy Harvest"/>
  <p:tag name="ARTICULATE_DESCRIPTION" val="Accordion - 1 Panel "/>
  <p:tag name="ENGAGE_LAST_MODIFY_DATE" val="41656.7441550926"/>
  <p:tag name="EMBEDDEDCONTENT_LASTWRITETIMEUTC" val="2014-01-17 14:51:35Z"/>
  <p:tag name="ELAPSEDTIME" val="157"/>
  <p:tag name="ARTICULATE_SHOW_IN_MENU" val="multipleitems"/>
  <p:tag name="AUDIO_ID" val="286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Fals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False"/>
  <p:tag name="ARTICULATE_PLAYER_CONTROL_PLAYPAUSE" val="False"/>
  <p:tag name="ARTICULATE_PLAYER_CONTROLS_SET" val="True"/>
  <p:tag name="ARTICULATE_USED_LAYOUT" val="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1257</Words>
  <Application>Microsoft Office PowerPoint</Application>
  <PresentationFormat>On-screen Show (4:3)</PresentationFormat>
  <Paragraphs>207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PowerPoint Presentation</vt:lpstr>
      <vt:lpstr>PowerPoint Presentation</vt:lpstr>
      <vt:lpstr>Energy Harvest</vt:lpstr>
      <vt:lpstr>Overall process</vt:lpstr>
      <vt:lpstr>PowerPoint Presentation</vt:lpstr>
      <vt:lpstr>Cellular respiration and fermentation are catabolic, energy-yielding مُنتج للطاقة pathways</vt:lpstr>
      <vt:lpstr>Cellular Respiration</vt:lpstr>
      <vt:lpstr>Cells recycle the ATP they use for work</vt:lpstr>
      <vt:lpstr>Adenosine Tri-Phosphate (ATP)</vt:lpstr>
      <vt:lpstr>PowerPoint Presentation</vt:lpstr>
      <vt:lpstr>How dose ATP drive cellular work ?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PowerPoint Presentation</vt:lpstr>
      <vt:lpstr>Summary of electron “Fall” steps</vt:lpstr>
      <vt:lpstr>Quiz2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167</cp:revision>
  <dcterms:created xsi:type="dcterms:W3CDTF">2006-03-22T20:37:44Z</dcterms:created>
  <dcterms:modified xsi:type="dcterms:W3CDTF">2014-01-26T18:32:47Z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C:\Users\amahmedkeele\Desktop\Lectures\Lecture-13 Respiration\Lecture 13.ppta</vt:lpwstr>
  </property>
</Properties>
</file>