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1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C65758-EC48-4AE6-AF0F-94F5CCF8CB32}" type="datetimeFigureOut">
              <a:rPr lang="en-US" smtClean="0"/>
              <a:pPr/>
              <a:t>11/6/2010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E7A823-4D1B-4ED6-B243-9B8C0FCC9AE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BE7A823-4D1B-4ED6-B243-9B8C0FCC9AE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BE7A823-4D1B-4ED6-B243-9B8C0FCC9AE8}"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BE7A823-4D1B-4ED6-B243-9B8C0FCC9AE8}"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BE7A823-4D1B-4ED6-B243-9B8C0FCC9AE8}"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BE7A823-4D1B-4ED6-B243-9B8C0FCC9AE8}"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BE7A823-4D1B-4ED6-B243-9B8C0FCC9AE8}"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BE7A823-4D1B-4ED6-B243-9B8C0FCC9AE8}"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BE7A823-4D1B-4ED6-B243-9B8C0FCC9AE8}"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BE7A823-4D1B-4ED6-B243-9B8C0FCC9AE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BE7A823-4D1B-4ED6-B243-9B8C0FCC9AE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BE7A823-4D1B-4ED6-B243-9B8C0FCC9AE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BE7A823-4D1B-4ED6-B243-9B8C0FCC9AE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BE7A823-4D1B-4ED6-B243-9B8C0FCC9AE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BE7A823-4D1B-4ED6-B243-9B8C0FCC9AE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BE7A823-4D1B-4ED6-B243-9B8C0FCC9AE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D6AC05F-4CCE-46D4-8AFB-564B6E6C4513}" type="datetimeFigureOut">
              <a:rPr lang="en-US" smtClean="0"/>
              <a:pPr/>
              <a:t>11/6/2010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BCCFAD6-79CE-4A10-B499-FFC5250E81D1}" type="slidenum">
              <a:rPr lang="en-US" smtClean="0"/>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6AC05F-4CCE-46D4-8AFB-564B6E6C4513}" type="datetimeFigureOut">
              <a:rPr lang="en-US" smtClean="0"/>
              <a:pPr/>
              <a:t>11/6/2010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CCFAD6-79CE-4A10-B499-FFC5250E81D1}"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6AC05F-4CCE-46D4-8AFB-564B6E6C4513}" type="datetimeFigureOut">
              <a:rPr lang="en-US" smtClean="0"/>
              <a:pPr/>
              <a:t>11/6/2010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CCFAD6-79CE-4A10-B499-FFC5250E81D1}"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6AC05F-4CCE-46D4-8AFB-564B6E6C4513}" type="datetimeFigureOut">
              <a:rPr lang="en-US" smtClean="0"/>
              <a:pPr/>
              <a:t>11/6/2010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CCFAD6-79CE-4A10-B499-FFC5250E81D1}"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D6AC05F-4CCE-46D4-8AFB-564B6E6C4513}" type="datetimeFigureOut">
              <a:rPr lang="en-US" smtClean="0"/>
              <a:pPr/>
              <a:t>11/6/2010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CCFAD6-79CE-4A10-B499-FFC5250E81D1}" type="slidenum">
              <a:rPr lang="en-US" smtClean="0"/>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D6AC05F-4CCE-46D4-8AFB-564B6E6C4513}" type="datetimeFigureOut">
              <a:rPr lang="en-US" smtClean="0"/>
              <a:pPr/>
              <a:t>11/6/2010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CCFAD6-79CE-4A10-B499-FFC5250E81D1}"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D6AC05F-4CCE-46D4-8AFB-564B6E6C4513}" type="datetimeFigureOut">
              <a:rPr lang="en-US" smtClean="0"/>
              <a:pPr/>
              <a:t>11/6/2010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CCFAD6-79CE-4A10-B499-FFC5250E81D1}"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D6AC05F-4CCE-46D4-8AFB-564B6E6C4513}" type="datetimeFigureOut">
              <a:rPr lang="en-US" smtClean="0"/>
              <a:pPr/>
              <a:t>11/6/2010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CCFAD6-79CE-4A10-B499-FFC5250E81D1}"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6AC05F-4CCE-46D4-8AFB-564B6E6C4513}" type="datetimeFigureOut">
              <a:rPr lang="en-US" smtClean="0"/>
              <a:pPr/>
              <a:t>11/6/2010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CCFAD6-79CE-4A10-B499-FFC5250E81D1}"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D6AC05F-4CCE-46D4-8AFB-564B6E6C4513}" type="datetimeFigureOut">
              <a:rPr lang="en-US" smtClean="0"/>
              <a:pPr/>
              <a:t>11/6/2010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CCFAD6-79CE-4A10-B499-FFC5250E81D1}"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D6AC05F-4CCE-46D4-8AFB-564B6E6C4513}" type="datetimeFigureOut">
              <a:rPr lang="en-US" smtClean="0"/>
              <a:pPr/>
              <a:t>11/6/2010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BCCFAD6-79CE-4A10-B499-FFC5250E81D1}"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D6AC05F-4CCE-46D4-8AFB-564B6E6C4513}" type="datetimeFigureOut">
              <a:rPr lang="en-US" smtClean="0"/>
              <a:pPr/>
              <a:t>11/6/2010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BCCFAD6-79CE-4A10-B499-FFC5250E81D1}"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تابع الأنزيمات</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تابع التثبيط العكسي</a:t>
            </a:r>
            <a:endParaRPr lang="en-US" dirty="0"/>
          </a:p>
        </p:txBody>
      </p:sp>
      <p:sp>
        <p:nvSpPr>
          <p:cNvPr id="3" name="Content Placeholder 2"/>
          <p:cNvSpPr>
            <a:spLocks noGrp="1"/>
          </p:cNvSpPr>
          <p:nvPr>
            <p:ph idx="1"/>
          </p:nvPr>
        </p:nvSpPr>
        <p:spPr/>
        <p:txBody>
          <a:bodyPr>
            <a:normAutofit/>
          </a:bodyPr>
          <a:lstStyle/>
          <a:p>
            <a:pPr algn="r" rtl="1"/>
            <a:r>
              <a:rPr lang="ar-SA" sz="2800" dirty="0" smtClean="0">
                <a:cs typeface="Akhbar MT" pitchFamily="2" charset="-78"/>
              </a:rPr>
              <a:t>أمثلة على التثبيط غير التنافسي:</a:t>
            </a:r>
          </a:p>
          <a:p>
            <a:pPr lvl="1" algn="r" rtl="1"/>
            <a:r>
              <a:rPr lang="ar-SA" sz="2800" dirty="0" smtClean="0">
                <a:cs typeface="+mj-cs"/>
              </a:rPr>
              <a:t>تحتاج بعض الأنزيمات الارتباط مع أيونات </a:t>
            </a:r>
            <a:r>
              <a:rPr lang="ar-SA" sz="2800" dirty="0" err="1" smtClean="0">
                <a:cs typeface="+mj-cs"/>
              </a:rPr>
              <a:t>المغنيسيوم</a:t>
            </a:r>
            <a:r>
              <a:rPr lang="ar-SA" sz="2800" dirty="0" smtClean="0">
                <a:cs typeface="+mj-cs"/>
              </a:rPr>
              <a:t> لإظهار فعاليتها ، إضافة عوامل مثل </a:t>
            </a:r>
            <a:r>
              <a:rPr lang="en-US" sz="2800" dirty="0" smtClean="0">
                <a:cs typeface="+mj-cs"/>
              </a:rPr>
              <a:t>EDTA</a:t>
            </a:r>
            <a:r>
              <a:rPr lang="ar-SA" sz="2800" dirty="0" smtClean="0">
                <a:cs typeface="+mj-cs"/>
              </a:rPr>
              <a:t> تؤدي على تكوين مركبات معقدة مع أيون </a:t>
            </a:r>
            <a:r>
              <a:rPr lang="ar-SA" sz="2800" dirty="0" err="1" smtClean="0">
                <a:cs typeface="+mj-cs"/>
              </a:rPr>
              <a:t>المغنيسيوم</a:t>
            </a:r>
            <a:r>
              <a:rPr lang="ar-SA" sz="2800" dirty="0" smtClean="0">
                <a:cs typeface="+mj-cs"/>
              </a:rPr>
              <a:t> فتثبط هذه الأنزيمات.</a:t>
            </a:r>
          </a:p>
          <a:p>
            <a:pPr lvl="1" algn="r" rtl="1"/>
            <a:r>
              <a:rPr lang="ar-SA" sz="2800" dirty="0" err="1" smtClean="0">
                <a:cs typeface="+mj-cs"/>
              </a:rPr>
              <a:t>السيانيد</a:t>
            </a:r>
            <a:r>
              <a:rPr lang="ar-SA" sz="2800" dirty="0" smtClean="0">
                <a:cs typeface="+mj-cs"/>
              </a:rPr>
              <a:t> الذي يتحد عكسياً مع </a:t>
            </a:r>
            <a:r>
              <a:rPr lang="ar-SA" sz="2800" dirty="0" err="1" smtClean="0">
                <a:cs typeface="+mj-cs"/>
              </a:rPr>
              <a:t>ذرات</a:t>
            </a:r>
            <a:r>
              <a:rPr lang="ar-SA" sz="2800" dirty="0" smtClean="0">
                <a:cs typeface="+mj-cs"/>
              </a:rPr>
              <a:t> الحديد لبعض الأنزيمات المحتوية على الحديد ويثبط عملها (يحولها إلى شكل غير فعال).</a:t>
            </a:r>
            <a:endParaRPr lang="en-US" sz="2800" dirty="0">
              <a:cs typeface="+mj-cs"/>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تابع التثبيط العكسي</a:t>
            </a:r>
            <a:endParaRPr lang="en-US" dirty="0"/>
          </a:p>
        </p:txBody>
      </p:sp>
      <p:sp>
        <p:nvSpPr>
          <p:cNvPr id="3" name="Content Placeholder 2"/>
          <p:cNvSpPr>
            <a:spLocks noGrp="1"/>
          </p:cNvSpPr>
          <p:nvPr>
            <p:ph idx="1"/>
          </p:nvPr>
        </p:nvSpPr>
        <p:spPr/>
        <p:txBody>
          <a:bodyPr>
            <a:normAutofit lnSpcReduction="10000"/>
          </a:bodyPr>
          <a:lstStyle/>
          <a:p>
            <a:pPr algn="r" rtl="1"/>
            <a:r>
              <a:rPr lang="ar-SA" b="1" dirty="0" smtClean="0">
                <a:cs typeface="+mj-cs"/>
              </a:rPr>
              <a:t>3- التثبيط </a:t>
            </a:r>
            <a:r>
              <a:rPr lang="ar-SA" b="1" dirty="0" err="1" smtClean="0">
                <a:cs typeface="+mj-cs"/>
              </a:rPr>
              <a:t>اللاتنافسي</a:t>
            </a:r>
            <a:r>
              <a:rPr lang="ar-SA" b="1" dirty="0" smtClean="0">
                <a:cs typeface="+mj-cs"/>
              </a:rPr>
              <a:t> </a:t>
            </a:r>
            <a:r>
              <a:rPr lang="en-US" b="1" dirty="0" smtClean="0">
                <a:cs typeface="+mj-cs"/>
              </a:rPr>
              <a:t>Un-competitive Inhibition</a:t>
            </a:r>
            <a:endParaRPr lang="ar-SA" b="1" dirty="0" smtClean="0">
              <a:cs typeface="+mj-cs"/>
            </a:endParaRPr>
          </a:p>
          <a:p>
            <a:pPr lvl="1" algn="r" rtl="1"/>
            <a:r>
              <a:rPr lang="ar-SA" dirty="0" smtClean="0">
                <a:cs typeface="+mj-cs"/>
              </a:rPr>
              <a:t>هذا النوع  من التثبيط لا يمكن إبطاله بزيادة تركيز مادة الأساس ، إذ يعتمد مقدار التثبيط على تركيز العامل المثبط وميل الأنزيم للإرتباط به.</a:t>
            </a:r>
          </a:p>
          <a:p>
            <a:pPr lvl="1" algn="r" rtl="1"/>
            <a:r>
              <a:rPr lang="ar-SA" dirty="0" smtClean="0">
                <a:cs typeface="+mj-cs"/>
              </a:rPr>
              <a:t>لا يتحد المثبط مع موقع اتحاد المادة الأساس ولكن يتحد مع شكل الأنزيم -  المادة الأساس المرتبط فقط.</a:t>
            </a:r>
          </a:p>
          <a:p>
            <a:pPr>
              <a:buNone/>
            </a:pPr>
            <a:r>
              <a:rPr lang="ar-SA" dirty="0" smtClean="0">
                <a:cs typeface="+mj-cs"/>
              </a:rPr>
              <a:t>		</a:t>
            </a:r>
            <a:r>
              <a:rPr lang="en-US" dirty="0" smtClean="0">
                <a:cs typeface="+mj-cs"/>
              </a:rPr>
              <a:t>E + S		ES	    E + P</a:t>
            </a:r>
          </a:p>
          <a:p>
            <a:pPr>
              <a:buNone/>
            </a:pPr>
            <a:r>
              <a:rPr lang="en-US" dirty="0" smtClean="0">
                <a:cs typeface="+mj-cs"/>
              </a:rPr>
              <a:t>				 +</a:t>
            </a:r>
          </a:p>
          <a:p>
            <a:pPr>
              <a:buNone/>
            </a:pPr>
            <a:r>
              <a:rPr lang="en-US" dirty="0" smtClean="0">
                <a:cs typeface="+mj-cs"/>
              </a:rPr>
              <a:t>				  I</a:t>
            </a:r>
          </a:p>
          <a:p>
            <a:pPr>
              <a:buNone/>
            </a:pPr>
            <a:endParaRPr lang="en-US" dirty="0" smtClean="0">
              <a:cs typeface="+mj-cs"/>
            </a:endParaRPr>
          </a:p>
          <a:p>
            <a:pPr>
              <a:buNone/>
            </a:pPr>
            <a:r>
              <a:rPr lang="en-US" dirty="0" smtClean="0">
                <a:cs typeface="+mj-cs"/>
              </a:rPr>
              <a:t>				ESI</a:t>
            </a:r>
          </a:p>
          <a:p>
            <a:pPr lvl="1" algn="r" rtl="1"/>
            <a:endParaRPr lang="ar-SA" dirty="0" smtClean="0">
              <a:cs typeface="+mj-cs"/>
            </a:endParaRPr>
          </a:p>
          <a:p>
            <a:pPr lvl="1" algn="r" rtl="1"/>
            <a:endParaRPr lang="en-US" b="1" dirty="0">
              <a:cs typeface="+mj-cs"/>
            </a:endParaRPr>
          </a:p>
        </p:txBody>
      </p:sp>
      <p:cxnSp>
        <p:nvCxnSpPr>
          <p:cNvPr id="5" name="Straight Arrow Connector 4"/>
          <p:cNvCxnSpPr/>
          <p:nvPr/>
        </p:nvCxnSpPr>
        <p:spPr>
          <a:xfrm>
            <a:off x="2362200" y="4038600"/>
            <a:ext cx="8382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a:off x="3275806" y="5334000"/>
            <a:ext cx="4572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3810000" y="40386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2- التثبيط الغير عكسي</a:t>
            </a:r>
            <a:endParaRPr lang="en-US" dirty="0"/>
          </a:p>
        </p:txBody>
      </p:sp>
      <p:sp>
        <p:nvSpPr>
          <p:cNvPr id="3" name="Content Placeholder 2"/>
          <p:cNvSpPr>
            <a:spLocks noGrp="1"/>
          </p:cNvSpPr>
          <p:nvPr>
            <p:ph idx="1"/>
          </p:nvPr>
        </p:nvSpPr>
        <p:spPr/>
        <p:txBody>
          <a:bodyPr>
            <a:normAutofit/>
          </a:bodyPr>
          <a:lstStyle/>
          <a:p>
            <a:pPr algn="r" rtl="1"/>
            <a:r>
              <a:rPr lang="ar-SA" dirty="0" smtClean="0">
                <a:cs typeface="+mj-cs"/>
              </a:rPr>
              <a:t>التثبيط الغير عكسي للأنزيم يحدث عند تحطيم أو تحوير الجرعة الفعالة اللازمة لفعالية الأنزيم.</a:t>
            </a:r>
          </a:p>
          <a:p>
            <a:pPr algn="r" rtl="1"/>
            <a:r>
              <a:rPr lang="ar-SA" dirty="0" smtClean="0">
                <a:cs typeface="+mj-cs"/>
              </a:rPr>
              <a:t>مثال:</a:t>
            </a:r>
          </a:p>
          <a:p>
            <a:pPr lvl="1" algn="r" rtl="1"/>
            <a:r>
              <a:rPr lang="ar-SA" dirty="0" smtClean="0">
                <a:cs typeface="+mj-cs"/>
              </a:rPr>
              <a:t>مركب </a:t>
            </a:r>
            <a:r>
              <a:rPr lang="en-US" dirty="0" err="1" smtClean="0">
                <a:cs typeface="+mj-cs"/>
              </a:rPr>
              <a:t>Diisopropyl</a:t>
            </a:r>
            <a:r>
              <a:rPr lang="en-US" dirty="0" smtClean="0">
                <a:cs typeface="+mj-cs"/>
              </a:rPr>
              <a:t> </a:t>
            </a:r>
            <a:r>
              <a:rPr lang="en-US" dirty="0" err="1" smtClean="0">
                <a:cs typeface="+mj-cs"/>
              </a:rPr>
              <a:t>flurophosphate</a:t>
            </a:r>
            <a:r>
              <a:rPr lang="en-US" dirty="0" smtClean="0">
                <a:cs typeface="+mj-cs"/>
              </a:rPr>
              <a:t> [DFP]</a:t>
            </a:r>
            <a:r>
              <a:rPr lang="ar-SA" dirty="0" smtClean="0">
                <a:cs typeface="+mj-cs"/>
              </a:rPr>
              <a:t> الذي يعمل على تثبيط الأنزيم </a:t>
            </a:r>
            <a:r>
              <a:rPr lang="ar-SA" dirty="0" err="1" smtClean="0">
                <a:cs typeface="+mj-cs"/>
              </a:rPr>
              <a:t>كولين</a:t>
            </a:r>
            <a:r>
              <a:rPr lang="ar-SA" dirty="0" smtClean="0">
                <a:cs typeface="+mj-cs"/>
              </a:rPr>
              <a:t> </a:t>
            </a:r>
            <a:r>
              <a:rPr lang="ar-SA" dirty="0" err="1" smtClean="0">
                <a:cs typeface="+mj-cs"/>
              </a:rPr>
              <a:t>استريز</a:t>
            </a:r>
            <a:r>
              <a:rPr lang="ar-SA" dirty="0" smtClean="0">
                <a:cs typeface="+mj-cs"/>
              </a:rPr>
              <a:t> </a:t>
            </a:r>
            <a:r>
              <a:rPr lang="en-US" dirty="0" err="1" smtClean="0">
                <a:cs typeface="+mj-cs"/>
              </a:rPr>
              <a:t>Choline</a:t>
            </a:r>
            <a:r>
              <a:rPr lang="en-US" dirty="0" smtClean="0">
                <a:cs typeface="+mj-cs"/>
              </a:rPr>
              <a:t> esterase</a:t>
            </a:r>
            <a:r>
              <a:rPr lang="ar-SA" dirty="0" smtClean="0">
                <a:cs typeface="+mj-cs"/>
              </a:rPr>
              <a:t>.</a:t>
            </a:r>
            <a:endParaRPr lang="en-US" dirty="0" smtClean="0">
              <a:cs typeface="+mj-cs"/>
            </a:endParaRPr>
          </a:p>
          <a:p>
            <a:pPr lvl="1" algn="r" rtl="1"/>
            <a:r>
              <a:rPr lang="ar-SA" dirty="0" err="1" smtClean="0">
                <a:cs typeface="+mj-cs"/>
              </a:rPr>
              <a:t>كولين</a:t>
            </a:r>
            <a:r>
              <a:rPr lang="ar-SA" dirty="0" smtClean="0">
                <a:cs typeface="+mj-cs"/>
              </a:rPr>
              <a:t> </a:t>
            </a:r>
            <a:r>
              <a:rPr lang="ar-SA" dirty="0" err="1" smtClean="0">
                <a:cs typeface="+mj-cs"/>
              </a:rPr>
              <a:t>استريز</a:t>
            </a:r>
            <a:r>
              <a:rPr lang="ar-SA" dirty="0" smtClean="0">
                <a:cs typeface="+mj-cs"/>
              </a:rPr>
              <a:t> يحفز التفاعل الذي يحدث عند نقطة الاتصال بين بعض الخلايا في الجهاز العصبي.</a:t>
            </a:r>
          </a:p>
          <a:p>
            <a:pPr lvl="1" algn="r" rtl="1"/>
            <a:r>
              <a:rPr lang="ar-SA" dirty="0" smtClean="0">
                <a:cs typeface="+mj-cs"/>
              </a:rPr>
              <a:t>تفشل الحيوانات التي تسمم بهذه المادة من النقل الصحيح لنبضات الأعصاب.</a:t>
            </a:r>
          </a:p>
          <a:p>
            <a:pPr lvl="1" algn="r" rtl="1"/>
            <a:r>
              <a:rPr lang="ar-SA" dirty="0" smtClean="0">
                <a:cs typeface="+mj-cs"/>
              </a:rPr>
              <a:t>يتحد مركب </a:t>
            </a:r>
            <a:r>
              <a:rPr lang="en-US" dirty="0" smtClean="0">
                <a:cs typeface="+mj-cs"/>
              </a:rPr>
              <a:t>DFP</a:t>
            </a:r>
            <a:r>
              <a:rPr lang="ar-SA" dirty="0" smtClean="0">
                <a:cs typeface="+mj-cs"/>
              </a:rPr>
              <a:t> مع مجموعة </a:t>
            </a:r>
            <a:r>
              <a:rPr lang="ar-SA" dirty="0" err="1" smtClean="0">
                <a:cs typeface="+mj-cs"/>
              </a:rPr>
              <a:t>الهيدروكسيل</a:t>
            </a:r>
            <a:r>
              <a:rPr lang="ar-SA" dirty="0" smtClean="0">
                <a:cs typeface="+mj-cs"/>
              </a:rPr>
              <a:t> لوحدات السيرين الحيوية في الموقع الفعال </a:t>
            </a:r>
            <a:r>
              <a:rPr lang="ar-SA" dirty="0" err="1" smtClean="0">
                <a:cs typeface="+mj-cs"/>
              </a:rPr>
              <a:t>لجزيئة</a:t>
            </a:r>
            <a:r>
              <a:rPr lang="ar-SA" dirty="0" smtClean="0">
                <a:cs typeface="+mj-cs"/>
              </a:rPr>
              <a:t> </a:t>
            </a:r>
            <a:r>
              <a:rPr lang="ar-SA" dirty="0" err="1" smtClean="0">
                <a:cs typeface="+mj-cs"/>
              </a:rPr>
              <a:t>الكولين</a:t>
            </a:r>
            <a:r>
              <a:rPr lang="ar-SA" dirty="0" smtClean="0">
                <a:cs typeface="+mj-cs"/>
              </a:rPr>
              <a:t> </a:t>
            </a:r>
            <a:r>
              <a:rPr lang="ar-SA" dirty="0" err="1" smtClean="0">
                <a:cs typeface="+mj-cs"/>
              </a:rPr>
              <a:t>استريز</a:t>
            </a:r>
            <a:r>
              <a:rPr lang="ar-SA" dirty="0" smtClean="0">
                <a:cs typeface="+mj-cs"/>
              </a:rPr>
              <a:t>.</a:t>
            </a:r>
          </a:p>
          <a:p>
            <a:pPr lvl="1" algn="r" rtl="1"/>
            <a:r>
              <a:rPr lang="ar-SA" dirty="0" smtClean="0">
                <a:cs typeface="+mj-cs"/>
              </a:rPr>
              <a:t>هذا يحور الأنزيم كيميائياً فلا يستطيع إظهار فعاليته المحفزة.</a:t>
            </a:r>
            <a:endParaRPr lang="en-US" dirty="0">
              <a:cs typeface="+mj-cs"/>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الأنزيمات المنظمة </a:t>
            </a:r>
            <a:r>
              <a:rPr lang="en-US" dirty="0" err="1" smtClean="0"/>
              <a:t>Allosteric</a:t>
            </a:r>
            <a:r>
              <a:rPr lang="en-US" dirty="0" smtClean="0"/>
              <a:t> enzymes</a:t>
            </a:r>
            <a:endParaRPr lang="en-US" dirty="0"/>
          </a:p>
        </p:txBody>
      </p:sp>
      <p:sp>
        <p:nvSpPr>
          <p:cNvPr id="3" name="Content Placeholder 2"/>
          <p:cNvSpPr>
            <a:spLocks noGrp="1"/>
          </p:cNvSpPr>
          <p:nvPr>
            <p:ph idx="1"/>
          </p:nvPr>
        </p:nvSpPr>
        <p:spPr/>
        <p:txBody>
          <a:bodyPr/>
          <a:lstStyle/>
          <a:p>
            <a:pPr algn="r" rtl="1"/>
            <a:r>
              <a:rPr lang="ar-SA" dirty="0" smtClean="0">
                <a:cs typeface="+mj-cs"/>
              </a:rPr>
              <a:t>تعمل الأنزيمات في معظم الخلايا على شكل سلاسل متتالية تسمى أنظمة متعدد الأنزيم </a:t>
            </a:r>
            <a:r>
              <a:rPr lang="en-US" dirty="0" smtClean="0">
                <a:cs typeface="+mj-cs"/>
              </a:rPr>
              <a:t>multi-enzyme systems</a:t>
            </a:r>
            <a:r>
              <a:rPr lang="ar-SA" dirty="0" smtClean="0">
                <a:cs typeface="+mj-cs"/>
              </a:rPr>
              <a:t> التي تصبح فيها ناتج الأنزيم الأول مادة الأساس للأنزيم الذي يليه </a:t>
            </a:r>
            <a:r>
              <a:rPr lang="ar-SA" dirty="0" smtClean="0">
                <a:cs typeface="+mj-cs"/>
              </a:rPr>
              <a:t>وكل </a:t>
            </a:r>
            <a:r>
              <a:rPr lang="ar-SA" dirty="0" smtClean="0">
                <a:cs typeface="+mj-cs"/>
              </a:rPr>
              <a:t>نظام لمتعدد الأنزيم جهد حيوي خاص مثل انحلال الجلوكوز إلى بيروفيت وغيرها.</a:t>
            </a:r>
          </a:p>
          <a:p>
            <a:pPr algn="r" rtl="1"/>
            <a:r>
              <a:rPr lang="ar-SA" dirty="0" smtClean="0">
                <a:cs typeface="+mj-cs"/>
              </a:rPr>
              <a:t>في معظم أنظمة متعدد الأنزيم يكون الأنزيم الأول في تسلسل منظماً لسرعة النظام ككل ويسمى الأنزيم المنظم </a:t>
            </a:r>
            <a:r>
              <a:rPr lang="en-US" dirty="0" smtClean="0">
                <a:cs typeface="+mj-cs"/>
              </a:rPr>
              <a:t>regulatory enzyme</a:t>
            </a:r>
            <a:r>
              <a:rPr lang="ar-SA" dirty="0" smtClean="0">
                <a:cs typeface="+mj-cs"/>
              </a:rPr>
              <a:t> أو </a:t>
            </a:r>
            <a:r>
              <a:rPr lang="ar-SA" dirty="0" err="1" smtClean="0">
                <a:cs typeface="+mj-cs"/>
              </a:rPr>
              <a:t>الألستيري</a:t>
            </a:r>
            <a:r>
              <a:rPr lang="ar-SA" dirty="0" smtClean="0">
                <a:cs typeface="+mj-cs"/>
              </a:rPr>
              <a:t> </a:t>
            </a:r>
            <a:r>
              <a:rPr lang="en-US" dirty="0" err="1" smtClean="0">
                <a:cs typeface="+mj-cs"/>
              </a:rPr>
              <a:t>allosteric</a:t>
            </a:r>
            <a:r>
              <a:rPr lang="ar-SA" dirty="0" smtClean="0">
                <a:cs typeface="+mj-cs"/>
              </a:rPr>
              <a:t> ويثبط هذا الأنزيم عادة بالناتج النهائي للسلسة.</a:t>
            </a:r>
          </a:p>
          <a:p>
            <a:pPr algn="r" rtl="1"/>
            <a:r>
              <a:rPr lang="ar-SA" dirty="0" smtClean="0">
                <a:cs typeface="+mj-cs"/>
              </a:rPr>
              <a:t>فعندما يتجمع الناتج النهائي أعلى من التركيز الحرج المعين فيثبط عندئذ الأنزيم الأول أو الأنزيم المنظم في السلسلة وبذلك يوقف تلك الحلقة من التفاعلات الحياتية.</a:t>
            </a:r>
          </a:p>
          <a:p>
            <a:pPr>
              <a:buNone/>
            </a:pPr>
            <a:r>
              <a:rPr lang="ar-SA" sz="2800" dirty="0" smtClean="0"/>
              <a:t>			</a:t>
            </a:r>
            <a:r>
              <a:rPr lang="en-US" sz="2800" dirty="0" smtClean="0"/>
              <a:t>A	 B	 C	 D	 </a:t>
            </a:r>
            <a:r>
              <a:rPr lang="en-US" sz="2800" dirty="0" smtClean="0">
                <a:solidFill>
                  <a:srgbClr val="0000CC"/>
                </a:solidFill>
              </a:rPr>
              <a:t>P</a:t>
            </a:r>
          </a:p>
          <a:p>
            <a:pPr rtl="1">
              <a:buNone/>
            </a:pPr>
            <a:endParaRPr lang="en-US" dirty="0">
              <a:cs typeface="+mj-cs"/>
            </a:endParaRPr>
          </a:p>
        </p:txBody>
      </p:sp>
      <p:sp>
        <p:nvSpPr>
          <p:cNvPr id="10" name="Text Box 11"/>
          <p:cNvSpPr txBox="1">
            <a:spLocks noChangeArrowheads="1"/>
          </p:cNvSpPr>
          <p:nvPr/>
        </p:nvSpPr>
        <p:spPr bwMode="auto">
          <a:xfrm>
            <a:off x="2743200" y="5661012"/>
            <a:ext cx="431800" cy="366713"/>
          </a:xfrm>
          <a:prstGeom prst="rect">
            <a:avLst/>
          </a:prstGeom>
          <a:noFill/>
          <a:ln w="9525">
            <a:noFill/>
            <a:miter lim="800000"/>
            <a:headEnd/>
            <a:tailEnd/>
          </a:ln>
          <a:effectLst/>
        </p:spPr>
        <p:txBody>
          <a:bodyPr>
            <a:spAutoFit/>
          </a:bodyPr>
          <a:lstStyle/>
          <a:p>
            <a:pPr algn="l" rtl="0">
              <a:spcBef>
                <a:spcPct val="50000"/>
              </a:spcBef>
            </a:pPr>
            <a:r>
              <a:rPr lang="en-US" dirty="0">
                <a:solidFill>
                  <a:schemeClr val="accent2"/>
                </a:solidFill>
              </a:rPr>
              <a:t>E</a:t>
            </a:r>
            <a:r>
              <a:rPr lang="en-US" baseline="-25000" dirty="0">
                <a:solidFill>
                  <a:schemeClr val="accent2"/>
                </a:solidFill>
              </a:rPr>
              <a:t>1</a:t>
            </a:r>
          </a:p>
        </p:txBody>
      </p:sp>
      <p:sp>
        <p:nvSpPr>
          <p:cNvPr id="11" name="Text Box 12"/>
          <p:cNvSpPr txBox="1">
            <a:spLocks noChangeArrowheads="1"/>
          </p:cNvSpPr>
          <p:nvPr/>
        </p:nvSpPr>
        <p:spPr bwMode="auto">
          <a:xfrm>
            <a:off x="4635321" y="5665966"/>
            <a:ext cx="431800" cy="366713"/>
          </a:xfrm>
          <a:prstGeom prst="rect">
            <a:avLst/>
          </a:prstGeom>
          <a:noFill/>
          <a:ln w="9525">
            <a:noFill/>
            <a:miter lim="800000"/>
            <a:headEnd/>
            <a:tailEnd/>
          </a:ln>
          <a:effectLst/>
        </p:spPr>
        <p:txBody>
          <a:bodyPr>
            <a:spAutoFit/>
          </a:bodyPr>
          <a:lstStyle/>
          <a:p>
            <a:pPr algn="l" rtl="0">
              <a:spcBef>
                <a:spcPct val="50000"/>
              </a:spcBef>
            </a:pPr>
            <a:r>
              <a:rPr lang="en-US">
                <a:solidFill>
                  <a:srgbClr val="5F5F5F"/>
                </a:solidFill>
              </a:rPr>
              <a:t>E</a:t>
            </a:r>
            <a:r>
              <a:rPr lang="en-US" baseline="-25000">
                <a:solidFill>
                  <a:srgbClr val="5F5F5F"/>
                </a:solidFill>
              </a:rPr>
              <a:t>3</a:t>
            </a:r>
          </a:p>
        </p:txBody>
      </p:sp>
      <p:sp>
        <p:nvSpPr>
          <p:cNvPr id="12" name="Text Box 13"/>
          <p:cNvSpPr txBox="1">
            <a:spLocks noChangeArrowheads="1"/>
          </p:cNvSpPr>
          <p:nvPr/>
        </p:nvSpPr>
        <p:spPr bwMode="auto">
          <a:xfrm>
            <a:off x="5537558" y="5637570"/>
            <a:ext cx="431800" cy="366713"/>
          </a:xfrm>
          <a:prstGeom prst="rect">
            <a:avLst/>
          </a:prstGeom>
          <a:noFill/>
          <a:ln w="9525">
            <a:noFill/>
            <a:miter lim="800000"/>
            <a:headEnd/>
            <a:tailEnd/>
          </a:ln>
          <a:effectLst/>
        </p:spPr>
        <p:txBody>
          <a:bodyPr>
            <a:spAutoFit/>
          </a:bodyPr>
          <a:lstStyle/>
          <a:p>
            <a:pPr algn="l" rtl="0">
              <a:spcBef>
                <a:spcPct val="50000"/>
              </a:spcBef>
            </a:pPr>
            <a:r>
              <a:rPr lang="en-US">
                <a:solidFill>
                  <a:srgbClr val="5F5F5F"/>
                </a:solidFill>
              </a:rPr>
              <a:t>E</a:t>
            </a:r>
            <a:r>
              <a:rPr lang="en-US" baseline="-25000">
                <a:solidFill>
                  <a:srgbClr val="5F5F5F"/>
                </a:solidFill>
              </a:rPr>
              <a:t>4</a:t>
            </a:r>
          </a:p>
        </p:txBody>
      </p:sp>
      <p:sp>
        <p:nvSpPr>
          <p:cNvPr id="13" name="Text Box 14"/>
          <p:cNvSpPr txBox="1">
            <a:spLocks noChangeArrowheads="1"/>
          </p:cNvSpPr>
          <p:nvPr/>
        </p:nvSpPr>
        <p:spPr bwMode="auto">
          <a:xfrm>
            <a:off x="3759558" y="5664558"/>
            <a:ext cx="431800" cy="366713"/>
          </a:xfrm>
          <a:prstGeom prst="rect">
            <a:avLst/>
          </a:prstGeom>
          <a:noFill/>
          <a:ln w="9525">
            <a:noFill/>
            <a:miter lim="800000"/>
            <a:headEnd/>
            <a:tailEnd/>
          </a:ln>
          <a:effectLst/>
        </p:spPr>
        <p:txBody>
          <a:bodyPr>
            <a:spAutoFit/>
          </a:bodyPr>
          <a:lstStyle/>
          <a:p>
            <a:pPr algn="l" rtl="0">
              <a:spcBef>
                <a:spcPct val="50000"/>
              </a:spcBef>
            </a:pPr>
            <a:r>
              <a:rPr lang="en-US">
                <a:solidFill>
                  <a:srgbClr val="5F5F5F"/>
                </a:solidFill>
              </a:rPr>
              <a:t>E</a:t>
            </a:r>
            <a:r>
              <a:rPr lang="en-US" baseline="-25000">
                <a:solidFill>
                  <a:srgbClr val="5F5F5F"/>
                </a:solidFill>
              </a:rPr>
              <a:t>2</a:t>
            </a:r>
          </a:p>
        </p:txBody>
      </p:sp>
      <p:sp>
        <p:nvSpPr>
          <p:cNvPr id="14" name="Text Box 15"/>
          <p:cNvSpPr txBox="1">
            <a:spLocks noChangeArrowheads="1"/>
          </p:cNvSpPr>
          <p:nvPr/>
        </p:nvSpPr>
        <p:spPr bwMode="auto">
          <a:xfrm>
            <a:off x="4321175" y="6338887"/>
            <a:ext cx="784225" cy="461665"/>
          </a:xfrm>
          <a:prstGeom prst="rect">
            <a:avLst/>
          </a:prstGeom>
          <a:noFill/>
          <a:ln w="9525">
            <a:noFill/>
            <a:miter lim="800000"/>
            <a:headEnd/>
            <a:tailEnd/>
          </a:ln>
          <a:effectLst/>
        </p:spPr>
        <p:txBody>
          <a:bodyPr wrap="square">
            <a:spAutoFit/>
          </a:bodyPr>
          <a:lstStyle/>
          <a:p>
            <a:pPr algn="l" rtl="0">
              <a:spcBef>
                <a:spcPct val="50000"/>
              </a:spcBef>
            </a:pPr>
            <a:r>
              <a:rPr lang="ar-SA" sz="2400" dirty="0" smtClean="0">
                <a:solidFill>
                  <a:srgbClr val="CC00CC"/>
                </a:solidFill>
              </a:rPr>
              <a:t>يثبط</a:t>
            </a:r>
            <a:endParaRPr lang="en-US" sz="2400" dirty="0">
              <a:solidFill>
                <a:srgbClr val="CC00CC"/>
              </a:solidFill>
            </a:endParaRPr>
          </a:p>
        </p:txBody>
      </p:sp>
      <p:cxnSp>
        <p:nvCxnSpPr>
          <p:cNvPr id="16" name="Straight Arrow Connector 15"/>
          <p:cNvCxnSpPr/>
          <p:nvPr/>
        </p:nvCxnSpPr>
        <p:spPr>
          <a:xfrm>
            <a:off x="2667000" y="6019800"/>
            <a:ext cx="6400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627120" y="6019800"/>
            <a:ext cx="6400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508679" y="6007995"/>
            <a:ext cx="6400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5468799" y="6019800"/>
            <a:ext cx="6400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134100" y="6286500"/>
            <a:ext cx="228600" cy="1588"/>
          </a:xfrm>
          <a:prstGeom prst="line">
            <a:avLst/>
          </a:prstGeom>
        </p:spPr>
        <p:style>
          <a:lnRef idx="2">
            <a:schemeClr val="accent3"/>
          </a:lnRef>
          <a:fillRef idx="0">
            <a:schemeClr val="accent3"/>
          </a:fillRef>
          <a:effectRef idx="1">
            <a:schemeClr val="accent3"/>
          </a:effectRef>
          <a:fontRef idx="minor">
            <a:schemeClr val="tx1"/>
          </a:fontRef>
        </p:style>
      </p:cxnSp>
      <p:cxnSp>
        <p:nvCxnSpPr>
          <p:cNvPr id="26" name="Straight Connector 25"/>
          <p:cNvCxnSpPr/>
          <p:nvPr/>
        </p:nvCxnSpPr>
        <p:spPr>
          <a:xfrm rot="10800000">
            <a:off x="2895600" y="6400800"/>
            <a:ext cx="3352800" cy="1588"/>
          </a:xfrm>
          <a:prstGeom prst="line">
            <a:avLst/>
          </a:prstGeom>
        </p:spPr>
        <p:style>
          <a:lnRef idx="2">
            <a:schemeClr val="accent3"/>
          </a:lnRef>
          <a:fillRef idx="0">
            <a:schemeClr val="accent3"/>
          </a:fillRef>
          <a:effectRef idx="1">
            <a:schemeClr val="accent3"/>
          </a:effectRef>
          <a:fontRef idx="minor">
            <a:schemeClr val="tx1"/>
          </a:fontRef>
        </p:style>
      </p:cxnSp>
      <p:cxnSp>
        <p:nvCxnSpPr>
          <p:cNvPr id="29" name="Straight Arrow Connector 28"/>
          <p:cNvCxnSpPr/>
          <p:nvPr/>
        </p:nvCxnSpPr>
        <p:spPr>
          <a:xfrm rot="5400000" flipH="1" flipV="1">
            <a:off x="2705100" y="6210300"/>
            <a:ext cx="381000"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تابع الأنزيمات المنظمة</a:t>
            </a:r>
            <a:endParaRPr lang="en-US" dirty="0"/>
          </a:p>
        </p:txBody>
      </p:sp>
      <p:sp>
        <p:nvSpPr>
          <p:cNvPr id="3" name="Content Placeholder 2"/>
          <p:cNvSpPr>
            <a:spLocks noGrp="1"/>
          </p:cNvSpPr>
          <p:nvPr>
            <p:ph idx="1"/>
          </p:nvPr>
        </p:nvSpPr>
        <p:spPr/>
        <p:txBody>
          <a:bodyPr>
            <a:normAutofit/>
          </a:bodyPr>
          <a:lstStyle/>
          <a:p>
            <a:pPr algn="r" rtl="1">
              <a:buNone/>
            </a:pPr>
            <a:r>
              <a:rPr lang="ar-SA" sz="2800" dirty="0" smtClean="0">
                <a:cs typeface="+mj-cs"/>
              </a:rPr>
              <a:t>مثال:</a:t>
            </a:r>
          </a:p>
          <a:p>
            <a:pPr algn="r" rtl="1"/>
            <a:r>
              <a:rPr lang="ar-SA" sz="2800" dirty="0" smtClean="0">
                <a:cs typeface="+mj-cs"/>
              </a:rPr>
              <a:t>سلسلة متعدد الأنزيم التي تحفز تحول </a:t>
            </a:r>
            <a:r>
              <a:rPr lang="ar-SA" sz="2800" dirty="0" err="1" smtClean="0">
                <a:cs typeface="+mj-cs"/>
              </a:rPr>
              <a:t>الثيريونين</a:t>
            </a:r>
            <a:r>
              <a:rPr lang="ar-SA" sz="2800" dirty="0" smtClean="0">
                <a:cs typeface="+mj-cs"/>
              </a:rPr>
              <a:t> إلى </a:t>
            </a:r>
            <a:r>
              <a:rPr lang="ar-SA" sz="2800" dirty="0" err="1" smtClean="0">
                <a:cs typeface="+mj-cs"/>
              </a:rPr>
              <a:t>أيزوليوسين</a:t>
            </a:r>
            <a:r>
              <a:rPr lang="ar-SA" sz="2800" dirty="0" smtClean="0">
                <a:cs typeface="+mj-cs"/>
              </a:rPr>
              <a:t> بواسطة خمس خطوات محفزة بالأنزيمات.</a:t>
            </a:r>
          </a:p>
          <a:p>
            <a:pPr algn="r" rtl="1"/>
            <a:r>
              <a:rPr lang="ar-SA" sz="2800" dirty="0" smtClean="0">
                <a:cs typeface="+mj-cs"/>
              </a:rPr>
              <a:t>الأنزيم الأول من السلسلة هو </a:t>
            </a:r>
            <a:r>
              <a:rPr lang="ar-SA" sz="2800" dirty="0" err="1" smtClean="0">
                <a:cs typeface="+mj-cs"/>
              </a:rPr>
              <a:t>الثيريونين</a:t>
            </a:r>
            <a:r>
              <a:rPr lang="ar-SA" sz="2800" dirty="0" smtClean="0">
                <a:cs typeface="+mj-cs"/>
              </a:rPr>
              <a:t> </a:t>
            </a:r>
            <a:r>
              <a:rPr lang="ar-SA" sz="2800" dirty="0" err="1" smtClean="0">
                <a:cs typeface="+mj-cs"/>
              </a:rPr>
              <a:t>ديأمينيز</a:t>
            </a:r>
            <a:r>
              <a:rPr lang="ar-SA" sz="2800" dirty="0" smtClean="0">
                <a:cs typeface="+mj-cs"/>
              </a:rPr>
              <a:t> </a:t>
            </a:r>
            <a:r>
              <a:rPr lang="en-US" sz="2800" dirty="0" err="1" smtClean="0">
                <a:cs typeface="+mj-cs"/>
              </a:rPr>
              <a:t>threonine</a:t>
            </a:r>
            <a:r>
              <a:rPr lang="en-US" sz="2800" dirty="0" smtClean="0">
                <a:cs typeface="+mj-cs"/>
              </a:rPr>
              <a:t> </a:t>
            </a:r>
            <a:r>
              <a:rPr lang="en-US" sz="2800" dirty="0" err="1" smtClean="0">
                <a:cs typeface="+mj-cs"/>
              </a:rPr>
              <a:t>deaminase</a:t>
            </a:r>
            <a:r>
              <a:rPr lang="ar-SA" sz="2800" dirty="0" smtClean="0">
                <a:cs typeface="+mj-cs"/>
              </a:rPr>
              <a:t> يتم تثبيطه بشدة من </a:t>
            </a:r>
            <a:r>
              <a:rPr lang="ar-SA" sz="2800" dirty="0" err="1" smtClean="0">
                <a:cs typeface="+mj-cs"/>
              </a:rPr>
              <a:t>الأيزوليوسين</a:t>
            </a:r>
            <a:r>
              <a:rPr lang="ar-SA" sz="2800" dirty="0" smtClean="0">
                <a:cs typeface="+mj-cs"/>
              </a:rPr>
              <a:t> الذي يمثل الناتج النهائي للسلسة وهو مثبط متخصص تماماً.</a:t>
            </a:r>
          </a:p>
          <a:p>
            <a:pPr algn="r" rtl="1"/>
            <a:r>
              <a:rPr lang="ar-SA" sz="2800" dirty="0" smtClean="0">
                <a:cs typeface="+mj-cs"/>
              </a:rPr>
              <a:t>يعرف هذا النوع من التثبيط بتثبيط الناتج النهائي </a:t>
            </a:r>
            <a:r>
              <a:rPr lang="en-US" sz="2800" dirty="0" smtClean="0">
                <a:cs typeface="+mj-cs"/>
              </a:rPr>
              <a:t>end product inhibition</a:t>
            </a:r>
            <a:r>
              <a:rPr lang="ar-SA" sz="2800" dirty="0" smtClean="0">
                <a:cs typeface="+mj-cs"/>
              </a:rPr>
              <a:t> أو بالتغذية المرتدة </a:t>
            </a:r>
            <a:r>
              <a:rPr lang="en-US" sz="2800" dirty="0" smtClean="0">
                <a:cs typeface="+mj-cs"/>
              </a:rPr>
              <a:t>feedback inhibition</a:t>
            </a:r>
            <a:r>
              <a:rPr lang="ar-SA" sz="2800" dirty="0" smtClean="0">
                <a:cs typeface="+mj-cs"/>
              </a:rPr>
              <a:t>.</a:t>
            </a:r>
            <a:endParaRPr lang="en-US" sz="2800" dirty="0">
              <a:cs typeface="+mj-cs"/>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buNone/>
            </a:pPr>
            <a:r>
              <a:rPr lang="ar-SA" sz="2800" b="1" dirty="0" smtClean="0">
                <a:cs typeface="Akhbar MT" pitchFamily="2" charset="-78"/>
              </a:rPr>
              <a:t>الاختلاف بين الأنزيمات المنظمة والغير منظمة:</a:t>
            </a:r>
          </a:p>
          <a:p>
            <a:pPr algn="r" rtl="1"/>
            <a:r>
              <a:rPr lang="ar-SA" sz="2800" dirty="0" smtClean="0">
                <a:cs typeface="+mj-cs"/>
              </a:rPr>
              <a:t>1- لها أوزان جزيئية عالية.</a:t>
            </a:r>
          </a:p>
          <a:p>
            <a:pPr algn="r" rtl="1"/>
            <a:r>
              <a:rPr lang="ar-SA" sz="2800" dirty="0" smtClean="0">
                <a:cs typeface="+mj-cs"/>
              </a:rPr>
              <a:t>2- تحتوي على عدة سلاسل </a:t>
            </a:r>
            <a:r>
              <a:rPr lang="ar-SA" sz="2800" dirty="0" err="1" smtClean="0">
                <a:cs typeface="+mj-cs"/>
              </a:rPr>
              <a:t>ببتيدية</a:t>
            </a:r>
            <a:r>
              <a:rPr lang="ar-SA" sz="2800" dirty="0" smtClean="0">
                <a:cs typeface="+mj-cs"/>
              </a:rPr>
              <a:t> (أي ذات تركيب رابع).</a:t>
            </a:r>
          </a:p>
          <a:p>
            <a:pPr algn="r" rtl="1"/>
            <a:r>
              <a:rPr lang="ar-SA" sz="2800" dirty="0" smtClean="0">
                <a:cs typeface="+mj-cs"/>
              </a:rPr>
              <a:t>3- تحتوي على عدة </a:t>
            </a:r>
            <a:r>
              <a:rPr lang="ar-SA" sz="2800" smtClean="0">
                <a:cs typeface="+mj-cs"/>
              </a:rPr>
              <a:t>مواقع اتحاد ، </a:t>
            </a:r>
            <a:r>
              <a:rPr lang="ar-SA" sz="2800" dirty="0" smtClean="0">
                <a:cs typeface="+mj-cs"/>
              </a:rPr>
              <a:t>ليس فقط للمادة </a:t>
            </a:r>
            <a:r>
              <a:rPr lang="ar-SA" sz="2800" smtClean="0">
                <a:cs typeface="+mj-cs"/>
              </a:rPr>
              <a:t>الأساس ، ولكن </a:t>
            </a:r>
            <a:r>
              <a:rPr lang="ar-SA" sz="2800" dirty="0" smtClean="0">
                <a:cs typeface="+mj-cs"/>
              </a:rPr>
              <a:t>للمواد المنظمة والتي تسمى المواد المؤثرة أو المعدلة </a:t>
            </a:r>
            <a:r>
              <a:rPr lang="en-US" sz="2800" dirty="0" err="1" smtClean="0">
                <a:cs typeface="+mj-cs"/>
              </a:rPr>
              <a:t>effector</a:t>
            </a:r>
            <a:r>
              <a:rPr lang="en-US" sz="2800" dirty="0" smtClean="0">
                <a:cs typeface="+mj-cs"/>
              </a:rPr>
              <a:t> or modulator</a:t>
            </a:r>
            <a:r>
              <a:rPr lang="ar-SA" sz="2800" dirty="0" smtClean="0">
                <a:cs typeface="+mj-cs"/>
              </a:rPr>
              <a:t> وموقع الاتحاد بالنسبة للمادة المعدلة يسمى الموقع المنظم </a:t>
            </a:r>
            <a:r>
              <a:rPr lang="en-US" sz="2800" dirty="0" err="1" smtClean="0">
                <a:cs typeface="+mj-cs"/>
              </a:rPr>
              <a:t>allosteric</a:t>
            </a:r>
            <a:r>
              <a:rPr lang="en-US" sz="2800" dirty="0" smtClean="0">
                <a:cs typeface="+mj-cs"/>
              </a:rPr>
              <a:t> site</a:t>
            </a:r>
            <a:r>
              <a:rPr lang="ar-SA" sz="2800" dirty="0" smtClean="0">
                <a:cs typeface="+mj-cs"/>
              </a:rPr>
              <a:t> ويكون متخصصاً لتلك المادة.</a:t>
            </a:r>
            <a:endParaRPr lang="en-US" sz="2800" dirty="0">
              <a:cs typeface="+mj-cs"/>
            </a:endParaRPr>
          </a:p>
        </p:txBody>
      </p:sp>
      <p:sp>
        <p:nvSpPr>
          <p:cNvPr id="4" name="Title 1"/>
          <p:cNvSpPr>
            <a:spLocks noGrp="1"/>
          </p:cNvSpPr>
          <p:nvPr>
            <p:ph type="title"/>
          </p:nvPr>
        </p:nvSpPr>
        <p:spPr/>
        <p:txBody>
          <a:bodyPr/>
          <a:lstStyle/>
          <a:p>
            <a:pPr algn="r" rtl="1"/>
            <a:r>
              <a:rPr lang="ar-SA" dirty="0" smtClean="0"/>
              <a:t>تابع الأنزيمات المنظمة</a:t>
            </a:r>
            <a:endParaRPr lang="en-US"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3- درجة الحرارة</a:t>
            </a:r>
            <a:endParaRPr lang="en-US" dirty="0"/>
          </a:p>
        </p:txBody>
      </p:sp>
      <p:sp>
        <p:nvSpPr>
          <p:cNvPr id="3" name="Content Placeholder 2"/>
          <p:cNvSpPr>
            <a:spLocks noGrp="1"/>
          </p:cNvSpPr>
          <p:nvPr>
            <p:ph idx="1"/>
          </p:nvPr>
        </p:nvSpPr>
        <p:spPr/>
        <p:txBody>
          <a:bodyPr>
            <a:noAutofit/>
          </a:bodyPr>
          <a:lstStyle/>
          <a:p>
            <a:pPr algn="r" rtl="1"/>
            <a:r>
              <a:rPr lang="ar-SA" dirty="0" smtClean="0">
                <a:cs typeface="+mj-cs"/>
              </a:rPr>
              <a:t>يؤدي ارتفاع درجة الحرارة إلى زيادة سرعة التفاعل الأنزيمي حتى حد معين فقط ، إذ تزداد سرعة التفاعل في البداية مع ارتفاع درجة الحرارة لغاية وصول درجة</a:t>
            </a:r>
            <a:r>
              <a:rPr lang="ar-SA" b="1" dirty="0" smtClean="0">
                <a:cs typeface="+mj-cs"/>
              </a:rPr>
              <a:t> الحراره المثلى</a:t>
            </a:r>
            <a:endParaRPr lang="en-US" b="1" dirty="0" smtClean="0">
              <a:cs typeface="+mj-cs"/>
            </a:endParaRPr>
          </a:p>
          <a:p>
            <a:pPr algn="r" rtl="1">
              <a:buNone/>
            </a:pPr>
            <a:r>
              <a:rPr lang="en-US" b="1" dirty="0" smtClean="0">
                <a:cs typeface="+mj-cs"/>
              </a:rPr>
              <a:t>	</a:t>
            </a:r>
            <a:r>
              <a:rPr lang="ar-SA" b="1" dirty="0" smtClean="0">
                <a:cs typeface="+mj-cs"/>
              </a:rPr>
              <a:t> </a:t>
            </a:r>
            <a:r>
              <a:rPr lang="ar-SA" dirty="0" smtClean="0">
                <a:cs typeface="+mj-cs"/>
              </a:rPr>
              <a:t>( </a:t>
            </a:r>
            <a:r>
              <a:rPr lang="en-US" dirty="0" smtClean="0">
                <a:cs typeface="+mj-cs"/>
              </a:rPr>
              <a:t>Optimal temperature</a:t>
            </a:r>
            <a:r>
              <a:rPr lang="ar-SA" dirty="0" smtClean="0">
                <a:cs typeface="+mj-cs"/>
              </a:rPr>
              <a:t>) ولكن عند الدرجات الحرارية المرتفعة تخفض السرعة تدريجياً حتى الصفر.</a:t>
            </a:r>
            <a:endParaRPr lang="en-US" dirty="0" smtClean="0">
              <a:cs typeface="+mj-cs"/>
            </a:endParaRPr>
          </a:p>
          <a:p>
            <a:pPr algn="r" rtl="1"/>
            <a:r>
              <a:rPr lang="ar-SA" b="1" dirty="0" err="1" smtClean="0">
                <a:cs typeface="Akhbar MT" pitchFamily="2" charset="-78"/>
              </a:rPr>
              <a:t>تتؤثر</a:t>
            </a:r>
            <a:r>
              <a:rPr lang="ar-SA" b="1" dirty="0" smtClean="0">
                <a:cs typeface="Akhbar MT" pitchFamily="2" charset="-78"/>
              </a:rPr>
              <a:t> درجة </a:t>
            </a:r>
            <a:r>
              <a:rPr lang="ar-SA" b="1" dirty="0" err="1" smtClean="0">
                <a:cs typeface="Akhbar MT" pitchFamily="2" charset="-78"/>
              </a:rPr>
              <a:t>الحراره</a:t>
            </a:r>
            <a:r>
              <a:rPr lang="ar-SA" b="1" dirty="0" smtClean="0">
                <a:cs typeface="Akhbar MT" pitchFamily="2" charset="-78"/>
              </a:rPr>
              <a:t> بطريقتين:</a:t>
            </a:r>
            <a:endParaRPr lang="en-US" b="1" dirty="0" smtClean="0">
              <a:cs typeface="Akhbar MT" pitchFamily="2" charset="-78"/>
            </a:endParaRPr>
          </a:p>
          <a:p>
            <a:pPr lvl="1" algn="r" rtl="1"/>
            <a:r>
              <a:rPr lang="ar-SA" sz="2600" dirty="0" smtClean="0">
                <a:cs typeface="+mj-cs"/>
              </a:rPr>
              <a:t>1- ارتفاع درجة الحرارة يزيد من سرعة حركة الجزيئات وبالتالي ازدياد احتمال تصادف الأنزيم مع مادة الأساس.</a:t>
            </a:r>
          </a:p>
          <a:p>
            <a:pPr lvl="1" algn="r" rtl="1"/>
            <a:r>
              <a:rPr lang="ar-SA" sz="2600" dirty="0" smtClean="0">
                <a:cs typeface="+mj-cs"/>
              </a:rPr>
              <a:t>2- زيادة سرعة تخثر الأنزيم بسبب ارتفاع درجة الحرارة 70 درجة مئوية كون الأنزيم بروتين حيث تؤدي الحرارة العالية إلى هدم المبنى الفراغي وفقدانه وظيفته. درجة الحرارة 37-40 مئوية عادة هي درجة الحرارة المثلى لعمل الأنزيم ، في حين أن درجة حرارة منخفضه تسبب لوقف عمل الأنزيم.</a:t>
            </a:r>
            <a:endParaRPr lang="en-US" sz="2600" dirty="0">
              <a:cs typeface="+mj-cs"/>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تابع درجة الحرارة</a:t>
            </a:r>
            <a:endParaRPr lang="en-US" dirty="0"/>
          </a:p>
        </p:txBody>
      </p:sp>
      <p:sp>
        <p:nvSpPr>
          <p:cNvPr id="4" name="Line 7"/>
          <p:cNvSpPr>
            <a:spLocks noChangeShapeType="1"/>
          </p:cNvSpPr>
          <p:nvPr/>
        </p:nvSpPr>
        <p:spPr bwMode="auto">
          <a:xfrm>
            <a:off x="2195513" y="2573338"/>
            <a:ext cx="0" cy="3095625"/>
          </a:xfrm>
          <a:prstGeom prst="line">
            <a:avLst/>
          </a:prstGeom>
          <a:noFill/>
          <a:ln w="9525">
            <a:solidFill>
              <a:schemeClr val="tx1"/>
            </a:solidFill>
            <a:round/>
            <a:headEnd type="triangle" w="med" len="med"/>
            <a:tailEnd/>
          </a:ln>
          <a:effectLst/>
        </p:spPr>
        <p:txBody>
          <a:bodyPr/>
          <a:lstStyle/>
          <a:p>
            <a:endParaRPr lang="en-US"/>
          </a:p>
        </p:txBody>
      </p:sp>
      <p:sp>
        <p:nvSpPr>
          <p:cNvPr id="5" name="Line 8"/>
          <p:cNvSpPr>
            <a:spLocks noChangeShapeType="1"/>
          </p:cNvSpPr>
          <p:nvPr/>
        </p:nvSpPr>
        <p:spPr bwMode="auto">
          <a:xfrm>
            <a:off x="2195513" y="5668963"/>
            <a:ext cx="3960812" cy="0"/>
          </a:xfrm>
          <a:prstGeom prst="line">
            <a:avLst/>
          </a:prstGeom>
          <a:noFill/>
          <a:ln w="9525">
            <a:solidFill>
              <a:schemeClr val="tx1"/>
            </a:solidFill>
            <a:round/>
            <a:headEnd/>
            <a:tailEnd type="triangle" w="med" len="med"/>
          </a:ln>
          <a:effectLst/>
        </p:spPr>
        <p:txBody>
          <a:bodyPr/>
          <a:lstStyle/>
          <a:p>
            <a:endParaRPr lang="en-US"/>
          </a:p>
        </p:txBody>
      </p:sp>
      <p:sp>
        <p:nvSpPr>
          <p:cNvPr id="6" name="Text Box 9"/>
          <p:cNvSpPr txBox="1">
            <a:spLocks noChangeArrowheads="1"/>
          </p:cNvSpPr>
          <p:nvPr/>
        </p:nvSpPr>
        <p:spPr bwMode="auto">
          <a:xfrm>
            <a:off x="5651500" y="5668963"/>
            <a:ext cx="1512888" cy="366712"/>
          </a:xfrm>
          <a:prstGeom prst="rect">
            <a:avLst/>
          </a:prstGeom>
          <a:noFill/>
          <a:ln w="9525">
            <a:noFill/>
            <a:miter lim="800000"/>
            <a:headEnd/>
            <a:tailEnd/>
          </a:ln>
          <a:effectLst/>
        </p:spPr>
        <p:txBody>
          <a:bodyPr>
            <a:spAutoFit/>
          </a:bodyPr>
          <a:lstStyle/>
          <a:p>
            <a:pPr algn="l" rtl="0">
              <a:spcBef>
                <a:spcPct val="50000"/>
              </a:spcBef>
            </a:pPr>
            <a:r>
              <a:rPr lang="en-US"/>
              <a:t>Temperature</a:t>
            </a:r>
          </a:p>
        </p:txBody>
      </p:sp>
      <p:sp>
        <p:nvSpPr>
          <p:cNvPr id="7" name="Text Box 10"/>
          <p:cNvSpPr txBox="1">
            <a:spLocks noChangeArrowheads="1"/>
          </p:cNvSpPr>
          <p:nvPr/>
        </p:nvSpPr>
        <p:spPr bwMode="auto">
          <a:xfrm rot="16200000">
            <a:off x="608012" y="3216276"/>
            <a:ext cx="2379663" cy="366712"/>
          </a:xfrm>
          <a:prstGeom prst="rect">
            <a:avLst/>
          </a:prstGeom>
          <a:noFill/>
          <a:ln w="9525">
            <a:noFill/>
            <a:miter lim="800000"/>
            <a:headEnd/>
            <a:tailEnd/>
          </a:ln>
          <a:effectLst/>
        </p:spPr>
        <p:txBody>
          <a:bodyPr>
            <a:spAutoFit/>
          </a:bodyPr>
          <a:lstStyle/>
          <a:p>
            <a:pPr algn="l" rtl="0">
              <a:spcBef>
                <a:spcPct val="50000"/>
              </a:spcBef>
            </a:pPr>
            <a:r>
              <a:rPr lang="en-US"/>
              <a:t>Reaction velocity (V)</a:t>
            </a:r>
          </a:p>
        </p:txBody>
      </p:sp>
      <p:sp>
        <p:nvSpPr>
          <p:cNvPr id="8" name="Freeform 15"/>
          <p:cNvSpPr>
            <a:spLocks/>
          </p:cNvSpPr>
          <p:nvPr/>
        </p:nvSpPr>
        <p:spPr bwMode="auto">
          <a:xfrm>
            <a:off x="2482850" y="3221038"/>
            <a:ext cx="2881313" cy="1800225"/>
          </a:xfrm>
          <a:custGeom>
            <a:avLst/>
            <a:gdLst/>
            <a:ahLst/>
            <a:cxnLst>
              <a:cxn ang="0">
                <a:pos x="0" y="922"/>
              </a:cxn>
              <a:cxn ang="0">
                <a:pos x="1089" y="15"/>
              </a:cxn>
              <a:cxn ang="0">
                <a:pos x="2087" y="1013"/>
              </a:cxn>
            </a:cxnLst>
            <a:rect l="0" t="0" r="r" b="b"/>
            <a:pathLst>
              <a:path w="2087" h="1013">
                <a:moveTo>
                  <a:pt x="0" y="922"/>
                </a:moveTo>
                <a:cubicBezTo>
                  <a:pt x="370" y="461"/>
                  <a:pt x="741" y="0"/>
                  <a:pt x="1089" y="15"/>
                </a:cubicBezTo>
                <a:cubicBezTo>
                  <a:pt x="1437" y="30"/>
                  <a:pt x="1921" y="854"/>
                  <a:pt x="2087" y="1013"/>
                </a:cubicBezTo>
              </a:path>
            </a:pathLst>
          </a:custGeom>
          <a:noFill/>
          <a:ln w="9525">
            <a:solidFill>
              <a:schemeClr val="tx1"/>
            </a:solidFill>
            <a:round/>
            <a:headEnd/>
            <a:tailEnd/>
          </a:ln>
          <a:effectLst/>
        </p:spPr>
        <p:txBody>
          <a:bodyPr/>
          <a:lstStyle/>
          <a:p>
            <a:endParaRPr lang="en-US"/>
          </a:p>
        </p:txBody>
      </p:sp>
      <p:sp>
        <p:nvSpPr>
          <p:cNvPr id="9" name="Line 30"/>
          <p:cNvSpPr>
            <a:spLocks noChangeShapeType="1"/>
          </p:cNvSpPr>
          <p:nvPr/>
        </p:nvSpPr>
        <p:spPr bwMode="auto">
          <a:xfrm flipV="1">
            <a:off x="2987675" y="5524500"/>
            <a:ext cx="0" cy="144463"/>
          </a:xfrm>
          <a:prstGeom prst="line">
            <a:avLst/>
          </a:prstGeom>
          <a:noFill/>
          <a:ln w="9525">
            <a:solidFill>
              <a:schemeClr val="tx1"/>
            </a:solidFill>
            <a:round/>
            <a:headEnd/>
            <a:tailEnd/>
          </a:ln>
          <a:effectLst/>
        </p:spPr>
        <p:txBody>
          <a:bodyPr/>
          <a:lstStyle/>
          <a:p>
            <a:endParaRPr lang="en-US"/>
          </a:p>
        </p:txBody>
      </p:sp>
      <p:sp>
        <p:nvSpPr>
          <p:cNvPr id="10" name="Line 31"/>
          <p:cNvSpPr>
            <a:spLocks noChangeShapeType="1"/>
          </p:cNvSpPr>
          <p:nvPr/>
        </p:nvSpPr>
        <p:spPr bwMode="auto">
          <a:xfrm flipV="1">
            <a:off x="4572000" y="5524500"/>
            <a:ext cx="0" cy="144463"/>
          </a:xfrm>
          <a:prstGeom prst="line">
            <a:avLst/>
          </a:prstGeom>
          <a:noFill/>
          <a:ln w="9525">
            <a:solidFill>
              <a:schemeClr val="tx1"/>
            </a:solidFill>
            <a:round/>
            <a:headEnd/>
            <a:tailEnd/>
          </a:ln>
          <a:effectLst/>
        </p:spPr>
        <p:txBody>
          <a:bodyPr/>
          <a:lstStyle/>
          <a:p>
            <a:endParaRPr lang="en-US"/>
          </a:p>
        </p:txBody>
      </p:sp>
      <p:sp>
        <p:nvSpPr>
          <p:cNvPr id="11" name="Line 32"/>
          <p:cNvSpPr>
            <a:spLocks noChangeShapeType="1"/>
          </p:cNvSpPr>
          <p:nvPr/>
        </p:nvSpPr>
        <p:spPr bwMode="auto">
          <a:xfrm flipV="1">
            <a:off x="5364163" y="5524500"/>
            <a:ext cx="0" cy="144463"/>
          </a:xfrm>
          <a:prstGeom prst="line">
            <a:avLst/>
          </a:prstGeom>
          <a:noFill/>
          <a:ln w="9525">
            <a:solidFill>
              <a:schemeClr val="tx1"/>
            </a:solidFill>
            <a:round/>
            <a:headEnd/>
            <a:tailEnd/>
          </a:ln>
          <a:effectLst/>
        </p:spPr>
        <p:txBody>
          <a:bodyPr/>
          <a:lstStyle/>
          <a:p>
            <a:endParaRPr lang="en-US"/>
          </a:p>
        </p:txBody>
      </p:sp>
      <p:sp>
        <p:nvSpPr>
          <p:cNvPr id="12" name="Line 33"/>
          <p:cNvSpPr>
            <a:spLocks noChangeShapeType="1"/>
          </p:cNvSpPr>
          <p:nvPr/>
        </p:nvSpPr>
        <p:spPr bwMode="auto">
          <a:xfrm flipV="1">
            <a:off x="3779838" y="5524500"/>
            <a:ext cx="0" cy="144463"/>
          </a:xfrm>
          <a:prstGeom prst="line">
            <a:avLst/>
          </a:prstGeom>
          <a:noFill/>
          <a:ln w="9525">
            <a:solidFill>
              <a:schemeClr val="tx1"/>
            </a:solidFill>
            <a:round/>
            <a:headEnd/>
            <a:tailEnd/>
          </a:ln>
          <a:effectLst/>
        </p:spPr>
        <p:txBody>
          <a:bodyPr/>
          <a:lstStyle/>
          <a:p>
            <a:endParaRPr lang="en-US"/>
          </a:p>
        </p:txBody>
      </p:sp>
      <p:sp>
        <p:nvSpPr>
          <p:cNvPr id="13" name="Text Box 34"/>
          <p:cNvSpPr txBox="1">
            <a:spLocks noChangeArrowheads="1"/>
          </p:cNvSpPr>
          <p:nvPr/>
        </p:nvSpPr>
        <p:spPr bwMode="auto">
          <a:xfrm>
            <a:off x="2771775" y="5741988"/>
            <a:ext cx="431800" cy="304800"/>
          </a:xfrm>
          <a:prstGeom prst="rect">
            <a:avLst/>
          </a:prstGeom>
          <a:noFill/>
          <a:ln w="9525">
            <a:noFill/>
            <a:miter lim="800000"/>
            <a:headEnd/>
            <a:tailEnd/>
          </a:ln>
          <a:effectLst/>
        </p:spPr>
        <p:txBody>
          <a:bodyPr>
            <a:spAutoFit/>
          </a:bodyPr>
          <a:lstStyle/>
          <a:p>
            <a:pPr algn="l" rtl="0">
              <a:spcBef>
                <a:spcPct val="50000"/>
              </a:spcBef>
            </a:pPr>
            <a:r>
              <a:rPr lang="en-US" sz="1400"/>
              <a:t>20</a:t>
            </a:r>
          </a:p>
        </p:txBody>
      </p:sp>
      <p:sp>
        <p:nvSpPr>
          <p:cNvPr id="14" name="Text Box 35"/>
          <p:cNvSpPr txBox="1">
            <a:spLocks noChangeArrowheads="1"/>
          </p:cNvSpPr>
          <p:nvPr/>
        </p:nvSpPr>
        <p:spPr bwMode="auto">
          <a:xfrm>
            <a:off x="3563938" y="5741988"/>
            <a:ext cx="431800" cy="304800"/>
          </a:xfrm>
          <a:prstGeom prst="rect">
            <a:avLst/>
          </a:prstGeom>
          <a:noFill/>
          <a:ln w="9525">
            <a:noFill/>
            <a:miter lim="800000"/>
            <a:headEnd/>
            <a:tailEnd/>
          </a:ln>
          <a:effectLst/>
        </p:spPr>
        <p:txBody>
          <a:bodyPr>
            <a:spAutoFit/>
          </a:bodyPr>
          <a:lstStyle/>
          <a:p>
            <a:pPr algn="l" rtl="0">
              <a:spcBef>
                <a:spcPct val="50000"/>
              </a:spcBef>
            </a:pPr>
            <a:r>
              <a:rPr lang="en-US" sz="1400"/>
              <a:t>40</a:t>
            </a:r>
          </a:p>
        </p:txBody>
      </p:sp>
      <p:sp>
        <p:nvSpPr>
          <p:cNvPr id="15" name="Text Box 36"/>
          <p:cNvSpPr txBox="1">
            <a:spLocks noChangeArrowheads="1"/>
          </p:cNvSpPr>
          <p:nvPr/>
        </p:nvSpPr>
        <p:spPr bwMode="auto">
          <a:xfrm>
            <a:off x="5148263" y="5741988"/>
            <a:ext cx="431800" cy="304800"/>
          </a:xfrm>
          <a:prstGeom prst="rect">
            <a:avLst/>
          </a:prstGeom>
          <a:noFill/>
          <a:ln w="9525">
            <a:noFill/>
            <a:miter lim="800000"/>
            <a:headEnd/>
            <a:tailEnd/>
          </a:ln>
          <a:effectLst/>
        </p:spPr>
        <p:txBody>
          <a:bodyPr>
            <a:spAutoFit/>
          </a:bodyPr>
          <a:lstStyle/>
          <a:p>
            <a:pPr algn="l" rtl="0">
              <a:spcBef>
                <a:spcPct val="50000"/>
              </a:spcBef>
            </a:pPr>
            <a:r>
              <a:rPr lang="en-US" sz="1400"/>
              <a:t>80</a:t>
            </a:r>
          </a:p>
        </p:txBody>
      </p:sp>
      <p:sp>
        <p:nvSpPr>
          <p:cNvPr id="16" name="Text Box 37"/>
          <p:cNvSpPr txBox="1">
            <a:spLocks noChangeArrowheads="1"/>
          </p:cNvSpPr>
          <p:nvPr/>
        </p:nvSpPr>
        <p:spPr bwMode="auto">
          <a:xfrm>
            <a:off x="4356100" y="5741988"/>
            <a:ext cx="431800" cy="304800"/>
          </a:xfrm>
          <a:prstGeom prst="rect">
            <a:avLst/>
          </a:prstGeom>
          <a:noFill/>
          <a:ln w="9525">
            <a:noFill/>
            <a:miter lim="800000"/>
            <a:headEnd/>
            <a:tailEnd/>
          </a:ln>
          <a:effectLst/>
        </p:spPr>
        <p:txBody>
          <a:bodyPr>
            <a:spAutoFit/>
          </a:bodyPr>
          <a:lstStyle/>
          <a:p>
            <a:pPr algn="l" rtl="0">
              <a:spcBef>
                <a:spcPct val="50000"/>
              </a:spcBef>
            </a:pPr>
            <a:r>
              <a:rPr lang="en-US" sz="1400"/>
              <a:t>60</a:t>
            </a:r>
          </a:p>
        </p:txBody>
      </p:sp>
      <p:sp>
        <p:nvSpPr>
          <p:cNvPr id="17" name="TextBox 16"/>
          <p:cNvSpPr txBox="1"/>
          <p:nvPr/>
        </p:nvSpPr>
        <p:spPr>
          <a:xfrm>
            <a:off x="990600" y="1789093"/>
            <a:ext cx="7772400" cy="954107"/>
          </a:xfrm>
          <a:prstGeom prst="rect">
            <a:avLst/>
          </a:prstGeom>
          <a:noFill/>
        </p:spPr>
        <p:txBody>
          <a:bodyPr wrap="square" rtlCol="0">
            <a:spAutoFit/>
          </a:bodyPr>
          <a:lstStyle/>
          <a:p>
            <a:pPr algn="r" rtl="1">
              <a:buFont typeface="Arial" pitchFamily="34" charset="0"/>
              <a:buChar char="•"/>
            </a:pPr>
            <a:r>
              <a:rPr lang="ar-SA" sz="2800" b="1" dirty="0" smtClean="0">
                <a:cs typeface="+mj-cs"/>
              </a:rPr>
              <a:t> درجة الحرارة المثلى:</a:t>
            </a:r>
            <a:r>
              <a:rPr lang="ar-SA" sz="2800" dirty="0" smtClean="0">
                <a:cs typeface="+mj-cs"/>
              </a:rPr>
              <a:t> هي الحرارة التي يتم تحويل أكبر كمية ممكنة من المادة الأساس إلى نواتج التفاعل في وحدة الوقت (دقيقة).</a:t>
            </a:r>
            <a:endParaRPr lang="en-US" sz="2800" dirty="0">
              <a:cs typeface="+mj-cs"/>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4- درجة  </a:t>
            </a:r>
            <a:r>
              <a:rPr lang="ar-SA" dirty="0" err="1" smtClean="0"/>
              <a:t>ال</a:t>
            </a:r>
            <a:r>
              <a:rPr lang="ar-SA" dirty="0" smtClean="0"/>
              <a:t> </a:t>
            </a:r>
            <a:r>
              <a:rPr lang="en-US" dirty="0" smtClean="0"/>
              <a:t>pH</a:t>
            </a:r>
            <a:endParaRPr lang="en-US" dirty="0"/>
          </a:p>
        </p:txBody>
      </p:sp>
      <p:sp>
        <p:nvSpPr>
          <p:cNvPr id="3" name="Content Placeholder 2"/>
          <p:cNvSpPr>
            <a:spLocks noGrp="1"/>
          </p:cNvSpPr>
          <p:nvPr>
            <p:ph idx="1"/>
          </p:nvPr>
        </p:nvSpPr>
        <p:spPr/>
        <p:txBody>
          <a:bodyPr/>
          <a:lstStyle/>
          <a:p>
            <a:pPr algn="r" rtl="1"/>
            <a:r>
              <a:rPr lang="ar-SA" dirty="0" smtClean="0">
                <a:cs typeface="+mj-cs"/>
              </a:rPr>
              <a:t>كل أنزيم له درجة </a:t>
            </a:r>
            <a:r>
              <a:rPr lang="en-US" dirty="0" smtClean="0">
                <a:cs typeface="+mj-cs"/>
              </a:rPr>
              <a:t>pH</a:t>
            </a:r>
            <a:r>
              <a:rPr lang="ar-SA" dirty="0" smtClean="0">
                <a:cs typeface="+mj-cs"/>
              </a:rPr>
              <a:t> مثلى تكون عندها سرعة التفاعل هي السرعة القصوى.</a:t>
            </a:r>
            <a:endParaRPr lang="en-US" dirty="0" smtClean="0">
              <a:cs typeface="+mj-cs"/>
            </a:endParaRPr>
          </a:p>
          <a:p>
            <a:pPr algn="r" rtl="1"/>
            <a:r>
              <a:rPr lang="ar-SA" dirty="0" smtClean="0">
                <a:cs typeface="+mj-cs"/>
              </a:rPr>
              <a:t>تتأثر الأنزيمات بتغير درجة </a:t>
            </a:r>
            <a:r>
              <a:rPr lang="ar-SA" dirty="0" err="1" smtClean="0">
                <a:cs typeface="+mj-cs"/>
              </a:rPr>
              <a:t>ال</a:t>
            </a:r>
            <a:r>
              <a:rPr lang="ar-SA" dirty="0" smtClean="0">
                <a:cs typeface="+mj-cs"/>
              </a:rPr>
              <a:t> </a:t>
            </a:r>
            <a:r>
              <a:rPr lang="en-US" dirty="0" smtClean="0">
                <a:cs typeface="+mj-cs"/>
              </a:rPr>
              <a:t>pH</a:t>
            </a:r>
            <a:r>
              <a:rPr lang="ar-SA" dirty="0" smtClean="0">
                <a:cs typeface="+mj-cs"/>
              </a:rPr>
              <a:t> , الدرجة الأكثر مفضله هي درجة الحموضة التي يكون نشاط الأنزيم الأعلى </a:t>
            </a:r>
            <a:r>
              <a:rPr lang="ar-SA" dirty="0" err="1" smtClean="0">
                <a:cs typeface="+mj-cs"/>
              </a:rPr>
              <a:t>بها</a:t>
            </a:r>
            <a:r>
              <a:rPr lang="ar-SA" dirty="0" smtClean="0">
                <a:cs typeface="+mj-cs"/>
              </a:rPr>
              <a:t> وهي </a:t>
            </a:r>
            <a:r>
              <a:rPr lang="ar-SA" b="1" dirty="0" smtClean="0">
                <a:cs typeface="+mj-cs"/>
              </a:rPr>
              <a:t>درجة </a:t>
            </a:r>
            <a:r>
              <a:rPr lang="ar-SA" b="1" dirty="0" err="1" smtClean="0">
                <a:cs typeface="+mj-cs"/>
              </a:rPr>
              <a:t>ال</a:t>
            </a:r>
            <a:r>
              <a:rPr lang="ar-SA" b="1" dirty="0" smtClean="0">
                <a:cs typeface="+mj-cs"/>
              </a:rPr>
              <a:t> </a:t>
            </a:r>
            <a:r>
              <a:rPr lang="en-US" b="1" dirty="0" smtClean="0">
                <a:cs typeface="+mj-cs"/>
              </a:rPr>
              <a:t>pH</a:t>
            </a:r>
            <a:r>
              <a:rPr lang="ar-SA" b="1" dirty="0" smtClean="0">
                <a:cs typeface="+mj-cs"/>
              </a:rPr>
              <a:t> </a:t>
            </a:r>
            <a:r>
              <a:rPr lang="ar-SA" dirty="0" smtClean="0">
                <a:cs typeface="+mj-cs"/>
              </a:rPr>
              <a:t>المثلى.</a:t>
            </a:r>
          </a:p>
          <a:p>
            <a:pPr algn="r" rtl="1"/>
            <a:r>
              <a:rPr lang="ar-SA" dirty="0" smtClean="0">
                <a:cs typeface="+mj-cs"/>
              </a:rPr>
              <a:t>على جانبي تلك الدرجة تقل سرعة التفاعل حتى تتوقف.</a:t>
            </a:r>
            <a:endParaRPr lang="en-US" dirty="0" smtClean="0">
              <a:cs typeface="+mj-cs"/>
            </a:endParaRPr>
          </a:p>
          <a:p>
            <a:pPr algn="r" rtl="1"/>
            <a:r>
              <a:rPr lang="ar-SA" dirty="0" smtClean="0">
                <a:cs typeface="+mj-cs"/>
              </a:rPr>
              <a:t>عند درجة </a:t>
            </a:r>
            <a:r>
              <a:rPr lang="ar-SA" dirty="0" err="1" smtClean="0">
                <a:cs typeface="+mj-cs"/>
              </a:rPr>
              <a:t>ال</a:t>
            </a:r>
            <a:r>
              <a:rPr lang="ar-SA" dirty="0" smtClean="0">
                <a:cs typeface="+mj-cs"/>
              </a:rPr>
              <a:t> </a:t>
            </a:r>
            <a:r>
              <a:rPr lang="en-US" dirty="0" smtClean="0">
                <a:cs typeface="+mj-cs"/>
              </a:rPr>
              <a:t>pH</a:t>
            </a:r>
            <a:r>
              <a:rPr lang="ar-SA" dirty="0" smtClean="0">
                <a:cs typeface="+mj-cs"/>
              </a:rPr>
              <a:t> متطرفة عالية أو متطرفة منخفضة عادة تفقد الأنزيم فعاليته ، حيث أن درجة الحموضه هي أيضاً عاملاً محدداً لإستقرار تركيب الأنزيم.</a:t>
            </a:r>
          </a:p>
          <a:p>
            <a:pPr algn="r" rtl="1"/>
            <a:r>
              <a:rPr lang="ar-SA" dirty="0" smtClean="0">
                <a:cs typeface="+mj-cs"/>
              </a:rPr>
              <a:t>درجة </a:t>
            </a:r>
            <a:r>
              <a:rPr lang="ar-SA" dirty="0" err="1" smtClean="0">
                <a:cs typeface="+mj-cs"/>
              </a:rPr>
              <a:t>ال</a:t>
            </a:r>
            <a:r>
              <a:rPr lang="ar-SA" dirty="0" smtClean="0">
                <a:cs typeface="+mj-cs"/>
              </a:rPr>
              <a:t> </a:t>
            </a:r>
            <a:r>
              <a:rPr lang="en-US" dirty="0" smtClean="0">
                <a:cs typeface="+mj-cs"/>
              </a:rPr>
              <a:t>pH</a:t>
            </a:r>
            <a:r>
              <a:rPr lang="ar-SA" dirty="0" smtClean="0">
                <a:cs typeface="+mj-cs"/>
              </a:rPr>
              <a:t> تؤثر على الخواص </a:t>
            </a:r>
            <a:r>
              <a:rPr lang="ar-SA" dirty="0" err="1" smtClean="0">
                <a:cs typeface="+mj-cs"/>
              </a:rPr>
              <a:t>الحامضية</a:t>
            </a:r>
            <a:r>
              <a:rPr lang="ar-SA" dirty="0" smtClean="0">
                <a:cs typeface="+mj-cs"/>
              </a:rPr>
              <a:t> والقاعدية للموقع النشط وعلاقة ذلك بالمادة الأساس.</a:t>
            </a:r>
            <a:endParaRPr lang="en-US" dirty="0" smtClean="0">
              <a:cs typeface="+mj-cs"/>
            </a:endParaRPr>
          </a:p>
          <a:p>
            <a:pPr algn="r" rtl="1"/>
            <a:endParaRPr lang="en-US"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تابع درجة </a:t>
            </a:r>
            <a:r>
              <a:rPr lang="ar-SA" dirty="0" err="1" smtClean="0"/>
              <a:t>ال</a:t>
            </a:r>
            <a:r>
              <a:rPr lang="ar-SA" dirty="0" smtClean="0"/>
              <a:t> </a:t>
            </a:r>
            <a:r>
              <a:rPr lang="en-US" dirty="0" smtClean="0"/>
              <a:t>pH</a:t>
            </a:r>
            <a:endParaRPr lang="en-US" dirty="0"/>
          </a:p>
        </p:txBody>
      </p:sp>
      <p:sp>
        <p:nvSpPr>
          <p:cNvPr id="4" name="Line 5"/>
          <p:cNvSpPr>
            <a:spLocks noChangeShapeType="1"/>
          </p:cNvSpPr>
          <p:nvPr/>
        </p:nvSpPr>
        <p:spPr bwMode="auto">
          <a:xfrm>
            <a:off x="2195513" y="2546350"/>
            <a:ext cx="0" cy="3095625"/>
          </a:xfrm>
          <a:prstGeom prst="line">
            <a:avLst/>
          </a:prstGeom>
          <a:noFill/>
          <a:ln w="9525">
            <a:solidFill>
              <a:schemeClr val="tx1"/>
            </a:solidFill>
            <a:round/>
            <a:headEnd type="triangle" w="med" len="med"/>
            <a:tailEnd/>
          </a:ln>
          <a:effectLst/>
        </p:spPr>
        <p:txBody>
          <a:bodyPr/>
          <a:lstStyle/>
          <a:p>
            <a:endParaRPr lang="en-US"/>
          </a:p>
        </p:txBody>
      </p:sp>
      <p:sp>
        <p:nvSpPr>
          <p:cNvPr id="5" name="Line 6"/>
          <p:cNvSpPr>
            <a:spLocks noChangeShapeType="1"/>
          </p:cNvSpPr>
          <p:nvPr/>
        </p:nvSpPr>
        <p:spPr bwMode="auto">
          <a:xfrm>
            <a:off x="2195513" y="5641975"/>
            <a:ext cx="3960812" cy="0"/>
          </a:xfrm>
          <a:prstGeom prst="line">
            <a:avLst/>
          </a:prstGeom>
          <a:noFill/>
          <a:ln w="9525">
            <a:solidFill>
              <a:schemeClr val="tx1"/>
            </a:solidFill>
            <a:round/>
            <a:headEnd/>
            <a:tailEnd type="triangle" w="med" len="med"/>
          </a:ln>
          <a:effectLst/>
        </p:spPr>
        <p:txBody>
          <a:bodyPr/>
          <a:lstStyle/>
          <a:p>
            <a:endParaRPr lang="en-US"/>
          </a:p>
        </p:txBody>
      </p:sp>
      <p:sp>
        <p:nvSpPr>
          <p:cNvPr id="6" name="Text Box 7"/>
          <p:cNvSpPr txBox="1">
            <a:spLocks noChangeArrowheads="1"/>
          </p:cNvSpPr>
          <p:nvPr/>
        </p:nvSpPr>
        <p:spPr bwMode="auto">
          <a:xfrm>
            <a:off x="6083300" y="5641975"/>
            <a:ext cx="1512888" cy="366712"/>
          </a:xfrm>
          <a:prstGeom prst="rect">
            <a:avLst/>
          </a:prstGeom>
          <a:noFill/>
          <a:ln w="9525">
            <a:noFill/>
            <a:miter lim="800000"/>
            <a:headEnd/>
            <a:tailEnd/>
          </a:ln>
          <a:effectLst/>
        </p:spPr>
        <p:txBody>
          <a:bodyPr>
            <a:spAutoFit/>
          </a:bodyPr>
          <a:lstStyle/>
          <a:p>
            <a:pPr algn="l" rtl="0">
              <a:spcBef>
                <a:spcPct val="50000"/>
              </a:spcBef>
            </a:pPr>
            <a:r>
              <a:rPr lang="en-US"/>
              <a:t>pH</a:t>
            </a:r>
          </a:p>
        </p:txBody>
      </p:sp>
      <p:sp>
        <p:nvSpPr>
          <p:cNvPr id="7" name="Text Box 8"/>
          <p:cNvSpPr txBox="1">
            <a:spLocks noChangeArrowheads="1"/>
          </p:cNvSpPr>
          <p:nvPr/>
        </p:nvSpPr>
        <p:spPr bwMode="auto">
          <a:xfrm rot="16200000">
            <a:off x="1100806" y="2937794"/>
            <a:ext cx="1366124" cy="367336"/>
          </a:xfrm>
          <a:prstGeom prst="rect">
            <a:avLst/>
          </a:prstGeom>
          <a:noFill/>
          <a:ln w="9525">
            <a:noFill/>
            <a:miter lim="800000"/>
            <a:headEnd/>
            <a:tailEnd/>
          </a:ln>
          <a:effectLst/>
        </p:spPr>
        <p:txBody>
          <a:bodyPr wrap="square">
            <a:spAutoFit/>
          </a:bodyPr>
          <a:lstStyle/>
          <a:p>
            <a:pPr algn="l" rtl="0">
              <a:spcBef>
                <a:spcPct val="50000"/>
              </a:spcBef>
            </a:pPr>
            <a:r>
              <a:rPr lang="ar-SA" dirty="0" smtClean="0"/>
              <a:t>نشاط الأنزيم</a:t>
            </a:r>
            <a:endParaRPr lang="en-US" dirty="0"/>
          </a:p>
        </p:txBody>
      </p:sp>
      <p:sp>
        <p:nvSpPr>
          <p:cNvPr id="8" name="Freeform 9"/>
          <p:cNvSpPr>
            <a:spLocks/>
          </p:cNvSpPr>
          <p:nvPr/>
        </p:nvSpPr>
        <p:spPr bwMode="auto">
          <a:xfrm>
            <a:off x="2482850" y="3194050"/>
            <a:ext cx="1081088" cy="1800225"/>
          </a:xfrm>
          <a:custGeom>
            <a:avLst/>
            <a:gdLst/>
            <a:ahLst/>
            <a:cxnLst>
              <a:cxn ang="0">
                <a:pos x="0" y="922"/>
              </a:cxn>
              <a:cxn ang="0">
                <a:pos x="1089" y="15"/>
              </a:cxn>
              <a:cxn ang="0">
                <a:pos x="2087" y="1013"/>
              </a:cxn>
            </a:cxnLst>
            <a:rect l="0" t="0" r="r" b="b"/>
            <a:pathLst>
              <a:path w="2087" h="1013">
                <a:moveTo>
                  <a:pt x="0" y="922"/>
                </a:moveTo>
                <a:cubicBezTo>
                  <a:pt x="370" y="461"/>
                  <a:pt x="741" y="0"/>
                  <a:pt x="1089" y="15"/>
                </a:cubicBezTo>
                <a:cubicBezTo>
                  <a:pt x="1437" y="30"/>
                  <a:pt x="1921" y="854"/>
                  <a:pt x="2087" y="1013"/>
                </a:cubicBezTo>
              </a:path>
            </a:pathLst>
          </a:custGeom>
          <a:noFill/>
          <a:ln w="9525">
            <a:solidFill>
              <a:srgbClr val="0000FF"/>
            </a:solidFill>
            <a:round/>
            <a:headEnd/>
            <a:tailEnd/>
          </a:ln>
          <a:effectLst/>
        </p:spPr>
        <p:txBody>
          <a:bodyPr/>
          <a:lstStyle/>
          <a:p>
            <a:endParaRPr lang="en-US"/>
          </a:p>
        </p:txBody>
      </p:sp>
      <p:sp>
        <p:nvSpPr>
          <p:cNvPr id="9" name="Line 10"/>
          <p:cNvSpPr>
            <a:spLocks noChangeShapeType="1"/>
          </p:cNvSpPr>
          <p:nvPr/>
        </p:nvSpPr>
        <p:spPr bwMode="auto">
          <a:xfrm flipV="1">
            <a:off x="2700338" y="5497512"/>
            <a:ext cx="0" cy="144463"/>
          </a:xfrm>
          <a:prstGeom prst="line">
            <a:avLst/>
          </a:prstGeom>
          <a:noFill/>
          <a:ln w="9525">
            <a:solidFill>
              <a:schemeClr val="tx1"/>
            </a:solidFill>
            <a:round/>
            <a:headEnd/>
            <a:tailEnd/>
          </a:ln>
          <a:effectLst/>
        </p:spPr>
        <p:txBody>
          <a:bodyPr/>
          <a:lstStyle/>
          <a:p>
            <a:endParaRPr lang="en-US"/>
          </a:p>
        </p:txBody>
      </p:sp>
      <p:sp>
        <p:nvSpPr>
          <p:cNvPr id="10" name="Line 11"/>
          <p:cNvSpPr>
            <a:spLocks noChangeShapeType="1"/>
          </p:cNvSpPr>
          <p:nvPr/>
        </p:nvSpPr>
        <p:spPr bwMode="auto">
          <a:xfrm flipV="1">
            <a:off x="4572000" y="5497512"/>
            <a:ext cx="0" cy="144463"/>
          </a:xfrm>
          <a:prstGeom prst="line">
            <a:avLst/>
          </a:prstGeom>
          <a:noFill/>
          <a:ln w="9525">
            <a:solidFill>
              <a:schemeClr val="tx1"/>
            </a:solidFill>
            <a:round/>
            <a:headEnd/>
            <a:tailEnd/>
          </a:ln>
          <a:effectLst/>
        </p:spPr>
        <p:txBody>
          <a:bodyPr/>
          <a:lstStyle/>
          <a:p>
            <a:endParaRPr lang="en-US"/>
          </a:p>
        </p:txBody>
      </p:sp>
      <p:sp>
        <p:nvSpPr>
          <p:cNvPr id="11" name="Line 12"/>
          <p:cNvSpPr>
            <a:spLocks noChangeShapeType="1"/>
          </p:cNvSpPr>
          <p:nvPr/>
        </p:nvSpPr>
        <p:spPr bwMode="auto">
          <a:xfrm flipV="1">
            <a:off x="5219700" y="5497512"/>
            <a:ext cx="0" cy="144463"/>
          </a:xfrm>
          <a:prstGeom prst="line">
            <a:avLst/>
          </a:prstGeom>
          <a:noFill/>
          <a:ln w="9525">
            <a:solidFill>
              <a:schemeClr val="tx1"/>
            </a:solidFill>
            <a:round/>
            <a:headEnd/>
            <a:tailEnd/>
          </a:ln>
          <a:effectLst/>
        </p:spPr>
        <p:txBody>
          <a:bodyPr/>
          <a:lstStyle/>
          <a:p>
            <a:endParaRPr lang="en-US"/>
          </a:p>
        </p:txBody>
      </p:sp>
      <p:sp>
        <p:nvSpPr>
          <p:cNvPr id="12" name="Line 13"/>
          <p:cNvSpPr>
            <a:spLocks noChangeShapeType="1"/>
          </p:cNvSpPr>
          <p:nvPr/>
        </p:nvSpPr>
        <p:spPr bwMode="auto">
          <a:xfrm flipV="1">
            <a:off x="3924300" y="5497512"/>
            <a:ext cx="0" cy="144463"/>
          </a:xfrm>
          <a:prstGeom prst="line">
            <a:avLst/>
          </a:prstGeom>
          <a:noFill/>
          <a:ln w="9525">
            <a:solidFill>
              <a:schemeClr val="tx1"/>
            </a:solidFill>
            <a:round/>
            <a:headEnd/>
            <a:tailEnd/>
          </a:ln>
          <a:effectLst/>
        </p:spPr>
        <p:txBody>
          <a:bodyPr/>
          <a:lstStyle/>
          <a:p>
            <a:endParaRPr lang="en-US"/>
          </a:p>
        </p:txBody>
      </p:sp>
      <p:sp>
        <p:nvSpPr>
          <p:cNvPr id="13" name="Text Box 14"/>
          <p:cNvSpPr txBox="1">
            <a:spLocks noChangeArrowheads="1"/>
          </p:cNvSpPr>
          <p:nvPr/>
        </p:nvSpPr>
        <p:spPr bwMode="auto">
          <a:xfrm>
            <a:off x="2555875" y="5715000"/>
            <a:ext cx="431800" cy="304800"/>
          </a:xfrm>
          <a:prstGeom prst="rect">
            <a:avLst/>
          </a:prstGeom>
          <a:noFill/>
          <a:ln w="9525">
            <a:noFill/>
            <a:miter lim="800000"/>
            <a:headEnd/>
            <a:tailEnd/>
          </a:ln>
          <a:effectLst/>
        </p:spPr>
        <p:txBody>
          <a:bodyPr>
            <a:spAutoFit/>
          </a:bodyPr>
          <a:lstStyle/>
          <a:p>
            <a:pPr algn="l" rtl="0">
              <a:spcBef>
                <a:spcPct val="50000"/>
              </a:spcBef>
            </a:pPr>
            <a:r>
              <a:rPr lang="en-US" sz="1400"/>
              <a:t>3</a:t>
            </a:r>
          </a:p>
        </p:txBody>
      </p:sp>
      <p:sp>
        <p:nvSpPr>
          <p:cNvPr id="14" name="Text Box 15"/>
          <p:cNvSpPr txBox="1">
            <a:spLocks noChangeArrowheads="1"/>
          </p:cNvSpPr>
          <p:nvPr/>
        </p:nvSpPr>
        <p:spPr bwMode="auto">
          <a:xfrm>
            <a:off x="3132138" y="5715000"/>
            <a:ext cx="431800" cy="304800"/>
          </a:xfrm>
          <a:prstGeom prst="rect">
            <a:avLst/>
          </a:prstGeom>
          <a:noFill/>
          <a:ln w="9525">
            <a:noFill/>
            <a:miter lim="800000"/>
            <a:headEnd/>
            <a:tailEnd/>
          </a:ln>
          <a:effectLst/>
        </p:spPr>
        <p:txBody>
          <a:bodyPr>
            <a:spAutoFit/>
          </a:bodyPr>
          <a:lstStyle/>
          <a:p>
            <a:pPr algn="l" rtl="0">
              <a:spcBef>
                <a:spcPct val="50000"/>
              </a:spcBef>
            </a:pPr>
            <a:r>
              <a:rPr lang="en-US" sz="1400"/>
              <a:t>5</a:t>
            </a:r>
          </a:p>
        </p:txBody>
      </p:sp>
      <p:sp>
        <p:nvSpPr>
          <p:cNvPr id="15" name="Text Box 16"/>
          <p:cNvSpPr txBox="1">
            <a:spLocks noChangeArrowheads="1"/>
          </p:cNvSpPr>
          <p:nvPr/>
        </p:nvSpPr>
        <p:spPr bwMode="auto">
          <a:xfrm>
            <a:off x="4427538" y="5715000"/>
            <a:ext cx="431800" cy="304800"/>
          </a:xfrm>
          <a:prstGeom prst="rect">
            <a:avLst/>
          </a:prstGeom>
          <a:noFill/>
          <a:ln w="9525">
            <a:noFill/>
            <a:miter lim="800000"/>
            <a:headEnd/>
            <a:tailEnd/>
          </a:ln>
          <a:effectLst/>
        </p:spPr>
        <p:txBody>
          <a:bodyPr>
            <a:spAutoFit/>
          </a:bodyPr>
          <a:lstStyle/>
          <a:p>
            <a:pPr algn="l" rtl="0">
              <a:spcBef>
                <a:spcPct val="50000"/>
              </a:spcBef>
            </a:pPr>
            <a:r>
              <a:rPr lang="en-US" sz="1400"/>
              <a:t>9</a:t>
            </a:r>
          </a:p>
        </p:txBody>
      </p:sp>
      <p:sp>
        <p:nvSpPr>
          <p:cNvPr id="16" name="Text Box 17"/>
          <p:cNvSpPr txBox="1">
            <a:spLocks noChangeArrowheads="1"/>
          </p:cNvSpPr>
          <p:nvPr/>
        </p:nvSpPr>
        <p:spPr bwMode="auto">
          <a:xfrm>
            <a:off x="3779838" y="5715000"/>
            <a:ext cx="431800" cy="304800"/>
          </a:xfrm>
          <a:prstGeom prst="rect">
            <a:avLst/>
          </a:prstGeom>
          <a:noFill/>
          <a:ln w="9525">
            <a:noFill/>
            <a:miter lim="800000"/>
            <a:headEnd/>
            <a:tailEnd/>
          </a:ln>
          <a:effectLst/>
        </p:spPr>
        <p:txBody>
          <a:bodyPr>
            <a:spAutoFit/>
          </a:bodyPr>
          <a:lstStyle/>
          <a:p>
            <a:pPr algn="l" rtl="0">
              <a:spcBef>
                <a:spcPct val="50000"/>
              </a:spcBef>
            </a:pPr>
            <a:r>
              <a:rPr lang="en-US" sz="1400"/>
              <a:t>7</a:t>
            </a:r>
          </a:p>
        </p:txBody>
      </p:sp>
      <p:sp>
        <p:nvSpPr>
          <p:cNvPr id="17" name="Text Box 18"/>
          <p:cNvSpPr txBox="1">
            <a:spLocks noChangeArrowheads="1"/>
          </p:cNvSpPr>
          <p:nvPr/>
        </p:nvSpPr>
        <p:spPr bwMode="auto">
          <a:xfrm>
            <a:off x="5003800" y="5697537"/>
            <a:ext cx="431800" cy="304800"/>
          </a:xfrm>
          <a:prstGeom prst="rect">
            <a:avLst/>
          </a:prstGeom>
          <a:noFill/>
          <a:ln w="9525">
            <a:noFill/>
            <a:miter lim="800000"/>
            <a:headEnd/>
            <a:tailEnd/>
          </a:ln>
          <a:effectLst/>
        </p:spPr>
        <p:txBody>
          <a:bodyPr>
            <a:spAutoFit/>
          </a:bodyPr>
          <a:lstStyle/>
          <a:p>
            <a:pPr algn="l" rtl="0">
              <a:spcBef>
                <a:spcPct val="50000"/>
              </a:spcBef>
            </a:pPr>
            <a:r>
              <a:rPr lang="en-US" sz="1400"/>
              <a:t>11</a:t>
            </a:r>
          </a:p>
        </p:txBody>
      </p:sp>
      <p:sp>
        <p:nvSpPr>
          <p:cNvPr id="18" name="Line 19"/>
          <p:cNvSpPr>
            <a:spLocks noChangeShapeType="1"/>
          </p:cNvSpPr>
          <p:nvPr/>
        </p:nvSpPr>
        <p:spPr bwMode="auto">
          <a:xfrm flipV="1">
            <a:off x="3348038" y="5497512"/>
            <a:ext cx="0" cy="144463"/>
          </a:xfrm>
          <a:prstGeom prst="line">
            <a:avLst/>
          </a:prstGeom>
          <a:noFill/>
          <a:ln w="9525">
            <a:solidFill>
              <a:schemeClr val="tx1"/>
            </a:solidFill>
            <a:round/>
            <a:headEnd/>
            <a:tailEnd/>
          </a:ln>
          <a:effectLst/>
        </p:spPr>
        <p:txBody>
          <a:bodyPr/>
          <a:lstStyle/>
          <a:p>
            <a:endParaRPr lang="en-US"/>
          </a:p>
        </p:txBody>
      </p:sp>
      <p:sp>
        <p:nvSpPr>
          <p:cNvPr id="19" name="Freeform 20"/>
          <p:cNvSpPr>
            <a:spLocks/>
          </p:cNvSpPr>
          <p:nvPr/>
        </p:nvSpPr>
        <p:spPr bwMode="auto">
          <a:xfrm>
            <a:off x="3059113" y="3194050"/>
            <a:ext cx="1728787" cy="1800225"/>
          </a:xfrm>
          <a:custGeom>
            <a:avLst/>
            <a:gdLst/>
            <a:ahLst/>
            <a:cxnLst>
              <a:cxn ang="0">
                <a:pos x="0" y="922"/>
              </a:cxn>
              <a:cxn ang="0">
                <a:pos x="1089" y="15"/>
              </a:cxn>
              <a:cxn ang="0">
                <a:pos x="2087" y="1013"/>
              </a:cxn>
            </a:cxnLst>
            <a:rect l="0" t="0" r="r" b="b"/>
            <a:pathLst>
              <a:path w="2087" h="1013">
                <a:moveTo>
                  <a:pt x="0" y="922"/>
                </a:moveTo>
                <a:cubicBezTo>
                  <a:pt x="370" y="461"/>
                  <a:pt x="741" y="0"/>
                  <a:pt x="1089" y="15"/>
                </a:cubicBezTo>
                <a:cubicBezTo>
                  <a:pt x="1437" y="30"/>
                  <a:pt x="1921" y="854"/>
                  <a:pt x="2087" y="1013"/>
                </a:cubicBezTo>
              </a:path>
            </a:pathLst>
          </a:custGeom>
          <a:noFill/>
          <a:ln w="9525">
            <a:solidFill>
              <a:schemeClr val="tx1"/>
            </a:solidFill>
            <a:round/>
            <a:headEnd/>
            <a:tailEnd/>
          </a:ln>
          <a:effectLst/>
        </p:spPr>
        <p:txBody>
          <a:bodyPr/>
          <a:lstStyle/>
          <a:p>
            <a:endParaRPr lang="en-US"/>
          </a:p>
        </p:txBody>
      </p:sp>
      <p:sp>
        <p:nvSpPr>
          <p:cNvPr id="20" name="Freeform 21"/>
          <p:cNvSpPr>
            <a:spLocks/>
          </p:cNvSpPr>
          <p:nvPr/>
        </p:nvSpPr>
        <p:spPr bwMode="auto">
          <a:xfrm>
            <a:off x="3995738" y="3265487"/>
            <a:ext cx="1511300" cy="1800225"/>
          </a:xfrm>
          <a:custGeom>
            <a:avLst/>
            <a:gdLst/>
            <a:ahLst/>
            <a:cxnLst>
              <a:cxn ang="0">
                <a:pos x="0" y="922"/>
              </a:cxn>
              <a:cxn ang="0">
                <a:pos x="1089" y="15"/>
              </a:cxn>
              <a:cxn ang="0">
                <a:pos x="2087" y="1013"/>
              </a:cxn>
            </a:cxnLst>
            <a:rect l="0" t="0" r="r" b="b"/>
            <a:pathLst>
              <a:path w="2087" h="1013">
                <a:moveTo>
                  <a:pt x="0" y="922"/>
                </a:moveTo>
                <a:cubicBezTo>
                  <a:pt x="370" y="461"/>
                  <a:pt x="741" y="0"/>
                  <a:pt x="1089" y="15"/>
                </a:cubicBezTo>
                <a:cubicBezTo>
                  <a:pt x="1437" y="30"/>
                  <a:pt x="1921" y="854"/>
                  <a:pt x="2087" y="1013"/>
                </a:cubicBezTo>
              </a:path>
            </a:pathLst>
          </a:custGeom>
          <a:noFill/>
          <a:ln w="9525">
            <a:solidFill>
              <a:schemeClr val="accent2"/>
            </a:solidFill>
            <a:round/>
            <a:headEnd/>
            <a:tailEnd/>
          </a:ln>
          <a:effectLst/>
        </p:spPr>
        <p:txBody>
          <a:bodyPr/>
          <a:lstStyle/>
          <a:p>
            <a:endParaRPr lang="en-US"/>
          </a:p>
        </p:txBody>
      </p:sp>
      <p:sp>
        <p:nvSpPr>
          <p:cNvPr id="21" name="Text Box 22"/>
          <p:cNvSpPr txBox="1">
            <a:spLocks noChangeArrowheads="1"/>
          </p:cNvSpPr>
          <p:nvPr/>
        </p:nvSpPr>
        <p:spPr bwMode="auto">
          <a:xfrm>
            <a:off x="2667000" y="2819400"/>
            <a:ext cx="936623" cy="367334"/>
          </a:xfrm>
          <a:prstGeom prst="rect">
            <a:avLst/>
          </a:prstGeom>
          <a:noFill/>
          <a:ln w="9525">
            <a:noFill/>
            <a:miter lim="800000"/>
            <a:headEnd/>
            <a:tailEnd/>
          </a:ln>
          <a:effectLst/>
        </p:spPr>
        <p:txBody>
          <a:bodyPr wrap="square">
            <a:spAutoFit/>
          </a:bodyPr>
          <a:lstStyle/>
          <a:p>
            <a:pPr algn="l" rtl="0">
              <a:spcBef>
                <a:spcPct val="50000"/>
              </a:spcBef>
            </a:pPr>
            <a:r>
              <a:rPr lang="ar-SA" dirty="0" smtClean="0">
                <a:solidFill>
                  <a:srgbClr val="0000CC"/>
                </a:solidFill>
              </a:rPr>
              <a:t>الببسين</a:t>
            </a:r>
            <a:endParaRPr lang="en-US" dirty="0">
              <a:solidFill>
                <a:srgbClr val="0000CC"/>
              </a:solidFill>
            </a:endParaRPr>
          </a:p>
        </p:txBody>
      </p:sp>
      <p:sp>
        <p:nvSpPr>
          <p:cNvPr id="22" name="Text Box 23"/>
          <p:cNvSpPr txBox="1">
            <a:spLocks noChangeArrowheads="1"/>
          </p:cNvSpPr>
          <p:nvPr/>
        </p:nvSpPr>
        <p:spPr bwMode="auto">
          <a:xfrm>
            <a:off x="3505200" y="2819400"/>
            <a:ext cx="936623" cy="367334"/>
          </a:xfrm>
          <a:prstGeom prst="rect">
            <a:avLst/>
          </a:prstGeom>
          <a:noFill/>
          <a:ln w="9525">
            <a:noFill/>
            <a:miter lim="800000"/>
            <a:headEnd/>
            <a:tailEnd/>
          </a:ln>
          <a:effectLst/>
        </p:spPr>
        <p:txBody>
          <a:bodyPr wrap="square">
            <a:spAutoFit/>
          </a:bodyPr>
          <a:lstStyle/>
          <a:p>
            <a:pPr algn="l" rtl="0">
              <a:spcBef>
                <a:spcPct val="50000"/>
              </a:spcBef>
            </a:pPr>
            <a:r>
              <a:rPr lang="ar-SA" dirty="0" err="1" smtClean="0"/>
              <a:t>التربسين</a:t>
            </a:r>
            <a:endParaRPr lang="en-US" dirty="0"/>
          </a:p>
        </p:txBody>
      </p:sp>
      <p:sp>
        <p:nvSpPr>
          <p:cNvPr id="23" name="Text Box 24"/>
          <p:cNvSpPr txBox="1">
            <a:spLocks noChangeArrowheads="1"/>
          </p:cNvSpPr>
          <p:nvPr/>
        </p:nvSpPr>
        <p:spPr bwMode="auto">
          <a:xfrm>
            <a:off x="4343400" y="2895600"/>
            <a:ext cx="1511300" cy="369332"/>
          </a:xfrm>
          <a:prstGeom prst="rect">
            <a:avLst/>
          </a:prstGeom>
          <a:noFill/>
          <a:ln w="9525">
            <a:noFill/>
            <a:miter lim="800000"/>
            <a:headEnd/>
            <a:tailEnd/>
          </a:ln>
          <a:effectLst/>
        </p:spPr>
        <p:txBody>
          <a:bodyPr>
            <a:spAutoFit/>
          </a:bodyPr>
          <a:lstStyle/>
          <a:p>
            <a:pPr algn="l" rtl="0">
              <a:spcBef>
                <a:spcPct val="50000"/>
              </a:spcBef>
            </a:pPr>
            <a:r>
              <a:rPr lang="ar-SA" dirty="0" err="1" smtClean="0">
                <a:solidFill>
                  <a:schemeClr val="accent2"/>
                </a:solidFill>
              </a:rPr>
              <a:t>ألكلين</a:t>
            </a:r>
            <a:r>
              <a:rPr lang="ar-SA" dirty="0" smtClean="0">
                <a:solidFill>
                  <a:schemeClr val="accent2"/>
                </a:solidFill>
              </a:rPr>
              <a:t> </a:t>
            </a:r>
            <a:r>
              <a:rPr lang="ar-SA" dirty="0" err="1" smtClean="0">
                <a:solidFill>
                  <a:schemeClr val="accent2"/>
                </a:solidFill>
              </a:rPr>
              <a:t>فسفاتيز</a:t>
            </a:r>
            <a:endParaRPr lang="en-US" dirty="0">
              <a:solidFill>
                <a:schemeClr val="accent2"/>
              </a:solidFill>
            </a:endParaRPr>
          </a:p>
        </p:txBody>
      </p:sp>
      <p:sp>
        <p:nvSpPr>
          <p:cNvPr id="24" name="TextBox 23"/>
          <p:cNvSpPr txBox="1"/>
          <p:nvPr/>
        </p:nvSpPr>
        <p:spPr>
          <a:xfrm>
            <a:off x="5181600" y="3219271"/>
            <a:ext cx="3810000" cy="1200329"/>
          </a:xfrm>
          <a:prstGeom prst="rect">
            <a:avLst/>
          </a:prstGeom>
          <a:noFill/>
        </p:spPr>
        <p:txBody>
          <a:bodyPr wrap="square" rtlCol="0">
            <a:spAutoFit/>
          </a:bodyPr>
          <a:lstStyle/>
          <a:p>
            <a:pPr algn="r" rtl="1"/>
            <a:r>
              <a:rPr lang="ar-SA" sz="2400" b="1" dirty="0" smtClean="0">
                <a:cs typeface="+mj-cs"/>
              </a:rPr>
              <a:t>الببسين يحتاج </a:t>
            </a:r>
            <a:r>
              <a:rPr lang="en-US" sz="2400" b="1" dirty="0" smtClean="0">
                <a:cs typeface="+mj-cs"/>
              </a:rPr>
              <a:t>pH</a:t>
            </a:r>
            <a:r>
              <a:rPr lang="ar-SA" sz="2400" b="1" dirty="0" smtClean="0">
                <a:cs typeface="+mj-cs"/>
              </a:rPr>
              <a:t> حامضي = 1.5</a:t>
            </a:r>
          </a:p>
          <a:p>
            <a:pPr algn="r" rtl="1"/>
            <a:r>
              <a:rPr lang="ar-SA" sz="2400" b="1" dirty="0" err="1" smtClean="0">
                <a:cs typeface="+mj-cs"/>
              </a:rPr>
              <a:t>التربسين</a:t>
            </a:r>
            <a:r>
              <a:rPr lang="ar-SA" sz="2400" b="1" dirty="0" smtClean="0">
                <a:cs typeface="+mj-cs"/>
              </a:rPr>
              <a:t> يحتاج </a:t>
            </a:r>
            <a:r>
              <a:rPr lang="en-US" sz="2400" b="1" dirty="0" smtClean="0">
                <a:cs typeface="+mj-cs"/>
              </a:rPr>
              <a:t>pH</a:t>
            </a:r>
            <a:r>
              <a:rPr lang="ar-SA" sz="2400" b="1" dirty="0" smtClean="0">
                <a:cs typeface="+mj-cs"/>
              </a:rPr>
              <a:t> متعادل = 7.2 </a:t>
            </a:r>
          </a:p>
          <a:p>
            <a:pPr algn="r" rtl="1"/>
            <a:r>
              <a:rPr lang="ar-SA" sz="2400" b="1" dirty="0" err="1" smtClean="0">
                <a:cs typeface="+mj-cs"/>
              </a:rPr>
              <a:t>ألكلين</a:t>
            </a:r>
            <a:r>
              <a:rPr lang="ar-SA" sz="2400" b="1" dirty="0" smtClean="0">
                <a:cs typeface="+mj-cs"/>
              </a:rPr>
              <a:t> </a:t>
            </a:r>
            <a:r>
              <a:rPr lang="ar-SA" sz="2400" b="1" dirty="0" err="1" smtClean="0">
                <a:cs typeface="+mj-cs"/>
              </a:rPr>
              <a:t>فسفاتيز</a:t>
            </a:r>
            <a:r>
              <a:rPr lang="ar-SA" sz="2400" b="1" dirty="0" smtClean="0">
                <a:cs typeface="+mj-cs"/>
              </a:rPr>
              <a:t> يحتاج </a:t>
            </a:r>
            <a:r>
              <a:rPr lang="en-US" sz="2400" b="1" dirty="0" smtClean="0">
                <a:cs typeface="+mj-cs"/>
              </a:rPr>
              <a:t>pH</a:t>
            </a:r>
            <a:r>
              <a:rPr lang="ar-SA" sz="2400" b="1" dirty="0" smtClean="0">
                <a:cs typeface="+mj-cs"/>
              </a:rPr>
              <a:t> قاعدي = 9.3</a:t>
            </a:r>
            <a:endParaRPr lang="en-US" sz="2400" b="1" dirty="0">
              <a:cs typeface="+mj-cs"/>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5- المثبطات</a:t>
            </a:r>
            <a:endParaRPr lang="en-US" dirty="0"/>
          </a:p>
        </p:txBody>
      </p:sp>
      <p:sp>
        <p:nvSpPr>
          <p:cNvPr id="3" name="Content Placeholder 2"/>
          <p:cNvSpPr>
            <a:spLocks noGrp="1"/>
          </p:cNvSpPr>
          <p:nvPr>
            <p:ph idx="1"/>
          </p:nvPr>
        </p:nvSpPr>
        <p:spPr/>
        <p:txBody>
          <a:bodyPr>
            <a:normAutofit/>
          </a:bodyPr>
          <a:lstStyle/>
          <a:p>
            <a:pPr algn="r" rtl="1"/>
            <a:r>
              <a:rPr lang="ar-SA" sz="2800" dirty="0" smtClean="0">
                <a:cs typeface="+mj-cs"/>
              </a:rPr>
              <a:t>التثبيط هي الظاهرة التي تتميز </a:t>
            </a:r>
            <a:r>
              <a:rPr lang="ar-SA" sz="2800" dirty="0" err="1" smtClean="0">
                <a:cs typeface="+mj-cs"/>
              </a:rPr>
              <a:t>بتبطيء</a:t>
            </a:r>
            <a:r>
              <a:rPr lang="ar-SA" sz="2800" dirty="0" smtClean="0">
                <a:cs typeface="+mj-cs"/>
              </a:rPr>
              <a:t> سرعة التفاعل بوجود عامل معيق.</a:t>
            </a:r>
          </a:p>
          <a:p>
            <a:pPr algn="r" rtl="1"/>
            <a:r>
              <a:rPr lang="ar-SA" sz="2800" dirty="0" smtClean="0">
                <a:cs typeface="+mj-cs"/>
              </a:rPr>
              <a:t>يمكن تثبيط معظم الأنزيمات بواسطة </a:t>
            </a:r>
            <a:r>
              <a:rPr lang="ar-SA" sz="2800" dirty="0" err="1" smtClean="0">
                <a:cs typeface="+mj-cs"/>
              </a:rPr>
              <a:t>كواشف</a:t>
            </a:r>
            <a:r>
              <a:rPr lang="ar-SA" sz="2800" dirty="0" smtClean="0">
                <a:cs typeface="+mj-cs"/>
              </a:rPr>
              <a:t> كيميائية نوعية.</a:t>
            </a:r>
            <a:endParaRPr lang="en-US" sz="2000" dirty="0" smtClean="0">
              <a:cs typeface="+mj-cs"/>
            </a:endParaRPr>
          </a:p>
          <a:p>
            <a:pPr algn="r" rtl="1"/>
            <a:r>
              <a:rPr lang="ar-SA" sz="2800" b="1" dirty="0" smtClean="0">
                <a:cs typeface="+mj-cs"/>
              </a:rPr>
              <a:t>تقسيم العوامل المثبطة لفئتين:</a:t>
            </a:r>
            <a:endParaRPr lang="en-US" sz="2000" b="1" dirty="0" smtClean="0">
              <a:cs typeface="+mj-cs"/>
            </a:endParaRPr>
          </a:p>
          <a:p>
            <a:pPr lvl="1" algn="r" rtl="1"/>
            <a:r>
              <a:rPr lang="ar-SA" dirty="0" smtClean="0">
                <a:cs typeface="+mj-cs"/>
              </a:rPr>
              <a:t>1- التثبيط العكسي:</a:t>
            </a:r>
            <a:endParaRPr lang="en-US" sz="1800" dirty="0" smtClean="0">
              <a:cs typeface="+mj-cs"/>
            </a:endParaRPr>
          </a:p>
          <a:p>
            <a:pPr lvl="2" algn="r" rtl="1"/>
            <a:r>
              <a:rPr lang="ar-SA" dirty="0" smtClean="0">
                <a:cs typeface="+mj-cs"/>
              </a:rPr>
              <a:t>التثبيط التنافسي </a:t>
            </a:r>
            <a:r>
              <a:rPr lang="en-US" dirty="0" smtClean="0">
                <a:cs typeface="+mj-cs"/>
              </a:rPr>
              <a:t>Competitive Inhibitors </a:t>
            </a:r>
            <a:endParaRPr lang="en-US" sz="1500" dirty="0" smtClean="0">
              <a:cs typeface="+mj-cs"/>
            </a:endParaRPr>
          </a:p>
          <a:p>
            <a:pPr lvl="2" algn="r" rtl="1"/>
            <a:r>
              <a:rPr lang="ar-SA" dirty="0" smtClean="0">
                <a:cs typeface="+mj-cs"/>
              </a:rPr>
              <a:t>التثبيط غير التنافسي </a:t>
            </a:r>
            <a:r>
              <a:rPr lang="en-US" dirty="0" smtClean="0">
                <a:cs typeface="+mj-cs"/>
              </a:rPr>
              <a:t>Non-Competitive Inhibitors </a:t>
            </a:r>
            <a:endParaRPr lang="ar-SA" dirty="0" smtClean="0">
              <a:cs typeface="+mj-cs"/>
            </a:endParaRPr>
          </a:p>
          <a:p>
            <a:pPr lvl="2" algn="r" rtl="1"/>
            <a:r>
              <a:rPr lang="ar-SA" dirty="0" smtClean="0">
                <a:cs typeface="+mj-cs"/>
              </a:rPr>
              <a:t>التثبيط </a:t>
            </a:r>
            <a:r>
              <a:rPr lang="ar-SA" dirty="0" err="1" smtClean="0">
                <a:cs typeface="+mj-cs"/>
              </a:rPr>
              <a:t>اللاتنافسي</a:t>
            </a:r>
            <a:r>
              <a:rPr lang="ar-SA" dirty="0" smtClean="0">
                <a:cs typeface="+mj-cs"/>
              </a:rPr>
              <a:t> </a:t>
            </a:r>
            <a:r>
              <a:rPr lang="en-US" dirty="0" smtClean="0">
                <a:cs typeface="+mj-cs"/>
              </a:rPr>
              <a:t>Un-competitive </a:t>
            </a:r>
            <a:r>
              <a:rPr lang="en-US" dirty="0" err="1" smtClean="0">
                <a:cs typeface="+mj-cs"/>
              </a:rPr>
              <a:t>Inhibitore</a:t>
            </a:r>
            <a:endParaRPr lang="en-US" dirty="0" smtClean="0">
              <a:cs typeface="+mj-cs"/>
            </a:endParaRPr>
          </a:p>
          <a:p>
            <a:pPr lvl="1" algn="r" rtl="1"/>
            <a:r>
              <a:rPr lang="ar-SA" dirty="0" smtClean="0">
                <a:cs typeface="+mj-cs"/>
              </a:rPr>
              <a:t>2- التثبيط الغير العكسي.</a:t>
            </a:r>
            <a:endParaRPr lang="en-US" sz="1800" dirty="0" smtClean="0">
              <a:cs typeface="+mj-cs"/>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1- التثبيط العكسي</a:t>
            </a:r>
            <a:endParaRPr lang="en-US" dirty="0"/>
          </a:p>
        </p:txBody>
      </p:sp>
      <p:sp>
        <p:nvSpPr>
          <p:cNvPr id="3" name="Content Placeholder 2"/>
          <p:cNvSpPr>
            <a:spLocks noGrp="1"/>
          </p:cNvSpPr>
          <p:nvPr>
            <p:ph idx="1"/>
          </p:nvPr>
        </p:nvSpPr>
        <p:spPr/>
        <p:txBody>
          <a:bodyPr>
            <a:normAutofit/>
          </a:bodyPr>
          <a:lstStyle/>
          <a:p>
            <a:pPr algn="r" rtl="1"/>
            <a:r>
              <a:rPr lang="ar-SA" sz="2800" b="1" dirty="0" smtClean="0">
                <a:cs typeface="+mj-cs"/>
              </a:rPr>
              <a:t>1- التثبيط التنافسي </a:t>
            </a:r>
            <a:r>
              <a:rPr lang="en-US" sz="2800" b="1" dirty="0" smtClean="0">
                <a:cs typeface="+mj-cs"/>
              </a:rPr>
              <a:t>Competitive Inhibitors  </a:t>
            </a:r>
            <a:endParaRPr lang="ar-SA" sz="2000" dirty="0" smtClean="0">
              <a:cs typeface="+mj-cs"/>
            </a:endParaRPr>
          </a:p>
          <a:p>
            <a:pPr lvl="1" algn="r" rtl="1"/>
            <a:r>
              <a:rPr lang="ar-SA" dirty="0" smtClean="0">
                <a:cs typeface="+mj-cs"/>
              </a:rPr>
              <a:t>في هذا النوع من التثبيط يتنافس المثبط مع المادة الأساس على الارتباط بالمركز النشط بالأنزيم. إذ أن هذا النوع من التنافس يتطلب تشابه بالتركيب بين المثبط والمادة الأساس. فكلما كانا أكثر تشابه كان التثبيط أكثر.</a:t>
            </a:r>
            <a:endParaRPr lang="en-US" sz="1300" dirty="0" smtClean="0">
              <a:cs typeface="+mj-cs"/>
            </a:endParaRPr>
          </a:p>
          <a:p>
            <a:pPr lvl="1" algn="r" rtl="1"/>
            <a:r>
              <a:rPr lang="ar-SA" dirty="0" smtClean="0">
                <a:cs typeface="+mj-cs"/>
              </a:rPr>
              <a:t>لتركيز الأنزيم ومادة الأساس أيضا لهما تأثير على مدى التثبيط ، يكون تأثير التثبيط عكسياً أي بزيادة مادة الأساس يستعيد الأنزيم نشاطه الطبيعي.</a:t>
            </a:r>
            <a:r>
              <a:rPr lang="ar-SA" sz="2800" b="1" dirty="0" smtClean="0">
                <a:cs typeface="+mj-cs"/>
              </a:rPr>
              <a:t>  </a:t>
            </a:r>
            <a:endParaRPr lang="en-US" sz="1400" dirty="0" smtClean="0">
              <a:cs typeface="+mj-cs"/>
            </a:endParaRPr>
          </a:p>
          <a:p>
            <a:pPr lvl="1" algn="r" rtl="1"/>
            <a:r>
              <a:rPr lang="ar-SA" dirty="0" smtClean="0">
                <a:cs typeface="+mj-cs"/>
              </a:rPr>
              <a:t>إذا زاد تركيز [</a:t>
            </a:r>
            <a:r>
              <a:rPr lang="en-US" dirty="0" smtClean="0">
                <a:cs typeface="+mj-cs"/>
              </a:rPr>
              <a:t>I</a:t>
            </a:r>
            <a:r>
              <a:rPr lang="ar-SA" dirty="0" smtClean="0">
                <a:cs typeface="+mj-cs"/>
              </a:rPr>
              <a:t>]على [</a:t>
            </a:r>
            <a:r>
              <a:rPr lang="en-US" dirty="0" smtClean="0">
                <a:cs typeface="+mj-cs"/>
              </a:rPr>
              <a:t>S</a:t>
            </a:r>
            <a:r>
              <a:rPr lang="ar-SA" dirty="0" smtClean="0">
                <a:cs typeface="+mj-cs"/>
              </a:rPr>
              <a:t>] يحصل تثبيط.</a:t>
            </a:r>
            <a:endParaRPr lang="en-US" sz="1200" dirty="0" smtClean="0">
              <a:cs typeface="+mj-cs"/>
            </a:endParaRPr>
          </a:p>
          <a:p>
            <a:pPr lvl="1" algn="r" rtl="1"/>
            <a:r>
              <a:rPr lang="ar-SA" dirty="0" smtClean="0">
                <a:cs typeface="+mj-cs"/>
              </a:rPr>
              <a:t>إذا زاد تركيز [</a:t>
            </a:r>
            <a:r>
              <a:rPr lang="en-US" dirty="0" smtClean="0">
                <a:cs typeface="+mj-cs"/>
              </a:rPr>
              <a:t>S</a:t>
            </a:r>
            <a:r>
              <a:rPr lang="ar-SA" dirty="0" smtClean="0">
                <a:cs typeface="+mj-cs"/>
              </a:rPr>
              <a:t>]</a:t>
            </a:r>
            <a:r>
              <a:rPr lang="en-US" dirty="0" smtClean="0">
                <a:cs typeface="+mj-cs"/>
              </a:rPr>
              <a:t> </a:t>
            </a:r>
            <a:r>
              <a:rPr lang="ar-SA" dirty="0" smtClean="0">
                <a:cs typeface="+mj-cs"/>
              </a:rPr>
              <a:t>على [</a:t>
            </a:r>
            <a:r>
              <a:rPr lang="en-US" dirty="0" smtClean="0">
                <a:cs typeface="+mj-cs"/>
              </a:rPr>
              <a:t>I</a:t>
            </a:r>
            <a:r>
              <a:rPr lang="ar-SA" dirty="0" smtClean="0">
                <a:cs typeface="+mj-cs"/>
              </a:rPr>
              <a:t>] لا يحصل تثبيط.</a:t>
            </a:r>
            <a:endParaRPr lang="en-US" sz="1200" dirty="0" smtClean="0">
              <a:cs typeface="+mj-cs"/>
            </a:endParaRPr>
          </a:p>
          <a:p>
            <a:pPr algn="r" rtl="1"/>
            <a:endParaRPr lang="en-US" dirty="0">
              <a:cs typeface="+mj-cs"/>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تابع التثبيط </a:t>
            </a:r>
            <a:r>
              <a:rPr lang="ar-SA" dirty="0" err="1" smtClean="0"/>
              <a:t>العسكي</a:t>
            </a:r>
            <a:endParaRPr lang="en-US" dirty="0"/>
          </a:p>
        </p:txBody>
      </p:sp>
      <p:sp>
        <p:nvSpPr>
          <p:cNvPr id="3" name="Content Placeholder 2"/>
          <p:cNvSpPr>
            <a:spLocks noGrp="1"/>
          </p:cNvSpPr>
          <p:nvPr>
            <p:ph idx="1"/>
          </p:nvPr>
        </p:nvSpPr>
        <p:spPr/>
        <p:txBody>
          <a:bodyPr/>
          <a:lstStyle/>
          <a:p>
            <a:pPr algn="r" rtl="1"/>
            <a:r>
              <a:rPr lang="ar-SA" dirty="0" smtClean="0">
                <a:cs typeface="+mj-cs"/>
              </a:rPr>
              <a:t>تثبيط الأنزيم سكسينت ديهيدروجينيز (الذي يحفز إزالة ذرتين من الهيدروجين من السكسينيت لينتج الفيوميريت) عن طريق  مالونيت المشابهة لسكسينيت باحتوائها على مجموعتين من الكربوكسيل ولكن لا تزال منه ذرات الهيدروجين.</a:t>
            </a:r>
          </a:p>
          <a:p>
            <a:pPr>
              <a:buNone/>
            </a:pPr>
            <a:r>
              <a:rPr lang="ar-SA" sz="2800" dirty="0" smtClean="0">
                <a:cs typeface="+mj-cs"/>
              </a:rPr>
              <a:t>		</a:t>
            </a:r>
            <a:r>
              <a:rPr lang="en-US" sz="2800" dirty="0" smtClean="0">
                <a:cs typeface="+mj-cs"/>
              </a:rPr>
              <a:t>E + S		ES	    E + P</a:t>
            </a:r>
          </a:p>
          <a:p>
            <a:pPr>
              <a:buNone/>
            </a:pPr>
            <a:r>
              <a:rPr lang="en-US" sz="2800" dirty="0" smtClean="0">
                <a:cs typeface="+mj-cs"/>
              </a:rPr>
              <a:t>		+</a:t>
            </a:r>
          </a:p>
          <a:p>
            <a:pPr>
              <a:buNone/>
            </a:pPr>
            <a:r>
              <a:rPr lang="en-US" sz="2800" dirty="0" smtClean="0">
                <a:cs typeface="+mj-cs"/>
              </a:rPr>
              <a:t>		I</a:t>
            </a:r>
          </a:p>
          <a:p>
            <a:pPr>
              <a:buNone/>
            </a:pPr>
            <a:endParaRPr lang="en-US" sz="2800" dirty="0" smtClean="0">
              <a:cs typeface="+mj-cs"/>
            </a:endParaRPr>
          </a:p>
          <a:p>
            <a:pPr>
              <a:buNone/>
            </a:pPr>
            <a:r>
              <a:rPr lang="en-US" sz="2800" dirty="0" smtClean="0">
                <a:cs typeface="+mj-cs"/>
              </a:rPr>
              <a:t>	</a:t>
            </a:r>
            <a:r>
              <a:rPr lang="ar-SA" sz="2800" dirty="0" smtClean="0">
                <a:cs typeface="+mj-cs"/>
              </a:rPr>
              <a:t>	</a:t>
            </a:r>
            <a:r>
              <a:rPr lang="en-US" sz="2800" dirty="0" smtClean="0">
                <a:cs typeface="+mj-cs"/>
              </a:rPr>
              <a:t>EI</a:t>
            </a:r>
          </a:p>
          <a:p>
            <a:pPr algn="r" rtl="1"/>
            <a:endParaRPr lang="en-US" dirty="0">
              <a:cs typeface="+mj-cs"/>
            </a:endParaRPr>
          </a:p>
        </p:txBody>
      </p:sp>
      <p:cxnSp>
        <p:nvCxnSpPr>
          <p:cNvPr id="5" name="Straight Arrow Connector 4"/>
          <p:cNvCxnSpPr/>
          <p:nvPr/>
        </p:nvCxnSpPr>
        <p:spPr>
          <a:xfrm>
            <a:off x="3733800" y="3427412"/>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362200" y="3429000"/>
            <a:ext cx="762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1296194" y="4952206"/>
            <a:ext cx="4572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تابع التثبيط العكسي</a:t>
            </a:r>
            <a:endParaRPr lang="en-US" dirty="0"/>
          </a:p>
        </p:txBody>
      </p:sp>
      <p:sp>
        <p:nvSpPr>
          <p:cNvPr id="3" name="Content Placeholder 2"/>
          <p:cNvSpPr>
            <a:spLocks noGrp="1"/>
          </p:cNvSpPr>
          <p:nvPr>
            <p:ph idx="1"/>
          </p:nvPr>
        </p:nvSpPr>
        <p:spPr/>
        <p:txBody>
          <a:bodyPr>
            <a:noAutofit/>
          </a:bodyPr>
          <a:lstStyle/>
          <a:p>
            <a:pPr algn="r" rtl="1"/>
            <a:r>
              <a:rPr lang="ar-SA" sz="2400" b="1" dirty="0" smtClean="0">
                <a:cs typeface="+mj-cs"/>
              </a:rPr>
              <a:t>2- التثبيط غير التنافسي </a:t>
            </a:r>
            <a:r>
              <a:rPr lang="en-US" sz="2400" b="1" dirty="0" smtClean="0">
                <a:cs typeface="+mj-cs"/>
              </a:rPr>
              <a:t>Non-Competitive Inhibitors</a:t>
            </a:r>
            <a:endParaRPr lang="en-US" sz="2400" dirty="0" smtClean="0">
              <a:cs typeface="+mj-cs"/>
            </a:endParaRPr>
          </a:p>
          <a:p>
            <a:pPr lvl="1" algn="r" rtl="1"/>
            <a:r>
              <a:rPr lang="ar-SA" dirty="0" smtClean="0">
                <a:cs typeface="+mj-cs"/>
              </a:rPr>
              <a:t>هذا النوع  من التثبيط لا يمكن إبطاله بزيادة تركيز مادة الأساس ، إذ يعتمد مقدار التثبيط على تركيز العامل المثبط وميل الأنزيم للإرتباط به.</a:t>
            </a:r>
          </a:p>
          <a:p>
            <a:pPr lvl="1" algn="r" rtl="1"/>
            <a:r>
              <a:rPr lang="ar-SA" dirty="0" smtClean="0">
                <a:cs typeface="+mj-cs"/>
              </a:rPr>
              <a:t>لا يتحد المثبط مع موقع اتحاد المادة الأساس ولكن يتحد مع مجاميع أخرى من جزيء الأنزيم التي تكون ضرورية لفعاليته.</a:t>
            </a:r>
          </a:p>
          <a:p>
            <a:pPr lvl="1" algn="r" rtl="1"/>
            <a:r>
              <a:rPr lang="ar-SA" dirty="0" smtClean="0">
                <a:cs typeface="+mj-cs"/>
              </a:rPr>
              <a:t>يقلل التثبيط غير التنافسي من سرعة التفاعل القصوى </a:t>
            </a:r>
            <a:r>
              <a:rPr lang="en-US" dirty="0" smtClean="0">
                <a:cs typeface="+mj-cs"/>
              </a:rPr>
              <a:t>(</a:t>
            </a:r>
            <a:r>
              <a:rPr lang="en-US" dirty="0" err="1" smtClean="0">
                <a:cs typeface="+mj-cs"/>
              </a:rPr>
              <a:t>Vmax</a:t>
            </a:r>
            <a:r>
              <a:rPr lang="en-US" dirty="0" smtClean="0">
                <a:cs typeface="+mj-cs"/>
              </a:rPr>
              <a:t>)</a:t>
            </a:r>
            <a:r>
              <a:rPr lang="ar-SA" dirty="0" smtClean="0">
                <a:cs typeface="+mj-cs"/>
              </a:rPr>
              <a:t> </a:t>
            </a:r>
            <a:r>
              <a:rPr lang="en-US" dirty="0" smtClean="0">
                <a:cs typeface="+mj-cs"/>
              </a:rPr>
              <a:t> </a:t>
            </a:r>
            <a:r>
              <a:rPr lang="ar-SA" dirty="0" smtClean="0">
                <a:cs typeface="+mj-cs"/>
              </a:rPr>
              <a:t>ويعود ذلك </a:t>
            </a:r>
            <a:r>
              <a:rPr lang="ar-SA" dirty="0" err="1" smtClean="0">
                <a:cs typeface="+mj-cs"/>
              </a:rPr>
              <a:t>لإنخفاض</a:t>
            </a:r>
            <a:r>
              <a:rPr lang="ar-SA" dirty="0" smtClean="0">
                <a:cs typeface="+mj-cs"/>
              </a:rPr>
              <a:t> عدد الأنزيمات الفعالة (غير مرتبطة بالمثبط).</a:t>
            </a:r>
            <a:endParaRPr lang="en-US" dirty="0" smtClean="0">
              <a:cs typeface="+mj-cs"/>
            </a:endParaRPr>
          </a:p>
          <a:p>
            <a:pPr>
              <a:buNone/>
            </a:pPr>
            <a:r>
              <a:rPr lang="ar-SA" sz="2400" dirty="0" smtClean="0">
                <a:cs typeface="+mj-cs"/>
              </a:rPr>
              <a:t>		</a:t>
            </a:r>
            <a:r>
              <a:rPr lang="en-US" sz="2400" dirty="0" smtClean="0">
                <a:cs typeface="+mj-cs"/>
              </a:rPr>
              <a:t>E + S		ES	    E + P</a:t>
            </a:r>
          </a:p>
          <a:p>
            <a:pPr>
              <a:buNone/>
            </a:pPr>
            <a:r>
              <a:rPr lang="en-US" sz="2400" dirty="0" smtClean="0">
                <a:cs typeface="+mj-cs"/>
              </a:rPr>
              <a:t>	</a:t>
            </a:r>
            <a:r>
              <a:rPr lang="en-US" sz="2000" dirty="0" smtClean="0">
                <a:cs typeface="+mj-cs"/>
              </a:rPr>
              <a:t>	+		 +</a:t>
            </a:r>
          </a:p>
          <a:p>
            <a:pPr>
              <a:buNone/>
            </a:pPr>
            <a:r>
              <a:rPr lang="en-US" sz="2400" dirty="0" smtClean="0">
                <a:cs typeface="+mj-cs"/>
              </a:rPr>
              <a:t>		I		  </a:t>
            </a:r>
            <a:r>
              <a:rPr lang="en-US" sz="2400" dirty="0" err="1" smtClean="0">
                <a:cs typeface="+mj-cs"/>
              </a:rPr>
              <a:t>I</a:t>
            </a:r>
            <a:endParaRPr lang="ar-SA" sz="2400" dirty="0" smtClean="0">
              <a:cs typeface="+mj-cs"/>
            </a:endParaRPr>
          </a:p>
          <a:p>
            <a:pPr>
              <a:buNone/>
            </a:pPr>
            <a:endParaRPr lang="en-US" sz="800" dirty="0" smtClean="0">
              <a:cs typeface="+mj-cs"/>
            </a:endParaRPr>
          </a:p>
          <a:p>
            <a:pPr>
              <a:buNone/>
            </a:pPr>
            <a:r>
              <a:rPr lang="en-US" sz="2400" dirty="0" smtClean="0">
                <a:cs typeface="+mj-cs"/>
              </a:rPr>
              <a:t>		EI + S		ESI</a:t>
            </a:r>
          </a:p>
        </p:txBody>
      </p:sp>
      <p:cxnSp>
        <p:nvCxnSpPr>
          <p:cNvPr id="5" name="Straight Arrow Connector 4"/>
          <p:cNvCxnSpPr/>
          <p:nvPr/>
        </p:nvCxnSpPr>
        <p:spPr>
          <a:xfrm rot="10800000">
            <a:off x="2286000" y="5027612"/>
            <a:ext cx="762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a:off x="1371600" y="6184285"/>
            <a:ext cx="3048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3352006" y="6171406"/>
            <a:ext cx="3048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0800000">
            <a:off x="2362200" y="6475412"/>
            <a:ext cx="762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708042" y="5014733"/>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393</TotalTime>
  <Words>819</Words>
  <Application>Microsoft Office PowerPoint</Application>
  <PresentationFormat>On-screen Show (4:3)</PresentationFormat>
  <Paragraphs>123</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تابع الأنزيمات</vt:lpstr>
      <vt:lpstr>3- درجة الحرارة</vt:lpstr>
      <vt:lpstr>تابع درجة الحرارة</vt:lpstr>
      <vt:lpstr>4- درجة  ال pH</vt:lpstr>
      <vt:lpstr>تابع درجة ال pH</vt:lpstr>
      <vt:lpstr>5- المثبطات</vt:lpstr>
      <vt:lpstr>1- التثبيط العكسي</vt:lpstr>
      <vt:lpstr>تابع التثبيط العسكي</vt:lpstr>
      <vt:lpstr>تابع التثبيط العكسي</vt:lpstr>
      <vt:lpstr>تابع التثبيط العكسي</vt:lpstr>
      <vt:lpstr>تابع التثبيط العكسي</vt:lpstr>
      <vt:lpstr>2- التثبيط الغير عكسي</vt:lpstr>
      <vt:lpstr>الأنزيمات المنظمة Allosteric enzymes</vt:lpstr>
      <vt:lpstr>تابع الأنزيمات المنظمة</vt:lpstr>
      <vt:lpstr>تابع الأنزيمات المنظمة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تابع الأنزيمات</dc:title>
  <dc:creator>Mohammed</dc:creator>
  <cp:lastModifiedBy>nojood</cp:lastModifiedBy>
  <cp:revision>47</cp:revision>
  <dcterms:created xsi:type="dcterms:W3CDTF">2008-11-14T11:31:49Z</dcterms:created>
  <dcterms:modified xsi:type="dcterms:W3CDTF">2010-11-06T07:05:33Z</dcterms:modified>
</cp:coreProperties>
</file>