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0" r:id="rId4"/>
    <p:sldId id="261" r:id="rId5"/>
    <p:sldId id="262" r:id="rId6"/>
    <p:sldId id="263" r:id="rId7"/>
    <p:sldId id="264" r:id="rId8"/>
    <p:sldId id="265" r:id="rId9"/>
    <p:sldId id="266" r:id="rId10"/>
    <p:sldId id="267" r:id="rId11"/>
    <p:sldId id="258" r:id="rId12"/>
    <p:sldId id="268" r:id="rId13"/>
    <p:sldId id="270" r:id="rId14"/>
    <p:sldId id="271" r:id="rId15"/>
    <p:sldId id="272" r:id="rId16"/>
    <p:sldId id="273" r:id="rId17"/>
    <p:sldId id="274" r:id="rId18"/>
    <p:sldId id="275" r:id="rId19"/>
    <p:sldId id="277" r:id="rId20"/>
    <p:sldId id="27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007"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5DEB2-DDDC-4A2E-8902-C3DCCF30E8B7}" type="datetimeFigureOut">
              <a:rPr lang="en-US" smtClean="0"/>
              <a:t>9/18/2018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72909-0860-412A-A346-55181C23DD9C}" type="slidenum">
              <a:rPr lang="en-US" smtClean="0"/>
              <a:t>‹#›</a:t>
            </a:fld>
            <a:endParaRPr lang="en-US"/>
          </a:p>
        </p:txBody>
      </p:sp>
    </p:spTree>
    <p:extLst>
      <p:ext uri="{BB962C8B-B14F-4D97-AF65-F5344CB8AC3E}">
        <p14:creationId xmlns:p14="http://schemas.microsoft.com/office/powerpoint/2010/main" val="31454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How do </a:t>
            </a:r>
            <a:r>
              <a:rPr lang="en-US" sz="1200" b="1" i="0" u="none" strike="noStrike" kern="1200" dirty="0" err="1" smtClean="0">
                <a:solidFill>
                  <a:schemeClr val="tx1"/>
                </a:solidFill>
                <a:effectLst/>
                <a:latin typeface="+mn-lt"/>
                <a:ea typeface="+mn-ea"/>
                <a:cs typeface="+mn-cs"/>
              </a:rPr>
              <a:t>isoflavones</a:t>
            </a:r>
            <a:r>
              <a:rPr lang="en-US" sz="1200" b="1" i="0" u="none" strike="noStrike" kern="1200" dirty="0" smtClean="0">
                <a:solidFill>
                  <a:schemeClr val="tx1"/>
                </a:solidFill>
                <a:effectLst/>
                <a:latin typeface="+mn-lt"/>
                <a:ea typeface="+mn-ea"/>
                <a:cs typeface="+mn-cs"/>
              </a:rPr>
              <a:t> work?</a:t>
            </a:r>
          </a:p>
          <a:p>
            <a:r>
              <a:rPr lang="en-US" sz="1200" b="0" i="0" u="none" strike="noStrike" kern="1200" dirty="0" smtClean="0">
                <a:solidFill>
                  <a:schemeClr val="tx1"/>
                </a:solidFill>
                <a:effectLst/>
                <a:latin typeface="+mn-lt"/>
                <a:ea typeface="+mn-ea"/>
                <a:cs typeface="+mn-cs"/>
              </a:rPr>
              <a:t>In the eighties, scientists discovered the alpha- and beta-receptors for estrogens. Estrogens, like all hormones, act by using receptors located on the cell, which provokes some reaction. The alpha-receptors are linked with a risk of estrogen related cancers. On the other hand, the beta-receptors initiate only </a:t>
            </a:r>
            <a:r>
              <a:rPr lang="en-US" sz="1200" b="0" i="0" u="none" strike="noStrike" kern="1200" dirty="0" err="1" smtClean="0">
                <a:solidFill>
                  <a:schemeClr val="tx1"/>
                </a:solidFill>
                <a:effectLst/>
                <a:latin typeface="+mn-lt"/>
                <a:ea typeface="+mn-ea"/>
                <a:cs typeface="+mn-cs"/>
              </a:rPr>
              <a:t>favourable</a:t>
            </a:r>
            <a:r>
              <a:rPr lang="en-US" sz="1200" b="0" i="0" u="none" strike="noStrike" kern="1200" dirty="0" smtClean="0">
                <a:solidFill>
                  <a:schemeClr val="tx1"/>
                </a:solidFill>
                <a:effectLst/>
                <a:latin typeface="+mn-lt"/>
                <a:ea typeface="+mn-ea"/>
                <a:cs typeface="+mn-cs"/>
              </a:rPr>
              <a:t> effects. The repartition of these two types of receptors in the cells and organs is different. Different tissues appear to have different ratios of each receptor type. This discovery allowed us to understand why </a:t>
            </a:r>
            <a:r>
              <a:rPr lang="en-US" sz="1200" b="0" i="0" u="none" strike="noStrike" kern="1200" dirty="0" err="1" smtClean="0">
                <a:solidFill>
                  <a:schemeClr val="tx1"/>
                </a:solidFill>
                <a:effectLst/>
                <a:latin typeface="+mn-lt"/>
                <a:ea typeface="+mn-ea"/>
                <a:cs typeface="+mn-cs"/>
              </a:rPr>
              <a:t>isoflavones</a:t>
            </a:r>
            <a:r>
              <a:rPr lang="en-US" sz="1200" b="0" i="0" u="none" strike="noStrike" kern="1200" dirty="0" smtClean="0">
                <a:solidFill>
                  <a:schemeClr val="tx1"/>
                </a:solidFill>
                <a:effectLst/>
                <a:latin typeface="+mn-lt"/>
                <a:ea typeface="+mn-ea"/>
                <a:cs typeface="+mn-cs"/>
              </a:rPr>
              <a:t> can act differently than estrogens even though the structure of </a:t>
            </a:r>
            <a:r>
              <a:rPr lang="en-US" sz="1200" b="0" i="0" u="none" strike="noStrike" kern="1200" dirty="0" err="1" smtClean="0">
                <a:solidFill>
                  <a:schemeClr val="tx1"/>
                </a:solidFill>
                <a:effectLst/>
                <a:latin typeface="+mn-lt"/>
                <a:ea typeface="+mn-ea"/>
                <a:cs typeface="+mn-cs"/>
              </a:rPr>
              <a:t>isoflavones</a:t>
            </a:r>
            <a:r>
              <a:rPr lang="en-US" sz="1200" b="0" i="0" u="none" strike="noStrike" kern="1200" dirty="0" smtClean="0">
                <a:solidFill>
                  <a:schemeClr val="tx1"/>
                </a:solidFill>
                <a:effectLst/>
                <a:latin typeface="+mn-lt"/>
                <a:ea typeface="+mn-ea"/>
                <a:cs typeface="+mn-cs"/>
              </a:rPr>
              <a:t> is similar to estrogens. </a:t>
            </a:r>
          </a:p>
          <a:p>
            <a:r>
              <a:rPr lang="en-US" sz="1200" b="1" i="0" u="none" strike="noStrike" kern="1200" dirty="0" smtClean="0">
                <a:solidFill>
                  <a:schemeClr val="tx1"/>
                </a:solidFill>
                <a:effectLst/>
                <a:latin typeface="+mn-lt"/>
                <a:ea typeface="+mn-ea"/>
                <a:cs typeface="+mn-cs"/>
              </a:rPr>
              <a:t>The </a:t>
            </a:r>
            <a:r>
              <a:rPr lang="en-US" sz="1200" b="1" i="0" u="none" strike="noStrike" kern="1200" dirty="0" err="1" smtClean="0">
                <a:solidFill>
                  <a:schemeClr val="tx1"/>
                </a:solidFill>
                <a:effectLst/>
                <a:latin typeface="+mn-lt"/>
                <a:ea typeface="+mn-ea"/>
                <a:cs typeface="+mn-cs"/>
              </a:rPr>
              <a:t>isoflavones</a:t>
            </a:r>
            <a:r>
              <a:rPr lang="en-US" sz="1200" b="1" i="0" u="none" strike="noStrike" kern="1200" dirty="0" smtClean="0">
                <a:solidFill>
                  <a:schemeClr val="tx1"/>
                </a:solidFill>
                <a:effectLst/>
                <a:latin typeface="+mn-lt"/>
                <a:ea typeface="+mn-ea"/>
                <a:cs typeface="+mn-cs"/>
              </a:rPr>
              <a:t> mechanism</a:t>
            </a:r>
          </a:p>
          <a:p>
            <a:r>
              <a:rPr lang="en-US" sz="1200" b="0" i="0" u="none" strike="noStrike" kern="1200" dirty="0" smtClean="0">
                <a:solidFill>
                  <a:schemeClr val="tx1"/>
                </a:solidFill>
                <a:effectLst/>
                <a:latin typeface="+mn-lt"/>
                <a:ea typeface="+mn-ea"/>
                <a:cs typeface="+mn-cs"/>
              </a:rPr>
              <a:t>How can we explain that </a:t>
            </a:r>
            <a:r>
              <a:rPr lang="en-US" sz="1200" b="0" i="0" u="none" strike="noStrike" kern="1200" dirty="0" err="1" smtClean="0">
                <a:solidFill>
                  <a:schemeClr val="tx1"/>
                </a:solidFill>
                <a:effectLst/>
                <a:latin typeface="+mn-lt"/>
                <a:ea typeface="+mn-ea"/>
                <a:cs typeface="+mn-cs"/>
              </a:rPr>
              <a:t>isoflavones</a:t>
            </a:r>
            <a:r>
              <a:rPr lang="en-US" sz="1200" b="0" i="0" u="none" strike="noStrike" kern="1200" dirty="0" smtClean="0">
                <a:solidFill>
                  <a:schemeClr val="tx1"/>
                </a:solidFill>
                <a:effectLst/>
                <a:latin typeface="+mn-lt"/>
                <a:ea typeface="+mn-ea"/>
                <a:cs typeface="+mn-cs"/>
              </a:rPr>
              <a:t> have an estrogenic effect and an anti-estrogenic effect? When the natural levels of estrogens are low, </a:t>
            </a:r>
            <a:r>
              <a:rPr lang="en-US" sz="1200" b="0" i="0" u="none" strike="noStrike" kern="1200" dirty="0" err="1" smtClean="0">
                <a:solidFill>
                  <a:schemeClr val="tx1"/>
                </a:solidFill>
                <a:effectLst/>
                <a:latin typeface="+mn-lt"/>
                <a:ea typeface="+mn-ea"/>
                <a:cs typeface="+mn-cs"/>
              </a:rPr>
              <a:t>isoflavones</a:t>
            </a:r>
            <a:r>
              <a:rPr lang="en-US" sz="1200" b="0" i="0" u="none" strike="noStrike" kern="1200" dirty="0" smtClean="0">
                <a:solidFill>
                  <a:schemeClr val="tx1"/>
                </a:solidFill>
                <a:effectLst/>
                <a:latin typeface="+mn-lt"/>
                <a:ea typeface="+mn-ea"/>
                <a:cs typeface="+mn-cs"/>
              </a:rPr>
              <a:t> can help the estrogens by activating the beta-receptors.</a:t>
            </a:r>
            <a:r>
              <a:rPr lang="en-US" dirty="0" smtClean="0"/>
              <a:t/>
            </a:r>
            <a:br>
              <a:rPr lang="en-US" dirty="0" smtClean="0"/>
            </a:br>
            <a:r>
              <a:rPr lang="en-US" sz="1200" b="0" i="0" u="none" strike="noStrike" kern="1200" dirty="0" smtClean="0">
                <a:solidFill>
                  <a:schemeClr val="tx1"/>
                </a:solidFill>
                <a:effectLst/>
                <a:latin typeface="+mn-lt"/>
                <a:ea typeface="+mn-ea"/>
                <a:cs typeface="+mn-cs"/>
              </a:rPr>
              <a:t>When the natural levels of estrogen are high, for example during Adolescence , the </a:t>
            </a:r>
            <a:r>
              <a:rPr lang="en-US" sz="1200" b="0" i="0" u="none" strike="noStrike" kern="1200" dirty="0" err="1" smtClean="0">
                <a:solidFill>
                  <a:schemeClr val="tx1"/>
                </a:solidFill>
                <a:effectLst/>
                <a:latin typeface="+mn-lt"/>
                <a:ea typeface="+mn-ea"/>
                <a:cs typeface="+mn-cs"/>
              </a:rPr>
              <a:t>isoflavones</a:t>
            </a:r>
            <a:r>
              <a:rPr lang="en-US" sz="1200" b="0" i="0" u="none" strike="noStrike" kern="1200" dirty="0" smtClean="0">
                <a:solidFill>
                  <a:schemeClr val="tx1"/>
                </a:solidFill>
                <a:effectLst/>
                <a:latin typeface="+mn-lt"/>
                <a:ea typeface="+mn-ea"/>
                <a:cs typeface="+mn-cs"/>
              </a:rPr>
              <a:t> bind with the alpha-receptors and prevent the natural estrogens from binding with these receptors.</a:t>
            </a:r>
            <a:endParaRPr lang="en-US" dirty="0"/>
          </a:p>
        </p:txBody>
      </p:sp>
      <p:sp>
        <p:nvSpPr>
          <p:cNvPr id="4" name="Slide Number Placeholder 3"/>
          <p:cNvSpPr>
            <a:spLocks noGrp="1"/>
          </p:cNvSpPr>
          <p:nvPr>
            <p:ph type="sldNum" sz="quarter" idx="10"/>
          </p:nvPr>
        </p:nvSpPr>
        <p:spPr/>
        <p:txBody>
          <a:bodyPr/>
          <a:lstStyle/>
          <a:p>
            <a:fld id="{9CD72909-0860-412A-A346-55181C23DD9C}" type="slidenum">
              <a:rPr lang="en-US" smtClean="0"/>
              <a:t>4</a:t>
            </a:fld>
            <a:endParaRPr lang="en-US"/>
          </a:p>
        </p:txBody>
      </p:sp>
    </p:spTree>
    <p:extLst>
      <p:ext uri="{BB962C8B-B14F-4D97-AF65-F5344CB8AC3E}">
        <p14:creationId xmlns:p14="http://schemas.microsoft.com/office/powerpoint/2010/main" val="308238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72909-0860-412A-A346-55181C23DD9C}" type="slidenum">
              <a:rPr lang="en-US" smtClean="0"/>
              <a:t>19</a:t>
            </a:fld>
            <a:endParaRPr lang="en-US"/>
          </a:p>
        </p:txBody>
      </p:sp>
    </p:spTree>
    <p:extLst>
      <p:ext uri="{BB962C8B-B14F-4D97-AF65-F5344CB8AC3E}">
        <p14:creationId xmlns:p14="http://schemas.microsoft.com/office/powerpoint/2010/main" val="275685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05BA6-8C74-46BC-BD51-E944C390AF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17997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A6-8C74-46BC-BD51-E944C390AF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21402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A6-8C74-46BC-BD51-E944C390AF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348973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5BA6-8C74-46BC-BD51-E944C390AF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209566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05BA6-8C74-46BC-BD51-E944C390AF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184398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05BA6-8C74-46BC-BD51-E944C390AFC1}"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57217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E05BA6-8C74-46BC-BD51-E944C390AFC1}"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48653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05BA6-8C74-46BC-BD51-E944C390AFC1}"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16642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05BA6-8C74-46BC-BD51-E944C390AFC1}"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264273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5BA6-8C74-46BC-BD51-E944C390AFC1}"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331562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5BA6-8C74-46BC-BD51-E944C390AFC1}"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21D9-76A9-4164-A167-4F1FF167A1BE}" type="slidenum">
              <a:rPr lang="en-US" smtClean="0"/>
              <a:t>‹#›</a:t>
            </a:fld>
            <a:endParaRPr lang="en-US"/>
          </a:p>
        </p:txBody>
      </p:sp>
    </p:spTree>
    <p:extLst>
      <p:ext uri="{BB962C8B-B14F-4D97-AF65-F5344CB8AC3E}">
        <p14:creationId xmlns:p14="http://schemas.microsoft.com/office/powerpoint/2010/main" val="4029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05BA6-8C74-46BC-BD51-E944C390AFC1}"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21D9-76A9-4164-A167-4F1FF167A1BE}" type="slidenum">
              <a:rPr lang="en-US" smtClean="0"/>
              <a:t>‹#›</a:t>
            </a:fld>
            <a:endParaRPr lang="en-US"/>
          </a:p>
        </p:txBody>
      </p:sp>
    </p:spTree>
    <p:extLst>
      <p:ext uri="{BB962C8B-B14F-4D97-AF65-F5344CB8AC3E}">
        <p14:creationId xmlns:p14="http://schemas.microsoft.com/office/powerpoint/2010/main" val="166530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soflavones.info/hot-flushes.php" TargetMode="External"/><Relationship Id="rId2" Type="http://schemas.openxmlformats.org/officeDocument/2006/relationships/hyperlink" Target="http://www.isoflavones.info/menopause-symptoms.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Lecture</a:t>
            </a:r>
            <a:br>
              <a:rPr lang="en-US" b="1" dirty="0" smtClean="0"/>
            </a:br>
            <a:r>
              <a:rPr lang="en-US" b="1" dirty="0" err="1" smtClean="0"/>
              <a:t>Isoflavones</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431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Prostate Cancer</a:t>
            </a:r>
            <a:endParaRPr lang="en-US" b="1" dirty="0"/>
          </a:p>
        </p:txBody>
      </p:sp>
      <p:pic>
        <p:nvPicPr>
          <p:cNvPr id="4" name="Content Placeholder 3"/>
          <p:cNvPicPr>
            <a:picLocks noGrp="1" noChangeAspect="1"/>
          </p:cNvPicPr>
          <p:nvPr>
            <p:ph idx="1"/>
          </p:nvPr>
        </p:nvPicPr>
        <p:blipFill>
          <a:blip r:embed="rId2"/>
          <a:stretch>
            <a:fillRect/>
          </a:stretch>
        </p:blipFill>
        <p:spPr>
          <a:xfrm>
            <a:off x="2315047" y="2006056"/>
            <a:ext cx="7561905" cy="3990476"/>
          </a:xfrm>
          <a:prstGeom prst="rect">
            <a:avLst/>
          </a:prstGeom>
        </p:spPr>
      </p:pic>
    </p:spTree>
    <p:extLst>
      <p:ext uri="{BB962C8B-B14F-4D97-AF65-F5344CB8AC3E}">
        <p14:creationId xmlns:p14="http://schemas.microsoft.com/office/powerpoint/2010/main" val="356683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1714" y="1771857"/>
            <a:ext cx="7628571" cy="3314286"/>
          </a:xfrm>
          <a:prstGeom prst="rect">
            <a:avLst/>
          </a:prstGeom>
        </p:spPr>
      </p:pic>
    </p:spTree>
    <p:extLst>
      <p:ext uri="{BB962C8B-B14F-4D97-AF65-F5344CB8AC3E}">
        <p14:creationId xmlns:p14="http://schemas.microsoft.com/office/powerpoint/2010/main" val="266349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9333" y="1690905"/>
            <a:ext cx="6933333" cy="3476190"/>
          </a:xfrm>
          <a:prstGeom prst="rect">
            <a:avLst/>
          </a:prstGeom>
        </p:spPr>
      </p:pic>
    </p:spTree>
    <p:extLst>
      <p:ext uri="{BB962C8B-B14F-4D97-AF65-F5344CB8AC3E}">
        <p14:creationId xmlns:p14="http://schemas.microsoft.com/office/powerpoint/2010/main" val="85118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Health</a:t>
            </a:r>
            <a:endParaRPr lang="en-US" b="1" dirty="0"/>
          </a:p>
        </p:txBody>
      </p:sp>
      <p:pic>
        <p:nvPicPr>
          <p:cNvPr id="4" name="Content Placeholder 3"/>
          <p:cNvPicPr>
            <a:picLocks noGrp="1" noChangeAspect="1"/>
          </p:cNvPicPr>
          <p:nvPr>
            <p:ph idx="1"/>
          </p:nvPr>
        </p:nvPicPr>
        <p:blipFill>
          <a:blip r:embed="rId2"/>
          <a:stretch>
            <a:fillRect/>
          </a:stretch>
        </p:blipFill>
        <p:spPr>
          <a:xfrm>
            <a:off x="2381714" y="1987008"/>
            <a:ext cx="7428571" cy="4028571"/>
          </a:xfrm>
          <a:prstGeom prst="rect">
            <a:avLst/>
          </a:prstGeom>
        </p:spPr>
      </p:pic>
    </p:spTree>
    <p:extLst>
      <p:ext uri="{BB962C8B-B14F-4D97-AF65-F5344CB8AC3E}">
        <p14:creationId xmlns:p14="http://schemas.microsoft.com/office/powerpoint/2010/main" val="141242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Health</a:t>
            </a:r>
            <a:endParaRPr lang="en-US" dirty="0"/>
          </a:p>
        </p:txBody>
      </p:sp>
      <p:pic>
        <p:nvPicPr>
          <p:cNvPr id="4" name="Content Placeholder 3"/>
          <p:cNvPicPr>
            <a:picLocks noGrp="1" noChangeAspect="1"/>
          </p:cNvPicPr>
          <p:nvPr>
            <p:ph idx="1"/>
          </p:nvPr>
        </p:nvPicPr>
        <p:blipFill>
          <a:blip r:embed="rId2"/>
          <a:stretch>
            <a:fillRect/>
          </a:stretch>
        </p:blipFill>
        <p:spPr>
          <a:xfrm>
            <a:off x="2281714" y="2201294"/>
            <a:ext cx="7628571" cy="3600000"/>
          </a:xfrm>
          <a:prstGeom prst="rect">
            <a:avLst/>
          </a:prstGeom>
        </p:spPr>
      </p:pic>
    </p:spTree>
    <p:extLst>
      <p:ext uri="{BB962C8B-B14F-4D97-AF65-F5344CB8AC3E}">
        <p14:creationId xmlns:p14="http://schemas.microsoft.com/office/powerpoint/2010/main" val="362812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Health</a:t>
            </a:r>
            <a:endParaRPr lang="en-US" b="1" dirty="0"/>
          </a:p>
        </p:txBody>
      </p:sp>
      <p:pic>
        <p:nvPicPr>
          <p:cNvPr id="4" name="Content Placeholder 3"/>
          <p:cNvPicPr>
            <a:picLocks noGrp="1" noChangeAspect="1"/>
          </p:cNvPicPr>
          <p:nvPr>
            <p:ph idx="1"/>
          </p:nvPr>
        </p:nvPicPr>
        <p:blipFill>
          <a:blip r:embed="rId2"/>
          <a:stretch>
            <a:fillRect/>
          </a:stretch>
        </p:blipFill>
        <p:spPr>
          <a:xfrm>
            <a:off x="2386476" y="1891770"/>
            <a:ext cx="7419048" cy="4219048"/>
          </a:xfrm>
          <a:prstGeom prst="rect">
            <a:avLst/>
          </a:prstGeom>
        </p:spPr>
      </p:pic>
    </p:spTree>
    <p:extLst>
      <p:ext uri="{BB962C8B-B14F-4D97-AF65-F5344CB8AC3E}">
        <p14:creationId xmlns:p14="http://schemas.microsoft.com/office/powerpoint/2010/main" val="413862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Menupause</a:t>
            </a:r>
            <a:r>
              <a:rPr lang="en-US" b="1" dirty="0" smtClean="0"/>
              <a:t> Symptoms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The benefits of soy go beyond reducing long-term cancer risk. </a:t>
            </a:r>
            <a:endParaRPr lang="en-US" dirty="0" smtClean="0"/>
          </a:p>
          <a:p>
            <a:r>
              <a:rPr lang="en-US" dirty="0" smtClean="0"/>
              <a:t>Recent </a:t>
            </a:r>
            <a:r>
              <a:rPr lang="en-US" dirty="0"/>
              <a:t>studies have found that soy </a:t>
            </a:r>
            <a:r>
              <a:rPr lang="en-US" dirty="0" err="1"/>
              <a:t>isoflavones</a:t>
            </a:r>
            <a:r>
              <a:rPr lang="en-US" dirty="0"/>
              <a:t> can reduce </a:t>
            </a:r>
            <a:r>
              <a:rPr lang="en-US" u="sng" dirty="0">
                <a:hlinkClick r:id="rId2"/>
              </a:rPr>
              <a:t>menopause symptoms</a:t>
            </a:r>
            <a:r>
              <a:rPr lang="en-US" dirty="0"/>
              <a:t> such as </a:t>
            </a:r>
            <a:r>
              <a:rPr lang="en-US" u="sng" dirty="0">
                <a:hlinkClick r:id="rId3"/>
              </a:rPr>
              <a:t>hot flushes</a:t>
            </a:r>
            <a:r>
              <a:rPr lang="en-US" dirty="0"/>
              <a:t> and increase bone density in women</a:t>
            </a:r>
            <a:r>
              <a:rPr lang="en-US" dirty="0" smtClean="0"/>
              <a:t>., </a:t>
            </a:r>
            <a:r>
              <a:rPr lang="en-US" dirty="0"/>
              <a:t>many </a:t>
            </a:r>
            <a:endParaRPr lang="en-US" dirty="0" smtClean="0"/>
          </a:p>
          <a:p>
            <a:r>
              <a:rPr lang="en-US" dirty="0" smtClean="0"/>
              <a:t>menopausal </a:t>
            </a:r>
            <a:r>
              <a:rPr lang="en-US" dirty="0"/>
              <a:t>and post-menopausal health problems may </a:t>
            </a:r>
            <a:r>
              <a:rPr lang="en-US" dirty="0" err="1" smtClean="0"/>
              <a:t>resul</a:t>
            </a:r>
            <a:r>
              <a:rPr lang="en-US" dirty="0" err="1" smtClean="0"/>
              <a:t>Indeed</a:t>
            </a:r>
            <a:r>
              <a:rPr lang="en-US" dirty="0" err="1" smtClean="0"/>
              <a:t>t</a:t>
            </a:r>
            <a:r>
              <a:rPr lang="en-US" dirty="0" smtClean="0"/>
              <a:t> </a:t>
            </a:r>
            <a:r>
              <a:rPr lang="en-US" dirty="0"/>
              <a:t>from a lack of </a:t>
            </a:r>
            <a:r>
              <a:rPr lang="en-US" dirty="0" err="1"/>
              <a:t>isoflavones</a:t>
            </a:r>
            <a:r>
              <a:rPr lang="en-US" dirty="0"/>
              <a:t> in the typical Western diet. </a:t>
            </a:r>
            <a:endParaRPr lang="en-US" dirty="0" smtClean="0"/>
          </a:p>
          <a:p>
            <a:r>
              <a:rPr lang="en-US" dirty="0" smtClean="0"/>
              <a:t>Although </a:t>
            </a:r>
            <a:r>
              <a:rPr lang="en-US" dirty="0"/>
              <a:t>study results are not entirely consistent, </a:t>
            </a:r>
            <a:r>
              <a:rPr lang="en-US" dirty="0" err="1"/>
              <a:t>isoflavones</a:t>
            </a:r>
            <a:r>
              <a:rPr lang="en-US" dirty="0"/>
              <a:t> from soy or red clover may be helpful for symptoms of menopause. A study carried out by "Health Test" in 2004 investigated the prescription </a:t>
            </a:r>
            <a:r>
              <a:rPr lang="en-US" dirty="0" err="1"/>
              <a:t>behaviour</a:t>
            </a:r>
            <a:r>
              <a:rPr lang="en-US" dirty="0"/>
              <a:t> of 27 doctors for women with menopause symptoms. It showed that </a:t>
            </a:r>
            <a:r>
              <a:rPr lang="en-US" dirty="0" err="1"/>
              <a:t>isoflavones</a:t>
            </a:r>
            <a:r>
              <a:rPr lang="en-US" dirty="0"/>
              <a:t> were recommended twice (44%) as often as hormonal treatment (22%). The prescribed supplements were mainly based on the following plants: soy, black cohosh and hops. </a:t>
            </a:r>
          </a:p>
        </p:txBody>
      </p:sp>
    </p:spTree>
    <p:extLst>
      <p:ext uri="{BB962C8B-B14F-4D97-AF65-F5344CB8AC3E}">
        <p14:creationId xmlns:p14="http://schemas.microsoft.com/office/powerpoint/2010/main" val="379235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Reduce heart disease risk</a:t>
            </a:r>
            <a:endParaRPr lang="en-US" dirty="0"/>
          </a:p>
        </p:txBody>
      </p:sp>
      <p:sp>
        <p:nvSpPr>
          <p:cNvPr id="3" name="Content Placeholder 2"/>
          <p:cNvSpPr>
            <a:spLocks noGrp="1"/>
          </p:cNvSpPr>
          <p:nvPr>
            <p:ph idx="1"/>
          </p:nvPr>
        </p:nvSpPr>
        <p:spPr/>
        <p:txBody>
          <a:bodyPr/>
          <a:lstStyle/>
          <a:p>
            <a:r>
              <a:rPr lang="en-US" dirty="0" smtClean="0"/>
              <a:t>Soy </a:t>
            </a:r>
            <a:r>
              <a:rPr lang="en-US" dirty="0" err="1"/>
              <a:t>isoflavones</a:t>
            </a:r>
            <a:r>
              <a:rPr lang="en-US" dirty="0"/>
              <a:t> also appear to reduce cardiovascular disease risk via several distinct mechanisms. </a:t>
            </a:r>
            <a:endParaRPr lang="en-US" dirty="0" smtClean="0"/>
          </a:p>
          <a:p>
            <a:r>
              <a:rPr lang="en-US" dirty="0" err="1" smtClean="0"/>
              <a:t>Isoflavones</a:t>
            </a:r>
            <a:r>
              <a:rPr lang="en-US" dirty="0" smtClean="0"/>
              <a:t> </a:t>
            </a:r>
            <a:r>
              <a:rPr lang="en-US" dirty="0"/>
              <a:t>inhibit the growth of cells that form artery clogging plaque. These arteries usually form blood clots which can lead to a heart attack. </a:t>
            </a:r>
            <a:endParaRPr lang="en-US" dirty="0" smtClean="0"/>
          </a:p>
          <a:p>
            <a:r>
              <a:rPr lang="en-US" dirty="0" smtClean="0"/>
              <a:t>A </a:t>
            </a:r>
            <a:r>
              <a:rPr lang="en-US" dirty="0"/>
              <a:t>review of 38 controlled studies on soy and heart disease concluded that soy is definitely effective for improving cholesterol profile. There is some evidence that </a:t>
            </a:r>
            <a:r>
              <a:rPr lang="en-US" dirty="0" err="1"/>
              <a:t>isoflavones</a:t>
            </a:r>
            <a:r>
              <a:rPr lang="en-US" dirty="0"/>
              <a:t> are the active ingredients in soy responsible for improving cholesterol profile.</a:t>
            </a:r>
            <a:r>
              <a:rPr lang="en-US" dirty="0" smtClean="0"/>
              <a:t/>
            </a:r>
            <a:br>
              <a:rPr lang="en-US" dirty="0" smtClean="0"/>
            </a:br>
            <a:endParaRPr lang="en-US" dirty="0"/>
          </a:p>
        </p:txBody>
      </p:sp>
    </p:spTree>
    <p:extLst>
      <p:ext uri="{BB962C8B-B14F-4D97-AF65-F5344CB8AC3E}">
        <p14:creationId xmlns:p14="http://schemas.microsoft.com/office/powerpoint/2010/main" val="370440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Isoflavones</a:t>
            </a:r>
            <a:r>
              <a:rPr lang="en-US" b="1" dirty="0" smtClean="0"/>
              <a:t> are natural antioxidants</a:t>
            </a:r>
            <a:br>
              <a:rPr lang="en-US" b="1" dirty="0" smtClean="0"/>
            </a:br>
            <a:endParaRPr lang="en-US" dirty="0"/>
          </a:p>
        </p:txBody>
      </p:sp>
      <p:sp>
        <p:nvSpPr>
          <p:cNvPr id="3" name="Content Placeholder 2"/>
          <p:cNvSpPr>
            <a:spLocks noGrp="1"/>
          </p:cNvSpPr>
          <p:nvPr>
            <p:ph idx="1"/>
          </p:nvPr>
        </p:nvSpPr>
        <p:spPr/>
        <p:txBody>
          <a:bodyPr/>
          <a:lstStyle/>
          <a:p>
            <a:r>
              <a:rPr lang="en-US" dirty="0" smtClean="0"/>
              <a:t>A </a:t>
            </a:r>
            <a:r>
              <a:rPr lang="en-US" dirty="0"/>
              <a:t>recent study has demonstrated that </a:t>
            </a:r>
            <a:r>
              <a:rPr lang="en-US" dirty="0" err="1"/>
              <a:t>isoflavones</a:t>
            </a:r>
            <a:r>
              <a:rPr lang="en-US" dirty="0"/>
              <a:t> have potent antioxidant properties, comparable to that of the well known antioxidant vitamin E. </a:t>
            </a:r>
            <a:endParaRPr lang="en-US" dirty="0" smtClean="0"/>
          </a:p>
          <a:p>
            <a:r>
              <a:rPr lang="en-US" dirty="0" smtClean="0"/>
              <a:t>The </a:t>
            </a:r>
            <a:r>
              <a:rPr lang="en-US" dirty="0"/>
              <a:t>antioxidant powers of </a:t>
            </a:r>
            <a:r>
              <a:rPr lang="en-US" dirty="0" err="1"/>
              <a:t>isoflavones</a:t>
            </a:r>
            <a:r>
              <a:rPr lang="en-US" dirty="0"/>
              <a:t> can reduce the long-term risk of cancer by preventing free radical damage to DNA. </a:t>
            </a:r>
            <a:r>
              <a:rPr lang="en-US" dirty="0" err="1"/>
              <a:t>Genistein</a:t>
            </a:r>
            <a:r>
              <a:rPr lang="en-US" dirty="0"/>
              <a:t> is the most potent antioxidant among the soy </a:t>
            </a:r>
            <a:r>
              <a:rPr lang="en-US" dirty="0" err="1"/>
              <a:t>isoflavones</a:t>
            </a:r>
            <a:r>
              <a:rPr lang="en-US" dirty="0"/>
              <a:t>, followed by </a:t>
            </a:r>
            <a:r>
              <a:rPr lang="en-US" dirty="0" err="1"/>
              <a:t>daidzein</a:t>
            </a:r>
            <a:r>
              <a:rPr lang="en-US" dirty="0"/>
              <a:t>.</a:t>
            </a:r>
          </a:p>
        </p:txBody>
      </p:sp>
    </p:spTree>
    <p:extLst>
      <p:ext uri="{BB962C8B-B14F-4D97-AF65-F5344CB8AC3E}">
        <p14:creationId xmlns:p14="http://schemas.microsoft.com/office/powerpoint/2010/main" val="369724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6741" y="1825625"/>
            <a:ext cx="10338517" cy="4351338"/>
          </a:xfrm>
        </p:spPr>
      </p:pic>
      <p:sp>
        <p:nvSpPr>
          <p:cNvPr id="4" name="Title 1"/>
          <p:cNvSpPr>
            <a:spLocks noGrp="1"/>
          </p:cNvSpPr>
          <p:nvPr>
            <p:ph type="title"/>
          </p:nvPr>
        </p:nvSpPr>
        <p:spPr/>
        <p:txBody>
          <a:bodyPr/>
          <a:lstStyle/>
          <a:p>
            <a:r>
              <a:rPr lang="en-US" b="1" dirty="0" smtClean="0"/>
              <a:t>Issues of Metabolism</a:t>
            </a:r>
            <a:endParaRPr lang="en-US" b="1" dirty="0"/>
          </a:p>
        </p:txBody>
      </p:sp>
    </p:spTree>
    <p:extLst>
      <p:ext uri="{BB962C8B-B14F-4D97-AF65-F5344CB8AC3E}">
        <p14:creationId xmlns:p14="http://schemas.microsoft.com/office/powerpoint/2010/main" val="146100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Content Placeholder 3"/>
          <p:cNvPicPr>
            <a:picLocks noGrp="1" noChangeAspect="1"/>
          </p:cNvPicPr>
          <p:nvPr>
            <p:ph idx="1"/>
          </p:nvPr>
        </p:nvPicPr>
        <p:blipFill>
          <a:blip r:embed="rId2"/>
          <a:stretch>
            <a:fillRect/>
          </a:stretch>
        </p:blipFill>
        <p:spPr>
          <a:xfrm>
            <a:off x="2376308" y="1825625"/>
            <a:ext cx="7439384" cy="4351338"/>
          </a:xfrm>
          <a:prstGeom prst="rect">
            <a:avLst/>
          </a:prstGeom>
        </p:spPr>
      </p:pic>
    </p:spTree>
    <p:extLst>
      <p:ext uri="{BB962C8B-B14F-4D97-AF65-F5344CB8AC3E}">
        <p14:creationId xmlns:p14="http://schemas.microsoft.com/office/powerpoint/2010/main" val="112852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Influence of diet on </a:t>
            </a:r>
            <a:r>
              <a:rPr lang="en-US" b="1" dirty="0" err="1" smtClean="0"/>
              <a:t>isoflavones</a:t>
            </a:r>
            <a:r>
              <a:rPr lang="en-US" b="1" dirty="0" smtClean="0"/>
              <a:t> metabolism</a:t>
            </a:r>
            <a:br>
              <a:rPr lang="en-US" b="1" dirty="0" smtClean="0"/>
            </a:br>
            <a:endParaRPr lang="en-US" dirty="0"/>
          </a:p>
        </p:txBody>
      </p:sp>
      <p:sp>
        <p:nvSpPr>
          <p:cNvPr id="3" name="Content Placeholder 2"/>
          <p:cNvSpPr>
            <a:spLocks noGrp="1"/>
          </p:cNvSpPr>
          <p:nvPr>
            <p:ph idx="1"/>
          </p:nvPr>
        </p:nvSpPr>
        <p:spPr/>
        <p:txBody>
          <a:bodyPr/>
          <a:lstStyle/>
          <a:p>
            <a:r>
              <a:rPr lang="en-US" dirty="0" smtClean="0"/>
              <a:t>Your </a:t>
            </a:r>
            <a:r>
              <a:rPr lang="en-US" dirty="0"/>
              <a:t>intestinal flora has an effect on the metabolism of </a:t>
            </a:r>
            <a:r>
              <a:rPr lang="en-US" dirty="0" err="1"/>
              <a:t>isoflavones</a:t>
            </a:r>
            <a:r>
              <a:rPr lang="en-US" dirty="0"/>
              <a:t>. When your intestinal flora is low, for example when you take antibiotics, metabolism falls down. </a:t>
            </a:r>
            <a:endParaRPr lang="en-US" dirty="0" smtClean="0"/>
          </a:p>
          <a:p>
            <a:r>
              <a:rPr lang="en-US" dirty="0" smtClean="0"/>
              <a:t>Transformation </a:t>
            </a:r>
            <a:r>
              <a:rPr lang="en-US" dirty="0"/>
              <a:t>of </a:t>
            </a:r>
            <a:r>
              <a:rPr lang="en-US" dirty="0" err="1"/>
              <a:t>daidzein</a:t>
            </a:r>
            <a:r>
              <a:rPr lang="en-US" dirty="0"/>
              <a:t> into </a:t>
            </a:r>
            <a:r>
              <a:rPr lang="en-US" dirty="0" err="1"/>
              <a:t>equol</a:t>
            </a:r>
            <a:r>
              <a:rPr lang="en-US" dirty="0"/>
              <a:t> is also strongly influenced by your diet. A high carbohydrate environment, which causes increased intestinal fermentation, results in more </a:t>
            </a:r>
            <a:r>
              <a:rPr lang="en-US" dirty="0" err="1"/>
              <a:t>equol</a:t>
            </a:r>
            <a:r>
              <a:rPr lang="en-US" dirty="0"/>
              <a:t> production. </a:t>
            </a:r>
            <a:endParaRPr lang="en-US" dirty="0" smtClean="0"/>
          </a:p>
          <a:p>
            <a:r>
              <a:rPr lang="en-US" dirty="0" smtClean="0"/>
              <a:t>When </a:t>
            </a:r>
            <a:r>
              <a:rPr lang="en-US" dirty="0"/>
              <a:t>dietary intake of fat is high, intestinal flora has difficulty in synthesizing </a:t>
            </a:r>
            <a:r>
              <a:rPr lang="en-US" dirty="0" err="1"/>
              <a:t>equol</a:t>
            </a:r>
            <a:r>
              <a:rPr lang="en-US" dirty="0"/>
              <a:t> from </a:t>
            </a:r>
            <a:r>
              <a:rPr lang="en-US" dirty="0" err="1"/>
              <a:t>isoflavones</a:t>
            </a:r>
            <a:r>
              <a:rPr lang="en-US" dirty="0"/>
              <a:t>. </a:t>
            </a:r>
            <a:r>
              <a:rPr lang="en-US" dirty="0" smtClean="0"/>
              <a:t/>
            </a:r>
            <a:br>
              <a:rPr lang="en-US" dirty="0" smtClean="0"/>
            </a:br>
            <a:endParaRPr lang="en-US" dirty="0"/>
          </a:p>
        </p:txBody>
      </p:sp>
    </p:spTree>
    <p:extLst>
      <p:ext uri="{BB962C8B-B14F-4D97-AF65-F5344CB8AC3E}">
        <p14:creationId xmlns:p14="http://schemas.microsoft.com/office/powerpoint/2010/main" val="265326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 of Metabolism</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a:t>Metabolism of </a:t>
            </a:r>
            <a:r>
              <a:rPr lang="en-US" b="1" dirty="0" err="1"/>
              <a:t>isoflavones</a:t>
            </a:r>
            <a:endParaRPr lang="en-US" b="1" dirty="0"/>
          </a:p>
          <a:p>
            <a:r>
              <a:rPr lang="en-US" dirty="0" err="1"/>
              <a:t>Isoflavones</a:t>
            </a:r>
            <a:r>
              <a:rPr lang="en-US" dirty="0"/>
              <a:t> occur in foods in the form of water soluble </a:t>
            </a:r>
            <a:r>
              <a:rPr lang="en-US" dirty="0" err="1"/>
              <a:t>glucosides</a:t>
            </a:r>
            <a:r>
              <a:rPr lang="en-US" dirty="0"/>
              <a:t> (</a:t>
            </a:r>
            <a:r>
              <a:rPr lang="en-US" dirty="0" err="1"/>
              <a:t>daidzein</a:t>
            </a:r>
            <a:r>
              <a:rPr lang="en-US" dirty="0"/>
              <a:t>, </a:t>
            </a:r>
            <a:r>
              <a:rPr lang="en-US" dirty="0" err="1"/>
              <a:t>genistin</a:t>
            </a:r>
            <a:r>
              <a:rPr lang="en-US" dirty="0"/>
              <a:t> and </a:t>
            </a:r>
            <a:r>
              <a:rPr lang="en-US" dirty="0" err="1"/>
              <a:t>glicitin</a:t>
            </a:r>
            <a:r>
              <a:rPr lang="en-US" dirty="0"/>
              <a:t>), which means that they are bound to sugar. These </a:t>
            </a:r>
            <a:r>
              <a:rPr lang="en-US" dirty="0" err="1"/>
              <a:t>glucosides</a:t>
            </a:r>
            <a:r>
              <a:rPr lang="en-US" dirty="0"/>
              <a:t> have to undergo further changes before they can become biologically active. They must first undergo hydrolysis by bacterial beta-</a:t>
            </a:r>
            <a:r>
              <a:rPr lang="en-US" dirty="0" err="1"/>
              <a:t>glucosidases</a:t>
            </a:r>
            <a:r>
              <a:rPr lang="en-US" dirty="0"/>
              <a:t> in our intestine, releasing the corresponding bioactive </a:t>
            </a:r>
            <a:r>
              <a:rPr lang="en-US" dirty="0" err="1"/>
              <a:t>aglycones</a:t>
            </a:r>
            <a:r>
              <a:rPr lang="en-US" dirty="0"/>
              <a:t> (</a:t>
            </a:r>
            <a:r>
              <a:rPr lang="en-US" dirty="0" err="1"/>
              <a:t>daidzein</a:t>
            </a:r>
            <a:r>
              <a:rPr lang="en-US" dirty="0"/>
              <a:t>, </a:t>
            </a:r>
            <a:r>
              <a:rPr lang="en-US" dirty="0" err="1"/>
              <a:t>genistein</a:t>
            </a:r>
            <a:r>
              <a:rPr lang="en-US" dirty="0"/>
              <a:t> and </a:t>
            </a:r>
            <a:r>
              <a:rPr lang="en-US" dirty="0" err="1"/>
              <a:t>glycitein</a:t>
            </a:r>
            <a:r>
              <a:rPr lang="en-US" dirty="0"/>
              <a:t>). </a:t>
            </a:r>
            <a:r>
              <a:rPr lang="en-US" dirty="0" err="1"/>
              <a:t>Aglycones</a:t>
            </a:r>
            <a:r>
              <a:rPr lang="en-US" dirty="0"/>
              <a:t> are rapidly and efficiently absorbed by our body, reaching a peak plasma level about 5 hours after consumption. They can be further metabolized to other bioactive metabolites such as </a:t>
            </a:r>
            <a:r>
              <a:rPr lang="en-US" dirty="0" err="1"/>
              <a:t>equol</a:t>
            </a:r>
            <a:r>
              <a:rPr lang="en-US" dirty="0"/>
              <a:t>. This is relevant because the potency of </a:t>
            </a:r>
            <a:r>
              <a:rPr lang="en-US" dirty="0" err="1"/>
              <a:t>equol</a:t>
            </a:r>
            <a:r>
              <a:rPr lang="en-US" dirty="0"/>
              <a:t> is higher than that of </a:t>
            </a:r>
            <a:r>
              <a:rPr lang="en-US" dirty="0" err="1"/>
              <a:t>daidzein</a:t>
            </a:r>
            <a:r>
              <a:rPr lang="en-US" dirty="0"/>
              <a:t>. Only 30�% of the population can convert </a:t>
            </a:r>
            <a:r>
              <a:rPr lang="en-US" dirty="0" err="1"/>
              <a:t>daidzein</a:t>
            </a:r>
            <a:r>
              <a:rPr lang="en-US" dirty="0"/>
              <a:t> into </a:t>
            </a:r>
            <a:r>
              <a:rPr lang="en-US" dirty="0" err="1"/>
              <a:t>equol</a:t>
            </a:r>
            <a:r>
              <a:rPr lang="en-US" dirty="0"/>
              <a:t> and are called </a:t>
            </a:r>
            <a:r>
              <a:rPr lang="en-US" dirty="0" err="1"/>
              <a:t>equol</a:t>
            </a:r>
            <a:r>
              <a:rPr lang="en-US" dirty="0"/>
              <a:t> producers.</a:t>
            </a:r>
            <a:r>
              <a:rPr lang="en-US" dirty="0" smtClean="0"/>
              <a:t/>
            </a:r>
            <a:br>
              <a:rPr lang="en-US" dirty="0" smtClean="0"/>
            </a:br>
            <a:endParaRPr lang="en-US" dirty="0"/>
          </a:p>
        </p:txBody>
      </p:sp>
    </p:spTree>
    <p:extLst>
      <p:ext uri="{BB962C8B-B14F-4D97-AF65-F5344CB8AC3E}">
        <p14:creationId xmlns:p14="http://schemas.microsoft.com/office/powerpoint/2010/main" val="113908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ources</a:t>
            </a:r>
            <a:endParaRPr lang="en-US" dirty="0"/>
          </a:p>
        </p:txBody>
      </p:sp>
      <p:pic>
        <p:nvPicPr>
          <p:cNvPr id="4" name="Content Placeholder 3"/>
          <p:cNvPicPr>
            <a:picLocks noGrp="1" noChangeAspect="1"/>
          </p:cNvPicPr>
          <p:nvPr>
            <p:ph idx="1"/>
          </p:nvPr>
        </p:nvPicPr>
        <p:blipFill>
          <a:blip r:embed="rId2"/>
          <a:stretch>
            <a:fillRect/>
          </a:stretch>
        </p:blipFill>
        <p:spPr>
          <a:xfrm>
            <a:off x="1631704" y="1971157"/>
            <a:ext cx="7200000" cy="1980952"/>
          </a:xfrm>
          <a:prstGeom prst="rect">
            <a:avLst/>
          </a:prstGeom>
        </p:spPr>
      </p:pic>
    </p:spTree>
    <p:extLst>
      <p:ext uri="{BB962C8B-B14F-4D97-AF65-F5344CB8AC3E}">
        <p14:creationId xmlns:p14="http://schemas.microsoft.com/office/powerpoint/2010/main" val="145097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Mechanism of Action</a:t>
            </a:r>
            <a:endParaRPr lang="en-US" b="1" dirty="0"/>
          </a:p>
        </p:txBody>
      </p:sp>
      <p:pic>
        <p:nvPicPr>
          <p:cNvPr id="4" name="Content Placeholder 3"/>
          <p:cNvPicPr>
            <a:picLocks noGrp="1" noChangeAspect="1"/>
          </p:cNvPicPr>
          <p:nvPr>
            <p:ph idx="1"/>
          </p:nvPr>
        </p:nvPicPr>
        <p:blipFill>
          <a:blip r:embed="rId3"/>
          <a:stretch>
            <a:fillRect/>
          </a:stretch>
        </p:blipFill>
        <p:spPr>
          <a:xfrm>
            <a:off x="2357905" y="2329865"/>
            <a:ext cx="7476190" cy="3342857"/>
          </a:xfrm>
          <a:prstGeom prst="rect">
            <a:avLst/>
          </a:prstGeom>
        </p:spPr>
      </p:pic>
    </p:spTree>
    <p:extLst>
      <p:ext uri="{BB962C8B-B14F-4D97-AF65-F5344CB8AC3E}">
        <p14:creationId xmlns:p14="http://schemas.microsoft.com/office/powerpoint/2010/main" val="15603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Estrogenic and </a:t>
            </a:r>
            <a:r>
              <a:rPr lang="en-US" b="1" dirty="0" err="1" smtClean="0"/>
              <a:t>Antiestrogenic</a:t>
            </a:r>
            <a:r>
              <a:rPr lang="en-US" b="1" dirty="0" smtClean="0"/>
              <a:t> Activity</a:t>
            </a:r>
            <a:endParaRPr lang="en-US" b="1" dirty="0"/>
          </a:p>
        </p:txBody>
      </p:sp>
      <p:pic>
        <p:nvPicPr>
          <p:cNvPr id="4" name="Content Placeholder 3"/>
          <p:cNvPicPr>
            <a:picLocks noGrp="1" noChangeAspect="1"/>
          </p:cNvPicPr>
          <p:nvPr>
            <p:ph idx="1"/>
          </p:nvPr>
        </p:nvPicPr>
        <p:blipFill>
          <a:blip r:embed="rId2"/>
          <a:stretch>
            <a:fillRect/>
          </a:stretch>
        </p:blipFill>
        <p:spPr>
          <a:xfrm>
            <a:off x="2291238" y="2167960"/>
            <a:ext cx="7609524" cy="3666667"/>
          </a:xfrm>
          <a:prstGeom prst="rect">
            <a:avLst/>
          </a:prstGeom>
        </p:spPr>
      </p:pic>
    </p:spTree>
    <p:extLst>
      <p:ext uri="{BB962C8B-B14F-4D97-AF65-F5344CB8AC3E}">
        <p14:creationId xmlns:p14="http://schemas.microsoft.com/office/powerpoint/2010/main" val="328909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Estrogenic and </a:t>
            </a:r>
            <a:r>
              <a:rPr lang="en-US" b="1" dirty="0" err="1" smtClean="0"/>
              <a:t>Antiestrogenic</a:t>
            </a:r>
            <a:r>
              <a:rPr lang="en-US" b="1" dirty="0" smtClean="0"/>
              <a:t> Activity</a:t>
            </a:r>
            <a:endParaRPr lang="en-US" dirty="0"/>
          </a:p>
        </p:txBody>
      </p:sp>
      <p:pic>
        <p:nvPicPr>
          <p:cNvPr id="4" name="Content Placeholder 3"/>
          <p:cNvPicPr>
            <a:picLocks noGrp="1" noChangeAspect="1"/>
          </p:cNvPicPr>
          <p:nvPr>
            <p:ph idx="1"/>
          </p:nvPr>
        </p:nvPicPr>
        <p:blipFill>
          <a:blip r:embed="rId2"/>
          <a:stretch>
            <a:fillRect/>
          </a:stretch>
        </p:blipFill>
        <p:spPr>
          <a:xfrm>
            <a:off x="2176952" y="1953675"/>
            <a:ext cx="7838095" cy="4095238"/>
          </a:xfrm>
          <a:prstGeom prst="rect">
            <a:avLst/>
          </a:prstGeom>
        </p:spPr>
      </p:pic>
    </p:spTree>
    <p:extLst>
      <p:ext uri="{BB962C8B-B14F-4D97-AF65-F5344CB8AC3E}">
        <p14:creationId xmlns:p14="http://schemas.microsoft.com/office/powerpoint/2010/main" val="305964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a:t>
            </a:r>
            <a:endParaRPr lang="en-US" b="1" dirty="0"/>
          </a:p>
        </p:txBody>
      </p:sp>
      <p:pic>
        <p:nvPicPr>
          <p:cNvPr id="4" name="Content Placeholder 3"/>
          <p:cNvPicPr>
            <a:picLocks noGrp="1" noChangeAspect="1"/>
          </p:cNvPicPr>
          <p:nvPr>
            <p:ph idx="1"/>
          </p:nvPr>
        </p:nvPicPr>
        <p:blipFill>
          <a:blip r:embed="rId2"/>
          <a:stretch>
            <a:fillRect/>
          </a:stretch>
        </p:blipFill>
        <p:spPr>
          <a:xfrm>
            <a:off x="2329333" y="1882246"/>
            <a:ext cx="7533333" cy="4238095"/>
          </a:xfrm>
          <a:prstGeom prst="rect">
            <a:avLst/>
          </a:prstGeom>
        </p:spPr>
      </p:pic>
    </p:spTree>
    <p:extLst>
      <p:ext uri="{BB962C8B-B14F-4D97-AF65-F5344CB8AC3E}">
        <p14:creationId xmlns:p14="http://schemas.microsoft.com/office/powerpoint/2010/main" val="214584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a:t>
            </a:r>
            <a:endParaRPr lang="en-US" b="1" dirty="0"/>
          </a:p>
        </p:txBody>
      </p:sp>
      <p:pic>
        <p:nvPicPr>
          <p:cNvPr id="4" name="Content Placeholder 3"/>
          <p:cNvPicPr>
            <a:picLocks noGrp="1" noChangeAspect="1"/>
          </p:cNvPicPr>
          <p:nvPr>
            <p:ph idx="1"/>
          </p:nvPr>
        </p:nvPicPr>
        <p:blipFill>
          <a:blip r:embed="rId2"/>
          <a:stretch>
            <a:fillRect/>
          </a:stretch>
        </p:blipFill>
        <p:spPr>
          <a:xfrm>
            <a:off x="2268346" y="1825625"/>
            <a:ext cx="7655308" cy="4351338"/>
          </a:xfrm>
          <a:prstGeom prst="rect">
            <a:avLst/>
          </a:prstGeom>
        </p:spPr>
      </p:pic>
    </p:spTree>
    <p:extLst>
      <p:ext uri="{BB962C8B-B14F-4D97-AF65-F5344CB8AC3E}">
        <p14:creationId xmlns:p14="http://schemas.microsoft.com/office/powerpoint/2010/main" val="73200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a:t>
            </a:r>
            <a:endParaRPr lang="en-US" b="1" dirty="0"/>
          </a:p>
        </p:txBody>
      </p:sp>
      <p:pic>
        <p:nvPicPr>
          <p:cNvPr id="4" name="Content Placeholder 3"/>
          <p:cNvPicPr>
            <a:picLocks noGrp="1" noChangeAspect="1"/>
          </p:cNvPicPr>
          <p:nvPr>
            <p:ph idx="1"/>
          </p:nvPr>
        </p:nvPicPr>
        <p:blipFill>
          <a:blip r:embed="rId2"/>
          <a:stretch>
            <a:fillRect/>
          </a:stretch>
        </p:blipFill>
        <p:spPr>
          <a:xfrm>
            <a:off x="2481714" y="1967960"/>
            <a:ext cx="7228571" cy="4066667"/>
          </a:xfrm>
          <a:prstGeom prst="rect">
            <a:avLst/>
          </a:prstGeom>
        </p:spPr>
      </p:pic>
    </p:spTree>
    <p:extLst>
      <p:ext uri="{BB962C8B-B14F-4D97-AF65-F5344CB8AC3E}">
        <p14:creationId xmlns:p14="http://schemas.microsoft.com/office/powerpoint/2010/main" val="395034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688</Words>
  <Application>Microsoft Office PowerPoint</Application>
  <PresentationFormat>Widescreen</PresentationFormat>
  <Paragraphs>39</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Lecture Isoflavones</vt:lpstr>
      <vt:lpstr>introduction</vt:lpstr>
      <vt:lpstr>Sources</vt:lpstr>
      <vt:lpstr>Mechanism of Action</vt:lpstr>
      <vt:lpstr>Estrogenic and Antiestrogenic Activity</vt:lpstr>
      <vt:lpstr>Estrogenic and Antiestrogenic Activity</vt:lpstr>
      <vt:lpstr>Breast Cancer</vt:lpstr>
      <vt:lpstr>Breast Cancer</vt:lpstr>
      <vt:lpstr>Breast Cancer</vt:lpstr>
      <vt:lpstr>Prostate Cancer</vt:lpstr>
      <vt:lpstr>PowerPoint Presentation</vt:lpstr>
      <vt:lpstr>PowerPoint Presentation</vt:lpstr>
      <vt:lpstr>Bone Health</vt:lpstr>
      <vt:lpstr>Bone Health</vt:lpstr>
      <vt:lpstr>Bone Health</vt:lpstr>
      <vt:lpstr>Menupause Symptoms</vt:lpstr>
      <vt:lpstr>Reduce heart disease risk</vt:lpstr>
      <vt:lpstr>Isoflavones are natural antioxidants </vt:lpstr>
      <vt:lpstr>Issues of Metabolism</vt:lpstr>
      <vt:lpstr>Influence of diet on isoflavones metabolism </vt:lpstr>
      <vt:lpstr>Issues of Metabolism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Iftikhar</dc:creator>
  <cp:lastModifiedBy>Iftikhar</cp:lastModifiedBy>
  <cp:revision>4</cp:revision>
  <dcterms:created xsi:type="dcterms:W3CDTF">2018-09-19T01:14:52Z</dcterms:created>
  <dcterms:modified xsi:type="dcterms:W3CDTF">2018-09-19T02:21:07Z</dcterms:modified>
</cp:coreProperties>
</file>