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42" r:id="rId2"/>
    <p:sldId id="364" r:id="rId3"/>
    <p:sldId id="345" r:id="rId4"/>
    <p:sldId id="367" r:id="rId5"/>
    <p:sldId id="368" r:id="rId6"/>
    <p:sldId id="369" r:id="rId7"/>
    <p:sldId id="370" r:id="rId8"/>
    <p:sldId id="371" r:id="rId9"/>
    <p:sldId id="351" r:id="rId10"/>
    <p:sldId id="352" r:id="rId11"/>
    <p:sldId id="365" r:id="rId12"/>
    <p:sldId id="355" r:id="rId13"/>
    <p:sldId id="374" r:id="rId14"/>
    <p:sldId id="376" r:id="rId15"/>
    <p:sldId id="375" r:id="rId16"/>
    <p:sldId id="378" r:id="rId17"/>
    <p:sldId id="361" r:id="rId18"/>
    <p:sldId id="379" r:id="rId19"/>
    <p:sldId id="380" r:id="rId20"/>
    <p:sldId id="3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6" autoAdjust="0"/>
    <p:restoredTop sz="94660"/>
  </p:normalViewPr>
  <p:slideViewPr>
    <p:cSldViewPr>
      <p:cViewPr varScale="1">
        <p:scale>
          <a:sx n="111" d="100"/>
          <a:sy n="111" d="100"/>
        </p:scale>
        <p:origin x="-17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1FC6E-C73D-4DCC-B89D-BB5A91EF557A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88D83E-BD27-473F-9DE3-C9F77EF318CF}">
      <dgm:prSet/>
      <dgm:spPr/>
      <dgm:t>
        <a:bodyPr/>
        <a:lstStyle/>
        <a:p>
          <a:pPr rtl="0"/>
          <a:r>
            <a:rPr lang="en-US" b="1" smtClean="0"/>
            <a:t>Movable Property</a:t>
          </a:r>
          <a:endParaRPr lang="en-US"/>
        </a:p>
      </dgm:t>
    </dgm:pt>
    <dgm:pt modelId="{5E7A8307-2E8C-46D0-B82A-D111B81E9D88}" type="parTrans" cxnId="{514C4A3F-238A-416B-991D-4632710D694F}">
      <dgm:prSet/>
      <dgm:spPr/>
      <dgm:t>
        <a:bodyPr/>
        <a:lstStyle/>
        <a:p>
          <a:endParaRPr lang="en-US"/>
        </a:p>
      </dgm:t>
    </dgm:pt>
    <dgm:pt modelId="{6B9F9179-C25E-4D68-B2C8-6A4E4DA19681}" type="sibTrans" cxnId="{514C4A3F-238A-416B-991D-4632710D694F}">
      <dgm:prSet/>
      <dgm:spPr/>
      <dgm:t>
        <a:bodyPr/>
        <a:lstStyle/>
        <a:p>
          <a:endParaRPr lang="en-US"/>
        </a:p>
      </dgm:t>
    </dgm:pt>
    <dgm:pt modelId="{D77753A4-510F-4D5E-BFE5-554AA7CB4A08}">
      <dgm:prSet/>
      <dgm:spPr/>
      <dgm:t>
        <a:bodyPr/>
        <a:lstStyle/>
        <a:p>
          <a:pPr rtl="0"/>
          <a:r>
            <a:rPr lang="en-US" b="1" dirty="0" smtClean="0"/>
            <a:t>Car, Pen, Furniture</a:t>
          </a:r>
          <a:endParaRPr lang="en-US" dirty="0"/>
        </a:p>
      </dgm:t>
    </dgm:pt>
    <dgm:pt modelId="{4061878F-0930-49D4-A195-71BA47F8D39A}" type="parTrans" cxnId="{B8F2CCAB-08F9-410F-BF45-6AC8BEB7E8C3}">
      <dgm:prSet/>
      <dgm:spPr/>
      <dgm:t>
        <a:bodyPr/>
        <a:lstStyle/>
        <a:p>
          <a:endParaRPr lang="en-US"/>
        </a:p>
      </dgm:t>
    </dgm:pt>
    <dgm:pt modelId="{078654D6-E61F-40AA-9B51-5A585FED3191}" type="sibTrans" cxnId="{B8F2CCAB-08F9-410F-BF45-6AC8BEB7E8C3}">
      <dgm:prSet/>
      <dgm:spPr/>
      <dgm:t>
        <a:bodyPr/>
        <a:lstStyle/>
        <a:p>
          <a:endParaRPr lang="en-US"/>
        </a:p>
      </dgm:t>
    </dgm:pt>
    <dgm:pt modelId="{E2E598A0-AA1B-4968-AF98-1CA94F1C58AF}">
      <dgm:prSet/>
      <dgm:spPr/>
      <dgm:t>
        <a:bodyPr/>
        <a:lstStyle/>
        <a:p>
          <a:pPr rtl="0"/>
          <a:r>
            <a:rPr lang="en-US" b="1" smtClean="0"/>
            <a:t>Immovable Property</a:t>
          </a:r>
          <a:endParaRPr lang="en-US"/>
        </a:p>
      </dgm:t>
    </dgm:pt>
    <dgm:pt modelId="{9734B6AF-60D4-4198-A2E1-0A28B4924F1F}" type="parTrans" cxnId="{3BB874B8-E5CE-4DB6-8BC6-CE01D331FC9D}">
      <dgm:prSet/>
      <dgm:spPr/>
      <dgm:t>
        <a:bodyPr/>
        <a:lstStyle/>
        <a:p>
          <a:endParaRPr lang="en-US"/>
        </a:p>
      </dgm:t>
    </dgm:pt>
    <dgm:pt modelId="{C930445A-792D-4908-8E66-AB4A9A6AC676}" type="sibTrans" cxnId="{3BB874B8-E5CE-4DB6-8BC6-CE01D331FC9D}">
      <dgm:prSet/>
      <dgm:spPr/>
      <dgm:t>
        <a:bodyPr/>
        <a:lstStyle/>
        <a:p>
          <a:endParaRPr lang="en-US"/>
        </a:p>
      </dgm:t>
    </dgm:pt>
    <dgm:pt modelId="{F0109370-E532-4DA4-BE98-78A5AE0025F8}">
      <dgm:prSet/>
      <dgm:spPr/>
      <dgm:t>
        <a:bodyPr/>
        <a:lstStyle/>
        <a:p>
          <a:pPr rtl="0"/>
          <a:r>
            <a:rPr lang="en-US" b="1" smtClean="0"/>
            <a:t>Land, Building</a:t>
          </a:r>
          <a:endParaRPr lang="en-US"/>
        </a:p>
      </dgm:t>
    </dgm:pt>
    <dgm:pt modelId="{967726AA-7C61-43A3-A1E8-ADAEE9055C9F}" type="parTrans" cxnId="{06C42770-0F59-440D-B6C3-62CA6031618C}">
      <dgm:prSet/>
      <dgm:spPr/>
      <dgm:t>
        <a:bodyPr/>
        <a:lstStyle/>
        <a:p>
          <a:endParaRPr lang="en-US"/>
        </a:p>
      </dgm:t>
    </dgm:pt>
    <dgm:pt modelId="{9BF868FC-BD49-4A92-9D34-4CA80CFAEB40}" type="sibTrans" cxnId="{06C42770-0F59-440D-B6C3-62CA6031618C}">
      <dgm:prSet/>
      <dgm:spPr/>
      <dgm:t>
        <a:bodyPr/>
        <a:lstStyle/>
        <a:p>
          <a:endParaRPr lang="en-US"/>
        </a:p>
      </dgm:t>
    </dgm:pt>
    <dgm:pt modelId="{A8806FED-B15D-4121-B519-D2E5BD8FE8FD}">
      <dgm:prSet/>
      <dgm:spPr/>
      <dgm:t>
        <a:bodyPr/>
        <a:lstStyle/>
        <a:p>
          <a:pPr rtl="0"/>
          <a:r>
            <a:rPr lang="en-US" b="1" smtClean="0"/>
            <a:t>Intellectual Property</a:t>
          </a:r>
          <a:endParaRPr lang="en-US"/>
        </a:p>
      </dgm:t>
    </dgm:pt>
    <dgm:pt modelId="{86B2C90F-6103-4537-B05F-FF9D20EB6F87}" type="parTrans" cxnId="{D90BEB90-313D-421A-B167-0913CBD7AB69}">
      <dgm:prSet/>
      <dgm:spPr/>
      <dgm:t>
        <a:bodyPr/>
        <a:lstStyle/>
        <a:p>
          <a:endParaRPr lang="en-US"/>
        </a:p>
      </dgm:t>
    </dgm:pt>
    <dgm:pt modelId="{150C3F5C-0288-4595-8D85-1AF417C4FF91}" type="sibTrans" cxnId="{D90BEB90-313D-421A-B167-0913CBD7AB69}">
      <dgm:prSet/>
      <dgm:spPr/>
      <dgm:t>
        <a:bodyPr/>
        <a:lstStyle/>
        <a:p>
          <a:endParaRPr lang="en-US"/>
        </a:p>
      </dgm:t>
    </dgm:pt>
    <dgm:pt modelId="{8EB8392F-8CD0-4E59-A73E-A305A2B5FDC1}">
      <dgm:prSet/>
      <dgm:spPr/>
      <dgm:t>
        <a:bodyPr/>
        <a:lstStyle/>
        <a:p>
          <a:pPr rtl="0"/>
          <a:r>
            <a:rPr lang="en-US" b="1" smtClean="0"/>
            <a:t>Literary works, inventions</a:t>
          </a:r>
          <a:endParaRPr lang="en-US"/>
        </a:p>
      </dgm:t>
    </dgm:pt>
    <dgm:pt modelId="{6B843549-E199-4304-9A22-4AD700B01351}" type="parTrans" cxnId="{8D3AFADA-2384-4669-86DE-F77B1A334F83}">
      <dgm:prSet/>
      <dgm:spPr/>
      <dgm:t>
        <a:bodyPr/>
        <a:lstStyle/>
        <a:p>
          <a:endParaRPr lang="en-US"/>
        </a:p>
      </dgm:t>
    </dgm:pt>
    <dgm:pt modelId="{5E8804F2-4352-4DA2-AB63-E8A37CC78A03}" type="sibTrans" cxnId="{8D3AFADA-2384-4669-86DE-F77B1A334F83}">
      <dgm:prSet/>
      <dgm:spPr/>
      <dgm:t>
        <a:bodyPr/>
        <a:lstStyle/>
        <a:p>
          <a:endParaRPr lang="en-US"/>
        </a:p>
      </dgm:t>
    </dgm:pt>
    <dgm:pt modelId="{9DC6D5DE-087F-4A63-ACC2-1AEEC59DFC0F}" type="pres">
      <dgm:prSet presAssocID="{1B81FC6E-C73D-4DCC-B89D-BB5A91EF55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69640B-F3A4-4C95-8FEC-81C43195F762}" type="pres">
      <dgm:prSet presAssocID="{3B88D83E-BD27-473F-9DE3-C9F77EF318CF}" presName="linNode" presStyleCnt="0"/>
      <dgm:spPr/>
    </dgm:pt>
    <dgm:pt modelId="{599075EF-8812-49C1-A896-2D56D27FE75C}" type="pres">
      <dgm:prSet presAssocID="{3B88D83E-BD27-473F-9DE3-C9F77EF318C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30BB66-2BAC-481C-8708-98FC9C56B3BD}" type="pres">
      <dgm:prSet presAssocID="{3B88D83E-BD27-473F-9DE3-C9F77EF318C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A1794-9F93-4056-BC0D-5243E57AD5A3}" type="pres">
      <dgm:prSet presAssocID="{6B9F9179-C25E-4D68-B2C8-6A4E4DA19681}" presName="sp" presStyleCnt="0"/>
      <dgm:spPr/>
    </dgm:pt>
    <dgm:pt modelId="{8834B3DA-6F9D-4F01-BA7D-905EBFEB05D8}" type="pres">
      <dgm:prSet presAssocID="{E2E598A0-AA1B-4968-AF98-1CA94F1C58AF}" presName="linNode" presStyleCnt="0"/>
      <dgm:spPr/>
    </dgm:pt>
    <dgm:pt modelId="{C5426D07-3F93-483C-ACA2-EB6F24BE5CF8}" type="pres">
      <dgm:prSet presAssocID="{E2E598A0-AA1B-4968-AF98-1CA94F1C58A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029D8-35D1-4751-A3EB-0CD12A39475F}" type="pres">
      <dgm:prSet presAssocID="{E2E598A0-AA1B-4968-AF98-1CA94F1C58A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1B88F-50D2-47CF-B2BF-3C5E24C61870}" type="pres">
      <dgm:prSet presAssocID="{C930445A-792D-4908-8E66-AB4A9A6AC676}" presName="sp" presStyleCnt="0"/>
      <dgm:spPr/>
    </dgm:pt>
    <dgm:pt modelId="{A7A51B30-B39C-4BA0-8D82-C2D26088EB9C}" type="pres">
      <dgm:prSet presAssocID="{A8806FED-B15D-4121-B519-D2E5BD8FE8FD}" presName="linNode" presStyleCnt="0"/>
      <dgm:spPr/>
    </dgm:pt>
    <dgm:pt modelId="{8858F07B-1FC7-407D-A954-593466D9A906}" type="pres">
      <dgm:prSet presAssocID="{A8806FED-B15D-4121-B519-D2E5BD8FE8FD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EECA4-27D7-42B4-AFB4-006F4EE5C20C}" type="pres">
      <dgm:prSet presAssocID="{A8806FED-B15D-4121-B519-D2E5BD8FE8F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B874B8-E5CE-4DB6-8BC6-CE01D331FC9D}" srcId="{1B81FC6E-C73D-4DCC-B89D-BB5A91EF557A}" destId="{E2E598A0-AA1B-4968-AF98-1CA94F1C58AF}" srcOrd="1" destOrd="0" parTransId="{9734B6AF-60D4-4198-A2E1-0A28B4924F1F}" sibTransId="{C930445A-792D-4908-8E66-AB4A9A6AC676}"/>
    <dgm:cxn modelId="{514C4A3F-238A-416B-991D-4632710D694F}" srcId="{1B81FC6E-C73D-4DCC-B89D-BB5A91EF557A}" destId="{3B88D83E-BD27-473F-9DE3-C9F77EF318CF}" srcOrd="0" destOrd="0" parTransId="{5E7A8307-2E8C-46D0-B82A-D111B81E9D88}" sibTransId="{6B9F9179-C25E-4D68-B2C8-6A4E4DA19681}"/>
    <dgm:cxn modelId="{D90BEB90-313D-421A-B167-0913CBD7AB69}" srcId="{1B81FC6E-C73D-4DCC-B89D-BB5A91EF557A}" destId="{A8806FED-B15D-4121-B519-D2E5BD8FE8FD}" srcOrd="2" destOrd="0" parTransId="{86B2C90F-6103-4537-B05F-FF9D20EB6F87}" sibTransId="{150C3F5C-0288-4595-8D85-1AF417C4FF91}"/>
    <dgm:cxn modelId="{9E743C95-57F5-4B71-AE3C-443592DF506D}" type="presOf" srcId="{A8806FED-B15D-4121-B519-D2E5BD8FE8FD}" destId="{8858F07B-1FC7-407D-A954-593466D9A906}" srcOrd="0" destOrd="0" presId="urn:microsoft.com/office/officeart/2005/8/layout/vList5"/>
    <dgm:cxn modelId="{E37E2491-552F-4552-A08F-A80DBDE9FD6B}" type="presOf" srcId="{D77753A4-510F-4D5E-BFE5-554AA7CB4A08}" destId="{5930BB66-2BAC-481C-8708-98FC9C56B3BD}" srcOrd="0" destOrd="0" presId="urn:microsoft.com/office/officeart/2005/8/layout/vList5"/>
    <dgm:cxn modelId="{0ABE9B9C-FBB1-4582-AD8A-0A5903577311}" type="presOf" srcId="{8EB8392F-8CD0-4E59-A73E-A305A2B5FDC1}" destId="{D6BEECA4-27D7-42B4-AFB4-006F4EE5C20C}" srcOrd="0" destOrd="0" presId="urn:microsoft.com/office/officeart/2005/8/layout/vList5"/>
    <dgm:cxn modelId="{5D8AB66B-BB01-45E7-A037-73A94E599F3E}" type="presOf" srcId="{1B81FC6E-C73D-4DCC-B89D-BB5A91EF557A}" destId="{9DC6D5DE-087F-4A63-ACC2-1AEEC59DFC0F}" srcOrd="0" destOrd="0" presId="urn:microsoft.com/office/officeart/2005/8/layout/vList5"/>
    <dgm:cxn modelId="{8D3AFADA-2384-4669-86DE-F77B1A334F83}" srcId="{A8806FED-B15D-4121-B519-D2E5BD8FE8FD}" destId="{8EB8392F-8CD0-4E59-A73E-A305A2B5FDC1}" srcOrd="0" destOrd="0" parTransId="{6B843549-E199-4304-9A22-4AD700B01351}" sibTransId="{5E8804F2-4352-4DA2-AB63-E8A37CC78A03}"/>
    <dgm:cxn modelId="{B8F2CCAB-08F9-410F-BF45-6AC8BEB7E8C3}" srcId="{3B88D83E-BD27-473F-9DE3-C9F77EF318CF}" destId="{D77753A4-510F-4D5E-BFE5-554AA7CB4A08}" srcOrd="0" destOrd="0" parTransId="{4061878F-0930-49D4-A195-71BA47F8D39A}" sibTransId="{078654D6-E61F-40AA-9B51-5A585FED3191}"/>
    <dgm:cxn modelId="{6BDB7D88-7435-4690-B705-57D3EE318561}" type="presOf" srcId="{F0109370-E532-4DA4-BE98-78A5AE0025F8}" destId="{992029D8-35D1-4751-A3EB-0CD12A39475F}" srcOrd="0" destOrd="0" presId="urn:microsoft.com/office/officeart/2005/8/layout/vList5"/>
    <dgm:cxn modelId="{B09E87DD-21B6-4D2B-9910-D5E96B033831}" type="presOf" srcId="{E2E598A0-AA1B-4968-AF98-1CA94F1C58AF}" destId="{C5426D07-3F93-483C-ACA2-EB6F24BE5CF8}" srcOrd="0" destOrd="0" presId="urn:microsoft.com/office/officeart/2005/8/layout/vList5"/>
    <dgm:cxn modelId="{06C42770-0F59-440D-B6C3-62CA6031618C}" srcId="{E2E598A0-AA1B-4968-AF98-1CA94F1C58AF}" destId="{F0109370-E532-4DA4-BE98-78A5AE0025F8}" srcOrd="0" destOrd="0" parTransId="{967726AA-7C61-43A3-A1E8-ADAEE9055C9F}" sibTransId="{9BF868FC-BD49-4A92-9D34-4CA80CFAEB40}"/>
    <dgm:cxn modelId="{F7E54043-FC3F-42A1-8806-4AF5DA1EDA29}" type="presOf" srcId="{3B88D83E-BD27-473F-9DE3-C9F77EF318CF}" destId="{599075EF-8812-49C1-A896-2D56D27FE75C}" srcOrd="0" destOrd="0" presId="urn:microsoft.com/office/officeart/2005/8/layout/vList5"/>
    <dgm:cxn modelId="{D879FE19-1D60-4102-AFA9-336D5331F5F3}" type="presParOf" srcId="{9DC6D5DE-087F-4A63-ACC2-1AEEC59DFC0F}" destId="{F369640B-F3A4-4C95-8FEC-81C43195F762}" srcOrd="0" destOrd="0" presId="urn:microsoft.com/office/officeart/2005/8/layout/vList5"/>
    <dgm:cxn modelId="{660B0350-CF3F-4068-9FB3-B43C062DE28A}" type="presParOf" srcId="{F369640B-F3A4-4C95-8FEC-81C43195F762}" destId="{599075EF-8812-49C1-A896-2D56D27FE75C}" srcOrd="0" destOrd="0" presId="urn:microsoft.com/office/officeart/2005/8/layout/vList5"/>
    <dgm:cxn modelId="{907F6A29-B798-4138-88F0-47B0CB8C63E7}" type="presParOf" srcId="{F369640B-F3A4-4C95-8FEC-81C43195F762}" destId="{5930BB66-2BAC-481C-8708-98FC9C56B3BD}" srcOrd="1" destOrd="0" presId="urn:microsoft.com/office/officeart/2005/8/layout/vList5"/>
    <dgm:cxn modelId="{991E8723-F2A7-48E9-8D37-383019932252}" type="presParOf" srcId="{9DC6D5DE-087F-4A63-ACC2-1AEEC59DFC0F}" destId="{584A1794-9F93-4056-BC0D-5243E57AD5A3}" srcOrd="1" destOrd="0" presId="urn:microsoft.com/office/officeart/2005/8/layout/vList5"/>
    <dgm:cxn modelId="{C3278C9D-12E3-431B-A20F-FB07E3133261}" type="presParOf" srcId="{9DC6D5DE-087F-4A63-ACC2-1AEEC59DFC0F}" destId="{8834B3DA-6F9D-4F01-BA7D-905EBFEB05D8}" srcOrd="2" destOrd="0" presId="urn:microsoft.com/office/officeart/2005/8/layout/vList5"/>
    <dgm:cxn modelId="{187EAF34-F92A-4E20-98BA-ADEED6E8DEA6}" type="presParOf" srcId="{8834B3DA-6F9D-4F01-BA7D-905EBFEB05D8}" destId="{C5426D07-3F93-483C-ACA2-EB6F24BE5CF8}" srcOrd="0" destOrd="0" presId="urn:microsoft.com/office/officeart/2005/8/layout/vList5"/>
    <dgm:cxn modelId="{6572D248-D4D4-4EDF-9C85-47C7CB1341B9}" type="presParOf" srcId="{8834B3DA-6F9D-4F01-BA7D-905EBFEB05D8}" destId="{992029D8-35D1-4751-A3EB-0CD12A39475F}" srcOrd="1" destOrd="0" presId="urn:microsoft.com/office/officeart/2005/8/layout/vList5"/>
    <dgm:cxn modelId="{799CC92A-70E5-4839-AA6B-5229F2594B36}" type="presParOf" srcId="{9DC6D5DE-087F-4A63-ACC2-1AEEC59DFC0F}" destId="{DBA1B88F-50D2-47CF-B2BF-3C5E24C61870}" srcOrd="3" destOrd="0" presId="urn:microsoft.com/office/officeart/2005/8/layout/vList5"/>
    <dgm:cxn modelId="{51348F70-9184-41ED-ACAC-3D09F2D44882}" type="presParOf" srcId="{9DC6D5DE-087F-4A63-ACC2-1AEEC59DFC0F}" destId="{A7A51B30-B39C-4BA0-8D82-C2D26088EB9C}" srcOrd="4" destOrd="0" presId="urn:microsoft.com/office/officeart/2005/8/layout/vList5"/>
    <dgm:cxn modelId="{E3F11692-9219-4768-A9D9-170DCDE16315}" type="presParOf" srcId="{A7A51B30-B39C-4BA0-8D82-C2D26088EB9C}" destId="{8858F07B-1FC7-407D-A954-593466D9A906}" srcOrd="0" destOrd="0" presId="urn:microsoft.com/office/officeart/2005/8/layout/vList5"/>
    <dgm:cxn modelId="{556E2EB2-8B5B-4294-9041-515619423FCF}" type="presParOf" srcId="{A7A51B30-B39C-4BA0-8D82-C2D26088EB9C}" destId="{D6BEECA4-27D7-42B4-AFB4-006F4EE5C20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DD6AA-3622-4FA5-8DFB-0FA4E55A7336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EAC790-F433-4749-9CA2-DFDA9AB6B57B}">
      <dgm:prSet custT="1"/>
      <dgm:spPr/>
      <dgm:t>
        <a:bodyPr/>
        <a:lstStyle/>
        <a:p>
          <a:pPr rtl="0"/>
          <a:r>
            <a:rPr lang="en-US" sz="2400" b="1" smtClean="0"/>
            <a:t>Intellectual Property is defined as products of the human intellect that have economic value</a:t>
          </a:r>
          <a:endParaRPr lang="en-US" sz="2400" b="1" dirty="0"/>
        </a:p>
      </dgm:t>
    </dgm:pt>
    <dgm:pt modelId="{B97ADBA7-8E74-4250-ADF6-7C713BA30CB6}" type="parTrans" cxnId="{56F4AC18-F84A-48A4-A155-E7E939545D0C}">
      <dgm:prSet/>
      <dgm:spPr/>
      <dgm:t>
        <a:bodyPr/>
        <a:lstStyle/>
        <a:p>
          <a:endParaRPr lang="en-US"/>
        </a:p>
      </dgm:t>
    </dgm:pt>
    <dgm:pt modelId="{416D94B0-5873-4F7E-9356-957D3BE47CB0}" type="sibTrans" cxnId="{56F4AC18-F84A-48A4-A155-E7E939545D0C}">
      <dgm:prSet/>
      <dgm:spPr/>
      <dgm:t>
        <a:bodyPr/>
        <a:lstStyle/>
        <a:p>
          <a:endParaRPr lang="en-US"/>
        </a:p>
      </dgm:t>
    </dgm:pt>
    <dgm:pt modelId="{778B024F-191A-44DC-AD86-C22C36BA8691}" type="pres">
      <dgm:prSet presAssocID="{C8DDD6AA-3622-4FA5-8DFB-0FA4E55A733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F78005-F1C9-43DD-A1B9-5332CA546089}" type="pres">
      <dgm:prSet presAssocID="{40EAC790-F433-4749-9CA2-DFDA9AB6B57B}" presName="circ1TxSh" presStyleLbl="vennNode1" presStyleIdx="0" presStyleCnt="1" custScaleX="251778" custLinFactNeighborY="-2137"/>
      <dgm:spPr/>
      <dgm:t>
        <a:bodyPr/>
        <a:lstStyle/>
        <a:p>
          <a:endParaRPr lang="en-US"/>
        </a:p>
      </dgm:t>
    </dgm:pt>
  </dgm:ptLst>
  <dgm:cxnLst>
    <dgm:cxn modelId="{8E29F482-D9AB-4AD4-A378-3267065136D3}" type="presOf" srcId="{C8DDD6AA-3622-4FA5-8DFB-0FA4E55A7336}" destId="{778B024F-191A-44DC-AD86-C22C36BA8691}" srcOrd="0" destOrd="0" presId="urn:microsoft.com/office/officeart/2005/8/layout/venn1"/>
    <dgm:cxn modelId="{92EEE9CF-E85C-4F2A-B60E-3682AF35BD0D}" type="presOf" srcId="{40EAC790-F433-4749-9CA2-DFDA9AB6B57B}" destId="{5EF78005-F1C9-43DD-A1B9-5332CA546089}" srcOrd="0" destOrd="0" presId="urn:microsoft.com/office/officeart/2005/8/layout/venn1"/>
    <dgm:cxn modelId="{56F4AC18-F84A-48A4-A155-E7E939545D0C}" srcId="{C8DDD6AA-3622-4FA5-8DFB-0FA4E55A7336}" destId="{40EAC790-F433-4749-9CA2-DFDA9AB6B57B}" srcOrd="0" destOrd="0" parTransId="{B97ADBA7-8E74-4250-ADF6-7C713BA30CB6}" sibTransId="{416D94B0-5873-4F7E-9356-957D3BE47CB0}"/>
    <dgm:cxn modelId="{EFB481AE-B5FC-4B8A-8540-A1FE18C5ACC1}" type="presParOf" srcId="{778B024F-191A-44DC-AD86-C22C36BA8691}" destId="{5EF78005-F1C9-43DD-A1B9-5332CA54608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223107-984C-411B-968D-C64453E789C6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B44E216-4CCA-40A3-9831-00DBB406689F}">
      <dgm:prSet/>
      <dgm:spPr/>
      <dgm:t>
        <a:bodyPr/>
        <a:lstStyle/>
        <a:p>
          <a:pPr rtl="0"/>
          <a:r>
            <a:rPr lang="en-US" b="1" dirty="0" smtClean="0"/>
            <a:t>Do it </a:t>
          </a:r>
          <a:br>
            <a:rPr lang="en-US" b="1" dirty="0" smtClean="0"/>
          </a:br>
          <a:r>
            <a:rPr lang="en-US" b="1" dirty="0" smtClean="0"/>
            <a:t>invent it</a:t>
          </a:r>
          <a:br>
            <a:rPr lang="en-US" b="1" dirty="0" smtClean="0"/>
          </a:br>
          <a:r>
            <a:rPr lang="en-US" b="1" dirty="0" smtClean="0"/>
            <a:t>build it</a:t>
          </a:r>
          <a:endParaRPr lang="en-US" dirty="0"/>
        </a:p>
      </dgm:t>
    </dgm:pt>
    <dgm:pt modelId="{446AA251-726C-43F2-80E4-A0C4AFB9601D}" type="parTrans" cxnId="{8D8EEF77-246D-418F-985F-1B3CA9AFA8BE}">
      <dgm:prSet/>
      <dgm:spPr/>
      <dgm:t>
        <a:bodyPr/>
        <a:lstStyle/>
        <a:p>
          <a:endParaRPr lang="en-US"/>
        </a:p>
      </dgm:t>
    </dgm:pt>
    <dgm:pt modelId="{B745AF70-1422-437A-B493-ED4B6B04967E}" type="sibTrans" cxnId="{8D8EEF77-246D-418F-985F-1B3CA9AFA8BE}">
      <dgm:prSet/>
      <dgm:spPr/>
      <dgm:t>
        <a:bodyPr/>
        <a:lstStyle/>
        <a:p>
          <a:endParaRPr lang="en-US"/>
        </a:p>
      </dgm:t>
    </dgm:pt>
    <dgm:pt modelId="{E89A5ADC-6290-436A-AEA0-C3726BDFCB71}">
      <dgm:prSet/>
      <dgm:spPr/>
      <dgm:t>
        <a:bodyPr/>
        <a:lstStyle/>
        <a:p>
          <a:pPr rtl="0"/>
          <a:r>
            <a:rPr lang="en-US" b="1" dirty="0" smtClean="0"/>
            <a:t>Prove it!</a:t>
          </a:r>
          <a:br>
            <a:rPr lang="en-US" b="1" dirty="0" smtClean="0"/>
          </a:br>
          <a:r>
            <a:rPr lang="en-US" b="1" dirty="0" smtClean="0"/>
            <a:t>(Patent search)</a:t>
          </a:r>
          <a:endParaRPr lang="en-US" dirty="0"/>
        </a:p>
      </dgm:t>
    </dgm:pt>
    <dgm:pt modelId="{0F06DF95-B1AB-4F0E-87A4-D32E2F5D4BF9}" type="parTrans" cxnId="{17BE9F6B-55B5-4B90-8A45-9893A5D42283}">
      <dgm:prSet/>
      <dgm:spPr/>
      <dgm:t>
        <a:bodyPr/>
        <a:lstStyle/>
        <a:p>
          <a:endParaRPr lang="en-US"/>
        </a:p>
      </dgm:t>
    </dgm:pt>
    <dgm:pt modelId="{B5B8FB79-AD80-4651-B4DD-85D2BEE7A8D2}" type="sibTrans" cxnId="{17BE9F6B-55B5-4B90-8A45-9893A5D42283}">
      <dgm:prSet/>
      <dgm:spPr/>
      <dgm:t>
        <a:bodyPr/>
        <a:lstStyle/>
        <a:p>
          <a:endParaRPr lang="en-US"/>
        </a:p>
      </dgm:t>
    </dgm:pt>
    <dgm:pt modelId="{845D98E1-5811-4008-B9B9-F9668CD14245}">
      <dgm:prSet/>
      <dgm:spPr/>
      <dgm:t>
        <a:bodyPr/>
        <a:lstStyle/>
        <a:p>
          <a:pPr rtl="0"/>
          <a:r>
            <a:rPr lang="en-US" b="1" dirty="0" smtClean="0"/>
            <a:t>Generate documents, file, pay, wait, negotiate</a:t>
          </a:r>
          <a:endParaRPr lang="en-US" dirty="0"/>
        </a:p>
      </dgm:t>
    </dgm:pt>
    <dgm:pt modelId="{BEDFD97C-BD25-4405-912C-E82EF0B4524F}" type="parTrans" cxnId="{83E0998A-901B-4E5C-9F2F-060B03606329}">
      <dgm:prSet/>
      <dgm:spPr/>
      <dgm:t>
        <a:bodyPr/>
        <a:lstStyle/>
        <a:p>
          <a:endParaRPr lang="en-US"/>
        </a:p>
      </dgm:t>
    </dgm:pt>
    <dgm:pt modelId="{7C9C3E86-0C83-432E-BF50-CD74221F49FA}" type="sibTrans" cxnId="{83E0998A-901B-4E5C-9F2F-060B03606329}">
      <dgm:prSet/>
      <dgm:spPr/>
      <dgm:t>
        <a:bodyPr/>
        <a:lstStyle/>
        <a:p>
          <a:endParaRPr lang="en-US"/>
        </a:p>
      </dgm:t>
    </dgm:pt>
    <dgm:pt modelId="{760B4716-AA5A-4A89-B045-574F70C78CA3}">
      <dgm:prSet/>
      <dgm:spPr/>
      <dgm:t>
        <a:bodyPr/>
        <a:lstStyle/>
        <a:p>
          <a:pPr rtl="0"/>
          <a:r>
            <a:rPr lang="en-US" b="1" dirty="0" smtClean="0"/>
            <a:t>Protect it </a:t>
          </a:r>
          <a:br>
            <a:rPr lang="en-US" b="1" dirty="0" smtClean="0"/>
          </a:br>
          <a:r>
            <a:rPr lang="en-US" b="1" dirty="0" smtClean="0"/>
            <a:t>use it</a:t>
          </a:r>
          <a:endParaRPr lang="en-US" dirty="0"/>
        </a:p>
      </dgm:t>
    </dgm:pt>
    <dgm:pt modelId="{3B7CCD1D-39AC-4137-A439-1597F15C4EC1}" type="parTrans" cxnId="{39137105-08FF-4906-B901-7715E49A6376}">
      <dgm:prSet/>
      <dgm:spPr/>
      <dgm:t>
        <a:bodyPr/>
        <a:lstStyle/>
        <a:p>
          <a:endParaRPr lang="en-US"/>
        </a:p>
      </dgm:t>
    </dgm:pt>
    <dgm:pt modelId="{8DF6F59D-C39D-434A-BD54-FF27A2459519}" type="sibTrans" cxnId="{39137105-08FF-4906-B901-7715E49A6376}">
      <dgm:prSet/>
      <dgm:spPr/>
      <dgm:t>
        <a:bodyPr/>
        <a:lstStyle/>
        <a:p>
          <a:endParaRPr lang="en-US"/>
        </a:p>
      </dgm:t>
    </dgm:pt>
    <dgm:pt modelId="{0A1504D3-8BFF-4F13-A88B-F0BBA26222EF}" type="pres">
      <dgm:prSet presAssocID="{F7223107-984C-411B-968D-C64453E789C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167191-47BC-4B44-9FDC-FCBE808D02A0}" type="pres">
      <dgm:prSet presAssocID="{F7223107-984C-411B-968D-C64453E789C6}" presName="arrow" presStyleLbl="bgShp" presStyleIdx="0" presStyleCnt="1"/>
      <dgm:spPr/>
    </dgm:pt>
    <dgm:pt modelId="{BA30A6B0-2265-4074-800E-D775E64F8C6A}" type="pres">
      <dgm:prSet presAssocID="{F7223107-984C-411B-968D-C64453E789C6}" presName="linearProcess" presStyleCnt="0"/>
      <dgm:spPr/>
    </dgm:pt>
    <dgm:pt modelId="{0DD5A743-22A1-4E7B-8DFE-2ECE160D970A}" type="pres">
      <dgm:prSet presAssocID="{4B44E216-4CCA-40A3-9831-00DBB406689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41415-5737-45BD-96B7-1DFD54F298D5}" type="pres">
      <dgm:prSet presAssocID="{B745AF70-1422-437A-B493-ED4B6B04967E}" presName="sibTrans" presStyleCnt="0"/>
      <dgm:spPr/>
    </dgm:pt>
    <dgm:pt modelId="{B1F133EF-6A45-4AE8-AB60-6249379B7E66}" type="pres">
      <dgm:prSet presAssocID="{E89A5ADC-6290-436A-AEA0-C3726BDFCB7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3BE8F-4463-4F17-9F9A-2ABE2657FA9D}" type="pres">
      <dgm:prSet presAssocID="{B5B8FB79-AD80-4651-B4DD-85D2BEE7A8D2}" presName="sibTrans" presStyleCnt="0"/>
      <dgm:spPr/>
    </dgm:pt>
    <dgm:pt modelId="{AE4482CF-CD5F-44A3-8A35-3C8AF88789F9}" type="pres">
      <dgm:prSet presAssocID="{845D98E1-5811-4008-B9B9-F9668CD1424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8CBC4-EECE-4A1F-8E4D-23D77D89CFDA}" type="pres">
      <dgm:prSet presAssocID="{7C9C3E86-0C83-432E-BF50-CD74221F49FA}" presName="sibTrans" presStyleCnt="0"/>
      <dgm:spPr/>
    </dgm:pt>
    <dgm:pt modelId="{4AFDE764-9386-49EB-831E-94511485C86D}" type="pres">
      <dgm:prSet presAssocID="{760B4716-AA5A-4A89-B045-574F70C78CA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137105-08FF-4906-B901-7715E49A6376}" srcId="{F7223107-984C-411B-968D-C64453E789C6}" destId="{760B4716-AA5A-4A89-B045-574F70C78CA3}" srcOrd="3" destOrd="0" parTransId="{3B7CCD1D-39AC-4137-A439-1597F15C4EC1}" sibTransId="{8DF6F59D-C39D-434A-BD54-FF27A2459519}"/>
    <dgm:cxn modelId="{FCC5167A-CB26-4C12-970C-EBCE654CC21E}" type="presOf" srcId="{F7223107-984C-411B-968D-C64453E789C6}" destId="{0A1504D3-8BFF-4F13-A88B-F0BBA26222EF}" srcOrd="0" destOrd="0" presId="urn:microsoft.com/office/officeart/2005/8/layout/hProcess9"/>
    <dgm:cxn modelId="{458E74B8-0AC4-464B-933F-1B211541EC57}" type="presOf" srcId="{760B4716-AA5A-4A89-B045-574F70C78CA3}" destId="{4AFDE764-9386-49EB-831E-94511485C86D}" srcOrd="0" destOrd="0" presId="urn:microsoft.com/office/officeart/2005/8/layout/hProcess9"/>
    <dgm:cxn modelId="{B04ED172-9370-4B18-B849-43DE290359B5}" type="presOf" srcId="{E89A5ADC-6290-436A-AEA0-C3726BDFCB71}" destId="{B1F133EF-6A45-4AE8-AB60-6249379B7E66}" srcOrd="0" destOrd="0" presId="urn:microsoft.com/office/officeart/2005/8/layout/hProcess9"/>
    <dgm:cxn modelId="{8E75F842-280F-45DC-8956-0421EE2DABE3}" type="presOf" srcId="{845D98E1-5811-4008-B9B9-F9668CD14245}" destId="{AE4482CF-CD5F-44A3-8A35-3C8AF88789F9}" srcOrd="0" destOrd="0" presId="urn:microsoft.com/office/officeart/2005/8/layout/hProcess9"/>
    <dgm:cxn modelId="{17BE9F6B-55B5-4B90-8A45-9893A5D42283}" srcId="{F7223107-984C-411B-968D-C64453E789C6}" destId="{E89A5ADC-6290-436A-AEA0-C3726BDFCB71}" srcOrd="1" destOrd="0" parTransId="{0F06DF95-B1AB-4F0E-87A4-D32E2F5D4BF9}" sibTransId="{B5B8FB79-AD80-4651-B4DD-85D2BEE7A8D2}"/>
    <dgm:cxn modelId="{83E0998A-901B-4E5C-9F2F-060B03606329}" srcId="{F7223107-984C-411B-968D-C64453E789C6}" destId="{845D98E1-5811-4008-B9B9-F9668CD14245}" srcOrd="2" destOrd="0" parTransId="{BEDFD97C-BD25-4405-912C-E82EF0B4524F}" sibTransId="{7C9C3E86-0C83-432E-BF50-CD74221F49FA}"/>
    <dgm:cxn modelId="{8D8EEF77-246D-418F-985F-1B3CA9AFA8BE}" srcId="{F7223107-984C-411B-968D-C64453E789C6}" destId="{4B44E216-4CCA-40A3-9831-00DBB406689F}" srcOrd="0" destOrd="0" parTransId="{446AA251-726C-43F2-80E4-A0C4AFB9601D}" sibTransId="{B745AF70-1422-437A-B493-ED4B6B04967E}"/>
    <dgm:cxn modelId="{E27BF349-33EA-4C19-A9DA-16C9B6BEC38C}" type="presOf" srcId="{4B44E216-4CCA-40A3-9831-00DBB406689F}" destId="{0DD5A743-22A1-4E7B-8DFE-2ECE160D970A}" srcOrd="0" destOrd="0" presId="urn:microsoft.com/office/officeart/2005/8/layout/hProcess9"/>
    <dgm:cxn modelId="{3844EEEE-753B-4AB0-8DD9-50FD48C35D33}" type="presParOf" srcId="{0A1504D3-8BFF-4F13-A88B-F0BBA26222EF}" destId="{C8167191-47BC-4B44-9FDC-FCBE808D02A0}" srcOrd="0" destOrd="0" presId="urn:microsoft.com/office/officeart/2005/8/layout/hProcess9"/>
    <dgm:cxn modelId="{DB532913-96BC-4F61-9FCD-6B4653455C00}" type="presParOf" srcId="{0A1504D3-8BFF-4F13-A88B-F0BBA26222EF}" destId="{BA30A6B0-2265-4074-800E-D775E64F8C6A}" srcOrd="1" destOrd="0" presId="urn:microsoft.com/office/officeart/2005/8/layout/hProcess9"/>
    <dgm:cxn modelId="{B720648E-40A6-454C-A526-0A479DD65DAF}" type="presParOf" srcId="{BA30A6B0-2265-4074-800E-D775E64F8C6A}" destId="{0DD5A743-22A1-4E7B-8DFE-2ECE160D970A}" srcOrd="0" destOrd="0" presId="urn:microsoft.com/office/officeart/2005/8/layout/hProcess9"/>
    <dgm:cxn modelId="{98513FC1-64A2-4B2C-B925-980D58311D1D}" type="presParOf" srcId="{BA30A6B0-2265-4074-800E-D775E64F8C6A}" destId="{D0F41415-5737-45BD-96B7-1DFD54F298D5}" srcOrd="1" destOrd="0" presId="urn:microsoft.com/office/officeart/2005/8/layout/hProcess9"/>
    <dgm:cxn modelId="{2588B211-1B30-4192-B9DE-A684133CF9E5}" type="presParOf" srcId="{BA30A6B0-2265-4074-800E-D775E64F8C6A}" destId="{B1F133EF-6A45-4AE8-AB60-6249379B7E66}" srcOrd="2" destOrd="0" presId="urn:microsoft.com/office/officeart/2005/8/layout/hProcess9"/>
    <dgm:cxn modelId="{7C1B9EE6-92C6-4FBE-8D9E-5CEF5896FC28}" type="presParOf" srcId="{BA30A6B0-2265-4074-800E-D775E64F8C6A}" destId="{7D33BE8F-4463-4F17-9F9A-2ABE2657FA9D}" srcOrd="3" destOrd="0" presId="urn:microsoft.com/office/officeart/2005/8/layout/hProcess9"/>
    <dgm:cxn modelId="{D2F6F1F0-9F2B-494E-BAAA-223906F55045}" type="presParOf" srcId="{BA30A6B0-2265-4074-800E-D775E64F8C6A}" destId="{AE4482CF-CD5F-44A3-8A35-3C8AF88789F9}" srcOrd="4" destOrd="0" presId="urn:microsoft.com/office/officeart/2005/8/layout/hProcess9"/>
    <dgm:cxn modelId="{4688DF7E-B0D3-456D-AB81-AA878100030E}" type="presParOf" srcId="{BA30A6B0-2265-4074-800E-D775E64F8C6A}" destId="{33F8CBC4-EECE-4A1F-8E4D-23D77D89CFDA}" srcOrd="5" destOrd="0" presId="urn:microsoft.com/office/officeart/2005/8/layout/hProcess9"/>
    <dgm:cxn modelId="{65444371-964E-4243-8A1C-01AC9E5F2294}" type="presParOf" srcId="{BA30A6B0-2265-4074-800E-D775E64F8C6A}" destId="{4AFDE764-9386-49EB-831E-94511485C86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0BB66-2BAC-481C-8708-98FC9C56B3BD}">
      <dsp:nvSpPr>
        <dsp:cNvPr id="0" name=""/>
        <dsp:cNvSpPr/>
      </dsp:nvSpPr>
      <dsp:spPr>
        <a:xfrm rot="5400000">
          <a:off x="2112192" y="-578545"/>
          <a:ext cx="1060846" cy="24871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Car, Pen, Furniture</a:t>
          </a:r>
          <a:endParaRPr lang="en-US" sz="2400" kern="1200" dirty="0"/>
        </a:p>
      </dsp:txBody>
      <dsp:txXfrm rot="-5400000">
        <a:off x="1399031" y="186402"/>
        <a:ext cx="2435382" cy="957274"/>
      </dsp:txXfrm>
    </dsp:sp>
    <dsp:sp modelId="{599075EF-8812-49C1-A896-2D56D27FE75C}">
      <dsp:nvSpPr>
        <dsp:cNvPr id="0" name=""/>
        <dsp:cNvSpPr/>
      </dsp:nvSpPr>
      <dsp:spPr>
        <a:xfrm>
          <a:off x="0" y="2009"/>
          <a:ext cx="1399032" cy="13260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Movable Property</a:t>
          </a:r>
          <a:endParaRPr lang="en-US" sz="1800" kern="1200"/>
        </a:p>
      </dsp:txBody>
      <dsp:txXfrm>
        <a:off x="64733" y="66742"/>
        <a:ext cx="1269566" cy="1196592"/>
      </dsp:txXfrm>
    </dsp:sp>
    <dsp:sp modelId="{992029D8-35D1-4751-A3EB-0CD12A39475F}">
      <dsp:nvSpPr>
        <dsp:cNvPr id="0" name=""/>
        <dsp:cNvSpPr/>
      </dsp:nvSpPr>
      <dsp:spPr>
        <a:xfrm rot="5400000">
          <a:off x="2112192" y="813815"/>
          <a:ext cx="1060846" cy="24871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Land, Building</a:t>
          </a:r>
          <a:endParaRPr lang="en-US" sz="2400" kern="1200"/>
        </a:p>
      </dsp:txBody>
      <dsp:txXfrm rot="-5400000">
        <a:off x="1399031" y="1578762"/>
        <a:ext cx="2435382" cy="957274"/>
      </dsp:txXfrm>
    </dsp:sp>
    <dsp:sp modelId="{C5426D07-3F93-483C-ACA2-EB6F24BE5CF8}">
      <dsp:nvSpPr>
        <dsp:cNvPr id="0" name=""/>
        <dsp:cNvSpPr/>
      </dsp:nvSpPr>
      <dsp:spPr>
        <a:xfrm>
          <a:off x="0" y="1394370"/>
          <a:ext cx="1399032" cy="132605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Immovable Property</a:t>
          </a:r>
          <a:endParaRPr lang="en-US" sz="1800" kern="1200"/>
        </a:p>
      </dsp:txBody>
      <dsp:txXfrm>
        <a:off x="64733" y="1459103"/>
        <a:ext cx="1269566" cy="1196592"/>
      </dsp:txXfrm>
    </dsp:sp>
    <dsp:sp modelId="{D6BEECA4-27D7-42B4-AFB4-006F4EE5C20C}">
      <dsp:nvSpPr>
        <dsp:cNvPr id="0" name=""/>
        <dsp:cNvSpPr/>
      </dsp:nvSpPr>
      <dsp:spPr>
        <a:xfrm rot="5400000">
          <a:off x="2112192" y="2206177"/>
          <a:ext cx="1060846" cy="24871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/>
            <a:t>Literary works, inventions</a:t>
          </a:r>
          <a:endParaRPr lang="en-US" sz="2400" kern="1200"/>
        </a:p>
      </dsp:txBody>
      <dsp:txXfrm rot="-5400000">
        <a:off x="1399031" y="2971124"/>
        <a:ext cx="2435382" cy="957274"/>
      </dsp:txXfrm>
    </dsp:sp>
    <dsp:sp modelId="{8858F07B-1FC7-407D-A954-593466D9A906}">
      <dsp:nvSpPr>
        <dsp:cNvPr id="0" name=""/>
        <dsp:cNvSpPr/>
      </dsp:nvSpPr>
      <dsp:spPr>
        <a:xfrm>
          <a:off x="0" y="2786732"/>
          <a:ext cx="1399032" cy="132605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smtClean="0"/>
            <a:t>Intellectual Property</a:t>
          </a:r>
          <a:endParaRPr lang="en-US" sz="1800" kern="1200"/>
        </a:p>
      </dsp:txBody>
      <dsp:txXfrm>
        <a:off x="64733" y="2851465"/>
        <a:ext cx="1269566" cy="1196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78005-F1C9-43DD-A1B9-5332CA546089}">
      <dsp:nvSpPr>
        <dsp:cNvPr id="0" name=""/>
        <dsp:cNvSpPr/>
      </dsp:nvSpPr>
      <dsp:spPr>
        <a:xfrm>
          <a:off x="4" y="0"/>
          <a:ext cx="4571991" cy="18158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/>
            <a:t>Intellectual Property is defined as products of the human intellect that have economic value</a:t>
          </a:r>
          <a:endParaRPr lang="en-US" sz="2400" b="1" kern="1200" dirty="0"/>
        </a:p>
      </dsp:txBody>
      <dsp:txXfrm>
        <a:off x="669557" y="265930"/>
        <a:ext cx="3232885" cy="12840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7191-47BC-4B44-9FDC-FCBE808D02A0}">
      <dsp:nvSpPr>
        <dsp:cNvPr id="0" name=""/>
        <dsp:cNvSpPr/>
      </dsp:nvSpPr>
      <dsp:spPr>
        <a:xfrm>
          <a:off x="622934" y="0"/>
          <a:ext cx="7059930" cy="42672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5A743-22A1-4E7B-8DFE-2ECE160D970A}">
      <dsp:nvSpPr>
        <dsp:cNvPr id="0" name=""/>
        <dsp:cNvSpPr/>
      </dsp:nvSpPr>
      <dsp:spPr>
        <a:xfrm>
          <a:off x="1812" y="1280160"/>
          <a:ext cx="1922243" cy="1706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Do it </a:t>
          </a:r>
          <a:br>
            <a:rPr lang="en-US" sz="2000" b="1" kern="1200" dirty="0" smtClean="0"/>
          </a:br>
          <a:r>
            <a:rPr lang="en-US" sz="2000" b="1" kern="1200" dirty="0" smtClean="0"/>
            <a:t>invent it</a:t>
          </a:r>
          <a:br>
            <a:rPr lang="en-US" sz="2000" b="1" kern="1200" dirty="0" smtClean="0"/>
          </a:br>
          <a:r>
            <a:rPr lang="en-US" sz="2000" b="1" kern="1200" dirty="0" smtClean="0"/>
            <a:t>build it</a:t>
          </a:r>
          <a:endParaRPr lang="en-US" sz="2000" kern="1200" dirty="0"/>
        </a:p>
      </dsp:txBody>
      <dsp:txXfrm>
        <a:off x="85135" y="1363483"/>
        <a:ext cx="1755597" cy="1540234"/>
      </dsp:txXfrm>
    </dsp:sp>
    <dsp:sp modelId="{B1F133EF-6A45-4AE8-AB60-6249379B7E66}">
      <dsp:nvSpPr>
        <dsp:cNvPr id="0" name=""/>
        <dsp:cNvSpPr/>
      </dsp:nvSpPr>
      <dsp:spPr>
        <a:xfrm>
          <a:off x="2128456" y="1280160"/>
          <a:ext cx="1922243" cy="1706880"/>
        </a:xfrm>
        <a:prstGeom prst="roundRect">
          <a:avLst/>
        </a:prstGeom>
        <a:solidFill>
          <a:schemeClr val="accent4">
            <a:hueOff val="-5183579"/>
            <a:satOff val="9271"/>
            <a:lumOff val="24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Prove it!</a:t>
          </a:r>
          <a:br>
            <a:rPr lang="en-US" sz="2000" b="1" kern="1200" dirty="0" smtClean="0"/>
          </a:br>
          <a:r>
            <a:rPr lang="en-US" sz="2000" b="1" kern="1200" dirty="0" smtClean="0"/>
            <a:t>(Patent search)</a:t>
          </a:r>
          <a:endParaRPr lang="en-US" sz="2000" kern="1200" dirty="0"/>
        </a:p>
      </dsp:txBody>
      <dsp:txXfrm>
        <a:off x="2211779" y="1363483"/>
        <a:ext cx="1755597" cy="1540234"/>
      </dsp:txXfrm>
    </dsp:sp>
    <dsp:sp modelId="{AE4482CF-CD5F-44A3-8A35-3C8AF88789F9}">
      <dsp:nvSpPr>
        <dsp:cNvPr id="0" name=""/>
        <dsp:cNvSpPr/>
      </dsp:nvSpPr>
      <dsp:spPr>
        <a:xfrm>
          <a:off x="4255100" y="1280160"/>
          <a:ext cx="1922243" cy="1706880"/>
        </a:xfrm>
        <a:prstGeom prst="roundRect">
          <a:avLst/>
        </a:prstGeom>
        <a:solidFill>
          <a:schemeClr val="accent4">
            <a:hueOff val="-10367159"/>
            <a:satOff val="18541"/>
            <a:lumOff val="48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Generate documents, file, pay, wait, negotiate</a:t>
          </a:r>
          <a:endParaRPr lang="en-US" sz="2000" kern="1200" dirty="0"/>
        </a:p>
      </dsp:txBody>
      <dsp:txXfrm>
        <a:off x="4338423" y="1363483"/>
        <a:ext cx="1755597" cy="1540234"/>
      </dsp:txXfrm>
    </dsp:sp>
    <dsp:sp modelId="{4AFDE764-9386-49EB-831E-94511485C86D}">
      <dsp:nvSpPr>
        <dsp:cNvPr id="0" name=""/>
        <dsp:cNvSpPr/>
      </dsp:nvSpPr>
      <dsp:spPr>
        <a:xfrm>
          <a:off x="6381744" y="1280160"/>
          <a:ext cx="1922243" cy="1706880"/>
        </a:xfrm>
        <a:prstGeom prst="roundRect">
          <a:avLst/>
        </a:prstGeom>
        <a:solidFill>
          <a:schemeClr val="accent4">
            <a:hueOff val="-15550737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Protect it </a:t>
          </a:r>
          <a:br>
            <a:rPr lang="en-US" sz="2000" b="1" kern="1200" dirty="0" smtClean="0"/>
          </a:br>
          <a:r>
            <a:rPr lang="en-US" sz="2000" b="1" kern="1200" dirty="0" smtClean="0"/>
            <a:t>use it</a:t>
          </a:r>
          <a:endParaRPr lang="en-US" sz="2000" kern="1200" dirty="0"/>
        </a:p>
      </dsp:txBody>
      <dsp:txXfrm>
        <a:off x="6465067" y="1363483"/>
        <a:ext cx="1755597" cy="1540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13D-8FCE-4D64-AD81-D6666371488F}" type="datetimeFigureOut">
              <a:rPr lang="en-US" smtClean="0"/>
              <a:pPr/>
              <a:t>8/4/2016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B2AF-1DF1-4F4C-8C43-52F52346B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7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0758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77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6152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6041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963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992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605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* Another example:</a:t>
            </a:r>
            <a:r>
              <a:rPr lang="en-US" altLang="en-US" baseline="0" dirty="0" smtClean="0"/>
              <a:t> perpetual motion machines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5284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7540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53865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416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152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004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3AD0-4789-44F8-A07C-B30EC8D2BD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147" y="6377354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C4146-E6EB-42D9-8DD5-947BA1EAADF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4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1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D7942-1615-48E4-8329-54DFB8468CA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A7D9F-A6EF-41F4-AA0A-368D1B9D85B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F2F7-6C40-4079-80DD-DD6BBB29C61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707D-FF39-43AA-A492-6233AF23BE7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5708C-D783-44DC-AB27-DC2E630BF16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2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469F4-9133-4928-88A6-42C9651E3F7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8/4/2016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5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590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11.</a:t>
            </a: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4400" b="1" i="1" dirty="0" smtClean="0">
                <a:solidFill>
                  <a:prstClr val="white"/>
                </a:solidFill>
              </a:rPr>
              <a:t>Intellectual Property</a:t>
            </a:r>
            <a:endParaRPr lang="en-US" sz="4400" b="1" i="1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4860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56C5FF"/>
              </a:buClr>
              <a:defRPr/>
            </a:pPr>
            <a:r>
              <a:rPr lang="en-US" sz="2000" dirty="0" smtClean="0">
                <a:solidFill>
                  <a:srgbClr val="56C5FF"/>
                </a:solidFill>
              </a:rPr>
              <a:t>Spring 2016</a:t>
            </a:r>
          </a:p>
          <a:p>
            <a:pPr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7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0781"/>
            <a:ext cx="3787080" cy="106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Patent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BFA0-0608-472F-AF25-933F03BF689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6853238" cy="4572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Title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Abstract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Drawings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Background of invention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Summary of invention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Description of drawings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Claims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8" y="1167581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4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2439292" cy="8382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Copyright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C2F2E6E-9550-45C1-B3E8-7ADB66E23459}" type="slidenum">
              <a:rPr lang="en-US" altLang="en-US" sz="1600"/>
              <a:pPr eaLnBrk="1" hangingPunct="1"/>
              <a:t>11</a:t>
            </a:fld>
            <a:endParaRPr lang="en-US" altLang="en-US" sz="12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295400"/>
            <a:ext cx="7626350" cy="4114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Original Literary, Dramatic, Musical and Artistic </a:t>
            </a:r>
            <a:r>
              <a:rPr lang="en-US" altLang="en-US" sz="2800" b="1" dirty="0" smtClean="0"/>
              <a:t>Works (Work</a:t>
            </a:r>
            <a:r>
              <a:rPr lang="en-US" altLang="en-US" sz="2800" b="1" dirty="0"/>
              <a:t>: Ideas expressed in material </a:t>
            </a:r>
            <a:r>
              <a:rPr lang="en-US" altLang="en-US" sz="2800" b="1" dirty="0" smtClean="0"/>
              <a:t>form)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Cinematograph </a:t>
            </a:r>
            <a:r>
              <a:rPr lang="en-US" altLang="en-US" sz="2800" b="1" dirty="0"/>
              <a:t>Films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Sound </a:t>
            </a:r>
            <a:r>
              <a:rPr lang="en-US" altLang="en-US" sz="2800" b="1" dirty="0" smtClean="0"/>
              <a:t>Recordings</a:t>
            </a:r>
          </a:p>
          <a:p>
            <a:pPr marL="167923" lvl="1" indent="-167923">
              <a:spcBef>
                <a:spcPts val="1350"/>
              </a:spcBef>
              <a:spcAft>
                <a:spcPct val="20000"/>
              </a:spcAft>
            </a:pPr>
            <a:r>
              <a:rPr lang="en-US" altLang="en-US" sz="2800" b="1" dirty="0"/>
              <a:t>No copyright in ideas or facts </a:t>
            </a:r>
            <a:endParaRPr lang="en-US" altLang="en-US" sz="2800" b="1" dirty="0" smtClean="0"/>
          </a:p>
          <a:p>
            <a:pPr marL="167923" lvl="1" indent="-167923">
              <a:spcBef>
                <a:spcPts val="1350"/>
              </a:spcBef>
              <a:spcAft>
                <a:spcPct val="20000"/>
              </a:spcAft>
            </a:pPr>
            <a:endParaRPr lang="en-U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057400"/>
            <a:ext cx="2657475" cy="28384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12" y="4978524"/>
            <a:ext cx="1426588" cy="10546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4878010"/>
            <a:ext cx="45720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1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>
                <a:solidFill>
                  <a:prstClr val="white"/>
                </a:solidFill>
              </a:rPr>
              <a:t>Duration of Copyright is </a:t>
            </a:r>
            <a:br>
              <a:rPr lang="en-US" altLang="en-US" sz="2800" b="1" dirty="0">
                <a:solidFill>
                  <a:prstClr val="white"/>
                </a:solidFill>
              </a:rPr>
            </a:br>
            <a:r>
              <a:rPr lang="en-US" altLang="en-US" sz="2800" b="1" dirty="0">
                <a:solidFill>
                  <a:prstClr val="white"/>
                </a:solidFill>
              </a:rPr>
              <a:t>lifetime of author + 60 years</a:t>
            </a:r>
          </a:p>
        </p:txBody>
      </p:sp>
    </p:spTree>
    <p:extLst>
      <p:ext uri="{BB962C8B-B14F-4D97-AF65-F5344CB8AC3E}">
        <p14:creationId xmlns:p14="http://schemas.microsoft.com/office/powerpoint/2010/main" val="1903543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3825"/>
            <a:ext cx="3582292" cy="838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Copyrights Must: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D2A7B-4D5D-4E25-8E7C-2EC48FB5F40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673" y="1143000"/>
            <a:ext cx="6853238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Have </a:t>
            </a:r>
            <a:r>
              <a:rPr lang="en-US" altLang="en-US" sz="2800" b="1" dirty="0"/>
              <a:t>some originality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Have </a:t>
            </a:r>
            <a:r>
              <a:rPr lang="en-US" altLang="en-US" sz="2800" b="1" dirty="0"/>
              <a:t>some creativity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Be </a:t>
            </a:r>
            <a:r>
              <a:rPr lang="en-US" altLang="en-US" sz="2800" b="1" dirty="0"/>
              <a:t>an expression, not an idea or formula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Be </a:t>
            </a:r>
            <a:r>
              <a:rPr lang="en-US" altLang="en-US" sz="2800" b="1" dirty="0"/>
              <a:t>visibly indicated </a:t>
            </a:r>
            <a:r>
              <a:rPr lang="en-US" altLang="en-US" sz="2800" b="1" dirty="0" smtClean="0"/>
              <a:t>by: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	 </a:t>
            </a:r>
            <a:r>
              <a:rPr lang="en-US" alt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“© date, name of owner”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1764"/>
          <a:stretch/>
        </p:blipFill>
        <p:spPr>
          <a:xfrm>
            <a:off x="6172200" y="3628852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2592587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Trade Mark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85424F-216C-4E0F-B7A0-8E6848A71473}" type="slidenum">
              <a:rPr lang="en-US" altLang="en-US" sz="1600"/>
              <a:pPr eaLnBrk="1" hangingPunct="1"/>
              <a:t>13</a:t>
            </a:fld>
            <a:endParaRPr lang="en-US" altLang="en-US" sz="12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997527"/>
            <a:ext cx="8610600" cy="53340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A name </a:t>
            </a:r>
            <a:r>
              <a:rPr lang="en-US" altLang="en-US" sz="2800" b="1" dirty="0" smtClean="0"/>
              <a:t>capable </a:t>
            </a:r>
            <a:r>
              <a:rPr lang="en-US" altLang="en-US" sz="2800" b="1" dirty="0"/>
              <a:t>of being represented graphically, distinguishing the goods or services of one person from those of </a:t>
            </a:r>
            <a:r>
              <a:rPr lang="en-US" altLang="en-US" sz="2800" b="1" dirty="0" smtClean="0"/>
              <a:t>others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A </a:t>
            </a:r>
            <a:r>
              <a:rPr lang="en-US" altLang="en-US" sz="2800" b="1" dirty="0" smtClean="0"/>
              <a:t>Trademark </a:t>
            </a:r>
            <a:r>
              <a:rPr lang="en-US" altLang="en-US" sz="2800" b="1" dirty="0"/>
              <a:t>can </a:t>
            </a:r>
            <a:r>
              <a:rPr lang="en-US" altLang="en-US" sz="2800" b="1" dirty="0" smtClean="0"/>
              <a:t>be: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Sign, </a:t>
            </a:r>
            <a:r>
              <a:rPr lang="en-US" altLang="en-US" sz="2800" b="1" dirty="0"/>
              <a:t>words, letters, </a:t>
            </a:r>
            <a:r>
              <a:rPr lang="en-US" altLang="en-US" sz="2800" b="1" dirty="0" smtClean="0"/>
              <a:t>numbers 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Drawings and pictures 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Colors </a:t>
            </a:r>
            <a:r>
              <a:rPr lang="en-US" altLang="en-US" sz="2800" b="1" dirty="0"/>
              <a:t>or combination of </a:t>
            </a:r>
            <a:r>
              <a:rPr lang="en-US" altLang="en-US" sz="2800" b="1" dirty="0" smtClean="0"/>
              <a:t>colors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Shape </a:t>
            </a:r>
            <a:r>
              <a:rPr lang="en-US" altLang="en-US" sz="2800" b="1" dirty="0"/>
              <a:t>of </a:t>
            </a:r>
            <a:r>
              <a:rPr lang="en-US" altLang="en-US" sz="2800" b="1" dirty="0" smtClean="0"/>
              <a:t>goods </a:t>
            </a:r>
            <a:endParaRPr lang="en-US" altLang="en-US" sz="2800" b="1" dirty="0"/>
          </a:p>
          <a:p>
            <a:pPr marL="640080" lvl="1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800" b="1" dirty="0" smtClean="0"/>
              <a:t>Graphic </a:t>
            </a:r>
            <a:r>
              <a:rPr lang="en-US" altLang="en-US" sz="2800" b="1" dirty="0"/>
              <a:t>representation or </a:t>
            </a:r>
            <a:r>
              <a:rPr lang="en-US" altLang="en-US" sz="2800" b="1" dirty="0" smtClean="0"/>
              <a:t>packaging</a:t>
            </a:r>
            <a:endParaRPr lang="en-US" altLang="en-US" sz="2800" b="1" dirty="0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990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2667000"/>
            <a:ext cx="16002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2C1B285-8CF2-41C3-B095-F04B295F3F42}" type="slidenum">
              <a:rPr lang="en-US" altLang="en-US" sz="1600"/>
              <a:pPr eaLnBrk="1" hangingPunct="1"/>
              <a:t>14</a:t>
            </a:fld>
            <a:endParaRPr lang="en-US" altLang="en-US" sz="1200" dirty="0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609600" y="457200"/>
            <a:ext cx="5715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685983" eaLnBrk="1" hangingPunct="1">
              <a:lnSpc>
                <a:spcPct val="90000"/>
              </a:lnSpc>
              <a:spcBef>
                <a:spcPct val="0"/>
              </a:spcBef>
              <a:buClr>
                <a:schemeClr val="tx2"/>
              </a:buClr>
            </a:pPr>
            <a:r>
              <a:rPr lang="en-US" sz="3200" b="1" spc="75" dirty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Trade </a:t>
            </a:r>
            <a:r>
              <a:rPr lang="en-US" sz="3200" b="1" spc="75" dirty="0" smtClean="0">
                <a:solidFill>
                  <a:srgbClr val="4BB836">
                    <a:lumMod val="40000"/>
                    <a:lumOff val="60000"/>
                  </a:srgbClr>
                </a:solidFill>
                <a:latin typeface="Corbel"/>
                <a:ea typeface="+mj-ea"/>
                <a:cs typeface="+mj-cs"/>
              </a:rPr>
              <a:t>Mark</a:t>
            </a:r>
            <a:r>
              <a:rPr lang="en-US" altLang="en-US" sz="32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Examples</a:t>
            </a:r>
            <a:endParaRPr lang="en-US" altLang="en-US" sz="32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85" y="4419600"/>
            <a:ext cx="7563015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991" y="1977910"/>
            <a:ext cx="12954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941" y="1863035"/>
            <a:ext cx="1228807" cy="1228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239" y="3353652"/>
            <a:ext cx="1359855" cy="962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885" y="1311119"/>
            <a:ext cx="4572000" cy="24406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>
                <a:solidFill>
                  <a:prstClr val="white"/>
                </a:solidFill>
              </a:rPr>
              <a:t>Coca Cola (soft drink) 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>
                <a:solidFill>
                  <a:prstClr val="white"/>
                </a:solidFill>
              </a:rPr>
              <a:t>Twix (Chocolate</a:t>
            </a:r>
            <a:r>
              <a:rPr lang="en-US" alt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)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>
                <a:solidFill>
                  <a:prstClr val="white"/>
                </a:solidFill>
              </a:rPr>
              <a:t>Facebook (social media)</a:t>
            </a: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altLang="en-US" sz="2800" b="1" dirty="0" smtClean="0">
                <a:solidFill>
                  <a:prstClr val="white"/>
                </a:solidFill>
              </a:rPr>
              <a:t>Apple </a:t>
            </a:r>
            <a:r>
              <a:rPr lang="en-US" altLang="en-US" sz="2800" b="1" dirty="0">
                <a:solidFill>
                  <a:prstClr val="white"/>
                </a:solidFill>
              </a:rPr>
              <a:t>(computer)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5928" y="591571"/>
            <a:ext cx="1634835" cy="1057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7597" y="447675"/>
            <a:ext cx="1407882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411092" cy="685800"/>
          </a:xfrm>
        </p:spPr>
        <p:txBody>
          <a:bodyPr>
            <a:normAutofit/>
          </a:bodyPr>
          <a:lstStyle/>
          <a:p>
            <a:r>
              <a:rPr lang="en-IN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Registration of Trade Mark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8FA639B-95A1-4E8D-9E43-194C5D429091}" type="slidenum">
              <a:rPr lang="en-US" altLang="en-US" sz="1600"/>
              <a:pPr eaLnBrk="1" hangingPunct="1"/>
              <a:t>15</a:t>
            </a:fld>
            <a:endParaRPr lang="en-US" altLang="en-US" sz="1200" dirty="0"/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00150"/>
            <a:ext cx="6853238" cy="4114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IN" altLang="en-US" sz="2800" b="1" dirty="0" smtClean="0"/>
              <a:t>Trademarks </a:t>
            </a:r>
            <a:r>
              <a:rPr lang="en-IN" altLang="en-US" sz="2800" b="1" dirty="0"/>
              <a:t>are registered by national </a:t>
            </a:r>
            <a:r>
              <a:rPr lang="en-IN" altLang="en-US" sz="2800" b="1" dirty="0" smtClean="0"/>
              <a:t>trademark </a:t>
            </a:r>
            <a:r>
              <a:rPr lang="en-IN" altLang="en-US" sz="2800" b="1" dirty="0"/>
              <a:t>registries and are valid in that country</a:t>
            </a:r>
          </a:p>
          <a:p>
            <a:pPr>
              <a:spcAft>
                <a:spcPct val="20000"/>
              </a:spcAft>
            </a:pPr>
            <a:r>
              <a:rPr lang="en-IN" altLang="en-US" sz="2800" b="1" dirty="0"/>
              <a:t>Registration is made after examination and publication</a:t>
            </a:r>
          </a:p>
          <a:p>
            <a:pPr>
              <a:spcAft>
                <a:spcPct val="20000"/>
              </a:spcAft>
            </a:pPr>
            <a:r>
              <a:rPr lang="en-IN" altLang="en-US" sz="2800" b="1" dirty="0"/>
              <a:t>Period of registration is for 10 years </a:t>
            </a:r>
            <a:r>
              <a:rPr lang="en-IN" altLang="en-US" sz="2800" b="1" dirty="0" smtClean="0"/>
              <a:t/>
            </a:r>
            <a:br>
              <a:rPr lang="en-IN" altLang="en-US" sz="2800" b="1" dirty="0" smtClean="0"/>
            </a:br>
            <a:r>
              <a:rPr lang="en-IN" altLang="en-US" sz="2800" b="1" dirty="0" smtClean="0"/>
              <a:t>but </a:t>
            </a:r>
            <a:r>
              <a:rPr lang="en-IN" altLang="en-US" sz="2800" b="1" dirty="0"/>
              <a:t>can be renewed indefinitely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257550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1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820292" cy="6858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Trade Secrets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5B10030-AEEA-4818-9C64-6423AE0B51F2}" type="slidenum">
              <a:rPr lang="en-US" altLang="en-US" sz="1600"/>
              <a:pPr eaLnBrk="1" hangingPunct="1"/>
              <a:t>16</a:t>
            </a:fld>
            <a:endParaRPr lang="en-US" altLang="en-US" sz="1200" dirty="0"/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86295" y="1104900"/>
            <a:ext cx="7626350" cy="40767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Some important information </a:t>
            </a:r>
            <a:r>
              <a:rPr lang="en-US" altLang="en-US" sz="2800" b="1" dirty="0"/>
              <a:t>cannot be protected by any of the available means of </a:t>
            </a:r>
            <a:r>
              <a:rPr lang="en-US" altLang="en-US" sz="2800" b="1" dirty="0" smtClean="0"/>
              <a:t>IP; it </a:t>
            </a:r>
            <a:r>
              <a:rPr lang="en-US" altLang="en-US" sz="2800" b="1" dirty="0"/>
              <a:t>is held confidential as a trade secret.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A Trade </a:t>
            </a:r>
            <a:r>
              <a:rPr lang="en-US" altLang="en-US" sz="2800" b="1" dirty="0"/>
              <a:t>secret can be an invention, idea, survey method</a:t>
            </a:r>
            <a:r>
              <a:rPr lang="en-US" altLang="en-US" sz="2800" b="1" dirty="0" smtClean="0"/>
              <a:t>, manufacturing </a:t>
            </a:r>
            <a:r>
              <a:rPr lang="en-US" altLang="en-US" sz="2800" b="1" dirty="0"/>
              <a:t>process, experiment results, chemical formula, recipe, financial strategy, client database etc. </a:t>
            </a:r>
          </a:p>
          <a:p>
            <a:pPr>
              <a:spcAft>
                <a:spcPct val="20000"/>
              </a:spcAft>
            </a:pPr>
            <a:endParaRPr lang="en-US" alt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652" y="3962400"/>
            <a:ext cx="2725148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667892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Trade Secret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4E51-BE34-463B-BF04-52D627CD9F58}" type="slidenum"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199" y="914400"/>
            <a:ext cx="8096415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Anything </a:t>
            </a:r>
            <a:r>
              <a:rPr lang="en-US" altLang="en-US" sz="2800" b="1" dirty="0"/>
              <a:t>that gives </a:t>
            </a:r>
            <a:r>
              <a:rPr lang="en-US" altLang="en-US" sz="2800" b="1" dirty="0" smtClean="0"/>
              <a:t>an </a:t>
            </a:r>
            <a:r>
              <a:rPr lang="en-US" altLang="en-US" sz="2800" b="1" dirty="0"/>
              <a:t>advantage </a:t>
            </a:r>
            <a:r>
              <a:rPr lang="en-US" altLang="en-US" sz="2800" b="1" dirty="0" smtClean="0"/>
              <a:t>and if “</a:t>
            </a:r>
            <a:r>
              <a:rPr lang="en-US" altLang="en-US" sz="2800" b="1" dirty="0"/>
              <a:t>stolen” </a:t>
            </a:r>
            <a:r>
              <a:rPr lang="en-US" altLang="en-US" sz="2800" b="1" dirty="0" smtClean="0"/>
              <a:t> will immediately </a:t>
            </a:r>
            <a:r>
              <a:rPr lang="en-US" altLang="en-US" sz="2800" b="1" dirty="0"/>
              <a:t>help the </a:t>
            </a:r>
            <a:r>
              <a:rPr lang="en-US" altLang="en-US" sz="2800" b="1" dirty="0" smtClean="0"/>
              <a:t>competition </a:t>
            </a:r>
            <a:r>
              <a:rPr lang="en-US" altLang="en-US" sz="2800" b="1" dirty="0"/>
              <a:t>(example: COKE®)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It </a:t>
            </a:r>
            <a:r>
              <a:rPr lang="en-US" altLang="en-US" sz="2800" b="1" dirty="0"/>
              <a:t>involves </a:t>
            </a:r>
            <a:r>
              <a:rPr lang="en-US" altLang="en-US" sz="2800" b="1" dirty="0" smtClean="0"/>
              <a:t>non-disclosure agreements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Cannot prevent invention by </a:t>
            </a:r>
            <a:r>
              <a:rPr lang="en-US" altLang="en-US" sz="2800" b="1" dirty="0" smtClean="0"/>
              <a:t>others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Cannot prevent  reverse </a:t>
            </a:r>
            <a:r>
              <a:rPr lang="en-US" altLang="en-US" sz="2800" b="1" dirty="0" smtClean="0"/>
              <a:t>engineering</a:t>
            </a:r>
            <a:endParaRPr lang="en-US" alt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43345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583" y="4254113"/>
            <a:ext cx="1631811" cy="217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1407" y="2009602"/>
            <a:ext cx="1447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6629400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When Trade Secrets are preferred?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28B447-C0C6-4218-85D3-9A98C2F1CC0C}" type="slidenum">
              <a:rPr lang="en-US" altLang="en-US" sz="1600"/>
              <a:pPr eaLnBrk="1" hangingPunct="1"/>
              <a:t>18</a:t>
            </a:fld>
            <a:endParaRPr lang="en-US" altLang="en-US" sz="1200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7626350" cy="4114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When </a:t>
            </a:r>
            <a:r>
              <a:rPr lang="en-US" altLang="en-US" sz="2800" b="1" dirty="0" smtClean="0"/>
              <a:t>the invention </a:t>
            </a:r>
            <a:r>
              <a:rPr lang="en-US" altLang="en-US" sz="2800" b="1" dirty="0"/>
              <a:t>is not </a:t>
            </a:r>
            <a:r>
              <a:rPr lang="en-US" altLang="en-US" sz="2800" b="1" dirty="0" smtClean="0"/>
              <a:t>patentable 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Patent protection is limited to 20 years, when </a:t>
            </a:r>
            <a:r>
              <a:rPr lang="en-US" altLang="en-US" sz="2800" b="1" dirty="0" smtClean="0"/>
              <a:t>a secret </a:t>
            </a:r>
            <a:r>
              <a:rPr lang="en-US" altLang="en-US" sz="2800" b="1" dirty="0"/>
              <a:t>can be kept beyond that </a:t>
            </a:r>
            <a:r>
              <a:rPr lang="en-US" altLang="en-US" sz="2800" b="1" dirty="0" smtClean="0"/>
              <a:t>period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When it is difficult to reverse </a:t>
            </a:r>
            <a:r>
              <a:rPr lang="en-US" altLang="en-US" sz="2800" b="1" dirty="0" smtClean="0"/>
              <a:t>engineer </a:t>
            </a:r>
            <a:endParaRPr lang="en-U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5" y="3810000"/>
            <a:ext cx="4000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5944492" cy="6096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How to guard Trade Secret?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20F38D-EE75-44C6-8D4F-917EDA0799C8}" type="slidenum">
              <a:rPr lang="en-US" altLang="en-US" sz="1600"/>
              <a:pPr eaLnBrk="1" hangingPunct="1"/>
              <a:t>19</a:t>
            </a:fld>
            <a:endParaRPr lang="en-US" altLang="en-US" sz="12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4472" y="1066800"/>
            <a:ext cx="7626350" cy="4495800"/>
          </a:xfrm>
        </p:spPr>
        <p:txBody>
          <a:bodyPr>
            <a:no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/>
              <a:t>Restricting number of people having access to secret information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Signing confidentiality agreements with business partners and employees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Using protective techniques like digital data security tools and restricting entry into area where trade secret is worked or </a:t>
            </a:r>
            <a:r>
              <a:rPr lang="en-US" altLang="en-US" sz="2800" b="1" dirty="0" smtClean="0"/>
              <a:t>held.</a:t>
            </a:r>
            <a:endParaRPr lang="en-US" alt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718" y="4365567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0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77726" y="131651"/>
            <a:ext cx="4194273" cy="801469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Kinds of Property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AA03545-B60F-44D9-AD40-32B77A090CDA}" type="slidenum">
              <a:rPr lang="en-US" altLang="en-US" sz="1600"/>
              <a:pPr eaLnBrk="1" hangingPunct="1"/>
              <a:t>2</a:t>
            </a:fld>
            <a:endParaRPr lang="en-US" altLang="en-US" sz="12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3181520"/>
              </p:ext>
            </p:extLst>
          </p:nvPr>
        </p:nvGraphicFramePr>
        <p:xfrm>
          <a:off x="685799" y="1143000"/>
          <a:ext cx="3886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9401864"/>
              </p:ext>
            </p:extLst>
          </p:nvPr>
        </p:nvGraphicFramePr>
        <p:xfrm>
          <a:off x="4571999" y="3657600"/>
          <a:ext cx="4572000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0697" y="1295400"/>
            <a:ext cx="3729543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3125092" cy="5334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Thoughts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52" y="1143000"/>
            <a:ext cx="840624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b="1" dirty="0"/>
              <a:t>Intellectual property is to be respected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800" b="1" dirty="0"/>
              <a:t>Violating </a:t>
            </a:r>
            <a:r>
              <a:rPr lang="en-US" sz="2800" b="1" dirty="0" smtClean="0"/>
              <a:t>the IP </a:t>
            </a:r>
            <a:r>
              <a:rPr lang="en-US" sz="2800" b="1" dirty="0"/>
              <a:t>is punishable by very strict </a:t>
            </a:r>
            <a:r>
              <a:rPr lang="en-US" sz="2800" b="1" dirty="0" smtClean="0"/>
              <a:t>laws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/>
              <a:t>KSU resources used inside/outside of </a:t>
            </a:r>
            <a:r>
              <a:rPr lang="en-US" sz="2800" b="1" dirty="0" smtClean="0"/>
              <a:t>classwork </a:t>
            </a:r>
            <a:r>
              <a:rPr lang="en-US" sz="2800" b="1" dirty="0"/>
              <a:t>give KSU IP </a:t>
            </a:r>
            <a:r>
              <a:rPr lang="en-US" sz="2800" b="1" dirty="0" smtClean="0"/>
              <a:t>claim</a:t>
            </a:r>
            <a:endParaRPr lang="en-US" sz="2800" b="1" dirty="0"/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spcAft>
                <a:spcPct val="20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800" b="1" dirty="0"/>
              <a:t>KSU employees and students agree to IP policy by virtue </a:t>
            </a:r>
            <a:r>
              <a:rPr lang="en-US" sz="2800" b="1" dirty="0" smtClean="0"/>
              <a:t>of </a:t>
            </a:r>
            <a:r>
              <a:rPr lang="en-US" sz="2800" b="1" dirty="0"/>
              <a:t>employment and enrollment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62000" y="4755000"/>
            <a:ext cx="7266705" cy="1250065"/>
            <a:chOff x="1600200" y="4444566"/>
            <a:chExt cx="7266705" cy="1250065"/>
          </a:xfrm>
        </p:grpSpPr>
        <p:grpSp>
          <p:nvGrpSpPr>
            <p:cNvPr id="8" name="Group 7"/>
            <p:cNvGrpSpPr/>
            <p:nvPr/>
          </p:nvGrpSpPr>
          <p:grpSpPr>
            <a:xfrm>
              <a:off x="1600200" y="4444566"/>
              <a:ext cx="7266705" cy="1250065"/>
              <a:chOff x="1600200" y="4444566"/>
              <a:chExt cx="7266705" cy="1250065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444566"/>
                <a:ext cx="4114800" cy="1250065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000" y="4444566"/>
                <a:ext cx="3151905" cy="1237595"/>
              </a:xfrm>
              <a:prstGeom prst="rect">
                <a:avLst/>
              </a:prstGeom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2286000" y="5325299"/>
              <a:ext cx="2348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http://iptl.ksu.edu.sa/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81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0500"/>
            <a:ext cx="4039492" cy="685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Topics of Discussion</a:t>
            </a:r>
            <a:endParaRPr lang="en-US" altLang="en-US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6DF81-CA14-432F-BD25-FBF8B40C8AC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2209800"/>
            <a:ext cx="3810892" cy="24384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2800" b="1" dirty="0"/>
              <a:t>Patents</a:t>
            </a:r>
          </a:p>
          <a:p>
            <a:r>
              <a:rPr lang="en-US" altLang="en-US" sz="2800" b="1" dirty="0"/>
              <a:t>Copyrights</a:t>
            </a:r>
          </a:p>
          <a:p>
            <a:r>
              <a:rPr lang="en-US" altLang="en-US" sz="2800" b="1" dirty="0"/>
              <a:t>Trademarks</a:t>
            </a:r>
          </a:p>
          <a:p>
            <a:r>
              <a:rPr lang="en-US" altLang="en-US" sz="2800" b="1" dirty="0"/>
              <a:t>Trade </a:t>
            </a:r>
            <a:r>
              <a:rPr lang="en-US" altLang="en-US" sz="2800" b="1" dirty="0" smtClean="0"/>
              <a:t>secrets</a:t>
            </a:r>
            <a:endParaRPr lang="en-US" alt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1130682"/>
            <a:ext cx="3109229" cy="5489542"/>
            <a:chOff x="5129978" y="909873"/>
            <a:chExt cx="3109229" cy="54895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978" y="3284089"/>
              <a:ext cx="3109229" cy="311532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9978" y="909873"/>
              <a:ext cx="3109229" cy="23728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3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1" y="82002"/>
            <a:ext cx="3810000" cy="137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is a PATENT?</a:t>
            </a:r>
            <a:b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B3174D-6210-4C9B-89D7-429F1F5F1E2D}" type="slidenum">
              <a:rPr lang="en-US" altLang="en-US" sz="1600"/>
              <a:pPr eaLnBrk="1" hangingPunct="1"/>
              <a:t>4</a:t>
            </a:fld>
            <a:endParaRPr lang="en-US" altLang="en-US" sz="1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25002"/>
            <a:ext cx="7658100" cy="3804198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It </a:t>
            </a:r>
            <a:r>
              <a:rPr lang="en-US" altLang="en-US" sz="2800" b="1" dirty="0"/>
              <a:t>is </a:t>
            </a:r>
            <a:r>
              <a:rPr lang="en-US" altLang="en-US" sz="2800" b="1" dirty="0" smtClean="0"/>
              <a:t>a </a:t>
            </a:r>
            <a:r>
              <a:rPr lang="en-US" altLang="en-US" sz="2800" b="1" dirty="0"/>
              <a:t>right  granted for an </a:t>
            </a:r>
            <a:r>
              <a:rPr lang="en-US" altLang="en-US" sz="2800" b="1" dirty="0" smtClean="0"/>
              <a:t>invention (a </a:t>
            </a:r>
            <a:r>
              <a:rPr lang="en-US" altLang="en-US" sz="2800" b="1" dirty="0"/>
              <a:t>product or a </a:t>
            </a:r>
            <a:r>
              <a:rPr lang="en-US" altLang="en-US" sz="2800" b="1" dirty="0" smtClean="0"/>
              <a:t>process) providing </a:t>
            </a:r>
            <a:r>
              <a:rPr lang="en-US" altLang="en-US" sz="2800" b="1" dirty="0"/>
              <a:t>a new way of doing </a:t>
            </a:r>
            <a:r>
              <a:rPr lang="en-US" altLang="en-US" sz="2800" b="1" dirty="0" smtClean="0"/>
              <a:t>something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It enables </a:t>
            </a:r>
            <a:r>
              <a:rPr lang="en-US" altLang="en-US" sz="2800" b="1" dirty="0"/>
              <a:t>an inventor to prohibit another person from manufacturing, using or selling the patented </a:t>
            </a:r>
            <a:r>
              <a:rPr lang="en-US" altLang="en-US" sz="2800" b="1" dirty="0" smtClean="0"/>
              <a:t>product </a:t>
            </a:r>
            <a:r>
              <a:rPr lang="en-US" altLang="en-US" sz="2800" b="1" dirty="0"/>
              <a:t>without permission.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Period of Patents </a:t>
            </a:r>
            <a:r>
              <a:rPr lang="en-US" altLang="en-US" sz="2800" b="1" dirty="0" smtClean="0"/>
              <a:t> span  </a:t>
            </a:r>
            <a:r>
              <a:rPr lang="en-US" altLang="en-US" sz="2800" b="1" dirty="0"/>
              <a:t>20 </a:t>
            </a:r>
            <a:r>
              <a:rPr lang="en-US" altLang="en-US" sz="2800" b="1" dirty="0" smtClean="0"/>
              <a:t>years</a:t>
            </a:r>
            <a:endParaRPr lang="en-US" altLang="en-US" sz="28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 smtClean="0">
              <a:latin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99" y="4038600"/>
            <a:ext cx="2324099" cy="211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411092" cy="6096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be patented: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EC1761-9F33-4ADE-8C06-8330EA6EE4E2}" type="slidenum">
              <a:rPr lang="en-US" altLang="en-US" sz="1600"/>
              <a:pPr eaLnBrk="1" hangingPunct="1"/>
              <a:t>5</a:t>
            </a:fld>
            <a:endParaRPr lang="en-US" altLang="en-US" sz="16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2857" y="1162396"/>
            <a:ext cx="7626350" cy="4114800"/>
          </a:xfrm>
        </p:spPr>
        <p:txBody>
          <a:bodyPr/>
          <a:lstStyle/>
          <a:p>
            <a:pPr marL="0" indent="0">
              <a:spcAft>
                <a:spcPct val="20000"/>
              </a:spcAft>
              <a:buNone/>
            </a:pPr>
            <a:r>
              <a:rPr lang="en-US" altLang="en-US" sz="2800" b="1" dirty="0" smtClean="0"/>
              <a:t>Inventions </a:t>
            </a:r>
            <a:r>
              <a:rPr lang="en-US" altLang="en-US" sz="2800" b="1" dirty="0"/>
              <a:t>in all fields of technology, whether products or processes, if they meet the </a:t>
            </a:r>
            <a:r>
              <a:rPr lang="en-US" altLang="en-US" sz="2800" b="1" dirty="0" smtClean="0"/>
              <a:t>following criteria: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 </a:t>
            </a:r>
            <a:r>
              <a:rPr lang="en-US" altLang="en-US" sz="2800" b="1" dirty="0" smtClean="0"/>
              <a:t>Novelty</a:t>
            </a:r>
            <a:r>
              <a:rPr lang="en-US" altLang="en-US" sz="2800" b="1" dirty="0"/>
              <a:t> </a:t>
            </a:r>
            <a:r>
              <a:rPr lang="en-US" altLang="en-US" sz="2800" b="1" dirty="0" smtClean="0"/>
              <a:t>(originality)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 Non-obviousness (</a:t>
            </a:r>
            <a:r>
              <a:rPr lang="en-US" altLang="en-US" sz="2800" b="1" dirty="0" smtClean="0"/>
              <a:t>inventiveness)</a:t>
            </a:r>
            <a:endParaRPr lang="en-US" altLang="en-US" sz="2800" b="1" dirty="0"/>
          </a:p>
          <a:p>
            <a:pPr>
              <a:spcAft>
                <a:spcPct val="20000"/>
              </a:spcAft>
            </a:pPr>
            <a:r>
              <a:rPr lang="en-US" altLang="en-US" sz="2800" b="1" dirty="0"/>
              <a:t> Industrial application (utility</a:t>
            </a:r>
            <a:r>
              <a:rPr lang="en-US" altLang="en-US" sz="2800" b="1" dirty="0" smtClean="0"/>
              <a:t>)</a:t>
            </a:r>
            <a:endParaRPr lang="en-US" alt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486" y="2286000"/>
            <a:ext cx="27389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963292" cy="685800"/>
          </a:xfrm>
        </p:spPr>
        <p:txBody>
          <a:bodyPr>
            <a:normAutofit/>
          </a:bodyPr>
          <a:lstStyle/>
          <a:p>
            <a:r>
              <a:rPr lang="en-IN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Who Grants Patents</a:t>
            </a:r>
            <a:endParaRPr lang="en-IN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72C668D-D309-4A41-B1C2-E3E68FB7F607}" type="slidenum">
              <a:rPr lang="en-US" altLang="en-US" sz="1600"/>
              <a:pPr eaLnBrk="1" hangingPunct="1"/>
              <a:t>6</a:t>
            </a:fld>
            <a:endParaRPr lang="en-US" altLang="en-US" sz="12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4294967295"/>
          </p:nvPr>
        </p:nvSpPr>
        <p:spPr>
          <a:xfrm>
            <a:off x="685800" y="1143000"/>
            <a:ext cx="5029200" cy="41148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IN" altLang="en-US" sz="2800" b="1" dirty="0"/>
              <a:t>Patents are granted by national patent offices after publication and substantial examination of the applications</a:t>
            </a:r>
          </a:p>
          <a:p>
            <a:pPr>
              <a:spcAft>
                <a:spcPct val="20000"/>
              </a:spcAft>
            </a:pPr>
            <a:r>
              <a:rPr lang="en-IN" altLang="en-US" sz="2800" b="1" dirty="0"/>
              <a:t>They are valid within the </a:t>
            </a:r>
            <a:r>
              <a:rPr lang="en-IN" altLang="en-US" sz="2800" b="1" dirty="0" smtClean="0"/>
              <a:t>country in which they are granted</a:t>
            </a:r>
            <a:endParaRPr lang="en-IN" altLang="en-US" sz="2800" b="1" dirty="0"/>
          </a:p>
          <a:p>
            <a:pPr>
              <a:spcAft>
                <a:spcPct val="20000"/>
              </a:spcAft>
            </a:pPr>
            <a:endParaRPr lang="en-IN" altLang="en-US" sz="2800" b="1" dirty="0"/>
          </a:p>
          <a:p>
            <a:endParaRPr lang="en-IN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1752600"/>
            <a:ext cx="23907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4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182491" cy="838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Cannot be Patented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4A41453-6422-4DDB-8794-A71F4AD131BF}" type="slidenum">
              <a:rPr lang="en-US" altLang="en-US" sz="1600"/>
              <a:pPr eaLnBrk="1" hangingPunct="1"/>
              <a:t>7</a:t>
            </a:fld>
            <a:endParaRPr lang="en-US" altLang="en-US" sz="1200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6858000" cy="48768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2800" b="1" dirty="0" smtClean="0"/>
              <a:t>An </a:t>
            </a:r>
            <a:r>
              <a:rPr lang="en-US" altLang="en-US" sz="2800" b="1" dirty="0"/>
              <a:t>Invention Which is </a:t>
            </a:r>
            <a:r>
              <a:rPr lang="en-US" altLang="en-US" sz="2800" b="1" dirty="0" smtClean="0"/>
              <a:t>useless 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An Invention contradicting established </a:t>
            </a:r>
            <a:r>
              <a:rPr lang="en-US" altLang="en-US" sz="2800" b="1" dirty="0"/>
              <a:t>Natural Laws </a:t>
            </a:r>
            <a:r>
              <a:rPr lang="en-US" altLang="en-US" sz="2800" b="1" dirty="0" smtClean="0"/>
              <a:t>(e.g., more </a:t>
            </a:r>
            <a:r>
              <a:rPr lang="en-US" altLang="en-US" sz="2800" b="1" dirty="0" smtClean="0"/>
              <a:t>than 100</a:t>
            </a:r>
            <a:r>
              <a:rPr lang="en-US" altLang="en-US" sz="2800" b="1" dirty="0" smtClean="0"/>
              <a:t>% performance</a:t>
            </a:r>
            <a:r>
              <a:rPr lang="en-US" altLang="en-US" sz="2800" b="1" dirty="0" smtClean="0"/>
              <a:t>)*</a:t>
            </a:r>
            <a:endParaRPr lang="en-US" altLang="en-US" sz="2800" b="1" dirty="0" smtClean="0"/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Scientific Principles, abstract theory, algorithms, or </a:t>
            </a:r>
            <a:r>
              <a:rPr lang="en-US" altLang="en-US" sz="2800" b="1" dirty="0"/>
              <a:t>computer </a:t>
            </a:r>
            <a:r>
              <a:rPr lang="en-US" altLang="en-US" sz="2800" b="1" dirty="0" smtClean="0"/>
              <a:t>programs (</a:t>
            </a:r>
            <a:r>
              <a:rPr lang="en-US" altLang="en-US" sz="2800" b="1" dirty="0"/>
              <a:t>outcomes of mental process </a:t>
            </a:r>
            <a:r>
              <a:rPr lang="en-US" altLang="en-US" sz="2800" b="1" dirty="0" smtClean="0"/>
              <a:t>only)</a:t>
            </a:r>
          </a:p>
          <a:p>
            <a:pPr>
              <a:spcAft>
                <a:spcPct val="20000"/>
              </a:spcAft>
            </a:pPr>
            <a:r>
              <a:rPr lang="en-US" altLang="en-US" sz="2800" b="1" dirty="0" smtClean="0"/>
              <a:t>Discovery </a:t>
            </a:r>
            <a:r>
              <a:rPr lang="en-US" altLang="en-US" sz="2800" b="1" dirty="0"/>
              <a:t>of any living thing  or non–living substance occurring in </a:t>
            </a:r>
            <a:r>
              <a:rPr lang="en-US" altLang="en-US" sz="2800" b="1" dirty="0" smtClean="0"/>
              <a:t>nature</a:t>
            </a:r>
            <a:endParaRPr lang="en-US" alt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2362200"/>
            <a:ext cx="2127741" cy="227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258692" cy="685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Cannot be Patented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E6497A0-131B-450B-8DB7-EF33AC488E6C}" type="slidenum">
              <a:rPr lang="en-US" altLang="en-US" sz="1600"/>
              <a:pPr eaLnBrk="1" hangingPunct="1"/>
              <a:t>8</a:t>
            </a:fld>
            <a:endParaRPr lang="en-US" alt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219200"/>
            <a:ext cx="8077200" cy="3962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lnSpc>
                <a:spcPct val="100000"/>
              </a:lnSpc>
              <a:spcAft>
                <a:spcPct val="20000"/>
              </a:spcAft>
              <a:defRPr/>
            </a:pPr>
            <a:r>
              <a:rPr lang="en-US" sz="3000" b="1" dirty="0" smtClean="0"/>
              <a:t>An invention </a:t>
            </a:r>
            <a:r>
              <a:rPr lang="en-US" sz="3000" b="1" dirty="0"/>
              <a:t>contrary to </a:t>
            </a:r>
            <a:r>
              <a:rPr lang="en-US" sz="3000" b="1" dirty="0" smtClean="0"/>
              <a:t>public </a:t>
            </a:r>
            <a:r>
              <a:rPr lang="en-US" sz="3000" b="1" dirty="0"/>
              <a:t>order or morality or which causes </a:t>
            </a:r>
            <a:r>
              <a:rPr lang="en-US" sz="3000" b="1" dirty="0" smtClean="0"/>
              <a:t>risk </a:t>
            </a:r>
            <a:r>
              <a:rPr lang="en-US" sz="3000" b="1" dirty="0"/>
              <a:t>to human, </a:t>
            </a:r>
            <a:r>
              <a:rPr lang="en-US" sz="3000" b="1" dirty="0" smtClean="0"/>
              <a:t>animal, </a:t>
            </a:r>
            <a:r>
              <a:rPr lang="en-US" sz="3000" b="1" dirty="0"/>
              <a:t>or </a:t>
            </a:r>
            <a:r>
              <a:rPr lang="en-US" sz="3000" b="1" dirty="0" smtClean="0"/>
              <a:t>the </a:t>
            </a:r>
            <a:r>
              <a:rPr lang="en-US" sz="3000" b="1" dirty="0"/>
              <a:t>environment </a:t>
            </a:r>
            <a:endParaRPr lang="en-US" sz="3000" b="1" dirty="0" smtClean="0"/>
          </a:p>
          <a:p>
            <a:pPr marL="0" indent="0" fontAlgn="auto">
              <a:lnSpc>
                <a:spcPct val="100000"/>
              </a:lnSpc>
              <a:spcAft>
                <a:spcPct val="20000"/>
              </a:spcAft>
              <a:buNone/>
              <a:defRPr/>
            </a:pPr>
            <a:r>
              <a:rPr lang="en-US" sz="3000" b="1" dirty="0"/>
              <a:t>	</a:t>
            </a:r>
            <a:r>
              <a:rPr lang="en-US" sz="3000" b="1" dirty="0" smtClean="0"/>
              <a:t>Examples:</a:t>
            </a:r>
            <a:endParaRPr lang="en-US" sz="3000" b="1" dirty="0"/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Gambling machine</a:t>
            </a:r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I</a:t>
            </a:r>
            <a:r>
              <a:rPr lang="en-US" sz="3000" b="1" dirty="0" smtClean="0"/>
              <a:t>nvention </a:t>
            </a:r>
            <a:r>
              <a:rPr lang="en-US" sz="3000" b="1" dirty="0"/>
              <a:t>for house-breaking</a:t>
            </a:r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Biological warfare </a:t>
            </a:r>
            <a:r>
              <a:rPr lang="en-US" sz="3000" b="1" dirty="0" smtClean="0"/>
              <a:t>material</a:t>
            </a:r>
            <a:endParaRPr lang="en-US" sz="3000" b="1" dirty="0"/>
          </a:p>
          <a:p>
            <a:pPr marL="981075" lvl="1" indent="-457200" fontAlgn="auto">
              <a:lnSpc>
                <a:spcPct val="100000"/>
              </a:lnSpc>
              <a:spcBef>
                <a:spcPts val="1350"/>
              </a:spcBef>
              <a:spcAft>
                <a:spcPct val="20000"/>
              </a:spcAft>
              <a:buFont typeface="Wingdings" panose="05000000000000000000" pitchFamily="2" charset="2"/>
              <a:buChar char="Ø"/>
              <a:defRPr/>
            </a:pPr>
            <a:r>
              <a:rPr lang="en-US" sz="3000" b="1" dirty="0"/>
              <a:t>Terminator gene </a:t>
            </a:r>
            <a:r>
              <a:rPr lang="en-US" sz="3000" b="1" dirty="0" smtClean="0"/>
              <a:t>technology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133600"/>
            <a:ext cx="3151694" cy="31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457200"/>
            <a:ext cx="3200400" cy="60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/>
          </a:bodyPr>
          <a:lstStyle/>
          <a:p>
            <a:r>
              <a:rPr lang="en-US" alt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Filing a Patent</a:t>
            </a:r>
            <a:endParaRPr lang="en-US" alt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B1B4-956C-4F2F-92ED-2CDFCB76B0BA}" type="slidenum">
              <a:rPr lang="en-US" altLang="en-US"/>
              <a:pPr/>
              <a:t>9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4479306"/>
              </p:ext>
            </p:extLst>
          </p:nvPr>
        </p:nvGraphicFramePr>
        <p:xfrm>
          <a:off x="381001" y="455815"/>
          <a:ext cx="830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5200" y="4343400"/>
            <a:ext cx="1990725" cy="213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4317</TotalTime>
  <Words>693</Words>
  <Application>Microsoft Office PowerPoint</Application>
  <PresentationFormat>On-screen Show (4:3)</PresentationFormat>
  <Paragraphs>129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1_Digital Blue Tunnel 16x9</vt:lpstr>
      <vt:lpstr>PowerPoint Presentation</vt:lpstr>
      <vt:lpstr>Kinds of Property</vt:lpstr>
      <vt:lpstr>Topics of Discussion</vt:lpstr>
      <vt:lpstr>What is a PATENT? </vt:lpstr>
      <vt:lpstr>What can be patented:</vt:lpstr>
      <vt:lpstr>Who Grants Patents</vt:lpstr>
      <vt:lpstr>What Cannot be Patented</vt:lpstr>
      <vt:lpstr>What Cannot be Patented</vt:lpstr>
      <vt:lpstr>Filing a Patent</vt:lpstr>
      <vt:lpstr>Patent Document</vt:lpstr>
      <vt:lpstr>Copyright</vt:lpstr>
      <vt:lpstr>Copyrights Must:</vt:lpstr>
      <vt:lpstr>Trade Mark</vt:lpstr>
      <vt:lpstr>PowerPoint Presentation</vt:lpstr>
      <vt:lpstr>Registration of Trade Mark</vt:lpstr>
      <vt:lpstr>Trade Secrets</vt:lpstr>
      <vt:lpstr>Trade Secret</vt:lpstr>
      <vt:lpstr>When Trade Secrets are preferred? </vt:lpstr>
      <vt:lpstr>How to guard Trade Secret?</vt:lpstr>
      <vt:lpstr>Final Thoughts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Creativity</dc:title>
  <dc:creator>Alamgir</dc:creator>
  <cp:lastModifiedBy>User</cp:lastModifiedBy>
  <cp:revision>96</cp:revision>
  <dcterms:created xsi:type="dcterms:W3CDTF">2012-03-03T20:32:32Z</dcterms:created>
  <dcterms:modified xsi:type="dcterms:W3CDTF">2016-04-08T20:24:36Z</dcterms:modified>
</cp:coreProperties>
</file>