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4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0666A7-E571-40DC-9B1E-6291DA42F039}" type="datetimeFigureOut">
              <a:rPr lang="en-US" smtClean="0"/>
              <a:t>3/14/2018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A9240-4E8F-4C21-9B2D-3D168A6C681A}" type="slidenum">
              <a:rPr lang="en-US" smtClean="0"/>
              <a:t>‹#›</a:t>
            </a:fld>
            <a:endParaRPr lang="en-US"/>
          </a:p>
        </p:txBody>
      </p:sp>
    </p:spTree>
    <p:extLst>
      <p:ext uri="{BB962C8B-B14F-4D97-AF65-F5344CB8AC3E}">
        <p14:creationId xmlns:p14="http://schemas.microsoft.com/office/powerpoint/2010/main" val="2573380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0666A7-E571-40DC-9B1E-6291DA42F039}" type="datetimeFigureOut">
              <a:rPr lang="en-US" smtClean="0"/>
              <a:t>3/14/2018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A9240-4E8F-4C21-9B2D-3D168A6C681A}" type="slidenum">
              <a:rPr lang="en-US" smtClean="0"/>
              <a:t>‹#›</a:t>
            </a:fld>
            <a:endParaRPr lang="en-US"/>
          </a:p>
        </p:txBody>
      </p:sp>
    </p:spTree>
    <p:extLst>
      <p:ext uri="{BB962C8B-B14F-4D97-AF65-F5344CB8AC3E}">
        <p14:creationId xmlns:p14="http://schemas.microsoft.com/office/powerpoint/2010/main" val="748367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0666A7-E571-40DC-9B1E-6291DA42F039}" type="datetimeFigureOut">
              <a:rPr lang="en-US" smtClean="0"/>
              <a:t>3/14/2018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A9240-4E8F-4C21-9B2D-3D168A6C681A}" type="slidenum">
              <a:rPr lang="en-US" smtClean="0"/>
              <a:t>‹#›</a:t>
            </a:fld>
            <a:endParaRPr lang="en-US"/>
          </a:p>
        </p:txBody>
      </p:sp>
    </p:spTree>
    <p:extLst>
      <p:ext uri="{BB962C8B-B14F-4D97-AF65-F5344CB8AC3E}">
        <p14:creationId xmlns:p14="http://schemas.microsoft.com/office/powerpoint/2010/main" val="2601072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0666A7-E571-40DC-9B1E-6291DA42F039}" type="datetimeFigureOut">
              <a:rPr lang="en-US" smtClean="0"/>
              <a:t>3/14/2018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A9240-4E8F-4C21-9B2D-3D168A6C681A}" type="slidenum">
              <a:rPr lang="en-US" smtClean="0"/>
              <a:t>‹#›</a:t>
            </a:fld>
            <a:endParaRPr lang="en-US"/>
          </a:p>
        </p:txBody>
      </p:sp>
    </p:spTree>
    <p:extLst>
      <p:ext uri="{BB962C8B-B14F-4D97-AF65-F5344CB8AC3E}">
        <p14:creationId xmlns:p14="http://schemas.microsoft.com/office/powerpoint/2010/main" val="4065651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0666A7-E571-40DC-9B1E-6291DA42F039}" type="datetimeFigureOut">
              <a:rPr lang="en-US" smtClean="0"/>
              <a:t>3/14/2018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A9240-4E8F-4C21-9B2D-3D168A6C681A}" type="slidenum">
              <a:rPr lang="en-US" smtClean="0"/>
              <a:t>‹#›</a:t>
            </a:fld>
            <a:endParaRPr lang="en-US"/>
          </a:p>
        </p:txBody>
      </p:sp>
    </p:spTree>
    <p:extLst>
      <p:ext uri="{BB962C8B-B14F-4D97-AF65-F5344CB8AC3E}">
        <p14:creationId xmlns:p14="http://schemas.microsoft.com/office/powerpoint/2010/main" val="2841788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0666A7-E571-40DC-9B1E-6291DA42F039}" type="datetimeFigureOut">
              <a:rPr lang="en-US" smtClean="0"/>
              <a:t>3/14/2018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3A9240-4E8F-4C21-9B2D-3D168A6C681A}" type="slidenum">
              <a:rPr lang="en-US" smtClean="0"/>
              <a:t>‹#›</a:t>
            </a:fld>
            <a:endParaRPr lang="en-US"/>
          </a:p>
        </p:txBody>
      </p:sp>
    </p:spTree>
    <p:extLst>
      <p:ext uri="{BB962C8B-B14F-4D97-AF65-F5344CB8AC3E}">
        <p14:creationId xmlns:p14="http://schemas.microsoft.com/office/powerpoint/2010/main" val="3834479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0666A7-E571-40DC-9B1E-6291DA42F039}" type="datetimeFigureOut">
              <a:rPr lang="en-US" smtClean="0"/>
              <a:t>3/14/2018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3A9240-4E8F-4C21-9B2D-3D168A6C681A}" type="slidenum">
              <a:rPr lang="en-US" smtClean="0"/>
              <a:t>‹#›</a:t>
            </a:fld>
            <a:endParaRPr lang="en-US"/>
          </a:p>
        </p:txBody>
      </p:sp>
    </p:spTree>
    <p:extLst>
      <p:ext uri="{BB962C8B-B14F-4D97-AF65-F5344CB8AC3E}">
        <p14:creationId xmlns:p14="http://schemas.microsoft.com/office/powerpoint/2010/main" val="1098700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0666A7-E571-40DC-9B1E-6291DA42F039}" type="datetimeFigureOut">
              <a:rPr lang="en-US" smtClean="0"/>
              <a:t>3/14/2018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3A9240-4E8F-4C21-9B2D-3D168A6C681A}" type="slidenum">
              <a:rPr lang="en-US" smtClean="0"/>
              <a:t>‹#›</a:t>
            </a:fld>
            <a:endParaRPr lang="en-US"/>
          </a:p>
        </p:txBody>
      </p:sp>
    </p:spTree>
    <p:extLst>
      <p:ext uri="{BB962C8B-B14F-4D97-AF65-F5344CB8AC3E}">
        <p14:creationId xmlns:p14="http://schemas.microsoft.com/office/powerpoint/2010/main" val="3805780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0666A7-E571-40DC-9B1E-6291DA42F039}" type="datetimeFigureOut">
              <a:rPr lang="en-US" smtClean="0"/>
              <a:t>3/14/2018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3A9240-4E8F-4C21-9B2D-3D168A6C681A}" type="slidenum">
              <a:rPr lang="en-US" smtClean="0"/>
              <a:t>‹#›</a:t>
            </a:fld>
            <a:endParaRPr lang="en-US"/>
          </a:p>
        </p:txBody>
      </p:sp>
    </p:spTree>
    <p:extLst>
      <p:ext uri="{BB962C8B-B14F-4D97-AF65-F5344CB8AC3E}">
        <p14:creationId xmlns:p14="http://schemas.microsoft.com/office/powerpoint/2010/main" val="4029537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0666A7-E571-40DC-9B1E-6291DA42F039}" type="datetimeFigureOut">
              <a:rPr lang="en-US" smtClean="0"/>
              <a:t>3/14/2018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3A9240-4E8F-4C21-9B2D-3D168A6C681A}" type="slidenum">
              <a:rPr lang="en-US" smtClean="0"/>
              <a:t>‹#›</a:t>
            </a:fld>
            <a:endParaRPr lang="en-US"/>
          </a:p>
        </p:txBody>
      </p:sp>
    </p:spTree>
    <p:extLst>
      <p:ext uri="{BB962C8B-B14F-4D97-AF65-F5344CB8AC3E}">
        <p14:creationId xmlns:p14="http://schemas.microsoft.com/office/powerpoint/2010/main" val="904545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0666A7-E571-40DC-9B1E-6291DA42F039}" type="datetimeFigureOut">
              <a:rPr lang="en-US" smtClean="0"/>
              <a:t>3/14/2018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3A9240-4E8F-4C21-9B2D-3D168A6C681A}" type="slidenum">
              <a:rPr lang="en-US" smtClean="0"/>
              <a:t>‹#›</a:t>
            </a:fld>
            <a:endParaRPr lang="en-US"/>
          </a:p>
        </p:txBody>
      </p:sp>
    </p:spTree>
    <p:extLst>
      <p:ext uri="{BB962C8B-B14F-4D97-AF65-F5344CB8AC3E}">
        <p14:creationId xmlns:p14="http://schemas.microsoft.com/office/powerpoint/2010/main" val="2201748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0666A7-E571-40DC-9B1E-6291DA42F039}" type="datetimeFigureOut">
              <a:rPr lang="en-US" smtClean="0"/>
              <a:t>3/14/2018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3A9240-4E8F-4C21-9B2D-3D168A6C681A}" type="slidenum">
              <a:rPr lang="en-US" smtClean="0"/>
              <a:t>‹#›</a:t>
            </a:fld>
            <a:endParaRPr lang="en-US"/>
          </a:p>
        </p:txBody>
      </p:sp>
    </p:spTree>
    <p:extLst>
      <p:ext uri="{BB962C8B-B14F-4D97-AF65-F5344CB8AC3E}">
        <p14:creationId xmlns:p14="http://schemas.microsoft.com/office/powerpoint/2010/main" val="5043893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Olive Oil as A Functional Food</a:t>
            </a:r>
            <a:endParaRPr lang="en-US" dirty="0"/>
          </a:p>
        </p:txBody>
      </p:sp>
      <p:sp>
        <p:nvSpPr>
          <p:cNvPr id="3" name="Subtitle 2"/>
          <p:cNvSpPr>
            <a:spLocks noGrp="1"/>
          </p:cNvSpPr>
          <p:nvPr>
            <p:ph type="subTitle" idx="1"/>
          </p:nvPr>
        </p:nvSpPr>
        <p:spPr/>
        <p:txBody>
          <a:bodyPr/>
          <a:lstStyle/>
          <a:p>
            <a:pPr marL="342900" indent="-342900" algn="l">
              <a:buFont typeface="Arial" panose="020B0604020202020204" pitchFamily="34" charset="0"/>
              <a:buChar char="•"/>
            </a:pPr>
            <a:r>
              <a:rPr lang="en-US" b="1" dirty="0" smtClean="0"/>
              <a:t>Description</a:t>
            </a:r>
          </a:p>
          <a:p>
            <a:pPr marL="342900" indent="-342900" algn="l">
              <a:buFont typeface="Arial" panose="020B0604020202020204" pitchFamily="34" charset="0"/>
              <a:buChar char="•"/>
            </a:pPr>
            <a:r>
              <a:rPr lang="en-US" b="1" dirty="0" smtClean="0"/>
              <a:t>Types</a:t>
            </a:r>
          </a:p>
          <a:p>
            <a:pPr marL="342900" indent="-342900" algn="l">
              <a:buFont typeface="Arial" panose="020B0604020202020204" pitchFamily="34" charset="0"/>
              <a:buChar char="•"/>
            </a:pPr>
            <a:r>
              <a:rPr lang="en-US" b="1" dirty="0" smtClean="0"/>
              <a:t>Relation with Disease</a:t>
            </a:r>
            <a:endParaRPr lang="en-US" b="1" dirty="0"/>
          </a:p>
        </p:txBody>
      </p:sp>
    </p:spTree>
    <p:extLst>
      <p:ext uri="{BB962C8B-B14F-4D97-AF65-F5344CB8AC3E}">
        <p14:creationId xmlns:p14="http://schemas.microsoft.com/office/powerpoint/2010/main" val="4211520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Oxidation of lipoproteins, in particular LDL, plays a fundamental role in the pathogenesis of arteriosclerosis. </a:t>
            </a:r>
            <a:endParaRPr lang="en-US" dirty="0" smtClean="0"/>
          </a:p>
          <a:p>
            <a:r>
              <a:rPr lang="en-US" dirty="0" smtClean="0"/>
              <a:t>Studies </a:t>
            </a:r>
            <a:r>
              <a:rPr lang="en-US" dirty="0"/>
              <a:t>show that diets rich in olive oil decrease human LDL oxidative susceptibility. The LDL resistance to oxidation was shown by a reduction in its peroxide, </a:t>
            </a:r>
            <a:r>
              <a:rPr lang="en-US" dirty="0" err="1"/>
              <a:t>melanodialdehyde</a:t>
            </a:r>
            <a:r>
              <a:rPr lang="en-US" dirty="0"/>
              <a:t>, and conjugated </a:t>
            </a:r>
            <a:r>
              <a:rPr lang="en-US" dirty="0" err="1"/>
              <a:t>diene</a:t>
            </a:r>
            <a:r>
              <a:rPr lang="en-US" dirty="0"/>
              <a:t> content.</a:t>
            </a:r>
          </a:p>
        </p:txBody>
      </p:sp>
      <p:sp>
        <p:nvSpPr>
          <p:cNvPr id="4" name="Title 1"/>
          <p:cNvSpPr>
            <a:spLocks noGrp="1"/>
          </p:cNvSpPr>
          <p:nvPr>
            <p:ph type="title"/>
          </p:nvPr>
        </p:nvSpPr>
        <p:spPr/>
        <p:txBody>
          <a:bodyPr/>
          <a:lstStyle/>
          <a:p>
            <a:r>
              <a:rPr lang="en-US" b="1" dirty="0" smtClean="0"/>
              <a:t>Cardiovascular Disease</a:t>
            </a:r>
            <a:endParaRPr lang="en-US" dirty="0"/>
          </a:p>
        </p:txBody>
      </p:sp>
    </p:spTree>
    <p:extLst>
      <p:ext uri="{BB962C8B-B14F-4D97-AF65-F5344CB8AC3E}">
        <p14:creationId xmlns:p14="http://schemas.microsoft.com/office/powerpoint/2010/main" val="2248675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Polyphenols isolated from olive oil include </a:t>
            </a:r>
            <a:r>
              <a:rPr lang="en-US" dirty="0" err="1"/>
              <a:t>oleuropein</a:t>
            </a:r>
            <a:r>
              <a:rPr lang="en-US" dirty="0"/>
              <a:t> and </a:t>
            </a:r>
            <a:r>
              <a:rPr lang="en-US" dirty="0" err="1"/>
              <a:t>hydroxytyrosol</a:t>
            </a:r>
            <a:r>
              <a:rPr lang="en-US" dirty="0"/>
              <a:t> are potent scavengers for superoxide radicals and exert a potent antioxidant activity in in vitro models of LDL </a:t>
            </a:r>
            <a:r>
              <a:rPr lang="en-US" dirty="0" smtClean="0"/>
              <a:t>oxidation.</a:t>
            </a:r>
          </a:p>
          <a:p>
            <a:r>
              <a:rPr lang="en-US" dirty="0" smtClean="0"/>
              <a:t>In </a:t>
            </a:r>
            <a:r>
              <a:rPr lang="en-US" dirty="0"/>
              <a:t>addition, </a:t>
            </a:r>
            <a:r>
              <a:rPr lang="el-GR" dirty="0"/>
              <a:t>α-</a:t>
            </a:r>
            <a:r>
              <a:rPr lang="en-US" dirty="0" err="1"/>
              <a:t>tocopherol</a:t>
            </a:r>
            <a:r>
              <a:rPr lang="en-US" dirty="0"/>
              <a:t> has an antioxidant activity that protects against LDL oxidation.</a:t>
            </a:r>
          </a:p>
        </p:txBody>
      </p:sp>
      <p:sp>
        <p:nvSpPr>
          <p:cNvPr id="4" name="Title 1"/>
          <p:cNvSpPr>
            <a:spLocks noGrp="1"/>
          </p:cNvSpPr>
          <p:nvPr>
            <p:ph type="title"/>
          </p:nvPr>
        </p:nvSpPr>
        <p:spPr/>
        <p:txBody>
          <a:bodyPr/>
          <a:lstStyle/>
          <a:p>
            <a:r>
              <a:rPr lang="en-US" b="1" dirty="0" smtClean="0"/>
              <a:t>Cardiovascular Disease</a:t>
            </a:r>
            <a:endParaRPr lang="en-US" dirty="0"/>
          </a:p>
        </p:txBody>
      </p:sp>
    </p:spTree>
    <p:extLst>
      <p:ext uri="{BB962C8B-B14F-4D97-AF65-F5344CB8AC3E}">
        <p14:creationId xmlns:p14="http://schemas.microsoft.com/office/powerpoint/2010/main" val="3387267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Olive oil and Hypertension</a:t>
            </a:r>
            <a:endParaRPr lang="en-US" dirty="0"/>
          </a:p>
        </p:txBody>
      </p:sp>
      <p:sp>
        <p:nvSpPr>
          <p:cNvPr id="3" name="Content Placeholder 2"/>
          <p:cNvSpPr>
            <a:spLocks noGrp="1"/>
          </p:cNvSpPr>
          <p:nvPr>
            <p:ph idx="1"/>
          </p:nvPr>
        </p:nvSpPr>
        <p:spPr/>
        <p:txBody>
          <a:bodyPr/>
          <a:lstStyle/>
          <a:p>
            <a:r>
              <a:rPr lang="en-US" dirty="0" smtClean="0"/>
              <a:t>Olive </a:t>
            </a:r>
            <a:r>
              <a:rPr lang="en-US" dirty="0"/>
              <a:t>oil has been shown to have beneficial effects on blood </a:t>
            </a:r>
            <a:r>
              <a:rPr lang="en-US" dirty="0" smtClean="0"/>
              <a:t>pressure.</a:t>
            </a:r>
          </a:p>
          <a:p>
            <a:r>
              <a:rPr lang="en-US" dirty="0" smtClean="0"/>
              <a:t>Olive </a:t>
            </a:r>
            <a:r>
              <a:rPr lang="en-US" dirty="0"/>
              <a:t>oil reduced both the systolic and diastolic pressures by approximately 8 mm Hg after 4 weeks of consumption, and rendered medication less necessary.</a:t>
            </a:r>
          </a:p>
        </p:txBody>
      </p:sp>
    </p:spTree>
    <p:extLst>
      <p:ext uri="{BB962C8B-B14F-4D97-AF65-F5344CB8AC3E}">
        <p14:creationId xmlns:p14="http://schemas.microsoft.com/office/powerpoint/2010/main" val="940353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Olive oil and Cancer Prevention</a:t>
            </a:r>
            <a:endParaRPr lang="en-US" dirty="0"/>
          </a:p>
        </p:txBody>
      </p:sp>
      <p:sp>
        <p:nvSpPr>
          <p:cNvPr id="3" name="Content Placeholder 2"/>
          <p:cNvSpPr>
            <a:spLocks noGrp="1"/>
          </p:cNvSpPr>
          <p:nvPr>
            <p:ph idx="1"/>
          </p:nvPr>
        </p:nvSpPr>
        <p:spPr/>
        <p:txBody>
          <a:bodyPr/>
          <a:lstStyle/>
          <a:p>
            <a:r>
              <a:rPr lang="en-US" dirty="0" smtClean="0"/>
              <a:t>The </a:t>
            </a:r>
            <a:r>
              <a:rPr lang="en-US" dirty="0"/>
              <a:t>evidence to support increased olive oil consumption as a means to prevent several varieties of cancer is convincing, but it is unclear which component of the oil is responsible for the </a:t>
            </a:r>
            <a:r>
              <a:rPr lang="en-US" dirty="0" err="1"/>
              <a:t>chemoprotective</a:t>
            </a:r>
            <a:r>
              <a:rPr lang="en-US" dirty="0"/>
              <a:t> effect. </a:t>
            </a:r>
            <a:endParaRPr lang="en-US" dirty="0" smtClean="0"/>
          </a:p>
          <a:p>
            <a:r>
              <a:rPr lang="en-US" dirty="0" smtClean="0"/>
              <a:t>New </a:t>
            </a:r>
            <a:r>
              <a:rPr lang="en-US" dirty="0"/>
              <a:t>evidence suggests that oleic acid may not be as important as other components (</a:t>
            </a:r>
            <a:r>
              <a:rPr lang="en-US" dirty="0">
                <a:solidFill>
                  <a:srgbClr val="FF0000"/>
                </a:solidFill>
              </a:rPr>
              <a:t>What do you understand from this statement?). </a:t>
            </a:r>
            <a:r>
              <a:rPr lang="en-US" dirty="0"/>
              <a:t>Phenolic compounds found in extra virgin olive oil have a role in the cancer prevention. </a:t>
            </a:r>
            <a:endParaRPr lang="en-US" dirty="0" smtClean="0"/>
          </a:p>
          <a:p>
            <a:r>
              <a:rPr lang="en-US" dirty="0" smtClean="0"/>
              <a:t>Furthermore</a:t>
            </a:r>
            <a:r>
              <a:rPr lang="en-US" dirty="0"/>
              <a:t>, hypotheses regarding </a:t>
            </a:r>
            <a:r>
              <a:rPr lang="en-US" dirty="0" err="1"/>
              <a:t>squalene</a:t>
            </a:r>
            <a:r>
              <a:rPr lang="en-US" dirty="0"/>
              <a:t> as a potent inhibitor of carcinogenesis have emerged.</a:t>
            </a:r>
          </a:p>
        </p:txBody>
      </p:sp>
    </p:spTree>
    <p:extLst>
      <p:ext uri="{BB962C8B-B14F-4D97-AF65-F5344CB8AC3E}">
        <p14:creationId xmlns:p14="http://schemas.microsoft.com/office/powerpoint/2010/main" val="11316089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Olive oil and Cancer Prevention</a:t>
            </a:r>
            <a:endParaRPr lang="en-US" dirty="0"/>
          </a:p>
        </p:txBody>
      </p:sp>
      <p:sp>
        <p:nvSpPr>
          <p:cNvPr id="3" name="Content Placeholder 2"/>
          <p:cNvSpPr>
            <a:spLocks noGrp="1"/>
          </p:cNvSpPr>
          <p:nvPr>
            <p:ph idx="1"/>
          </p:nvPr>
        </p:nvSpPr>
        <p:spPr/>
        <p:txBody>
          <a:bodyPr/>
          <a:lstStyle/>
          <a:p>
            <a:r>
              <a:rPr lang="en-US" dirty="0" smtClean="0"/>
              <a:t>The </a:t>
            </a:r>
            <a:r>
              <a:rPr lang="en-US" dirty="0"/>
              <a:t>strong protective associations reported for olive oil intake may not be exclusively related to its fatty acid composition but rather attributed to its high levels of antioxidants and other constituents.</a:t>
            </a:r>
          </a:p>
        </p:txBody>
      </p:sp>
    </p:spTree>
    <p:extLst>
      <p:ext uri="{BB962C8B-B14F-4D97-AF65-F5344CB8AC3E}">
        <p14:creationId xmlns:p14="http://schemas.microsoft.com/office/powerpoint/2010/main" val="786971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Breast Cancer: The role of fat in carcinogenesis is controversial and the association between breast cancer and dietary fat has been widely investigated. </a:t>
            </a:r>
            <a:endParaRPr lang="en-US" dirty="0" smtClean="0"/>
          </a:p>
          <a:p>
            <a:r>
              <a:rPr lang="en-US" dirty="0" smtClean="0"/>
              <a:t>Consumption </a:t>
            </a:r>
            <a:r>
              <a:rPr lang="en-US" dirty="0"/>
              <a:t>of olive oil has been shown to reduce the estimated relative risk of breast cancer in Spanish and Greece. </a:t>
            </a:r>
            <a:endParaRPr lang="en-US" dirty="0" smtClean="0"/>
          </a:p>
          <a:p>
            <a:r>
              <a:rPr lang="en-US" dirty="0" smtClean="0"/>
              <a:t>Diets </a:t>
            </a:r>
            <a:r>
              <a:rPr lang="en-US" dirty="0"/>
              <a:t>rich in olive oil have been shown to have an antitumor effect in rat models.</a:t>
            </a:r>
          </a:p>
        </p:txBody>
      </p:sp>
      <p:sp>
        <p:nvSpPr>
          <p:cNvPr id="4" name="Title 1"/>
          <p:cNvSpPr>
            <a:spLocks noGrp="1"/>
          </p:cNvSpPr>
          <p:nvPr>
            <p:ph type="title"/>
          </p:nvPr>
        </p:nvSpPr>
        <p:spPr/>
        <p:txBody>
          <a:bodyPr/>
          <a:lstStyle/>
          <a:p>
            <a:r>
              <a:rPr lang="en-US" b="1" dirty="0" smtClean="0"/>
              <a:t>Olive oil and Cancer Prevention</a:t>
            </a:r>
            <a:endParaRPr lang="en-US" dirty="0"/>
          </a:p>
        </p:txBody>
      </p:sp>
    </p:spTree>
    <p:extLst>
      <p:ext uri="{BB962C8B-B14F-4D97-AF65-F5344CB8AC3E}">
        <p14:creationId xmlns:p14="http://schemas.microsoft.com/office/powerpoint/2010/main" val="11962393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Colon Cancer: Olive oil consumption was negatively associated with colorectal cancer incidence. </a:t>
            </a:r>
            <a:endParaRPr lang="en-US" dirty="0" smtClean="0"/>
          </a:p>
          <a:p>
            <a:r>
              <a:rPr lang="en-US" dirty="0" smtClean="0"/>
              <a:t>Possible </a:t>
            </a:r>
            <a:r>
              <a:rPr lang="en-US" dirty="0"/>
              <a:t>mechanisms include the hypothesis that olive oil may influence secondary bile acid patterns in the colon that, in turn, influence polyamine metabolism in colonic enterocytes in a way that reduce the progression from normal mucosa to adenoma and carcinoma.</a:t>
            </a:r>
          </a:p>
        </p:txBody>
      </p:sp>
      <p:sp>
        <p:nvSpPr>
          <p:cNvPr id="4" name="Title 1"/>
          <p:cNvSpPr>
            <a:spLocks noGrp="1"/>
          </p:cNvSpPr>
          <p:nvPr>
            <p:ph type="title"/>
          </p:nvPr>
        </p:nvSpPr>
        <p:spPr/>
        <p:txBody>
          <a:bodyPr/>
          <a:lstStyle/>
          <a:p>
            <a:r>
              <a:rPr lang="en-US" b="1" dirty="0" smtClean="0"/>
              <a:t>Olive oil and Cancer Prevention</a:t>
            </a:r>
            <a:endParaRPr lang="en-US" dirty="0"/>
          </a:p>
        </p:txBody>
      </p:sp>
    </p:spTree>
    <p:extLst>
      <p:ext uri="{BB962C8B-B14F-4D97-AF65-F5344CB8AC3E}">
        <p14:creationId xmlns:p14="http://schemas.microsoft.com/office/powerpoint/2010/main" val="2485241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It was noticed that the antioxidant phenolic compounds present in olive oil are potent inhibitors for the free radical generation by fecal matrix, suggesting that compounds in olive oil act directly in the colon to reduce oxidative damage. </a:t>
            </a:r>
            <a:endParaRPr lang="en-US" dirty="0" smtClean="0"/>
          </a:p>
          <a:p>
            <a:r>
              <a:rPr lang="en-US" dirty="0" smtClean="0"/>
              <a:t>It </a:t>
            </a:r>
            <a:r>
              <a:rPr lang="en-US" dirty="0"/>
              <a:t>has been proposed that high </a:t>
            </a:r>
            <a:r>
              <a:rPr lang="en-US" dirty="0" err="1"/>
              <a:t>squalene</a:t>
            </a:r>
            <a:r>
              <a:rPr lang="en-US" dirty="0"/>
              <a:t> content of olive oil plays a role in the cancer-risk reducing effect of olive oil.</a:t>
            </a:r>
          </a:p>
        </p:txBody>
      </p:sp>
      <p:sp>
        <p:nvSpPr>
          <p:cNvPr id="4" name="Title 1"/>
          <p:cNvSpPr>
            <a:spLocks noGrp="1"/>
          </p:cNvSpPr>
          <p:nvPr>
            <p:ph type="title"/>
          </p:nvPr>
        </p:nvSpPr>
        <p:spPr/>
        <p:txBody>
          <a:bodyPr/>
          <a:lstStyle/>
          <a:p>
            <a:r>
              <a:rPr lang="en-US" b="1" dirty="0" smtClean="0"/>
              <a:t>Olive oil and Cancer Prevention</a:t>
            </a:r>
            <a:endParaRPr lang="en-US" dirty="0"/>
          </a:p>
        </p:txBody>
      </p:sp>
    </p:spTree>
    <p:extLst>
      <p:ext uri="{BB962C8B-B14F-4D97-AF65-F5344CB8AC3E}">
        <p14:creationId xmlns:p14="http://schemas.microsoft.com/office/powerpoint/2010/main" val="25682853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Olive Oil and Immune System</a:t>
            </a:r>
            <a:endParaRPr lang="en-US" b="1" dirty="0"/>
          </a:p>
        </p:txBody>
      </p:sp>
      <p:sp>
        <p:nvSpPr>
          <p:cNvPr id="3" name="Content Placeholder 2"/>
          <p:cNvSpPr>
            <a:spLocks noGrp="1"/>
          </p:cNvSpPr>
          <p:nvPr>
            <p:ph idx="1"/>
          </p:nvPr>
        </p:nvSpPr>
        <p:spPr/>
        <p:txBody>
          <a:bodyPr/>
          <a:lstStyle/>
          <a:p>
            <a:r>
              <a:rPr lang="en-US" dirty="0"/>
              <a:t>Research investigating the effects of olive oil on the immune system is sparse, and the evidence is unequivocal, but available data indicated it may be a potent mediator of the immune response and modify inflammatory cytokine production. Olive oil has repeatedly been shown to be an </a:t>
            </a:r>
            <a:r>
              <a:rPr lang="en-US" dirty="0" err="1"/>
              <a:t>immunomodulatory</a:t>
            </a:r>
            <a:r>
              <a:rPr lang="en-US" dirty="0"/>
              <a:t> agent.</a:t>
            </a:r>
          </a:p>
        </p:txBody>
      </p:sp>
    </p:spTree>
    <p:extLst>
      <p:ext uri="{BB962C8B-B14F-4D97-AF65-F5344CB8AC3E}">
        <p14:creationId xmlns:p14="http://schemas.microsoft.com/office/powerpoint/2010/main" val="6761121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Antimicrobial properties</a:t>
            </a:r>
            <a:endParaRPr lang="en-US" dirty="0"/>
          </a:p>
        </p:txBody>
      </p:sp>
      <p:sp>
        <p:nvSpPr>
          <p:cNvPr id="3" name="Content Placeholder 2"/>
          <p:cNvSpPr>
            <a:spLocks noGrp="1"/>
          </p:cNvSpPr>
          <p:nvPr>
            <p:ph idx="1"/>
          </p:nvPr>
        </p:nvSpPr>
        <p:spPr/>
        <p:txBody>
          <a:bodyPr/>
          <a:lstStyle/>
          <a:p>
            <a:r>
              <a:rPr lang="en-US" dirty="0" err="1" smtClean="0"/>
              <a:t>Oleuropein</a:t>
            </a:r>
            <a:r>
              <a:rPr lang="en-US" dirty="0" smtClean="0"/>
              <a:t> </a:t>
            </a:r>
            <a:r>
              <a:rPr lang="en-US" dirty="0"/>
              <a:t>and </a:t>
            </a:r>
            <a:r>
              <a:rPr lang="en-US" dirty="0" err="1"/>
              <a:t>hydroxytyrosol</a:t>
            </a:r>
            <a:r>
              <a:rPr lang="en-US" dirty="0"/>
              <a:t> both have antimicrobial effects against several bacterial strains which were causal agents of intestinal or respiratory tract infections in humans, such as Salmonella </a:t>
            </a:r>
            <a:r>
              <a:rPr lang="en-US" dirty="0" err="1" smtClean="0"/>
              <a:t>typhi</a:t>
            </a:r>
            <a:r>
              <a:rPr lang="en-US" dirty="0" smtClean="0"/>
              <a:t>, </a:t>
            </a:r>
            <a:r>
              <a:rPr lang="en-US" dirty="0"/>
              <a:t>Vibrio </a:t>
            </a:r>
            <a:r>
              <a:rPr lang="en-US" dirty="0" err="1" smtClean="0"/>
              <a:t>parahaemolyticus</a:t>
            </a:r>
            <a:r>
              <a:rPr lang="en-US" dirty="0" smtClean="0"/>
              <a:t>, </a:t>
            </a:r>
            <a:r>
              <a:rPr lang="en-US" dirty="0"/>
              <a:t>Staphylococcus </a:t>
            </a:r>
            <a:r>
              <a:rPr lang="en-US" dirty="0" err="1" smtClean="0"/>
              <a:t>aureus</a:t>
            </a:r>
            <a:r>
              <a:rPr lang="en-US" dirty="0" smtClean="0"/>
              <a:t>, </a:t>
            </a:r>
            <a:r>
              <a:rPr lang="en-US" dirty="0" err="1"/>
              <a:t>Moraxwlla</a:t>
            </a:r>
            <a:r>
              <a:rPr lang="en-US" dirty="0"/>
              <a:t> </a:t>
            </a:r>
            <a:r>
              <a:rPr lang="en-US" dirty="0" err="1"/>
              <a:t>catarrhalis</a:t>
            </a:r>
            <a:endParaRPr lang="en-US" dirty="0"/>
          </a:p>
        </p:txBody>
      </p:sp>
    </p:spTree>
    <p:extLst>
      <p:ext uri="{BB962C8B-B14F-4D97-AF65-F5344CB8AC3E}">
        <p14:creationId xmlns:p14="http://schemas.microsoft.com/office/powerpoint/2010/main" val="248118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p:txBody>
          <a:bodyPr/>
          <a:lstStyle/>
          <a:p>
            <a:r>
              <a:rPr lang="en-US" b="1" dirty="0" smtClean="0"/>
              <a:t>Olive </a:t>
            </a:r>
            <a:r>
              <a:rPr lang="en-US" b="1" dirty="0"/>
              <a:t>oil is thought to not only contribute nutrients to the diet, but also to have a positive impact on health. </a:t>
            </a:r>
            <a:endParaRPr lang="en-US" b="1" dirty="0" smtClean="0"/>
          </a:p>
          <a:p>
            <a:r>
              <a:rPr lang="en-US" b="1" dirty="0" smtClean="0"/>
              <a:t>The </a:t>
            </a:r>
            <a:r>
              <a:rPr lang="en-US" b="1" dirty="0"/>
              <a:t>uniqueness of olive oil lies in the fact that it is not produced by </a:t>
            </a:r>
            <a:r>
              <a:rPr lang="en-US" b="1" dirty="0">
                <a:solidFill>
                  <a:srgbClr val="FF0000"/>
                </a:solidFill>
              </a:rPr>
              <a:t>solvent extraction</a:t>
            </a:r>
            <a:r>
              <a:rPr lang="en-US" b="1" dirty="0"/>
              <a:t>, but rather by a </a:t>
            </a:r>
            <a:r>
              <a:rPr lang="en-US" b="1" dirty="0">
                <a:solidFill>
                  <a:srgbClr val="FF0000"/>
                </a:solidFill>
              </a:rPr>
              <a:t>cold-press mechanical process </a:t>
            </a:r>
            <a:r>
              <a:rPr lang="en-US" b="1" dirty="0"/>
              <a:t>that preserves both the chemical nature of the oil and the natural antioxidants that are produced in response to environmental stress.</a:t>
            </a:r>
          </a:p>
        </p:txBody>
      </p:sp>
    </p:spTree>
    <p:extLst>
      <p:ext uri="{BB962C8B-B14F-4D97-AF65-F5344CB8AC3E}">
        <p14:creationId xmlns:p14="http://schemas.microsoft.com/office/powerpoint/2010/main" val="3837759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CODEX STANDARD FOR OLIVE OILS</a:t>
            </a:r>
            <a:endParaRPr lang="en-US" dirty="0"/>
          </a:p>
        </p:txBody>
      </p:sp>
      <p:sp>
        <p:nvSpPr>
          <p:cNvPr id="3" name="Content Placeholder 2"/>
          <p:cNvSpPr>
            <a:spLocks noGrp="1"/>
          </p:cNvSpPr>
          <p:nvPr>
            <p:ph idx="1"/>
          </p:nvPr>
        </p:nvSpPr>
        <p:spPr/>
        <p:txBody>
          <a:bodyPr>
            <a:normAutofit fontScale="92500"/>
          </a:bodyPr>
          <a:lstStyle/>
          <a:p>
            <a:r>
              <a:rPr lang="en-US" dirty="0" smtClean="0"/>
              <a:t>Olive </a:t>
            </a:r>
            <a:r>
              <a:rPr lang="en-US" dirty="0"/>
              <a:t>oil is the oil obtained solely from the fruit of the olive tree (</a:t>
            </a:r>
            <a:r>
              <a:rPr lang="en-US" dirty="0" err="1"/>
              <a:t>Olea</a:t>
            </a:r>
            <a:r>
              <a:rPr lang="en-US" dirty="0"/>
              <a:t> </a:t>
            </a:r>
            <a:r>
              <a:rPr lang="en-US" dirty="0" err="1"/>
              <a:t>europaea</a:t>
            </a:r>
            <a:r>
              <a:rPr lang="en-US" dirty="0"/>
              <a:t> L.), to the exclusion of oils obtained using solvents or re-esterification processes and of any mixture with oils of other kinds. </a:t>
            </a:r>
            <a:endParaRPr lang="en-US" dirty="0" smtClean="0"/>
          </a:p>
          <a:p>
            <a:r>
              <a:rPr lang="en-US" dirty="0"/>
              <a:t>V</a:t>
            </a:r>
            <a:r>
              <a:rPr lang="en-US" dirty="0" smtClean="0"/>
              <a:t>irgin </a:t>
            </a:r>
            <a:r>
              <a:rPr lang="en-US" dirty="0"/>
              <a:t>olive oils are the oils obtained from the fruit of the olive tree solely by mechanical or other physical means under conditions, particularly thermal conditions, that do not lead to alterations in the oil, and which have not undergone any treatment other than washing, decanting, centrifuging and filtration</a:t>
            </a:r>
            <a:r>
              <a:rPr lang="en-US" dirty="0" smtClean="0"/>
              <a:t>.</a:t>
            </a:r>
          </a:p>
          <a:p>
            <a:r>
              <a:rPr lang="en-US" dirty="0">
                <a:solidFill>
                  <a:srgbClr val="FF0000"/>
                </a:solidFill>
              </a:rPr>
              <a:t>Olive-</a:t>
            </a:r>
            <a:r>
              <a:rPr lang="en-US" dirty="0" err="1">
                <a:solidFill>
                  <a:srgbClr val="FF0000"/>
                </a:solidFill>
              </a:rPr>
              <a:t>pomace</a:t>
            </a:r>
            <a:r>
              <a:rPr lang="en-US" dirty="0">
                <a:solidFill>
                  <a:srgbClr val="FF0000"/>
                </a:solidFill>
              </a:rPr>
              <a:t> oil </a:t>
            </a:r>
            <a:r>
              <a:rPr lang="en-US" dirty="0"/>
              <a:t>is the oil obtained by treating olive </a:t>
            </a:r>
            <a:r>
              <a:rPr lang="en-US" dirty="0" err="1"/>
              <a:t>pomace</a:t>
            </a:r>
            <a:r>
              <a:rPr lang="en-US" dirty="0"/>
              <a:t> with solvents or other physical treatments, to the exclusion of oils obtained by re-esterification processes and of any mixture with oils of other kinds.</a:t>
            </a:r>
          </a:p>
        </p:txBody>
      </p:sp>
    </p:spTree>
    <p:extLst>
      <p:ext uri="{BB962C8B-B14F-4D97-AF65-F5344CB8AC3E}">
        <p14:creationId xmlns:p14="http://schemas.microsoft.com/office/powerpoint/2010/main" val="2764736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Quality factors of olive oil</a:t>
            </a:r>
            <a:endParaRPr lang="en-US" dirty="0"/>
          </a:p>
        </p:txBody>
      </p:sp>
      <p:sp>
        <p:nvSpPr>
          <p:cNvPr id="3" name="Content Placeholder 2"/>
          <p:cNvSpPr>
            <a:spLocks noGrp="1"/>
          </p:cNvSpPr>
          <p:nvPr>
            <p:ph idx="1"/>
          </p:nvPr>
        </p:nvSpPr>
        <p:spPr/>
        <p:txBody>
          <a:bodyPr/>
          <a:lstStyle/>
          <a:p>
            <a:r>
              <a:rPr lang="en-US" b="1" dirty="0" smtClean="0"/>
              <a:t>Acidity </a:t>
            </a:r>
            <a:r>
              <a:rPr lang="en-US" b="1" dirty="0"/>
              <a:t>as oleic acid Organoleptic characteristics (odor and </a:t>
            </a:r>
            <a:r>
              <a:rPr lang="en-US" b="1" dirty="0" smtClean="0"/>
              <a:t>taste)</a:t>
            </a:r>
          </a:p>
          <a:p>
            <a:r>
              <a:rPr lang="en-US" b="1" dirty="0" smtClean="0"/>
              <a:t>Peroxide </a:t>
            </a:r>
            <a:r>
              <a:rPr lang="en-US" b="1" dirty="0"/>
              <a:t>value Fatty acids </a:t>
            </a:r>
            <a:r>
              <a:rPr lang="en-US" b="1" dirty="0" smtClean="0"/>
              <a:t>composition.</a:t>
            </a:r>
          </a:p>
          <a:p>
            <a:endParaRPr lang="en-US" b="1" dirty="0"/>
          </a:p>
        </p:txBody>
      </p:sp>
    </p:spTree>
    <p:extLst>
      <p:ext uri="{BB962C8B-B14F-4D97-AF65-F5344CB8AC3E}">
        <p14:creationId xmlns:p14="http://schemas.microsoft.com/office/powerpoint/2010/main" val="3269100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b="1" dirty="0" smtClean="0"/>
              <a:t>Types of olive oil</a:t>
            </a:r>
            <a:endParaRPr lang="en-US" b="1" dirty="0"/>
          </a:p>
        </p:txBody>
      </p:sp>
      <p:sp>
        <p:nvSpPr>
          <p:cNvPr id="3" name="Content Placeholder 2"/>
          <p:cNvSpPr>
            <a:spLocks noGrp="1"/>
          </p:cNvSpPr>
          <p:nvPr>
            <p:ph idx="1"/>
          </p:nvPr>
        </p:nvSpPr>
        <p:spPr/>
        <p:txBody>
          <a:bodyPr>
            <a:normAutofit fontScale="77500" lnSpcReduction="20000"/>
          </a:bodyPr>
          <a:lstStyle/>
          <a:p>
            <a:r>
              <a:rPr lang="en-US" b="1" dirty="0" smtClean="0"/>
              <a:t>- Extra virgin olive oil:  virgin </a:t>
            </a:r>
            <a:r>
              <a:rPr lang="en-US" b="1" dirty="0"/>
              <a:t>olive oil with a free acidity, expressed as oleic acid, of not more than 0.8 grams per 100 grams. </a:t>
            </a:r>
            <a:endParaRPr lang="en-US" b="1" dirty="0" smtClean="0"/>
          </a:p>
          <a:p>
            <a:r>
              <a:rPr lang="en-US" b="1" dirty="0" smtClean="0"/>
              <a:t>Virgin </a:t>
            </a:r>
            <a:r>
              <a:rPr lang="en-US" b="1" dirty="0"/>
              <a:t>olive oil: virgin olive oil with a free acidity, expressed as oleic acid, of not more than 2.0 grams per 100 grams</a:t>
            </a:r>
            <a:r>
              <a:rPr lang="en-US" b="1" dirty="0" smtClean="0"/>
              <a:t>.</a:t>
            </a:r>
          </a:p>
          <a:p>
            <a:r>
              <a:rPr lang="en-US" b="1" dirty="0" smtClean="0"/>
              <a:t>Ordinary </a:t>
            </a:r>
            <a:r>
              <a:rPr lang="en-US" b="1" dirty="0"/>
              <a:t>virgin olive oil: virgin olive oil with a free acidity, expressed as oleic acid, of not more than 3.3 grams per 100 grams. </a:t>
            </a:r>
            <a:endParaRPr lang="en-US" b="1" dirty="0" smtClean="0"/>
          </a:p>
          <a:p>
            <a:r>
              <a:rPr lang="en-US" b="1" dirty="0" smtClean="0"/>
              <a:t>Refined </a:t>
            </a:r>
            <a:r>
              <a:rPr lang="en-US" b="1" dirty="0"/>
              <a:t>olive oil: olive oil obtained from virgin olive oils by refining methods which do not lead to alterations in the initial </a:t>
            </a:r>
            <a:r>
              <a:rPr lang="en-US" b="1" dirty="0" err="1"/>
              <a:t>glyceridic</a:t>
            </a:r>
            <a:r>
              <a:rPr lang="en-US" b="1" dirty="0"/>
              <a:t> structure. It has a free acidity, expressed as oleic acid, of not more than 0.3 grams per 100 grams</a:t>
            </a:r>
            <a:r>
              <a:rPr lang="en-US" b="1" dirty="0" smtClean="0"/>
              <a:t>.</a:t>
            </a:r>
          </a:p>
          <a:p>
            <a:r>
              <a:rPr lang="en-US" b="1" dirty="0"/>
              <a:t>Olive oil: oil consisting of a blend of refined olive oil and virgin olive oils suitable for human consumption. It has a free acidity, expressed as oleic acid, of not more than 1 gram per 100. </a:t>
            </a:r>
            <a:endParaRPr lang="en-US" b="1" dirty="0" smtClean="0"/>
          </a:p>
          <a:p>
            <a:r>
              <a:rPr lang="en-US" b="1" dirty="0" smtClean="0"/>
              <a:t>Olive-</a:t>
            </a:r>
            <a:r>
              <a:rPr lang="en-US" b="1" dirty="0" err="1" smtClean="0"/>
              <a:t>pomace</a:t>
            </a:r>
            <a:r>
              <a:rPr lang="en-US" b="1" dirty="0" smtClean="0"/>
              <a:t> </a:t>
            </a:r>
            <a:r>
              <a:rPr lang="en-US" b="1" dirty="0"/>
              <a:t>oil: oil consisting of a blend of refined olive-</a:t>
            </a:r>
            <a:r>
              <a:rPr lang="en-US" b="1" dirty="0" err="1"/>
              <a:t>pomace</a:t>
            </a:r>
            <a:r>
              <a:rPr lang="en-US" b="1" dirty="0"/>
              <a:t> oil and virgin olive oils. It has a free acidity, expressed as oleic acid, of not more than 1 gram per 100 grams.</a:t>
            </a:r>
          </a:p>
        </p:txBody>
      </p:sp>
    </p:spTree>
    <p:extLst>
      <p:ext uri="{BB962C8B-B14F-4D97-AF65-F5344CB8AC3E}">
        <p14:creationId xmlns:p14="http://schemas.microsoft.com/office/powerpoint/2010/main" val="3547054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Olive Oil Composition</a:t>
            </a:r>
            <a:endParaRPr lang="en-US" b="1" dirty="0"/>
          </a:p>
        </p:txBody>
      </p:sp>
      <p:sp>
        <p:nvSpPr>
          <p:cNvPr id="3" name="Content Placeholder 2"/>
          <p:cNvSpPr>
            <a:spLocks noGrp="1"/>
          </p:cNvSpPr>
          <p:nvPr>
            <p:ph idx="1"/>
          </p:nvPr>
        </p:nvSpPr>
        <p:spPr/>
        <p:txBody>
          <a:bodyPr/>
          <a:lstStyle/>
          <a:p>
            <a:r>
              <a:rPr lang="en-US" dirty="0" smtClean="0"/>
              <a:t>The </a:t>
            </a:r>
            <a:r>
              <a:rPr lang="en-US" dirty="0"/>
              <a:t>composition of olive oil is primarily </a:t>
            </a:r>
            <a:r>
              <a:rPr lang="en-US" dirty="0" err="1"/>
              <a:t>triacylglycerols</a:t>
            </a:r>
            <a:r>
              <a:rPr lang="en-US" dirty="0"/>
              <a:t> and about 0.5%-1.0% </a:t>
            </a:r>
            <a:r>
              <a:rPr lang="en-US" dirty="0" err="1"/>
              <a:t>nonglyceridic</a:t>
            </a:r>
            <a:r>
              <a:rPr lang="en-US" dirty="0"/>
              <a:t> constituents </a:t>
            </a:r>
            <a:endParaRPr lang="en-US" dirty="0" smtClean="0"/>
          </a:p>
          <a:p>
            <a:r>
              <a:rPr lang="en-US" dirty="0" smtClean="0"/>
              <a:t>Olive </a:t>
            </a:r>
            <a:r>
              <a:rPr lang="en-US" dirty="0"/>
              <a:t>oil is composed of 55 to 85% oleic acid (18:1 n-9), about 9% Linoleic (18:2 n-6), and up to 0-1.5% </a:t>
            </a:r>
            <a:r>
              <a:rPr lang="en-US" dirty="0" err="1"/>
              <a:t>Linolenic</a:t>
            </a:r>
            <a:r>
              <a:rPr lang="en-US" dirty="0"/>
              <a:t> acid (18:3 n-3) </a:t>
            </a:r>
            <a:r>
              <a:rPr lang="en-US" dirty="0" err="1"/>
              <a:t>Tocopherols</a:t>
            </a:r>
            <a:r>
              <a:rPr lang="en-US" dirty="0"/>
              <a:t> (5-25 mg/100 g, 95% </a:t>
            </a:r>
            <a:r>
              <a:rPr lang="el-GR" dirty="0"/>
              <a:t>α-</a:t>
            </a:r>
            <a:r>
              <a:rPr lang="en-US" dirty="0" err="1"/>
              <a:t>tocopherol</a:t>
            </a:r>
            <a:r>
              <a:rPr lang="en-US" dirty="0"/>
              <a:t>), carotenoids (1-2 mg/100g</a:t>
            </a:r>
            <a:r>
              <a:rPr lang="en-US" dirty="0" smtClean="0"/>
              <a:t>).</a:t>
            </a:r>
          </a:p>
          <a:p>
            <a:r>
              <a:rPr lang="en-US" dirty="0"/>
              <a:t>Olive oil is a source of at least 30 phenolic compounds. phenolic compounds such as </a:t>
            </a:r>
            <a:r>
              <a:rPr lang="en-US" dirty="0" err="1"/>
              <a:t>oleuropein</a:t>
            </a:r>
            <a:r>
              <a:rPr lang="en-US" dirty="0"/>
              <a:t> ( mg/l), and </a:t>
            </a:r>
            <a:r>
              <a:rPr lang="en-US" dirty="0" err="1"/>
              <a:t>phytosterols</a:t>
            </a:r>
            <a:r>
              <a:rPr lang="en-US" dirty="0"/>
              <a:t> ( mg/100g</a:t>
            </a:r>
            <a:r>
              <a:rPr lang="en-US" dirty="0" smtClean="0"/>
              <a:t>).</a:t>
            </a:r>
          </a:p>
          <a:p>
            <a:r>
              <a:rPr lang="en-US" dirty="0" smtClean="0"/>
              <a:t>Minor </a:t>
            </a:r>
            <a:r>
              <a:rPr lang="en-US" dirty="0"/>
              <a:t>components include </a:t>
            </a:r>
            <a:r>
              <a:rPr lang="en-US" dirty="0" err="1"/>
              <a:t>tyrosol</a:t>
            </a:r>
            <a:r>
              <a:rPr lang="en-US" dirty="0"/>
              <a:t>, </a:t>
            </a:r>
            <a:r>
              <a:rPr lang="en-US" dirty="0" err="1"/>
              <a:t>hydroxytyrosol</a:t>
            </a:r>
            <a:r>
              <a:rPr lang="en-US" dirty="0"/>
              <a:t>, flavonoids, </a:t>
            </a:r>
            <a:r>
              <a:rPr lang="en-US" dirty="0" err="1"/>
              <a:t>rutin</a:t>
            </a:r>
            <a:r>
              <a:rPr lang="en-US" dirty="0"/>
              <a:t>, </a:t>
            </a:r>
            <a:r>
              <a:rPr lang="en-US" dirty="0" err="1"/>
              <a:t>leuteolin</a:t>
            </a:r>
            <a:r>
              <a:rPr lang="en-US" dirty="0"/>
              <a:t>, and </a:t>
            </a:r>
            <a:r>
              <a:rPr lang="en-US" dirty="0" err="1"/>
              <a:t>squalene</a:t>
            </a:r>
            <a:r>
              <a:rPr lang="en-US" dirty="0"/>
              <a:t>.</a:t>
            </a:r>
          </a:p>
        </p:txBody>
      </p:sp>
    </p:spTree>
    <p:extLst>
      <p:ext uri="{BB962C8B-B14F-4D97-AF65-F5344CB8AC3E}">
        <p14:creationId xmlns:p14="http://schemas.microsoft.com/office/powerpoint/2010/main" val="2183930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Olive Oil Composition</a:t>
            </a:r>
            <a:endParaRPr lang="en-US" dirty="0"/>
          </a:p>
        </p:txBody>
      </p:sp>
      <p:sp>
        <p:nvSpPr>
          <p:cNvPr id="3" name="Content Placeholder 2"/>
          <p:cNvSpPr>
            <a:spLocks noGrp="1"/>
          </p:cNvSpPr>
          <p:nvPr>
            <p:ph idx="1"/>
          </p:nvPr>
        </p:nvSpPr>
        <p:spPr/>
        <p:txBody>
          <a:bodyPr/>
          <a:lstStyle/>
          <a:p>
            <a:r>
              <a:rPr lang="en-US" dirty="0"/>
              <a:t>The three phenolic compounds in highest concentration in olive oil are the </a:t>
            </a:r>
            <a:r>
              <a:rPr lang="en-US" dirty="0" err="1"/>
              <a:t>oleuropein</a:t>
            </a:r>
            <a:r>
              <a:rPr lang="en-US" dirty="0"/>
              <a:t>, </a:t>
            </a:r>
            <a:r>
              <a:rPr lang="en-US" dirty="0" err="1"/>
              <a:t>hydroxytyrosol</a:t>
            </a:r>
            <a:r>
              <a:rPr lang="en-US" dirty="0"/>
              <a:t> (3,4-dihydroxyphenyl ethanol) and </a:t>
            </a:r>
            <a:r>
              <a:rPr lang="en-US" dirty="0" err="1"/>
              <a:t>tyrosol</a:t>
            </a:r>
            <a:r>
              <a:rPr lang="en-US" dirty="0"/>
              <a:t>. </a:t>
            </a:r>
            <a:endParaRPr lang="en-US" dirty="0" smtClean="0"/>
          </a:p>
          <a:p>
            <a:r>
              <a:rPr lang="en-US" dirty="0" smtClean="0"/>
              <a:t>It </a:t>
            </a:r>
            <a:r>
              <a:rPr lang="en-US" dirty="0"/>
              <a:t>has been found that a linear relationship exists between the phenolic content and oxidative stability of extra-virgin olive oil.</a:t>
            </a:r>
          </a:p>
        </p:txBody>
      </p:sp>
    </p:spTree>
    <p:extLst>
      <p:ext uri="{BB962C8B-B14F-4D97-AF65-F5344CB8AC3E}">
        <p14:creationId xmlns:p14="http://schemas.microsoft.com/office/powerpoint/2010/main" val="3333632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Olive Oil and Health Olive oil and Cardiovascular Disease</a:t>
            </a:r>
            <a:endParaRPr lang="en-US" dirty="0"/>
          </a:p>
        </p:txBody>
      </p:sp>
      <p:sp>
        <p:nvSpPr>
          <p:cNvPr id="3" name="Content Placeholder 2"/>
          <p:cNvSpPr>
            <a:spLocks noGrp="1"/>
          </p:cNvSpPr>
          <p:nvPr>
            <p:ph idx="1"/>
          </p:nvPr>
        </p:nvSpPr>
        <p:spPr/>
        <p:txBody>
          <a:bodyPr/>
          <a:lstStyle/>
          <a:p>
            <a:r>
              <a:rPr lang="en-US" dirty="0" smtClean="0"/>
              <a:t>Epidemiologic </a:t>
            </a:r>
            <a:r>
              <a:rPr lang="en-US" dirty="0"/>
              <a:t>studies show that Mediterranean countries have a low incidence of coronary heart disease, which is associated with the Mediterranean diet and consumption of olive oil. </a:t>
            </a:r>
            <a:endParaRPr lang="en-US" dirty="0" smtClean="0"/>
          </a:p>
          <a:p>
            <a:r>
              <a:rPr lang="en-US" dirty="0" smtClean="0"/>
              <a:t>Olive </a:t>
            </a:r>
            <a:r>
              <a:rPr lang="en-US" dirty="0"/>
              <a:t>oil has a </a:t>
            </a:r>
            <a:r>
              <a:rPr lang="en-US" dirty="0" err="1"/>
              <a:t>cardioprotective</a:t>
            </a:r>
            <a:r>
              <a:rPr lang="en-US" dirty="0"/>
              <a:t> effect and an ability to decrease cardiovascular risk factors. </a:t>
            </a:r>
            <a:endParaRPr lang="en-US" dirty="0" smtClean="0"/>
          </a:p>
          <a:p>
            <a:r>
              <a:rPr lang="en-US" dirty="0" smtClean="0"/>
              <a:t>The </a:t>
            </a:r>
            <a:r>
              <a:rPr lang="en-US" dirty="0"/>
              <a:t>therapeutic properties of olive oil are often attributed to its high levels of monounsaturated fatty acids (MUFA).</a:t>
            </a:r>
          </a:p>
        </p:txBody>
      </p:sp>
    </p:spTree>
    <p:extLst>
      <p:ext uri="{BB962C8B-B14F-4D97-AF65-F5344CB8AC3E}">
        <p14:creationId xmlns:p14="http://schemas.microsoft.com/office/powerpoint/2010/main" val="4000910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Cardiovascular Disease</a:t>
            </a:r>
            <a:endParaRPr lang="en-US" dirty="0"/>
          </a:p>
        </p:txBody>
      </p:sp>
      <p:sp>
        <p:nvSpPr>
          <p:cNvPr id="3" name="Content Placeholder 2"/>
          <p:cNvSpPr>
            <a:spLocks noGrp="1"/>
          </p:cNvSpPr>
          <p:nvPr>
            <p:ph idx="1"/>
          </p:nvPr>
        </p:nvSpPr>
        <p:spPr/>
        <p:txBody>
          <a:bodyPr/>
          <a:lstStyle/>
          <a:p>
            <a:r>
              <a:rPr lang="en-US" dirty="0" smtClean="0"/>
              <a:t>Diets </a:t>
            </a:r>
            <a:r>
              <a:rPr lang="en-US" dirty="0"/>
              <a:t>rich in olive oil have been shown to be more effective in lowering (a) Total cholesterol and (b) Low density lipoprotein (LDL) cholesterol than conventional dietary treatments not containing high levels of MUFA. </a:t>
            </a:r>
            <a:endParaRPr lang="en-US" dirty="0" smtClean="0"/>
          </a:p>
          <a:p>
            <a:r>
              <a:rPr lang="en-US" dirty="0" smtClean="0"/>
              <a:t>Olive </a:t>
            </a:r>
            <a:r>
              <a:rPr lang="en-US" dirty="0"/>
              <a:t>oil has been shown to decrease the risk of </a:t>
            </a:r>
            <a:r>
              <a:rPr lang="en-US" dirty="0" err="1"/>
              <a:t>thrombogenesis</a:t>
            </a:r>
            <a:r>
              <a:rPr lang="en-US" dirty="0"/>
              <a:t> by lowering the levels of the key factors of </a:t>
            </a:r>
            <a:r>
              <a:rPr lang="en-US" dirty="0" err="1"/>
              <a:t>thrombogenesis</a:t>
            </a:r>
            <a:r>
              <a:rPr lang="en-US" dirty="0"/>
              <a:t> (factor VII</a:t>
            </a:r>
            <a:r>
              <a:rPr lang="en-US" dirty="0" smtClean="0"/>
              <a:t>).</a:t>
            </a:r>
          </a:p>
          <a:p>
            <a:r>
              <a:rPr lang="en-US" dirty="0" smtClean="0"/>
              <a:t>Other </a:t>
            </a:r>
            <a:r>
              <a:rPr lang="en-US" dirty="0"/>
              <a:t>factors in olive oil, rather than MUFA, are responsible for this health benefit.</a:t>
            </a:r>
          </a:p>
        </p:txBody>
      </p:sp>
    </p:spTree>
    <p:extLst>
      <p:ext uri="{BB962C8B-B14F-4D97-AF65-F5344CB8AC3E}">
        <p14:creationId xmlns:p14="http://schemas.microsoft.com/office/powerpoint/2010/main" val="28852851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371</TotalTime>
  <Words>1336</Words>
  <Application>Microsoft Office PowerPoint</Application>
  <PresentationFormat>Widescreen</PresentationFormat>
  <Paragraphs>66</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Olive Oil as A Functional Food</vt:lpstr>
      <vt:lpstr>Introduction</vt:lpstr>
      <vt:lpstr>CODEX STANDARD FOR OLIVE OILS</vt:lpstr>
      <vt:lpstr>Quality factors of olive oil</vt:lpstr>
      <vt:lpstr>Types of olive oil</vt:lpstr>
      <vt:lpstr>Olive Oil Composition</vt:lpstr>
      <vt:lpstr>Olive Oil Composition</vt:lpstr>
      <vt:lpstr>Olive Oil and Health Olive oil and Cardiovascular Disease</vt:lpstr>
      <vt:lpstr>Cardiovascular Disease</vt:lpstr>
      <vt:lpstr>Cardiovascular Disease</vt:lpstr>
      <vt:lpstr>Cardiovascular Disease</vt:lpstr>
      <vt:lpstr>Olive oil and Hypertension</vt:lpstr>
      <vt:lpstr>Olive oil and Cancer Prevention</vt:lpstr>
      <vt:lpstr>Olive oil and Cancer Prevention</vt:lpstr>
      <vt:lpstr>Olive oil and Cancer Prevention</vt:lpstr>
      <vt:lpstr>Olive oil and Cancer Prevention</vt:lpstr>
      <vt:lpstr>Olive oil and Cancer Prevention</vt:lpstr>
      <vt:lpstr>Olive Oil and Immune System</vt:lpstr>
      <vt:lpstr>Antimicrobial properties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Iftikhar</dc:creator>
  <cp:lastModifiedBy>Iftikhar</cp:lastModifiedBy>
  <cp:revision>7</cp:revision>
  <dcterms:created xsi:type="dcterms:W3CDTF">2018-03-14T09:15:25Z</dcterms:created>
  <dcterms:modified xsi:type="dcterms:W3CDTF">2018-03-14T15:28:40Z</dcterms:modified>
</cp:coreProperties>
</file>