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3D2F1-D58C-4521-8F20-2F0B59B257AC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8116C-C19B-4DE1-91CB-4C1346BBE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116C-C19B-4DE1-91CB-4C1346BBEC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992493-39FF-4461-8187-2DEFBED9931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09102B-FD6A-4C09-9306-6F1EE638AA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الأنزيمات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التحفيز</a:t>
            </a:r>
            <a:r>
              <a:rPr lang="en-US" dirty="0" smtClean="0"/>
              <a:t>Catalysis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هذه وظيفة الأنزيمات.</a:t>
            </a:r>
          </a:p>
          <a:p>
            <a:pPr algn="r" rtl="1"/>
            <a:r>
              <a:rPr lang="ar-SA" sz="3200" dirty="0" smtClean="0">
                <a:cs typeface="+mj-cs"/>
              </a:rPr>
              <a:t>التحفيز مصطلح يطلق على كل العمليات التي تؤدي فيها إضافة مادة ما إلى زيادة معدل التفاعل الكيميائي. </a:t>
            </a:r>
            <a:endParaRPr lang="en-US" sz="3200" dirty="0" smtClean="0">
              <a:cs typeface="+mj-cs"/>
            </a:endParaRPr>
          </a:p>
          <a:p>
            <a:pPr algn="r" rtl="1"/>
            <a:r>
              <a:rPr lang="ar-SA" sz="3200" dirty="0" smtClean="0">
                <a:cs typeface="+mj-cs"/>
              </a:rPr>
              <a:t>ويعرف العامل </a:t>
            </a:r>
            <a:r>
              <a:rPr lang="ar-SA" sz="3200" dirty="0" err="1" smtClean="0">
                <a:cs typeface="+mj-cs"/>
              </a:rPr>
              <a:t>الحفاز</a:t>
            </a:r>
            <a:r>
              <a:rPr lang="ar-SA" sz="3200" dirty="0" smtClean="0">
                <a:cs typeface="+mj-cs"/>
              </a:rPr>
              <a:t> ( عامل الحفز ) بأنه المادة التي تساعد على زيادة سرعة التفاعل دون أن يحدث لها تغير كيميائي.</a:t>
            </a:r>
            <a:endParaRPr lang="en-US" sz="3200" dirty="0" smtClean="0">
              <a:cs typeface="+mj-cs"/>
            </a:endParaRPr>
          </a:p>
          <a:p>
            <a:pPr algn="r" rtl="1"/>
            <a:endParaRPr lang="en-US" sz="32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التحفيز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الطرق الرئيسية التحفيز: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1- زيادة درجة الحرارة والتي تزيد الحركة الحرارية والطاقة وبذلك تؤدي إلى زيادة عدد الجزيئات في حالة </a:t>
            </a:r>
            <a:r>
              <a:rPr lang="ar-SA" sz="2800" dirty="0" err="1" smtClean="0">
                <a:cs typeface="+mj-cs"/>
              </a:rPr>
              <a:t>الأنتقال</a:t>
            </a:r>
            <a:r>
              <a:rPr lang="ar-SA" sz="2800" dirty="0" smtClean="0">
                <a:cs typeface="+mj-cs"/>
              </a:rPr>
              <a:t> ، وعادة تتضاعف سرعة التفاعل عند رفع درجة الحرارة 15 درجة مئوية.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2- إضافة مادة </a:t>
            </a:r>
            <a:r>
              <a:rPr lang="ar-SA" sz="2800" dirty="0" err="1" smtClean="0">
                <a:cs typeface="+mj-cs"/>
              </a:rPr>
              <a:t>حفازه</a:t>
            </a:r>
            <a:r>
              <a:rPr lang="ar-SA" sz="2800" dirty="0" smtClean="0">
                <a:cs typeface="+mj-cs"/>
              </a:rPr>
              <a:t> تؤدي إلى زيادة معدل التفاعل الكيميائي بالتقليل من طاقه التنشيط اللازمة لحدوث التفاعل عن طريق إنتاج حالة انتقالية للتفاعل غير المحفز.</a:t>
            </a:r>
            <a:endParaRPr lang="en-US" sz="2800" dirty="0" smtClean="0"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4659868"/>
            <a:ext cx="4572000" cy="6586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ar-SA" sz="2800" dirty="0"/>
              <a:t> </a:t>
            </a:r>
            <a:r>
              <a:rPr lang="ar-SA" sz="2800" dirty="0" smtClean="0"/>
              <a:t>  </a:t>
            </a:r>
            <a:r>
              <a:rPr lang="en-US" sz="2800" dirty="0" smtClean="0"/>
              <a:t>S	</a:t>
            </a:r>
            <a:r>
              <a:rPr lang="ar-SA" sz="2800" dirty="0" smtClean="0"/>
              <a:t>   </a:t>
            </a:r>
            <a:r>
              <a:rPr lang="en-US" sz="2800" dirty="0" smtClean="0"/>
              <a:t>   </a:t>
            </a:r>
            <a:r>
              <a:rPr lang="ar-SA" sz="2800" dirty="0" smtClean="0"/>
              <a:t> </a:t>
            </a:r>
            <a:r>
              <a:rPr lang="en-US" sz="2800" dirty="0" smtClean="0"/>
              <a:t> TS	</a:t>
            </a:r>
            <a:r>
              <a:rPr lang="ar-SA" sz="2800" dirty="0"/>
              <a:t> </a:t>
            </a:r>
            <a:r>
              <a:rPr lang="ar-SA" sz="2800" dirty="0" smtClean="0"/>
              <a:t>     </a:t>
            </a:r>
            <a:r>
              <a:rPr lang="en-US" sz="2800" dirty="0" smtClean="0"/>
              <a:t>P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Substrate     Transition state      Product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48200" y="48868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48000" y="4812268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3800" y="5193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الحالة </a:t>
            </a:r>
            <a:r>
              <a:rPr lang="ar-SA" dirty="0" err="1" smtClean="0"/>
              <a:t>الإنتقالية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5193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المادة الأساس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5193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المادة الناتج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195513" y="2417763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195513" y="5513388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995738" y="57292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Progress of reaction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 rot="16200000">
            <a:off x="1004094" y="2666206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Free energy</a:t>
            </a:r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2195513" y="2849563"/>
            <a:ext cx="3313112" cy="1800225"/>
          </a:xfrm>
          <a:custGeom>
            <a:avLst/>
            <a:gdLst/>
            <a:ahLst/>
            <a:cxnLst>
              <a:cxn ang="0">
                <a:pos x="0" y="922"/>
              </a:cxn>
              <a:cxn ang="0">
                <a:pos x="1089" y="15"/>
              </a:cxn>
              <a:cxn ang="0">
                <a:pos x="2087" y="1013"/>
              </a:cxn>
            </a:cxnLst>
            <a:rect l="0" t="0" r="r" b="b"/>
            <a:pathLst>
              <a:path w="2087" h="1013">
                <a:moveTo>
                  <a:pt x="0" y="922"/>
                </a:moveTo>
                <a:cubicBezTo>
                  <a:pt x="370" y="461"/>
                  <a:pt x="741" y="0"/>
                  <a:pt x="1089" y="15"/>
                </a:cubicBezTo>
                <a:cubicBezTo>
                  <a:pt x="1437" y="30"/>
                  <a:pt x="1921" y="854"/>
                  <a:pt x="2087" y="10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470275" y="2560638"/>
            <a:ext cx="525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TS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348038" y="3568700"/>
            <a:ext cx="525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TS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5362575" y="46497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2195513" y="4433888"/>
            <a:ext cx="3744912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3924300" y="2921000"/>
            <a:ext cx="0" cy="15128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643438" y="3425825"/>
            <a:ext cx="792162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578475" y="4129088"/>
            <a:ext cx="309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>
                <a:solidFill>
                  <a:srgbClr val="00CC99"/>
                </a:solidFill>
              </a:rPr>
              <a:t>Enzyme catalyzed reaction</a:t>
            </a: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364163" y="3281363"/>
            <a:ext cx="3097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>
                <a:solidFill>
                  <a:srgbClr val="5F5F5F"/>
                </a:solidFill>
              </a:rPr>
              <a:t>Reaction without enzyme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التحفيز</a:t>
            </a:r>
            <a:endParaRPr lang="en-US" dirty="0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>
            <a:off x="2195513" y="3856037"/>
            <a:ext cx="3313112" cy="792163"/>
          </a:xfrm>
          <a:custGeom>
            <a:avLst/>
            <a:gdLst/>
            <a:ahLst/>
            <a:cxnLst>
              <a:cxn ang="0">
                <a:pos x="0" y="567"/>
              </a:cxn>
              <a:cxn ang="0">
                <a:pos x="1043" y="23"/>
              </a:cxn>
              <a:cxn ang="0">
                <a:pos x="2087" y="703"/>
              </a:cxn>
            </a:cxnLst>
            <a:rect l="0" t="0" r="r" b="b"/>
            <a:pathLst>
              <a:path w="2087" h="703">
                <a:moveTo>
                  <a:pt x="0" y="567"/>
                </a:moveTo>
                <a:cubicBezTo>
                  <a:pt x="347" y="283"/>
                  <a:pt x="695" y="0"/>
                  <a:pt x="1043" y="23"/>
                </a:cubicBezTo>
                <a:cubicBezTo>
                  <a:pt x="1391" y="46"/>
                  <a:pt x="1913" y="590"/>
                  <a:pt x="2087" y="703"/>
                </a:cubicBezTo>
              </a:path>
            </a:pathLst>
          </a:cu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4846638" y="4267200"/>
            <a:ext cx="792162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طاقة التنشيط </a:t>
            </a:r>
            <a:r>
              <a:rPr lang="en-US" b="1" dirty="0" smtClean="0">
                <a:cs typeface="+mj-cs"/>
              </a:rPr>
              <a:t>Activation energy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هي كمية الطاقة بالسعرات اللازمة لجلب جميع الجزيئات الانتقال الموجودة في وزن جزيئي غرامي لمادة عند درجة حرارة معينة لحالة التفاعل.</a:t>
            </a:r>
          </a:p>
          <a:p>
            <a:pPr algn="r" rtl="1"/>
            <a:r>
              <a:rPr lang="ar-SA" b="1" dirty="0" smtClean="0">
                <a:cs typeface="+mj-cs"/>
              </a:rPr>
              <a:t>الحالة </a:t>
            </a:r>
            <a:r>
              <a:rPr lang="ar-SA" b="1" dirty="0" err="1" smtClean="0">
                <a:cs typeface="+mj-cs"/>
              </a:rPr>
              <a:t>الإنتقالية</a:t>
            </a:r>
            <a:r>
              <a:rPr lang="ar-SA" b="1" dirty="0" smtClean="0">
                <a:cs typeface="+mj-cs"/>
              </a:rPr>
              <a:t> </a:t>
            </a:r>
            <a:r>
              <a:rPr lang="en-US" b="1" dirty="0" smtClean="0">
                <a:cs typeface="+mj-cs"/>
              </a:rPr>
              <a:t>Transition state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هي الحالة الغنية بالطاقة للجزيئات المتفاعلة عند قمة المانع لنشاطها وتتناسب سرعة التفاعل الكيميائي مع </a:t>
            </a:r>
            <a:r>
              <a:rPr lang="ar-SA" dirty="0" err="1" smtClean="0">
                <a:cs typeface="+mj-cs"/>
              </a:rPr>
              <a:t>تراكيز</a:t>
            </a:r>
            <a:r>
              <a:rPr lang="ar-SA" dirty="0" smtClean="0">
                <a:cs typeface="+mj-cs"/>
              </a:rPr>
              <a:t> أنواع الحالة </a:t>
            </a:r>
            <a:r>
              <a:rPr lang="ar-SA" dirty="0" err="1" smtClean="0">
                <a:cs typeface="+mj-cs"/>
              </a:rPr>
              <a:t>الإنتقالية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التحفيز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 محفزات حيوية: 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لها تركيب كيميائي محدد وهو التركيب البروتيني ، مثل </a:t>
            </a:r>
            <a:r>
              <a:rPr lang="ar-SA" sz="2800" dirty="0" smtClean="0">
                <a:cs typeface="+mj-cs"/>
              </a:rPr>
              <a:t>الأنزيمات.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على درجه خصوصية عاليه.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تتأثر بالحرارة.</a:t>
            </a:r>
            <a:endParaRPr lang="en-US" sz="2800" dirty="0" smtClean="0">
              <a:cs typeface="+mj-cs"/>
            </a:endParaRPr>
          </a:p>
          <a:p>
            <a:pPr algn="r" rtl="1"/>
            <a:r>
              <a:rPr lang="ar-SA" sz="2800" b="1" dirty="0" smtClean="0">
                <a:cs typeface="+mj-cs"/>
              </a:rPr>
              <a:t>محفزات كيميائيه: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لها تراكيب مختلفة فإما أن تكون ايونات ، فلزات ، أملاح أو أي مركبات أخرى.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تحفز العديد من التفاعلات.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لا تتأثر بالحرارة.</a:t>
            </a:r>
            <a:endParaRPr lang="en-US" sz="2800" dirty="0" smtClean="0">
              <a:cs typeface="+mj-cs"/>
            </a:endParaRPr>
          </a:p>
          <a:p>
            <a:pPr algn="r" rtl="1"/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تقسيم المحفزات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تعريف الأنزيمات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Autofit/>
          </a:bodyPr>
          <a:lstStyle/>
          <a:p>
            <a:pPr algn="r" rtl="1"/>
            <a:r>
              <a:rPr lang="ar-SA" dirty="0" smtClean="0">
                <a:cs typeface="+mj-cs"/>
              </a:rPr>
              <a:t>هي بروتينات متخصصة تنتجها الخلايا لتحفيز التفاعلات المختلفة في الجسم ، ولا تستهلك خلال تلك التفاعلات المختلفة.</a:t>
            </a:r>
          </a:p>
          <a:p>
            <a:pPr algn="r" rtl="1"/>
            <a:r>
              <a:rPr lang="ar-SA" dirty="0" smtClean="0">
                <a:cs typeface="+mj-cs"/>
              </a:rPr>
              <a:t>جزيء بروتيني يصنع بواسطة الخلايا الحية له نفس صفات البروتينات ، يتأثر بالأحماض والقواعد ويتكسر بالعوامل التي تحطم البروتين.</a:t>
            </a:r>
          </a:p>
          <a:p>
            <a:pPr algn="r" rtl="1"/>
            <a:r>
              <a:rPr lang="ar-SA" dirty="0" smtClean="0">
                <a:cs typeface="+mj-cs"/>
              </a:rPr>
              <a:t> الوزن الجزيئي له مرتفع ، حجم الأنزيم كبير مقارنة بالمادة أساس.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قد يتألف الأنزيم من سلسلة واحدة أو عدة سلاسل من البروتين.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بعض الأنزيمات تتألف من سلاسل بروتينية ومكونات أخرى يحتاجها الأنزيم لفعاليته وتسمى العوامل المرافقة</a:t>
            </a:r>
            <a:r>
              <a:rPr lang="en-US" dirty="0" smtClean="0">
                <a:cs typeface="+mj-cs"/>
              </a:rPr>
              <a:t> Cofactor </a:t>
            </a:r>
            <a:r>
              <a:rPr lang="ar-SA" dirty="0" smtClean="0">
                <a:cs typeface="+mj-cs"/>
              </a:rPr>
              <a:t>، وتخزن العوامل المرافقة على شكل فلزات مثل </a:t>
            </a:r>
            <a:r>
              <a:rPr lang="ar-SA" dirty="0" err="1" smtClean="0">
                <a:cs typeface="+mj-cs"/>
              </a:rPr>
              <a:t>المغنيسيوم</a:t>
            </a:r>
            <a:r>
              <a:rPr lang="en-US" dirty="0" smtClean="0">
                <a:cs typeface="+mj-cs"/>
              </a:rPr>
              <a:t> Mg </a:t>
            </a:r>
            <a:r>
              <a:rPr lang="ar-SA" dirty="0" smtClean="0">
                <a:cs typeface="+mj-cs"/>
              </a:rPr>
              <a:t>والحديد</a:t>
            </a:r>
            <a:r>
              <a:rPr lang="en-US" dirty="0" smtClean="0">
                <a:cs typeface="+mj-cs"/>
              </a:rPr>
              <a:t> Fe </a:t>
            </a:r>
            <a:r>
              <a:rPr lang="ar-SA" dirty="0" smtClean="0">
                <a:cs typeface="+mj-cs"/>
              </a:rPr>
              <a:t>وغيرها ، أو قد تكون بشكل جزيئات عضوية معقدة تسمى مرافقات الأنزيم</a:t>
            </a:r>
            <a:r>
              <a:rPr lang="en-US" dirty="0" smtClean="0">
                <a:cs typeface="+mj-cs"/>
              </a:rPr>
              <a:t> Coenzyme </a:t>
            </a:r>
            <a:r>
              <a:rPr lang="ar-SA" dirty="0" smtClean="0">
                <a:cs typeface="+mj-cs"/>
              </a:rPr>
              <a:t>، وتحتاج بعض الأنزيمات </a:t>
            </a:r>
            <a:r>
              <a:rPr lang="ar-SA" dirty="0" smtClean="0">
                <a:cs typeface="+mj-cs"/>
              </a:rPr>
              <a:t>أحياناً </a:t>
            </a:r>
            <a:r>
              <a:rPr lang="ar-SA" dirty="0" smtClean="0">
                <a:cs typeface="+mj-cs"/>
              </a:rPr>
              <a:t>لكلا النوعين الأيونات الفلزية والجزيئات العضوية المعقدة</a:t>
            </a:r>
            <a:r>
              <a:rPr lang="en-US" dirty="0" smtClean="0">
                <a:cs typeface="+mj-cs"/>
              </a:rPr>
              <a:t> .</a:t>
            </a:r>
            <a:endParaRPr lang="ar-SA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dirty="0" smtClean="0">
                <a:cs typeface="+mj-cs"/>
              </a:rPr>
              <a:t>عند ارتباط العوامل المرافقة بقوة مع الأنزيم فانه يطلق عليها اسم المجموعة المرتبطة </a:t>
            </a:r>
            <a:r>
              <a:rPr lang="en-US" dirty="0" smtClean="0">
                <a:cs typeface="+mj-cs"/>
              </a:rPr>
              <a:t>Prosthetic group</a:t>
            </a:r>
            <a:r>
              <a:rPr lang="ar-SA" dirty="0" smtClean="0">
                <a:cs typeface="+mj-cs"/>
              </a:rPr>
              <a:t>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تكون العوامل المرافقة (العضوية والغير عضوية) ثابتة عند التسخين بينما يتأثر الجزء البروتيني للأنزيم بالتسخين.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تعد الأنزيمات عوامل مساعدة بروتينية ، تعمل على اتمام التفاعلات الكيميائية داخل جسم الكائن الحي ، دون أن تستهلك. 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تحوي الخلية الحية ما يقارب 1000 من الأنزيمات المختلفة تعمل بدرجة عالية من التخصص على جزيء معين أو مجموعة جزيئات تنتمي لعائلة واحدة.</a:t>
            </a:r>
            <a:endParaRPr lang="en-US" dirty="0" smtClean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تابع تعريف الأنزيمات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اغلب الأنزيمات تعمل داخل الخلية المنتجة لها وتسمى </a:t>
            </a:r>
            <a:r>
              <a:rPr lang="en-US" sz="2800" dirty="0" smtClean="0">
                <a:cs typeface="+mj-cs"/>
              </a:rPr>
              <a:t>Intracellular</a:t>
            </a:r>
            <a:r>
              <a:rPr lang="ar-SA" sz="2800" dirty="0" smtClean="0">
                <a:cs typeface="+mj-cs"/>
              </a:rPr>
              <a:t>  أو أنها تعمل خارج الخلايا وتسمى </a:t>
            </a:r>
            <a:r>
              <a:rPr lang="en-US" sz="2800" dirty="0" smtClean="0">
                <a:cs typeface="+mj-cs"/>
              </a:rPr>
              <a:t>extracellular</a:t>
            </a:r>
            <a:r>
              <a:rPr lang="ar-SA" sz="2800" dirty="0" smtClean="0">
                <a:cs typeface="+mj-cs"/>
              </a:rPr>
              <a:t> مثل أنزيمات الهضم.</a:t>
            </a:r>
          </a:p>
          <a:p>
            <a:pPr algn="r" rtl="1"/>
            <a:r>
              <a:rPr lang="ar-SA" sz="2800" dirty="0" smtClean="0">
                <a:cs typeface="+mj-cs"/>
              </a:rPr>
              <a:t>تبقى معظم الأنزيمات في الخلايا التي تنتجها ولكن بعضها تتكون داخل الخلايا وتعمل بشكل مستقل عنها كما في أنزيم </a:t>
            </a:r>
            <a:r>
              <a:rPr lang="ar-SA" sz="2800" dirty="0" err="1" smtClean="0">
                <a:cs typeface="+mj-cs"/>
              </a:rPr>
              <a:t>اللابيز</a:t>
            </a:r>
            <a:r>
              <a:rPr lang="ar-SA" sz="2800" dirty="0" smtClean="0">
                <a:cs typeface="+mj-cs"/>
              </a:rPr>
              <a:t> الذي يفرز من البنكرياس وينتقل إلى الأمعاء الدقيقة حيث يقوم بتحليل الدهون.</a:t>
            </a:r>
          </a:p>
          <a:p>
            <a:pPr algn="r" rtl="1"/>
            <a:r>
              <a:rPr lang="ar-SA" sz="2800" dirty="0" smtClean="0">
                <a:cs typeface="+mj-cs"/>
              </a:rPr>
              <a:t>يحتوي الأنزيم على موقع فعال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b="1" dirty="0" smtClean="0">
                <a:cs typeface="+mj-cs"/>
              </a:rPr>
              <a:t>Active site</a:t>
            </a:r>
            <a:r>
              <a:rPr lang="en-US" sz="2800" dirty="0" smtClean="0">
                <a:cs typeface="+mj-cs"/>
              </a:rPr>
              <a:t> </a:t>
            </a:r>
            <a:r>
              <a:rPr lang="ar-SA" sz="2800" dirty="0" smtClean="0">
                <a:cs typeface="+mj-cs"/>
              </a:rPr>
              <a:t>يوافق </a:t>
            </a:r>
            <a:r>
              <a:rPr lang="ar-SA" sz="2800" dirty="0" smtClean="0">
                <a:cs typeface="+mj-cs"/>
              </a:rPr>
              <a:t>تماماً </a:t>
            </a:r>
            <a:r>
              <a:rPr lang="ar-SA" sz="2800" dirty="0" smtClean="0">
                <a:cs typeface="+mj-cs"/>
              </a:rPr>
              <a:t>الجزيء الذي يعمل عليه الأنزيم </a:t>
            </a:r>
            <a:r>
              <a:rPr lang="ar-SA" sz="2800" dirty="0" smtClean="0">
                <a:cs typeface="+mj-cs"/>
              </a:rPr>
              <a:t>توافقاً </a:t>
            </a:r>
            <a:r>
              <a:rPr lang="ar-SA" sz="2800" dirty="0" smtClean="0">
                <a:cs typeface="+mj-cs"/>
              </a:rPr>
              <a:t>يشبه توافق القفل والمفتاح ، وتسمى المادة التي يعمل عليها الانزيم المادة الأساس</a:t>
            </a:r>
            <a:r>
              <a:rPr lang="en-US" sz="2800" b="1" dirty="0" smtClean="0">
                <a:cs typeface="+mj-cs"/>
              </a:rPr>
              <a:t> </a:t>
            </a:r>
            <a:r>
              <a:rPr lang="ar-SA" sz="2800" b="1" dirty="0" smtClean="0">
                <a:cs typeface="+mj-cs"/>
              </a:rPr>
              <a:t> </a:t>
            </a:r>
            <a:r>
              <a:rPr lang="en-US" sz="2800" b="1" dirty="0" smtClean="0">
                <a:cs typeface="+mj-cs"/>
              </a:rPr>
              <a:t>Substrate</a:t>
            </a:r>
            <a:r>
              <a:rPr lang="ar-SA" sz="2800" dirty="0" smtClean="0">
                <a:cs typeface="+mj-cs"/>
              </a:rPr>
              <a:t>.</a:t>
            </a:r>
            <a:endParaRPr lang="en-US" sz="2800" dirty="0" smtClean="0">
              <a:cs typeface="+mj-cs"/>
            </a:endParaRPr>
          </a:p>
          <a:p>
            <a:pPr algn="r" rtl="1"/>
            <a:endParaRPr lang="en-US" sz="2800" dirty="0" smtClean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تابع تعريف الأنزيمات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1295400" y="2971800"/>
            <a:ext cx="1165225" cy="973137"/>
          </a:xfrm>
          <a:custGeom>
            <a:avLst/>
            <a:gdLst/>
            <a:ahLst/>
            <a:cxnLst>
              <a:cxn ang="0">
                <a:pos x="287" y="15"/>
              </a:cxn>
              <a:cxn ang="0">
                <a:pos x="15" y="333"/>
              </a:cxn>
              <a:cxn ang="0">
                <a:pos x="378" y="560"/>
              </a:cxn>
              <a:cxn ang="0">
                <a:pos x="650" y="197"/>
              </a:cxn>
              <a:cxn ang="0">
                <a:pos x="332" y="242"/>
              </a:cxn>
              <a:cxn ang="0">
                <a:pos x="287" y="15"/>
              </a:cxn>
            </a:cxnLst>
            <a:rect l="0" t="0" r="r" b="b"/>
            <a:pathLst>
              <a:path w="658" h="583">
                <a:moveTo>
                  <a:pt x="287" y="15"/>
                </a:moveTo>
                <a:cubicBezTo>
                  <a:pt x="234" y="30"/>
                  <a:pt x="0" y="242"/>
                  <a:pt x="15" y="333"/>
                </a:cubicBezTo>
                <a:cubicBezTo>
                  <a:pt x="30" y="424"/>
                  <a:pt x="272" y="583"/>
                  <a:pt x="378" y="560"/>
                </a:cubicBezTo>
                <a:cubicBezTo>
                  <a:pt x="484" y="537"/>
                  <a:pt x="658" y="250"/>
                  <a:pt x="650" y="197"/>
                </a:cubicBezTo>
                <a:cubicBezTo>
                  <a:pt x="642" y="144"/>
                  <a:pt x="392" y="272"/>
                  <a:pt x="332" y="242"/>
                </a:cubicBezTo>
                <a:cubicBezTo>
                  <a:pt x="272" y="212"/>
                  <a:pt x="340" y="0"/>
                  <a:pt x="287" y="1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2879725" y="3405187"/>
            <a:ext cx="215900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40087" y="34766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4017962" y="2971800"/>
            <a:ext cx="1165225" cy="973137"/>
          </a:xfrm>
          <a:custGeom>
            <a:avLst/>
            <a:gdLst/>
            <a:ahLst/>
            <a:cxnLst>
              <a:cxn ang="0">
                <a:pos x="287" y="15"/>
              </a:cxn>
              <a:cxn ang="0">
                <a:pos x="15" y="333"/>
              </a:cxn>
              <a:cxn ang="0">
                <a:pos x="378" y="560"/>
              </a:cxn>
              <a:cxn ang="0">
                <a:pos x="650" y="197"/>
              </a:cxn>
              <a:cxn ang="0">
                <a:pos x="332" y="242"/>
              </a:cxn>
              <a:cxn ang="0">
                <a:pos x="287" y="15"/>
              </a:cxn>
            </a:cxnLst>
            <a:rect l="0" t="0" r="r" b="b"/>
            <a:pathLst>
              <a:path w="658" h="583">
                <a:moveTo>
                  <a:pt x="287" y="15"/>
                </a:moveTo>
                <a:cubicBezTo>
                  <a:pt x="234" y="30"/>
                  <a:pt x="0" y="242"/>
                  <a:pt x="15" y="333"/>
                </a:cubicBezTo>
                <a:cubicBezTo>
                  <a:pt x="30" y="424"/>
                  <a:pt x="272" y="583"/>
                  <a:pt x="378" y="560"/>
                </a:cubicBezTo>
                <a:cubicBezTo>
                  <a:pt x="484" y="537"/>
                  <a:pt x="658" y="250"/>
                  <a:pt x="650" y="197"/>
                </a:cubicBezTo>
                <a:cubicBezTo>
                  <a:pt x="642" y="144"/>
                  <a:pt x="392" y="272"/>
                  <a:pt x="332" y="242"/>
                </a:cubicBezTo>
                <a:cubicBezTo>
                  <a:pt x="272" y="212"/>
                  <a:pt x="340" y="0"/>
                  <a:pt x="287" y="1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5327650" y="3548062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Freeform 13"/>
          <p:cNvSpPr>
            <a:spLocks/>
          </p:cNvSpPr>
          <p:nvPr/>
        </p:nvSpPr>
        <p:spPr bwMode="auto">
          <a:xfrm>
            <a:off x="5962650" y="2971800"/>
            <a:ext cx="1165225" cy="973137"/>
          </a:xfrm>
          <a:custGeom>
            <a:avLst/>
            <a:gdLst/>
            <a:ahLst/>
            <a:cxnLst>
              <a:cxn ang="0">
                <a:pos x="287" y="15"/>
              </a:cxn>
              <a:cxn ang="0">
                <a:pos x="15" y="333"/>
              </a:cxn>
              <a:cxn ang="0">
                <a:pos x="378" y="560"/>
              </a:cxn>
              <a:cxn ang="0">
                <a:pos x="650" y="197"/>
              </a:cxn>
              <a:cxn ang="0">
                <a:pos x="332" y="242"/>
              </a:cxn>
              <a:cxn ang="0">
                <a:pos x="287" y="15"/>
              </a:cxn>
            </a:cxnLst>
            <a:rect l="0" t="0" r="r" b="b"/>
            <a:pathLst>
              <a:path w="658" h="583">
                <a:moveTo>
                  <a:pt x="287" y="15"/>
                </a:moveTo>
                <a:cubicBezTo>
                  <a:pt x="234" y="30"/>
                  <a:pt x="0" y="242"/>
                  <a:pt x="15" y="333"/>
                </a:cubicBezTo>
                <a:cubicBezTo>
                  <a:pt x="30" y="424"/>
                  <a:pt x="272" y="583"/>
                  <a:pt x="378" y="560"/>
                </a:cubicBezTo>
                <a:cubicBezTo>
                  <a:pt x="484" y="537"/>
                  <a:pt x="658" y="250"/>
                  <a:pt x="650" y="197"/>
                </a:cubicBezTo>
                <a:cubicBezTo>
                  <a:pt x="642" y="144"/>
                  <a:pt x="392" y="272"/>
                  <a:pt x="332" y="242"/>
                </a:cubicBezTo>
                <a:cubicBezTo>
                  <a:pt x="272" y="212"/>
                  <a:pt x="340" y="0"/>
                  <a:pt x="287" y="1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272337" y="3259137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/>
              <a:t>+  P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2446337" y="3259137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/>
              <a:t>+ 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366837" y="3979862"/>
            <a:ext cx="1223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solidFill>
                  <a:srgbClr val="4D4D4D"/>
                </a:solidFill>
              </a:rPr>
              <a:t>Enzyme molecule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447925" y="3619500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/>
              <a:t>Substrate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3959225" y="3835400"/>
            <a:ext cx="12239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solidFill>
                  <a:srgbClr val="4D4D4D"/>
                </a:solidFill>
              </a:rPr>
              <a:t>Enzyme </a:t>
            </a:r>
            <a:r>
              <a:rPr lang="en-US" sz="1600"/>
              <a:t>Substrate</a:t>
            </a:r>
            <a:r>
              <a:rPr lang="en-US" sz="1600">
                <a:solidFill>
                  <a:srgbClr val="4D4D4D"/>
                </a:solidFill>
              </a:rPr>
              <a:t> </a:t>
            </a:r>
            <a:r>
              <a:rPr lang="en-US" sz="1600"/>
              <a:t>complex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6048375" y="3979862"/>
            <a:ext cx="1223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solidFill>
                  <a:srgbClr val="4D4D4D"/>
                </a:solidFill>
              </a:rPr>
              <a:t>Enzyme molecule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7416800" y="3548062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/>
              <a:t>Product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2663825" y="4772025"/>
            <a:ext cx="345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E + S            </a:t>
            </a:r>
            <a:r>
              <a:rPr lang="ar-SA" dirty="0" smtClean="0"/>
              <a:t>  </a:t>
            </a:r>
            <a:r>
              <a:rPr lang="en-US" dirty="0" smtClean="0"/>
              <a:t>ES            </a:t>
            </a:r>
            <a:r>
              <a:rPr lang="ar-SA" dirty="0" smtClean="0"/>
              <a:t> </a:t>
            </a:r>
            <a:r>
              <a:rPr lang="en-US" dirty="0" smtClean="0"/>
              <a:t>E </a:t>
            </a:r>
            <a:r>
              <a:rPr lang="en-US" dirty="0"/>
              <a:t>+ P</a:t>
            </a: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4608512" y="3167241"/>
            <a:ext cx="215900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 flipV="1">
            <a:off x="3382962" y="4965879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 flipV="1">
            <a:off x="4464050" y="4965879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تابع تعريف الأنزيمات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تسمية الأنزيمات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عمد الباحثون إلى وضع تسمية للإنزيمات كلٌّ وفق وجهة نظره، مما أدى إلى إطلاق </a:t>
            </a:r>
            <a:r>
              <a:rPr lang="ar-SA" sz="2800" dirty="0" err="1" smtClean="0">
                <a:cs typeface="+mj-cs"/>
              </a:rPr>
              <a:t>تسميتين</a:t>
            </a:r>
            <a:r>
              <a:rPr lang="ar-SA" sz="2800" dirty="0" smtClean="0">
                <a:cs typeface="+mj-cs"/>
              </a:rPr>
              <a:t> أو أكثر على الإنزيم الواحد.</a:t>
            </a:r>
            <a:endParaRPr lang="en-US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وقد تعين وضع نظام تسمية دولي نتيجة لتزايد عدد الإنزيمات المكتشفة كل عام، فشكلت لجنة انبثقت عن مؤتمر الكيمياء </a:t>
            </a:r>
            <a:r>
              <a:rPr lang="ar-SA" sz="2800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ا</a:t>
            </a:r>
            <a:r>
              <a:rPr lang="ar-SA" sz="2800" dirty="0" smtClean="0">
                <a:cs typeface="+mj-cs"/>
              </a:rPr>
              <a:t>لحيوية الدولي الذي انعقد في موسكو عام 1961. فقررت اشتقاق معظم أسماء الإنزيمات من أسماء المادة الأساس </a:t>
            </a:r>
            <a:r>
              <a:rPr lang="en-US" sz="2800" dirty="0" smtClean="0">
                <a:cs typeface="+mj-cs"/>
              </a:rPr>
              <a:t>substrates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 </a:t>
            </a:r>
            <a:r>
              <a:rPr lang="ar-SA" sz="2800" dirty="0" smtClean="0">
                <a:cs typeface="+mj-cs"/>
              </a:rPr>
              <a:t>التي تؤثر الإنزيمات فيها ملحقة باللاحقة </a:t>
            </a:r>
            <a:r>
              <a:rPr lang="en-US" sz="2800" dirty="0" err="1" smtClean="0">
                <a:cs typeface="+mj-cs"/>
              </a:rPr>
              <a:t>ase</a:t>
            </a:r>
            <a:r>
              <a:rPr lang="ar-SA" sz="2800" dirty="0" smtClean="0">
                <a:cs typeface="+mj-cs"/>
              </a:rPr>
              <a:t>.</a:t>
            </a:r>
            <a:endParaRPr lang="en-US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وهكذا دعي الإنزيم الذي يحلل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النشاء</a:t>
            </a:r>
            <a:r>
              <a:rPr lang="ar-SA" sz="2800" dirty="0" smtClean="0">
                <a:cs typeface="+mj-cs"/>
              </a:rPr>
              <a:t> تحليلاً مائياً </a:t>
            </a:r>
            <a:r>
              <a:rPr lang="ar-SA" sz="2800" dirty="0" err="1" smtClean="0">
                <a:cs typeface="+mj-cs"/>
              </a:rPr>
              <a:t>بالأميلاز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amylase</a:t>
            </a:r>
            <a:r>
              <a:rPr lang="ar-EG" sz="2800" dirty="0" smtClean="0">
                <a:cs typeface="+mj-cs"/>
              </a:rPr>
              <a:t>، </a:t>
            </a:r>
            <a:r>
              <a:rPr lang="ar-SA" sz="2800" dirty="0" smtClean="0">
                <a:cs typeface="+mj-cs"/>
              </a:rPr>
              <a:t>والإنزيم الذي يحلل المواد </a:t>
            </a:r>
            <a:r>
              <a:rPr lang="ar-SA" sz="2800" dirty="0" err="1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 تحليلاً مائياً </a:t>
            </a:r>
            <a:r>
              <a:rPr lang="ar-SA" sz="2800" dirty="0" err="1" smtClean="0">
                <a:cs typeface="+mj-cs"/>
              </a:rPr>
              <a:t>الليباز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lipase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 </a:t>
            </a:r>
            <a:r>
              <a:rPr lang="ar-SA" sz="2800" dirty="0" smtClean="0">
                <a:cs typeface="+mj-cs"/>
              </a:rPr>
              <a:t>والإنزيم الذي يحلل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البروتينات</a:t>
            </a:r>
            <a:r>
              <a:rPr lang="ar-SA" sz="2800" dirty="0" smtClean="0">
                <a:cs typeface="+mj-cs"/>
              </a:rPr>
              <a:t> تحليلاً مائياً </a:t>
            </a:r>
            <a:r>
              <a:rPr lang="ar-SA" sz="2800" dirty="0" err="1" smtClean="0">
                <a:cs typeface="+mj-cs"/>
              </a:rPr>
              <a:t>البروتياز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protease</a:t>
            </a:r>
            <a:r>
              <a:rPr lang="ar-SA" sz="2800" dirty="0" smtClean="0">
                <a:cs typeface="+mj-cs"/>
              </a:rPr>
              <a:t>.</a:t>
            </a:r>
            <a:endParaRPr lang="en-US" sz="2800" dirty="0" smtClean="0">
              <a:cs typeface="+mj-cs"/>
            </a:endParaRPr>
          </a:p>
          <a:p>
            <a:pPr lvl="0" algn="r" rtl="1"/>
            <a:endParaRPr lang="ar-SA" sz="2800" dirty="0" smtClean="0">
              <a:cs typeface="+mj-cs"/>
            </a:endParaRPr>
          </a:p>
          <a:p>
            <a:pPr algn="r"/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تصنيف الأنزيمات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كان الباحثون قبل عام 1961 يصنفون الإنزيمات وفق مبادئ مختلفة إلى أن قررت اللجنة الدولية اعتماد المبادئ الثلاثة التالية أساساً للتصنيف: 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b="1" dirty="0" smtClean="0">
                <a:cs typeface="+mj-cs"/>
              </a:rPr>
              <a:t>المبدأ الأول:</a:t>
            </a:r>
            <a:r>
              <a:rPr lang="ar-SA" sz="2800" dirty="0" smtClean="0">
                <a:cs typeface="+mj-cs"/>
              </a:rPr>
              <a:t> على الطبيعة الكيميائية للإنزيم.</a:t>
            </a:r>
          </a:p>
          <a:p>
            <a:pPr lvl="1" algn="r" rtl="1"/>
            <a:r>
              <a:rPr lang="ar-SA" sz="2800" b="1" dirty="0" smtClean="0">
                <a:cs typeface="+mj-cs"/>
              </a:rPr>
              <a:t>المبدأ الثاني:</a:t>
            </a:r>
            <a:r>
              <a:rPr lang="ar-SA" sz="2800" dirty="0" smtClean="0">
                <a:cs typeface="+mj-cs"/>
              </a:rPr>
              <a:t> على الطبيعة الكيميائية للركيزة التي يؤثر فيها الإنزيم.</a:t>
            </a:r>
          </a:p>
          <a:p>
            <a:pPr lvl="1" algn="r" rtl="1"/>
            <a:r>
              <a:rPr lang="ar-SA" sz="2800" b="1" dirty="0" smtClean="0">
                <a:cs typeface="+mj-cs"/>
              </a:rPr>
              <a:t>المبدأ الثالث:</a:t>
            </a:r>
            <a:r>
              <a:rPr lang="ar-SA" sz="2800" dirty="0" smtClean="0">
                <a:cs typeface="+mj-cs"/>
              </a:rPr>
              <a:t> على نمط التفاعل الذي يتم بوساطة الإنزيم والذي يعد أساساً عاماً في تسمية الإنزيمات.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cs typeface="+mj-cs"/>
              </a:rPr>
              <a:t>وهكذا تصنف الإنزيمات في ستة أصناف رئيسية هي: </a:t>
            </a:r>
          </a:p>
          <a:p>
            <a:pPr lvl="1" algn="r" rtl="1"/>
            <a:r>
              <a:rPr lang="ar-SA" sz="2600" b="1" dirty="0" smtClean="0">
                <a:cs typeface="+mj-cs"/>
              </a:rPr>
              <a:t>1ـ الإنزيمات الأكسدة و الاختزال  </a:t>
            </a:r>
            <a:r>
              <a:rPr lang="en-US" sz="2600" b="1" dirty="0" err="1" smtClean="0">
                <a:cs typeface="+mj-cs"/>
              </a:rPr>
              <a:t>oxidoreductases</a:t>
            </a:r>
            <a:r>
              <a:rPr lang="ar-SA" sz="2600" b="1" dirty="0" smtClean="0">
                <a:cs typeface="+mj-cs"/>
              </a:rPr>
              <a:t>:</a:t>
            </a:r>
          </a:p>
          <a:p>
            <a:pPr lvl="1" algn="r" rtl="1">
              <a:buNone/>
            </a:pPr>
            <a:r>
              <a:rPr lang="ar-SA" sz="2600" dirty="0" smtClean="0">
                <a:cs typeface="+mj-cs"/>
              </a:rPr>
              <a:t>		</a:t>
            </a:r>
            <a:r>
              <a:rPr lang="ar-EG" sz="2600" dirty="0" smtClean="0">
                <a:cs typeface="+mj-cs"/>
              </a:rPr>
              <a:t>يقصد بال</a:t>
            </a:r>
            <a:r>
              <a:rPr lang="ar-SA" sz="2600" dirty="0" smtClean="0">
                <a:cs typeface="+mj-cs"/>
              </a:rPr>
              <a:t>أ</a:t>
            </a:r>
            <a:r>
              <a:rPr lang="ar-EG" sz="2600" dirty="0" smtClean="0">
                <a:cs typeface="+mj-cs"/>
              </a:rPr>
              <a:t>كسده إضافة </a:t>
            </a:r>
            <a:r>
              <a:rPr lang="ar-SA" sz="2600" dirty="0" smtClean="0">
                <a:cs typeface="+mj-cs"/>
              </a:rPr>
              <a:t>أ</a:t>
            </a:r>
            <a:r>
              <a:rPr lang="ar-EG" sz="2600" dirty="0" smtClean="0">
                <a:cs typeface="+mj-cs"/>
              </a:rPr>
              <a:t>كسجين </a:t>
            </a:r>
            <a:r>
              <a:rPr lang="ar-SA" sz="2600" dirty="0" smtClean="0">
                <a:cs typeface="+mj-cs"/>
              </a:rPr>
              <a:t>أ</a:t>
            </a:r>
            <a:r>
              <a:rPr lang="ar-EG" sz="2600" dirty="0" smtClean="0">
                <a:cs typeface="+mj-cs"/>
              </a:rPr>
              <a:t>و فقدان هيدروجين </a:t>
            </a:r>
            <a:r>
              <a:rPr lang="ar-SA" sz="2600" dirty="0" smtClean="0">
                <a:cs typeface="+mj-cs"/>
              </a:rPr>
              <a:t>أ</a:t>
            </a:r>
            <a:r>
              <a:rPr lang="ar-EG" sz="2600" dirty="0" smtClean="0">
                <a:cs typeface="+mj-cs"/>
              </a:rPr>
              <a:t>و </a:t>
            </a:r>
            <a:r>
              <a:rPr lang="ar-SA" sz="2600" dirty="0" smtClean="0">
                <a:cs typeface="+mj-cs"/>
              </a:rPr>
              <a:t>أ</a:t>
            </a:r>
            <a:r>
              <a:rPr lang="ar-EG" sz="2600" dirty="0" smtClean="0">
                <a:cs typeface="+mj-cs"/>
              </a:rPr>
              <a:t>لك</a:t>
            </a:r>
            <a:r>
              <a:rPr lang="ar-SA" sz="2600" dirty="0" smtClean="0">
                <a:cs typeface="+mj-cs"/>
              </a:rPr>
              <a:t>ي</a:t>
            </a:r>
            <a:r>
              <a:rPr lang="ar-EG" sz="2600" dirty="0" smtClean="0">
                <a:cs typeface="+mj-cs"/>
              </a:rPr>
              <a:t>ترون</a:t>
            </a:r>
            <a:r>
              <a:rPr lang="ar-SA" sz="2600" dirty="0" smtClean="0">
                <a:cs typeface="+mj-cs"/>
              </a:rPr>
              <a:t>.</a:t>
            </a:r>
            <a:endParaRPr lang="en-US" sz="2600" dirty="0" smtClean="0">
              <a:cs typeface="+mj-cs"/>
            </a:endParaRPr>
          </a:p>
          <a:p>
            <a:pPr lvl="1" algn="r" rtl="1"/>
            <a:r>
              <a:rPr lang="en-US" sz="2600" b="1" dirty="0" smtClean="0">
                <a:cs typeface="+mj-cs"/>
              </a:rPr>
              <a:t>2</a:t>
            </a:r>
            <a:r>
              <a:rPr lang="ar-EG" sz="2600" b="1" dirty="0" smtClean="0">
                <a:cs typeface="+mj-cs"/>
              </a:rPr>
              <a:t>ـ </a:t>
            </a:r>
            <a:r>
              <a:rPr lang="ar-SA" sz="2600" b="1" dirty="0" smtClean="0">
                <a:cs typeface="+mj-cs"/>
              </a:rPr>
              <a:t>الإنزيمات الناقلة (نقل المجاميع الفعاله)  </a:t>
            </a:r>
            <a:r>
              <a:rPr lang="en-US" sz="2600" b="1" dirty="0" err="1" smtClean="0">
                <a:cs typeface="+mj-cs"/>
              </a:rPr>
              <a:t>transferases</a:t>
            </a:r>
            <a:r>
              <a:rPr lang="en-US" sz="2600" b="1" dirty="0" smtClean="0">
                <a:cs typeface="+mj-cs"/>
              </a:rPr>
              <a:t> </a:t>
            </a:r>
            <a:r>
              <a:rPr lang="ar-SA" sz="2600" b="1" dirty="0" smtClean="0">
                <a:cs typeface="+mj-cs"/>
              </a:rPr>
              <a:t>:</a:t>
            </a:r>
            <a:endParaRPr lang="en-US" sz="2600" b="1" dirty="0" smtClean="0">
              <a:cs typeface="+mj-cs"/>
            </a:endParaRPr>
          </a:p>
          <a:p>
            <a:pPr lvl="1" algn="r" rtl="1">
              <a:buNone/>
            </a:pPr>
            <a:r>
              <a:rPr lang="ar-SA" sz="2600" dirty="0" smtClean="0">
                <a:cs typeface="+mj-cs"/>
              </a:rPr>
              <a:t>		تنقل المجاميع الفعالة مثل نقل مجاميع </a:t>
            </a:r>
            <a:r>
              <a:rPr lang="ar-SA" sz="2600" dirty="0" err="1" smtClean="0">
                <a:cs typeface="+mj-cs"/>
              </a:rPr>
              <a:t>نيتروجينية</a:t>
            </a:r>
            <a:r>
              <a:rPr lang="ar-SA" sz="2600" dirty="0" smtClean="0">
                <a:cs typeface="+mj-cs"/>
              </a:rPr>
              <a:t> أو مجاميع حاويه للكبريت.</a:t>
            </a:r>
            <a:endParaRPr lang="en-US" sz="2600" dirty="0" smtClean="0">
              <a:cs typeface="+mj-cs"/>
            </a:endParaRPr>
          </a:p>
          <a:p>
            <a:pPr lvl="1" algn="r" rtl="1"/>
            <a:r>
              <a:rPr lang="ar-SA" sz="2600" b="1" dirty="0" smtClean="0">
                <a:cs typeface="+mj-cs"/>
              </a:rPr>
              <a:t>3- (الإنزيمات المميئه) الإنزيمات التي تحلل تحليلاً مائياً </a:t>
            </a:r>
            <a:r>
              <a:rPr lang="en-US" sz="2600" b="1" dirty="0" err="1" smtClean="0">
                <a:cs typeface="+mj-cs"/>
              </a:rPr>
              <a:t>hydrolases</a:t>
            </a:r>
            <a:r>
              <a:rPr lang="en-US" sz="2600" b="1" dirty="0" smtClean="0">
                <a:cs typeface="+mj-cs"/>
              </a:rPr>
              <a:t> </a:t>
            </a:r>
            <a:r>
              <a:rPr lang="ar-SA" sz="2600" b="1" dirty="0" smtClean="0">
                <a:cs typeface="+mj-cs"/>
              </a:rPr>
              <a:t>:</a:t>
            </a:r>
            <a:endParaRPr lang="en-US" sz="2600" b="1" dirty="0" smtClean="0">
              <a:cs typeface="+mj-cs"/>
            </a:endParaRPr>
          </a:p>
          <a:p>
            <a:pPr lvl="1" algn="r" rtl="1">
              <a:buNone/>
            </a:pPr>
            <a:r>
              <a:rPr lang="en-US" sz="2600" smtClean="0">
                <a:cs typeface="+mj-cs"/>
              </a:rPr>
              <a:t> 	</a:t>
            </a:r>
            <a:r>
              <a:rPr lang="ar-SA" sz="2600" dirty="0" smtClean="0">
                <a:cs typeface="+mj-cs"/>
              </a:rPr>
              <a:t>	</a:t>
            </a:r>
            <a:r>
              <a:rPr lang="ar-EG" sz="2600" dirty="0" smtClean="0">
                <a:cs typeface="+mj-cs"/>
              </a:rPr>
              <a:t>تقوم بتكسير لمادة الأساسي بإضافة جزيئي ماء مثل تكسير </a:t>
            </a:r>
            <a:r>
              <a:rPr lang="ar-EG" sz="2600" dirty="0" err="1" smtClean="0">
                <a:cs typeface="+mj-cs"/>
              </a:rPr>
              <a:t>المالتوز</a:t>
            </a:r>
            <a:r>
              <a:rPr lang="ar-EG" sz="2600" dirty="0" smtClean="0">
                <a:cs typeface="+mj-cs"/>
              </a:rPr>
              <a:t> إلى مكوناته وحدتين من الجل</a:t>
            </a:r>
            <a:r>
              <a:rPr lang="ar-SA" sz="2600" dirty="0" smtClean="0">
                <a:cs typeface="+mj-cs"/>
              </a:rPr>
              <a:t>و</a:t>
            </a:r>
            <a:r>
              <a:rPr lang="ar-EG" sz="2600" dirty="0" err="1" smtClean="0">
                <a:cs typeface="+mj-cs"/>
              </a:rPr>
              <a:t>كوز</a:t>
            </a:r>
            <a:r>
              <a:rPr lang="ar-SA" sz="2600" dirty="0" smtClean="0">
                <a:cs typeface="+mj-cs"/>
              </a:rPr>
              <a:t>.</a:t>
            </a:r>
            <a:endParaRPr lang="en-US" sz="2600" dirty="0" smtClean="0">
              <a:cs typeface="+mj-cs"/>
            </a:endParaRPr>
          </a:p>
          <a:p>
            <a:pPr lvl="1" algn="r" rtl="1">
              <a:buNone/>
            </a:pPr>
            <a:endParaRPr lang="en-US" sz="26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تصنيف الأنزيمات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en-US" b="1" dirty="0" smtClean="0">
                <a:cs typeface="+mj-cs"/>
              </a:rPr>
              <a:t>4</a:t>
            </a:r>
            <a:r>
              <a:rPr lang="ar-EG" b="1" dirty="0" smtClean="0">
                <a:cs typeface="+mj-cs"/>
              </a:rPr>
              <a:t>ـ </a:t>
            </a:r>
            <a:r>
              <a:rPr lang="ar-SA" b="1" dirty="0" smtClean="0">
                <a:cs typeface="+mj-cs"/>
              </a:rPr>
              <a:t>الإنزيمات المحللة بعدم </a:t>
            </a:r>
            <a:r>
              <a:rPr lang="ar-SA" b="1" smtClean="0">
                <a:cs typeface="+mj-cs"/>
              </a:rPr>
              <a:t>وجود ماء </a:t>
            </a:r>
            <a:r>
              <a:rPr lang="en-US" b="1" dirty="0" err="1" smtClean="0">
                <a:cs typeface="+mj-cs"/>
              </a:rPr>
              <a:t>lyases</a:t>
            </a:r>
            <a:r>
              <a:rPr lang="en-US" b="1" dirty="0" smtClean="0">
                <a:cs typeface="+mj-cs"/>
              </a:rPr>
              <a:t> </a:t>
            </a:r>
          </a:p>
          <a:p>
            <a:pPr lvl="1" algn="r" rtl="1">
              <a:buNone/>
            </a:pPr>
            <a:r>
              <a:rPr lang="ar-SA" dirty="0" smtClean="0">
                <a:cs typeface="+mj-cs"/>
              </a:rPr>
              <a:t>		</a:t>
            </a:r>
            <a:r>
              <a:rPr lang="ar-EG" dirty="0" smtClean="0">
                <a:cs typeface="+mj-cs"/>
              </a:rPr>
              <a:t>مثل </a:t>
            </a:r>
            <a:r>
              <a:rPr lang="ar-SA" dirty="0" smtClean="0">
                <a:cs typeface="+mj-cs"/>
              </a:rPr>
              <a:t>الأنزيمات</a:t>
            </a:r>
            <a:r>
              <a:rPr lang="ar-EG" dirty="0" smtClean="0">
                <a:cs typeface="+mj-cs"/>
              </a:rPr>
              <a:t> المكسرة للرابطة </a:t>
            </a:r>
            <a:r>
              <a:rPr lang="en-US" dirty="0" smtClean="0">
                <a:cs typeface="+mj-cs"/>
              </a:rPr>
              <a:t>C-O </a:t>
            </a:r>
          </a:p>
          <a:p>
            <a:pPr lvl="1" algn="r" rtl="1"/>
            <a:r>
              <a:rPr lang="en-US" b="1" dirty="0" smtClean="0">
                <a:cs typeface="+mj-cs"/>
              </a:rPr>
              <a:t>5</a:t>
            </a:r>
            <a:r>
              <a:rPr lang="ar-EG" b="1" dirty="0" smtClean="0">
                <a:cs typeface="+mj-cs"/>
              </a:rPr>
              <a:t>ـ </a:t>
            </a:r>
            <a:r>
              <a:rPr lang="ar-SA" b="1" dirty="0" smtClean="0">
                <a:cs typeface="+mj-cs"/>
              </a:rPr>
              <a:t>إنزيمات التماثل في التركيب أو الأنزيمات المناظرة </a:t>
            </a:r>
            <a:r>
              <a:rPr lang="en-US" b="1" dirty="0" err="1" smtClean="0">
                <a:cs typeface="+mj-cs"/>
              </a:rPr>
              <a:t>isomerases</a:t>
            </a:r>
            <a:r>
              <a:rPr lang="en-US" b="1" dirty="0" smtClean="0">
                <a:cs typeface="+mj-cs"/>
              </a:rPr>
              <a:t> </a:t>
            </a:r>
          </a:p>
          <a:p>
            <a:pPr lvl="1" algn="r" rtl="1">
              <a:buNone/>
            </a:pPr>
            <a:r>
              <a:rPr lang="ar-SA" dirty="0" smtClean="0">
                <a:cs typeface="+mj-cs"/>
              </a:rPr>
              <a:t>		تفاعلات تؤدي إلى التناظر</a:t>
            </a:r>
            <a:endParaRPr lang="en-US" dirty="0" smtClean="0">
              <a:cs typeface="+mj-cs"/>
            </a:endParaRPr>
          </a:p>
          <a:p>
            <a:pPr lvl="1" algn="r" rtl="1"/>
            <a:r>
              <a:rPr lang="en-US" b="1" dirty="0" smtClean="0">
                <a:cs typeface="+mj-cs"/>
              </a:rPr>
              <a:t>6</a:t>
            </a:r>
            <a:r>
              <a:rPr lang="ar-EG" b="1" dirty="0" smtClean="0">
                <a:cs typeface="+mj-cs"/>
              </a:rPr>
              <a:t>ـ </a:t>
            </a:r>
            <a:r>
              <a:rPr lang="ar-SA" b="1" dirty="0" smtClean="0">
                <a:cs typeface="+mj-cs"/>
              </a:rPr>
              <a:t>الإنزيمات المصطنِعَة أو الأنزيمات المكونة </a:t>
            </a:r>
            <a:r>
              <a:rPr lang="en-US" b="1" dirty="0" err="1" smtClean="0">
                <a:cs typeface="+mj-cs"/>
              </a:rPr>
              <a:t>Ligases</a:t>
            </a:r>
            <a:r>
              <a:rPr lang="en-US" b="1" dirty="0" smtClean="0">
                <a:cs typeface="+mj-cs"/>
              </a:rPr>
              <a:t> (</a:t>
            </a:r>
            <a:r>
              <a:rPr lang="en-US" b="1" dirty="0" err="1" smtClean="0">
                <a:cs typeface="+mj-cs"/>
              </a:rPr>
              <a:t>synthetases</a:t>
            </a:r>
            <a:r>
              <a:rPr lang="en-US" b="1" dirty="0" smtClean="0">
                <a:cs typeface="+mj-cs"/>
              </a:rPr>
              <a:t>)</a:t>
            </a:r>
          </a:p>
          <a:p>
            <a:pPr lvl="1" algn="r" rtl="1">
              <a:buNone/>
            </a:pPr>
            <a:r>
              <a:rPr lang="ar-SA" dirty="0" smtClean="0">
                <a:cs typeface="+mj-cs"/>
              </a:rPr>
              <a:t>		</a:t>
            </a:r>
            <a:r>
              <a:rPr lang="ar-EG" dirty="0" smtClean="0">
                <a:cs typeface="+mj-cs"/>
              </a:rPr>
              <a:t>مثل بناء الرابط</a:t>
            </a:r>
            <a:r>
              <a:rPr lang="ar-SA" dirty="0" smtClean="0">
                <a:cs typeface="+mj-cs"/>
              </a:rPr>
              <a:t>ة</a:t>
            </a:r>
            <a:r>
              <a:rPr lang="ar-EG" dirty="0" smtClean="0">
                <a:cs typeface="+mj-cs"/>
              </a:rPr>
              <a:t> من نوع </a:t>
            </a:r>
            <a:r>
              <a:rPr lang="en-US" dirty="0" smtClean="0">
                <a:cs typeface="+mj-cs"/>
              </a:rPr>
              <a:t>C-C      C-O       C-N     </a:t>
            </a:r>
            <a:endParaRPr lang="ar-SA" dirty="0" smtClean="0">
              <a:cs typeface="+mj-cs"/>
            </a:endParaRPr>
          </a:p>
          <a:p>
            <a:pPr lvl="0" algn="r" rtl="1"/>
            <a:r>
              <a:rPr lang="ar-SA" dirty="0" smtClean="0">
                <a:cs typeface="+mj-cs"/>
              </a:rPr>
              <a:t>وقسم كل صنف إلى أصناف ثانوية.</a:t>
            </a:r>
            <a:endParaRPr lang="en-US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تصنيف الأنزيمات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678</Words>
  <Application>Microsoft Office PowerPoint</Application>
  <PresentationFormat>On-screen Show (4:3)</PresentationFormat>
  <Paragraphs>99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الأنزيمات</vt:lpstr>
      <vt:lpstr>تعريف الأنزيمات</vt:lpstr>
      <vt:lpstr>تابع تعريف الأنزيمات</vt:lpstr>
      <vt:lpstr>تابع تعريف الأنزيمات</vt:lpstr>
      <vt:lpstr>تابع تعريف الأنزيمات</vt:lpstr>
      <vt:lpstr>تسمية الأنزيمات</vt:lpstr>
      <vt:lpstr>تصنيف الأنزيمات</vt:lpstr>
      <vt:lpstr>تابع تصنيف الأنزيمات</vt:lpstr>
      <vt:lpstr>تابع تصنيف الأنزيمات</vt:lpstr>
      <vt:lpstr>التحفيزCatalysis</vt:lpstr>
      <vt:lpstr>تابع التحفيز</vt:lpstr>
      <vt:lpstr>تابع التحفيز</vt:lpstr>
      <vt:lpstr>تابع التحفيز</vt:lpstr>
      <vt:lpstr>تقسيم المحفزات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الأنزيمات</dc:title>
  <dc:creator>Mohammed</dc:creator>
  <cp:lastModifiedBy>nojood</cp:lastModifiedBy>
  <cp:revision>26</cp:revision>
  <dcterms:created xsi:type="dcterms:W3CDTF">2008-11-13T15:55:17Z</dcterms:created>
  <dcterms:modified xsi:type="dcterms:W3CDTF">2010-10-30T07:15:00Z</dcterms:modified>
</cp:coreProperties>
</file>