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Product life cycle: introduction</a:t>
            </a:r>
            <a:r>
              <a:rPr lang="en-US" baseline="0" dirty="0" smtClean="0"/>
              <a:t> – growth – maturity – decline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More specifically, every academic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* e.g</a:t>
            </a:r>
            <a:r>
              <a:rPr lang="en-US" dirty="0" smtClean="0"/>
              <a:t>. shape or material, etc.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** i.e</a:t>
            </a:r>
            <a:r>
              <a:rPr lang="en-US" dirty="0" smtClean="0"/>
              <a:t>.</a:t>
            </a:r>
            <a:r>
              <a:rPr lang="en-US" baseline="0" dirty="0" smtClean="0"/>
              <a:t> there are different perspectives to a certain problem (and all must be taken into consideration)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Research: usually involves the latest features involving a certain product, design,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See as an example how much effort went</a:t>
            </a:r>
            <a:r>
              <a:rPr lang="en-US" baseline="0" dirty="0" smtClean="0"/>
              <a:t> into creating the famous “Angry Birds” game </a:t>
            </a:r>
            <a:r>
              <a:rPr lang="en-US" b="1" u="sng" baseline="0" dirty="0" smtClean="0">
                <a:solidFill>
                  <a:srgbClr val="0000FF"/>
                </a:solidFill>
              </a:rPr>
              <a:t>http://www.ibtimes.co.uk/rovio-overnight-angry-brids-success-51-failed-522587 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All </a:t>
            </a:r>
            <a:r>
              <a:rPr lang="en-US" smtClean="0"/>
              <a:t>additional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053-DEC3-4252-9077-D5F6169DC300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303-754B-428F-94E0-C05E35997163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571-ED33-4D8E-A4ED-F9668298E796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B8F-0242-41EE-A97B-A52FF8D2A169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ADD-2782-47ED-9086-23A6F16E02BB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7738-DE6D-479F-BED7-CB326E5A4086}" type="datetime1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A15-6201-4E64-8370-5B987293B7BE}" type="datetime1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DB16-4FAF-40A8-88BF-7AA52C4789F7}" type="datetime1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423-234E-4526-A720-2BB2DAC2CDCE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2BFF-ED5E-4FF4-8B40-B309685DCE23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95F-BDFC-438D-9CDC-C7E6E54FF517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163" y="3122613"/>
            <a:ext cx="9144000" cy="1754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2.</a:t>
            </a:r>
            <a:endParaRPr lang="en-US" sz="4400" b="1" dirty="0" smtClean="0"/>
          </a:p>
          <a:p>
            <a:pPr algn="ctr">
              <a:defRPr/>
            </a:pPr>
            <a:r>
              <a:rPr lang="en-US" sz="4400" b="1" i="1" dirty="0" smtClean="0"/>
              <a:t>An </a:t>
            </a:r>
            <a:r>
              <a:rPr lang="en-US" sz="4400" b="1" i="1" dirty="0"/>
              <a:t>Overview of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Engineering </a:t>
            </a:r>
            <a:r>
              <a:rPr lang="en-US" sz="4400" b="1" i="1" dirty="0"/>
              <a:t>Design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2017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090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4: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List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Evaluate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A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lternative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olutions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3392"/>
            <a:ext cx="684968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 critical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Edison: ”It is easy to obtain </a:t>
            </a:r>
            <a:r>
              <a:rPr lang="en-US" sz="2400" b="1" u="sng" dirty="0"/>
              <a:t>100 patents</a:t>
            </a:r>
            <a:r>
              <a:rPr lang="en-US" sz="2400" b="1" dirty="0"/>
              <a:t> if you also have </a:t>
            </a:r>
            <a:r>
              <a:rPr lang="en-US" sz="2400" b="1" u="sng" dirty="0"/>
              <a:t>5000 unsuccessful </a:t>
            </a:r>
            <a:r>
              <a:rPr lang="en-US" sz="2400" b="1" u="sng" dirty="0" smtClean="0"/>
              <a:t>inventions</a:t>
            </a:r>
            <a:r>
              <a:rPr lang="en-US" sz="2400" b="1" dirty="0" smtClean="0"/>
              <a:t>*”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1876"/>
            <a:ext cx="4881224" cy="32277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3878" y="2209800"/>
            <a:ext cx="2438400" cy="1629072"/>
            <a:chOff x="6544386" y="1832194"/>
            <a:chExt cx="2438400" cy="1629072"/>
          </a:xfrm>
        </p:grpSpPr>
        <p:sp>
          <p:nvSpPr>
            <p:cNvPr id="8" name="TextBox 7"/>
            <p:cNvSpPr txBox="1"/>
            <p:nvPr/>
          </p:nvSpPr>
          <p:spPr>
            <a:xfrm>
              <a:off x="6544386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possible solution!!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386" y="1832194"/>
              <a:ext cx="2286198" cy="11888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5026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5: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Choose the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Best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Solution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01375"/>
              </p:ext>
            </p:extLst>
          </p:nvPr>
        </p:nvGraphicFramePr>
        <p:xfrm>
          <a:off x="533401" y="1142995"/>
          <a:ext cx="7696200" cy="5295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43"/>
                <a:gridCol w="1394937"/>
                <a:gridCol w="1539240"/>
                <a:gridCol w="1539240"/>
                <a:gridCol w="1539240"/>
              </a:tblGrid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1. Cost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2. Production </a:t>
                      </a:r>
                      <a:r>
                        <a:rPr lang="en-US" sz="1800" b="1" dirty="0">
                          <a:effectLst/>
                        </a:rPr>
                        <a:t>difficulty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3. Size</a:t>
                      </a:r>
                      <a:r>
                        <a:rPr lang="en-US" sz="1800" b="1" dirty="0">
                          <a:effectLst/>
                        </a:rPr>
                        <a:t>, weight, strength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4. Appearance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5. Convenience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6. Safety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7. Legal </a:t>
                      </a:r>
                      <a:r>
                        <a:rPr lang="en-US" sz="1800" b="1" dirty="0">
                          <a:effectLst/>
                        </a:rPr>
                        <a:t>issues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8. Reliability/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durability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9. Customer </a:t>
                      </a:r>
                      <a:r>
                        <a:rPr lang="en-US" sz="1800" b="1" dirty="0">
                          <a:effectLst/>
                        </a:rPr>
                        <a:t>appeal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points=rate*weight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65078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6: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Construction, Analysis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Testing 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0968" y="2209800"/>
            <a:ext cx="4683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Iterative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324600" cy="338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179915"/>
            <a:ext cx="37000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7: Final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800600"/>
            <a:ext cx="2440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 best design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8" t="4043" r="7333" b="9149"/>
          <a:stretch/>
        </p:blipFill>
        <p:spPr>
          <a:xfrm>
            <a:off x="4852936" y="4112136"/>
            <a:ext cx="2514600" cy="2564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995511"/>
            <a:ext cx="4267200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Communicate and </a:t>
            </a:r>
            <a:r>
              <a:rPr lang="en-US" sz="2000" b="1" u="sng" dirty="0"/>
              <a:t>report on</a:t>
            </a:r>
            <a:r>
              <a:rPr lang="en-US" sz="2000" b="1" dirty="0"/>
              <a:t> all the final </a:t>
            </a:r>
            <a:r>
              <a:rPr lang="en-US" sz="2000" b="1" u="sng" dirty="0"/>
              <a:t>details</a:t>
            </a:r>
            <a:r>
              <a:rPr lang="en-US" sz="2000" b="1" dirty="0"/>
              <a:t> </a:t>
            </a:r>
            <a:r>
              <a:rPr lang="en-US" sz="2000" b="1" dirty="0" smtClean="0"/>
              <a:t>of </a:t>
            </a:r>
            <a:r>
              <a:rPr lang="en-US" sz="2000" b="1" dirty="0"/>
              <a:t>the design through: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Engineering Notebook (</a:t>
            </a:r>
            <a:r>
              <a:rPr lang="en-US" sz="2000" b="1" u="sng" dirty="0"/>
              <a:t>logbook</a:t>
            </a:r>
            <a:r>
              <a:rPr lang="en-US" sz="2000" b="1" dirty="0"/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Written </a:t>
            </a:r>
            <a:r>
              <a:rPr lang="en-US" sz="2000" b="1" u="sng" dirty="0"/>
              <a:t>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Technical </a:t>
            </a:r>
            <a:r>
              <a:rPr lang="en-US" sz="2000" b="1" u="sng" dirty="0"/>
              <a:t>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material, catalogue, </a:t>
            </a:r>
            <a:r>
              <a:rPr lang="en-US" sz="2000" b="1" dirty="0" smtClean="0"/>
              <a:t>manuals*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457200"/>
            <a:ext cx="3694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8: Communication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603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55" y="465513"/>
            <a:ext cx="428625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53" y="416326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76200"/>
            <a:ext cx="579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Engineering Design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533400"/>
            <a:ext cx="5029200" cy="5715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70%</a:t>
            </a:r>
            <a:r>
              <a:rPr lang="en-US" sz="2400" b="1" dirty="0" smtClean="0"/>
              <a:t> of a product’s total </a:t>
            </a:r>
            <a:r>
              <a:rPr lang="en-US" sz="2400" b="1" u="sng" dirty="0" smtClean="0"/>
              <a:t>cost</a:t>
            </a:r>
            <a:r>
              <a:rPr lang="en-US" sz="2400" b="1" dirty="0" smtClean="0"/>
              <a:t> (</a:t>
            </a:r>
            <a:r>
              <a:rPr lang="en-US" sz="2400" b="1" dirty="0"/>
              <a:t>design, manufacturing and installation</a:t>
            </a:r>
            <a:r>
              <a:rPr lang="en-US" sz="2400" dirty="0" smtClean="0"/>
              <a:t>)</a:t>
            </a:r>
            <a:r>
              <a:rPr lang="en-US" sz="2400" b="1" dirty="0" smtClean="0"/>
              <a:t> is </a:t>
            </a:r>
            <a:r>
              <a:rPr lang="en-US" sz="2400" b="1" u="sng" dirty="0" smtClean="0"/>
              <a:t>determined by</a:t>
            </a:r>
            <a:r>
              <a:rPr lang="en-US" sz="2400" b="1" dirty="0" smtClean="0"/>
              <a:t> its </a:t>
            </a:r>
            <a:r>
              <a:rPr lang="en-US" sz="2400" b="1" u="sng" dirty="0" smtClean="0"/>
              <a:t>design</a:t>
            </a:r>
          </a:p>
          <a:p>
            <a:r>
              <a:rPr lang="en-US" sz="2400" b="1" dirty="0"/>
              <a:t>Studies have shown that </a:t>
            </a:r>
            <a:r>
              <a:rPr lang="en-US" sz="2400" b="1" dirty="0">
                <a:solidFill>
                  <a:srgbClr val="FFC000"/>
                </a:solidFill>
              </a:rPr>
              <a:t>50 to 80%</a:t>
            </a:r>
            <a:r>
              <a:rPr lang="en-US" sz="2400" b="1" dirty="0"/>
              <a:t> of the </a:t>
            </a:r>
            <a:r>
              <a:rPr lang="en-US" sz="2400" b="1" u="sng" dirty="0"/>
              <a:t>life </a:t>
            </a:r>
            <a:r>
              <a:rPr lang="en-US" sz="2400" b="1" u="sng" dirty="0" smtClean="0"/>
              <a:t>cycle costs</a:t>
            </a:r>
            <a:r>
              <a:rPr lang="en-US" sz="2400" b="1" dirty="0" smtClean="0"/>
              <a:t>* </a:t>
            </a:r>
            <a:r>
              <a:rPr lang="en-US" sz="2400" b="1" dirty="0"/>
              <a:t>of products </a:t>
            </a:r>
            <a:r>
              <a:rPr lang="en-US" sz="2400" b="1" dirty="0" smtClean="0"/>
              <a:t>(maintenance, energy, etc.) are </a:t>
            </a:r>
            <a:r>
              <a:rPr lang="en-US" sz="2400" b="1" u="sng" dirty="0"/>
              <a:t>influenced by</a:t>
            </a:r>
            <a:r>
              <a:rPr lang="en-US" sz="2400" b="1" dirty="0"/>
              <a:t> engineering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Costs Include: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costs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Facilities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Tooling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Labor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Other support costs</a:t>
            </a: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1371600"/>
            <a:ext cx="373308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3901483" cy="2762250"/>
          </a:xfrm>
          <a:prstGeom prst="rect">
            <a:avLst/>
          </a:prstGeom>
          <a:effectLst>
            <a:glow rad="1905000">
              <a:schemeClr val="bg2">
                <a:lumMod val="75000"/>
                <a:lumOff val="25000"/>
                <a:alpha val="0"/>
              </a:schemeClr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Engineering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2480"/>
            <a:ext cx="5562600" cy="263652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Engineering design is the </a:t>
            </a:r>
            <a:r>
              <a:rPr lang="en-US" sz="2200" b="1" u="sng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of </a:t>
            </a:r>
            <a:r>
              <a:rPr lang="en-US" sz="2200" u="sng" dirty="0" smtClean="0"/>
              <a:t>devising</a:t>
            </a:r>
            <a:r>
              <a:rPr lang="en-US" sz="2200" dirty="0" smtClean="0"/>
              <a:t> a system, component or process </a:t>
            </a:r>
            <a:r>
              <a:rPr lang="en-US" sz="2200" u="sng" dirty="0" smtClean="0"/>
              <a:t>to meet desired needs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r>
              <a:rPr lang="en-US" sz="2200" dirty="0" smtClean="0"/>
              <a:t>In this process, basic sciences and engineering are applied to </a:t>
            </a:r>
            <a:r>
              <a:rPr lang="en-US" sz="2200" dirty="0"/>
              <a:t>optimally </a:t>
            </a:r>
            <a:r>
              <a:rPr lang="en-US" sz="2200" u="sng" dirty="0"/>
              <a:t>convert </a:t>
            </a:r>
            <a:r>
              <a:rPr lang="en-US" sz="2200" u="sng" dirty="0" smtClean="0"/>
              <a:t>resources</a:t>
            </a:r>
            <a:r>
              <a:rPr lang="en-US" sz="2200" dirty="0" smtClean="0"/>
              <a:t> </a:t>
            </a:r>
            <a:r>
              <a:rPr lang="en-US" sz="2200" u="sng" dirty="0" smtClean="0"/>
              <a:t>to meet</a:t>
            </a:r>
            <a:r>
              <a:rPr lang="en-US" sz="2200" dirty="0" smtClean="0"/>
              <a:t> a stated </a:t>
            </a:r>
            <a:r>
              <a:rPr lang="en-US" sz="2200" u="sng" dirty="0" smtClean="0"/>
              <a:t>objective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4572000" cy="3014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Among the </a:t>
            </a:r>
            <a:r>
              <a:rPr lang="en-US" sz="2200" u="sng" dirty="0">
                <a:solidFill>
                  <a:prstClr val="white"/>
                </a:solidFill>
              </a:rPr>
              <a:t>fundamental blocks</a:t>
            </a:r>
            <a:r>
              <a:rPr lang="en-US" sz="2200" dirty="0">
                <a:solidFill>
                  <a:prstClr val="white"/>
                </a:solidFill>
              </a:rPr>
              <a:t> of this process are: </a:t>
            </a:r>
            <a:r>
              <a:rPr lang="en-US" sz="2200" u="sng" dirty="0">
                <a:solidFill>
                  <a:srgbClr val="00B0F0"/>
                </a:solidFill>
              </a:rPr>
              <a:t>objectives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criteria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synthesis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analysis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construction</a:t>
            </a:r>
            <a:r>
              <a:rPr lang="en-US" sz="2200" dirty="0">
                <a:solidFill>
                  <a:srgbClr val="00B0F0"/>
                </a:solidFill>
              </a:rPr>
              <a:t>, </a:t>
            </a:r>
            <a:r>
              <a:rPr lang="en-US" sz="2200" u="sng" dirty="0">
                <a:solidFill>
                  <a:srgbClr val="00B0F0"/>
                </a:solidFill>
              </a:rPr>
              <a:t>testing</a:t>
            </a:r>
            <a:r>
              <a:rPr lang="en-US" sz="2200" dirty="0">
                <a:solidFill>
                  <a:srgbClr val="00B0F0"/>
                </a:solidFill>
              </a:rPr>
              <a:t>, and </a:t>
            </a:r>
            <a:r>
              <a:rPr lang="en-US" sz="2200" u="sng" dirty="0">
                <a:solidFill>
                  <a:srgbClr val="00B0F0"/>
                </a:solidFill>
              </a:rPr>
              <a:t>evaluation</a:t>
            </a:r>
            <a:r>
              <a:rPr lang="en-US" sz="2200" dirty="0">
                <a:solidFill>
                  <a:srgbClr val="00B0F0"/>
                </a:solidFill>
              </a:rPr>
              <a:t>.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In addition to these blocks It is essential to consider </a:t>
            </a:r>
            <a:r>
              <a:rPr lang="en-US" sz="2200" u="sng" dirty="0">
                <a:solidFill>
                  <a:prstClr val="white"/>
                </a:solidFill>
              </a:rPr>
              <a:t>realistic </a:t>
            </a:r>
            <a:r>
              <a:rPr lang="en-US" sz="2200" u="sng" dirty="0">
                <a:solidFill>
                  <a:srgbClr val="00B0F0"/>
                </a:solidFill>
              </a:rPr>
              <a:t>constraints</a:t>
            </a:r>
            <a:r>
              <a:rPr lang="en-US" sz="2200" dirty="0">
                <a:solidFill>
                  <a:prstClr val="white"/>
                </a:solidFill>
              </a:rPr>
              <a:t> such as </a:t>
            </a:r>
            <a:r>
              <a:rPr lang="en-US" sz="2200" dirty="0">
                <a:solidFill>
                  <a:srgbClr val="00B0F0"/>
                </a:solidFill>
              </a:rPr>
              <a:t>economic factors, safety, reliability, aesthetics, ethics and social factors</a:t>
            </a:r>
            <a:r>
              <a:rPr lang="en-US" sz="22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53" y="1127503"/>
            <a:ext cx="3040279" cy="214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5" y="2895600"/>
            <a:ext cx="286987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2152650" cy="1089241"/>
          </a:xfrm>
          <a:prstGeom prst="rect">
            <a:avLst/>
          </a:prstGeom>
          <a:effectLst>
            <a:glow>
              <a:schemeClr val="tx2">
                <a:lumMod val="10000"/>
              </a:schemeClr>
            </a:glow>
            <a:softEdge rad="139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7690"/>
            <a:ext cx="8001000" cy="197991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Every Engineering Department* must include a major engineering design experience that builds upon the </a:t>
            </a:r>
            <a:r>
              <a:rPr lang="en-US" sz="2400" u="sng" dirty="0" smtClean="0"/>
              <a:t>fundamental concepts</a:t>
            </a:r>
            <a:r>
              <a:rPr lang="en-US" sz="2400" dirty="0" smtClean="0"/>
              <a:t> of: </a:t>
            </a:r>
            <a:r>
              <a:rPr lang="en-US" sz="2400" dirty="0">
                <a:solidFill>
                  <a:srgbClr val="00B0F0"/>
                </a:solidFill>
              </a:rPr>
              <a:t>mathematics, basic sciences, humanities, social sciences, engineering topics, and communication skills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73252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ABET Requirement</a:t>
            </a:r>
          </a:p>
          <a:p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u="sng" dirty="0" smtClean="0">
                <a:solidFill>
                  <a:srgbClr val="00B0F0"/>
                </a:solidFill>
              </a:rPr>
              <a:t>A</a:t>
            </a:r>
            <a:r>
              <a:rPr lang="en-US" sz="2400" b="1" u="sng" dirty="0" smtClean="0"/>
              <a:t>ccreditation </a:t>
            </a:r>
            <a:r>
              <a:rPr lang="en-US" sz="2400" b="1" u="sng" dirty="0">
                <a:solidFill>
                  <a:srgbClr val="00B0F0"/>
                </a:solidFill>
              </a:rPr>
              <a:t>B</a:t>
            </a:r>
            <a:r>
              <a:rPr lang="en-US" sz="2400" b="1" u="sng" dirty="0"/>
              <a:t>oard for </a:t>
            </a:r>
            <a:r>
              <a:rPr lang="en-US" sz="2400" b="1" u="sng" dirty="0">
                <a:solidFill>
                  <a:srgbClr val="00B0F0"/>
                </a:solidFill>
              </a:rPr>
              <a:t>E</a:t>
            </a:r>
            <a:r>
              <a:rPr lang="en-US" sz="2400" b="1" u="sng" dirty="0"/>
              <a:t>ngineering and </a:t>
            </a:r>
            <a:r>
              <a:rPr lang="en-US" sz="2400" b="1" u="sng" dirty="0" smtClean="0">
                <a:solidFill>
                  <a:srgbClr val="00B0F0"/>
                </a:solidFill>
              </a:rPr>
              <a:t>T</a:t>
            </a:r>
            <a:r>
              <a:rPr lang="en-US" sz="2400" b="1" u="sng" dirty="0" smtClean="0"/>
              <a:t>echnology)</a:t>
            </a:r>
            <a:endParaRPr lang="en-US" sz="2400" u="sng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6738"/>
            <a:ext cx="4312920" cy="17954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4312920" cy="920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518949"/>
            <a:ext cx="4267200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scope of the design experience within a program should </a:t>
            </a:r>
            <a:r>
              <a:rPr lang="en-US" sz="2200" u="sng" dirty="0">
                <a:solidFill>
                  <a:prstClr val="white"/>
                </a:solidFill>
              </a:rPr>
              <a:t>match the requirements </a:t>
            </a:r>
            <a:r>
              <a:rPr lang="en-US" sz="2200" dirty="0">
                <a:solidFill>
                  <a:prstClr val="white"/>
                </a:solidFill>
              </a:rPr>
              <a:t>of practice within that </a:t>
            </a:r>
            <a:r>
              <a:rPr lang="en-US" sz="2200" u="sng" dirty="0" smtClean="0">
                <a:solidFill>
                  <a:prstClr val="white"/>
                </a:solidFill>
              </a:rPr>
              <a:t>discipline</a:t>
            </a:r>
            <a:endParaRPr lang="en-US" sz="2200" u="sng" dirty="0">
              <a:solidFill>
                <a:prstClr val="white"/>
              </a:solidFill>
            </a:endParaRP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All design work should not be done in isolation by individual students; </a:t>
            </a:r>
            <a:r>
              <a:rPr lang="en-US" sz="2200" u="sng" dirty="0">
                <a:solidFill>
                  <a:prstClr val="white"/>
                </a:solidFill>
              </a:rPr>
              <a:t>team efforts are encouraged</a:t>
            </a:r>
            <a:r>
              <a:rPr lang="en-US" sz="2200" dirty="0">
                <a:solidFill>
                  <a:prstClr val="white"/>
                </a:solidFill>
              </a:rPr>
              <a:t> where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304800"/>
            <a:ext cx="4268092" cy="53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Process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3" y="1143000"/>
            <a:ext cx="3954087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Define</a:t>
            </a:r>
            <a:r>
              <a:rPr lang="en-US" sz="2000" b="1" dirty="0" smtClean="0"/>
              <a:t>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Brainstorm</a:t>
            </a:r>
            <a:r>
              <a:rPr lang="en-US" sz="2000" b="1" dirty="0" smtClean="0"/>
              <a:t> for creative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Search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re</a:t>
            </a:r>
            <a:r>
              <a:rPr lang="en-US" sz="2000" b="1" dirty="0" smtClean="0"/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Develop </a:t>
            </a:r>
            <a:r>
              <a:rPr lang="en-US" sz="2000" b="1" u="sng" dirty="0" smtClean="0"/>
              <a:t>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Analyze </a:t>
            </a:r>
            <a:r>
              <a:rPr lang="en-US" sz="2000" b="1" u="sng" dirty="0" smtClean="0"/>
              <a:t>alternative solutions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choose the best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204909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42" t="12429" r="19098" b="12429"/>
          <a:stretch/>
        </p:blipFill>
        <p:spPr>
          <a:xfrm>
            <a:off x="2819399" y="4048125"/>
            <a:ext cx="1914205" cy="2502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4495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Model</a:t>
            </a:r>
            <a:r>
              <a:rPr lang="en-US" sz="2000" b="1" dirty="0">
                <a:solidFill>
                  <a:prstClr val="white"/>
                </a:solidFill>
              </a:rPr>
              <a:t> or prototype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Test</a:t>
            </a:r>
            <a:r>
              <a:rPr lang="en-US" sz="2000" b="1" dirty="0">
                <a:solidFill>
                  <a:prstClr val="white"/>
                </a:solidFill>
              </a:rPr>
              <a:t> and Evaluate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Improve</a:t>
            </a:r>
            <a:r>
              <a:rPr lang="en-US" sz="2000" b="1" dirty="0">
                <a:solidFill>
                  <a:prstClr val="white"/>
                </a:solidFill>
              </a:rPr>
              <a:t> if needed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Communicate</a:t>
            </a:r>
            <a:r>
              <a:rPr lang="en-US" sz="2000" b="1" dirty="0">
                <a:solidFill>
                  <a:prstClr val="white"/>
                </a:solidFill>
              </a:rPr>
              <a:t>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950" y="89099"/>
            <a:ext cx="4973109" cy="713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51" y="483990"/>
            <a:ext cx="8286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is the single </a:t>
            </a:r>
            <a:r>
              <a:rPr lang="en-US" sz="2000" b="1" u="sng" dirty="0"/>
              <a:t>most important step</a:t>
            </a:r>
            <a:r>
              <a:rPr lang="en-US" sz="2000" b="1" dirty="0"/>
              <a:t> in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Only when you can specify the problem can you hope to achieve your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Loss of efforts and efficiency</a:t>
            </a:r>
            <a:r>
              <a:rPr lang="en-US" sz="2000" b="1" dirty="0"/>
              <a:t> occurs when trying to solve </a:t>
            </a:r>
            <a:r>
              <a:rPr lang="en-US" sz="2000" b="1" u="sng" dirty="0" smtClean="0"/>
              <a:t>unclear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this step is done </a:t>
            </a:r>
            <a:r>
              <a:rPr lang="en-US" sz="2000" b="1" u="sng" dirty="0"/>
              <a:t>incorrectly</a:t>
            </a:r>
            <a:r>
              <a:rPr lang="en-US" sz="2000" b="1" dirty="0"/>
              <a:t> or incompletely it results in a </a:t>
            </a:r>
            <a:r>
              <a:rPr lang="en-US" sz="2000" b="1" u="sng" dirty="0"/>
              <a:t>failure of the </a:t>
            </a:r>
            <a:r>
              <a:rPr lang="en-US" sz="2000" b="1" u="sng" dirty="0" smtClean="0"/>
              <a:t>design</a:t>
            </a:r>
            <a:r>
              <a:rPr lang="en-US" sz="2000" b="1" dirty="0"/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</a:t>
            </a:r>
            <a:r>
              <a:rPr lang="en-US" sz="2000" b="1" u="sng" dirty="0"/>
              <a:t>define the </a:t>
            </a:r>
            <a:r>
              <a:rPr lang="en-US" sz="2000" b="1" i="1" u="sng" dirty="0"/>
              <a:t>true problem</a:t>
            </a:r>
            <a:r>
              <a:rPr lang="en-US" sz="2000" b="1" dirty="0"/>
              <a:t> one is solving, not just the symptoms of the problem or the perceived </a:t>
            </a:r>
            <a:r>
              <a:rPr lang="en-US" sz="2000" b="1" dirty="0" smtClean="0"/>
              <a:t>problem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450" y="4211035"/>
            <a:ext cx="3958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Objectives</a:t>
            </a:r>
            <a:r>
              <a:rPr lang="en-US" sz="2000" b="1" dirty="0" smtClean="0"/>
              <a:t> are a function of </a:t>
            </a:r>
            <a:r>
              <a:rPr lang="en-US" sz="2000" b="1" u="sng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should be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/>
              <a:t>pecific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easurable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/>
              <a:t>chievable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/>
              <a:t>ealistic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ime-bounded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9" t="17040" r="20134" b="9113"/>
          <a:stretch/>
        </p:blipFill>
        <p:spPr>
          <a:xfrm>
            <a:off x="1182664" y="4211035"/>
            <a:ext cx="2651760" cy="237744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648200" y="3525730"/>
            <a:ext cx="2133600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724" y="864894"/>
            <a:ext cx="7288876" cy="2411705"/>
          </a:xfrm>
        </p:spPr>
        <p:txBody>
          <a:bodyPr>
            <a:normAutofit/>
          </a:bodyPr>
          <a:lstStyle/>
          <a:p>
            <a:pPr defTabSz="914400"/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Problem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Statement:</a:t>
            </a:r>
            <a:b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“The current box is </a:t>
            </a:r>
            <a:r>
              <a:rPr lang="en-US" sz="2000" b="1" u="sng" dirty="0">
                <a:latin typeface="+mn-lt"/>
                <a:ea typeface="+mn-ea"/>
                <a:cs typeface="+mn-cs"/>
              </a:rPr>
              <a:t>easily damaged during </a:t>
            </a:r>
            <a:r>
              <a:rPr lang="en-US" sz="2000" b="1" u="sng" dirty="0" smtClean="0">
                <a:latin typeface="+mn-lt"/>
                <a:ea typeface="+mn-ea"/>
                <a:cs typeface="+mn-cs"/>
              </a:rPr>
              <a:t>transportation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”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 stronger box for our new product”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Another 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an improved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box*” 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Problem 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8305800" cy="3200400"/>
          </a:xfrm>
          <a:prstGeom prst="roundRect">
            <a:avLst/>
          </a:prstGeom>
          <a:noFill/>
          <a:ln w="28575">
            <a:solidFill>
              <a:schemeClr val="tx1">
                <a:lumMod val="65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7659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Importance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Accurate Objective and Statement **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645931"/>
            <a:ext cx="7978188" cy="2602469"/>
            <a:chOff x="1013412" y="3645931"/>
            <a:chExt cx="7978188" cy="2602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12" y="3645931"/>
              <a:ext cx="1882188" cy="19378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Problem 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Definition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9723" y="3810000"/>
              <a:ext cx="1939477" cy="1790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6600" y="5650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Design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3827323"/>
              <a:ext cx="1916086" cy="17564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96457" y="5650468"/>
              <a:ext cx="156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Installation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5490" y="3817625"/>
              <a:ext cx="1766110" cy="176611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77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Customer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Need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s3.mm.bing.net/images/thumbnail.aspx?q=1617948644174&amp;id=77070e7964d8367b1294c9a666a3fc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77505" cy="337750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Brainstorming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5257800" cy="289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Think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outside </a:t>
            </a:r>
            <a:r>
              <a:rPr lang="en-US" sz="2800" b="1" u="sng" dirty="0"/>
              <a:t>the </a:t>
            </a:r>
            <a:r>
              <a:rPr lang="en-US" sz="2800" b="1" u="sng" dirty="0" smtClean="0"/>
              <a:t>box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Generate </a:t>
            </a:r>
            <a:r>
              <a:rPr lang="en-US" sz="2800" b="1" u="sng" dirty="0"/>
              <a:t>creativ</a:t>
            </a:r>
            <a:r>
              <a:rPr lang="en-US" sz="2800" b="1" dirty="0"/>
              <a:t>e ideas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Explore </a:t>
            </a:r>
            <a:r>
              <a:rPr lang="en-US" sz="2800" b="1" u="sng" dirty="0"/>
              <a:t>other members</a:t>
            </a:r>
            <a:r>
              <a:rPr lang="en-US" sz="2800" b="1" dirty="0"/>
              <a:t>’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Avoid </a:t>
            </a:r>
            <a:r>
              <a:rPr lang="en-US" sz="2800" b="1" u="sng" dirty="0" smtClean="0"/>
              <a:t>criticism</a:t>
            </a:r>
            <a:r>
              <a:rPr lang="en-US" sz="2800" b="1" dirty="0" smtClean="0"/>
              <a:t>/judgment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(do not criticize during brainstorming!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 Criticism will be applied at  a later stage)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57200"/>
            <a:ext cx="4454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3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:  Search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Research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19200"/>
            <a:ext cx="594360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400" b="1" dirty="0"/>
              <a:t>: for </a:t>
            </a:r>
            <a:r>
              <a:rPr lang="en-US" sz="2400" b="1" u="sng" dirty="0"/>
              <a:t>finding</a:t>
            </a:r>
            <a:r>
              <a:rPr lang="en-US" sz="2400" b="1" dirty="0"/>
              <a:t> a </a:t>
            </a:r>
            <a:r>
              <a:rPr lang="en-US" sz="2400" b="1" dirty="0" smtClean="0"/>
              <a:t>product or </a:t>
            </a:r>
            <a:r>
              <a:rPr lang="en-US" sz="2400" b="1" dirty="0"/>
              <a:t>checking </a:t>
            </a:r>
            <a:r>
              <a:rPr lang="en-US" sz="2400" b="1" dirty="0" smtClean="0"/>
              <a:t>the </a:t>
            </a:r>
            <a:r>
              <a:rPr lang="en-US" sz="2400" b="1" dirty="0"/>
              <a:t>price of an </a:t>
            </a:r>
            <a:r>
              <a:rPr lang="en-US" sz="2400" b="1" dirty="0" smtClean="0"/>
              <a:t>item</a:t>
            </a:r>
            <a:endParaRPr lang="en-US" sz="24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Research*</a:t>
            </a:r>
            <a:r>
              <a:rPr lang="en-US" sz="2400" b="1" dirty="0" smtClean="0"/>
              <a:t>: </a:t>
            </a:r>
            <a:r>
              <a:rPr lang="en-US" sz="2400" b="1" dirty="0"/>
              <a:t>finding the answers to more complicated questions or looking at </a:t>
            </a:r>
            <a:r>
              <a:rPr lang="en-US" sz="2400" b="1" u="sng" dirty="0"/>
              <a:t>multiple aspects</a:t>
            </a:r>
            <a:r>
              <a:rPr lang="en-US" sz="2400" b="1" dirty="0"/>
              <a:t> of an </a:t>
            </a:r>
            <a:r>
              <a:rPr lang="en-US" sz="2400" b="1" dirty="0" smtClean="0"/>
              <a:t>issue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Possible resources: Publications, Internet, Market, Patent listings, Sales catalogs, Experts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71958"/>
            <a:ext cx="1383912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3200"/>
            <a:ext cx="2097206" cy="217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1161</TotalTime>
  <Words>688</Words>
  <Application>Microsoft Office PowerPoint</Application>
  <PresentationFormat>On-screen Show (4:3)</PresentationFormat>
  <Paragraphs>166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Digital Blue Tunnel 16x9</vt:lpstr>
      <vt:lpstr>PowerPoint Presentation</vt:lpstr>
      <vt:lpstr>Importance of Engineering Design</vt:lpstr>
      <vt:lpstr>What is Engineering Design?</vt:lpstr>
      <vt:lpstr>PowerPoint Presentation</vt:lpstr>
      <vt:lpstr>The Design Process Steps</vt:lpstr>
      <vt:lpstr>Problem Statement</vt:lpstr>
      <vt:lpstr>Problem Statement: “The current box is easily damaged during transportation”  Objective “Design a stronger box for our new product”  Another Objective “Design an improved box*”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94</cp:revision>
  <cp:lastPrinted>2016-01-30T20:09:29Z</cp:lastPrinted>
  <dcterms:created xsi:type="dcterms:W3CDTF">2012-02-10T05:30:38Z</dcterms:created>
  <dcterms:modified xsi:type="dcterms:W3CDTF">2017-10-01T18:49:04Z</dcterms:modified>
</cp:coreProperties>
</file>